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42910" y="2571745"/>
            <a:ext cx="7772400" cy="1000133"/>
          </a:xfrm>
        </p:spPr>
        <p:txBody>
          <a:bodyPr/>
          <a:lstStyle>
            <a:lvl1pPr algn="ctr">
              <a:defRPr sz="44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000100" y="3929066"/>
            <a:ext cx="7129490" cy="1143008"/>
          </a:xfrm>
        </p:spPr>
        <p:txBody>
          <a:bodyPr/>
          <a:lstStyle>
            <a:lvl1pPr marL="0" indent="0" algn="ctr">
              <a:buNone/>
              <a:defRPr sz="2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72264" y="6356350"/>
            <a:ext cx="2133600" cy="365125"/>
          </a:xfrm>
        </p:spPr>
        <p:txBody>
          <a:bodyPr/>
          <a:lstStyle>
            <a:lvl1pPr algn="r">
              <a:defRPr/>
            </a:lvl1pPr>
          </a:lstStyle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28596" y="6356351"/>
            <a:ext cx="2214578" cy="365125"/>
          </a:xfrm>
        </p:spPr>
        <p:txBody>
          <a:bodyPr/>
          <a:lstStyle>
            <a:lvl1pPr algn="l">
              <a:defRPr/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3438532" y="6356350"/>
            <a:ext cx="2133600" cy="365125"/>
          </a:xfrm>
        </p:spPr>
        <p:txBody>
          <a:bodyPr/>
          <a:lstStyle>
            <a:lvl1pPr algn="ctr">
              <a:defRPr/>
            </a:lvl1pPr>
          </a:lstStyle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2" name="직선 연결선 11"/>
          <p:cNvCxnSpPr/>
          <p:nvPr/>
        </p:nvCxnSpPr>
        <p:spPr>
          <a:xfrm>
            <a:off x="1285852" y="3643314"/>
            <a:ext cx="6500858" cy="1588"/>
          </a:xfrm>
          <a:prstGeom prst="line">
            <a:avLst/>
          </a:prstGeom>
          <a:noFill/>
          <a:ln w="38100" cap="rnd" cmpd="sng" algn="ctr">
            <a:solidFill>
              <a:schemeClr val="tx2">
                <a:shade val="75000"/>
              </a:scheme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115328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1"/>
            <a:ext cx="8115328" cy="4525963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072330" y="785795"/>
            <a:ext cx="928694" cy="5494340"/>
          </a:xfrm>
        </p:spPr>
        <p:txBody>
          <a:bodyPr vert="eaVert"/>
          <a:lstStyle>
            <a:lvl1pPr algn="ctr"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00034" y="1071546"/>
            <a:ext cx="6472254" cy="5143538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6829444" cy="928686"/>
          </a:xfrm>
        </p:spPr>
        <p:txBody>
          <a:bodyPr/>
          <a:lstStyle>
            <a:lvl1pPr>
              <a:defRPr sz="400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>
            <a:off x="500034" y="1357298"/>
            <a:ext cx="6786610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3786190"/>
            <a:ext cx="8286808" cy="857256"/>
          </a:xfrm>
        </p:spPr>
        <p:txBody>
          <a:bodyPr anchor="ctr"/>
          <a:lstStyle>
            <a:lvl1pPr algn="l">
              <a:defRPr sz="44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4857760"/>
            <a:ext cx="8215370" cy="1214446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8" name="직선 연결선 7"/>
          <p:cNvCxnSpPr/>
          <p:nvPr/>
        </p:nvCxnSpPr>
        <p:spPr>
          <a:xfrm flipV="1">
            <a:off x="513495" y="4714884"/>
            <a:ext cx="8201909" cy="29261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42861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500034" y="535464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00034" y="1571612"/>
            <a:ext cx="4040188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87860" y="5357826"/>
            <a:ext cx="4041648" cy="639762"/>
          </a:xfrm>
          <a:prstGeom prst="roundRect">
            <a:avLst>
              <a:gd name="adj" fmla="val 0"/>
            </a:avLst>
          </a:prstGeom>
          <a:noFill/>
          <a:ln w="19050">
            <a:noFill/>
            <a:prstDash val="sysDot"/>
          </a:ln>
          <a:scene3d>
            <a:camera prst="orthographicFront"/>
            <a:lightRig rig="threePt" dir="t"/>
          </a:scene3d>
          <a:sp3d>
            <a:contourClr>
              <a:schemeClr val="tx2"/>
            </a:contourClr>
          </a:sp3d>
        </p:spPr>
        <p:txBody>
          <a:bodyPr anchor="ctr"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 b="1"/>
            </a:lvl2pPr>
            <a:lvl3pPr marL="914400" indent="0" algn="ctr">
              <a:buNone/>
              <a:defRPr sz="1800" b="1"/>
            </a:lvl3pPr>
            <a:lvl4pPr marL="1371600" indent="0" algn="ctr">
              <a:buNone/>
              <a:defRPr sz="1600" b="1"/>
            </a:lvl4pPr>
            <a:lvl5pPr marL="1828800" indent="0" algn="ctr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87860" y="1571612"/>
            <a:ext cx="4041775" cy="378621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11" name="직선 연결선 10"/>
          <p:cNvCxnSpPr/>
          <p:nvPr/>
        </p:nvCxnSpPr>
        <p:spPr>
          <a:xfrm>
            <a:off x="500034" y="6215082"/>
            <a:ext cx="8143932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00034" y="1357299"/>
            <a:ext cx="7572428" cy="3643339"/>
          </a:xfrm>
        </p:spPr>
        <p:txBody>
          <a:bodyPr/>
          <a:lstStyle>
            <a:lvl1pPr>
              <a:defRPr sz="24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28596" y="571480"/>
            <a:ext cx="7643866" cy="642942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114" y="5072074"/>
            <a:ext cx="8151852" cy="10540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  <p:cxnSp>
        <p:nvCxnSpPr>
          <p:cNvPr id="9" name="직선 연결선 8"/>
          <p:cNvCxnSpPr/>
          <p:nvPr/>
        </p:nvCxnSpPr>
        <p:spPr>
          <a:xfrm>
            <a:off x="500034" y="1214422"/>
            <a:ext cx="7572428" cy="1588"/>
          </a:xfrm>
          <a:prstGeom prst="line">
            <a:avLst/>
          </a:prstGeom>
          <a:noFill/>
          <a:ln w="38100" cap="rnd" cmpd="sng" algn="ctr">
            <a:solidFill>
              <a:srgbClr val="FBFEC6">
                <a:shade val="75000"/>
              </a:srgbClr>
            </a:solidFill>
            <a:prstDash val="sysDot"/>
          </a:ln>
          <a:effectLst>
            <a:outerShdw blurRad="50800" dist="25400" dir="2400000" algn="tl" rotWithShape="0">
              <a:srgbClr val="000000">
                <a:alpha val="43137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43042" y="428604"/>
            <a:ext cx="4500594" cy="566738"/>
          </a:xfrm>
        </p:spPr>
        <p:txBody>
          <a:bodyPr anchor="ctr"/>
          <a:lstStyle>
            <a:lvl1pPr algn="l">
              <a:defRPr sz="2000" b="1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2500298" y="5500702"/>
            <a:ext cx="5214974" cy="714380"/>
          </a:xfrm>
        </p:spPr>
        <p:txBody>
          <a:bodyPr/>
          <a:lstStyle>
            <a:lvl1pPr marL="0" indent="0" algn="l">
              <a:buNone/>
              <a:defRPr sz="1400"/>
            </a:lvl1pPr>
            <a:lvl2pPr marL="457200" indent="0" algn="l">
              <a:buNone/>
              <a:defRPr sz="1200"/>
            </a:lvl2pPr>
            <a:lvl3pPr marL="914400" indent="0" algn="l">
              <a:buNone/>
              <a:defRPr sz="1000"/>
            </a:lvl3pPr>
            <a:lvl4pPr marL="1371600" indent="0" algn="l">
              <a:buNone/>
              <a:defRPr sz="900"/>
            </a:lvl4pPr>
            <a:lvl5pPr marL="1828800" indent="0" algn="l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그림 개체 틀 11"/>
          <p:cNvSpPr>
            <a:spLocks noGrp="1"/>
          </p:cNvSpPr>
          <p:nvPr>
            <p:ph type="pic" sz="quarter" idx="1"/>
          </p:nvPr>
        </p:nvSpPr>
        <p:spPr>
          <a:xfrm>
            <a:off x="1785918" y="1000108"/>
            <a:ext cx="5857875" cy="4429125"/>
          </a:xfrm>
          <a:prstGeom prst="snip2DiagRect">
            <a:avLst>
              <a:gd name="adj1" fmla="val 0"/>
              <a:gd name="adj2" fmla="val 16667"/>
            </a:avLst>
          </a:prstGeom>
          <a:solidFill>
            <a:schemeClr val="bg2">
              <a:shade val="50000"/>
            </a:schemeClr>
          </a:solidFill>
          <a:ln w="76200">
            <a:solidFill>
              <a:schemeClr val="bg2">
                <a:tint val="60000"/>
              </a:schemeClr>
            </a:solidFill>
          </a:ln>
        </p:spPr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6829444" cy="857248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85804" y="1500174"/>
            <a:ext cx="8229600" cy="462599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smtClean="0"/>
              <a:t>둘째 수준</a:t>
            </a:r>
          </a:p>
          <a:p>
            <a:pPr lvl="2" eaLnBrk="1" latinLnBrk="0" hangingPunct="1"/>
            <a:r>
              <a:rPr kumimoji="0" lang="ko-KR" altLang="en-US" smtClean="0"/>
              <a:t>셋째 수준</a:t>
            </a:r>
          </a:p>
          <a:p>
            <a:pPr lvl="3" eaLnBrk="1" latinLnBrk="0" hangingPunct="1"/>
            <a:r>
              <a:rPr kumimoji="0" lang="ko-KR" altLang="en-US" smtClean="0"/>
              <a:t>넷째 수준</a:t>
            </a:r>
          </a:p>
          <a:p>
            <a:pPr lvl="4" eaLnBrk="1" latinLnBrk="0" hangingPunct="1"/>
            <a:r>
              <a:rPr kumimoji="0"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572264" y="6357958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6E165020-6089-4E2A-A97B-92CCDBAD1069}" type="datetimeFigureOut">
              <a:rPr lang="ko-KR" altLang="en-US" smtClean="0"/>
              <a:t>2009-05-06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61954" y="6356351"/>
            <a:ext cx="2681286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4143372" y="6356351"/>
            <a:ext cx="1114404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</a:lstStyle>
          <a:p>
            <a:fld id="{9B5DA613-8738-4538-AD7C-E5E79985DA21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1" hangingPunct="1">
        <a:spcBef>
          <a:spcPct val="0"/>
        </a:spcBef>
        <a:buNone/>
        <a:defRPr kumimoji="0" sz="4000" b="0" kern="1200"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5400000" scaled="1"/>
            <a:tileRect/>
          </a:gradFill>
          <a:effectLst>
            <a:innerShdw blurRad="50800" dist="50800" dir="13500000">
              <a:srgbClr val="000000">
                <a:alpha val="80000"/>
              </a:srgbClr>
            </a:innerShdw>
          </a:effectLst>
          <a:latin typeface="+mj-ea"/>
          <a:ea typeface="+mj-ea"/>
          <a:cs typeface="HY견고딕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õ"/>
        <a:defRPr kumimoji="0" sz="3200" kern="1200">
          <a:solidFill>
            <a:schemeClr val="tx1"/>
          </a:solidFill>
          <a:latin typeface="+mn-ea"/>
          <a:ea typeface="+mn-ea"/>
          <a:cs typeface="맑은 고딕"/>
        </a:defRPr>
      </a:lvl1pPr>
      <a:lvl2pPr marL="742950" indent="-285750" algn="l" rtl="0" eaLnBrk="1" latinLnBrk="1" hangingPunct="1">
        <a:spcBef>
          <a:spcPct val="20000"/>
        </a:spcBef>
        <a:buClr>
          <a:schemeClr val="accent1"/>
        </a:buClr>
        <a:buSzPct val="90000"/>
        <a:buFont typeface="Wingdings 2"/>
        <a:buChar char="â"/>
        <a:defRPr kumimoji="0" sz="2800" kern="1200">
          <a:solidFill>
            <a:schemeClr val="tx1"/>
          </a:solidFill>
          <a:latin typeface="+mn-ea"/>
          <a:ea typeface="+mn-ea"/>
          <a:cs typeface="맑은 고딕"/>
        </a:defRPr>
      </a:lvl2pPr>
      <a:lvl3pPr marL="1143000" indent="-22860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 2"/>
        <a:buChar char="Ý"/>
        <a:defRPr kumimoji="0" sz="2400" kern="1200">
          <a:solidFill>
            <a:schemeClr val="tx1"/>
          </a:solidFill>
          <a:latin typeface="+mn-ea"/>
          <a:ea typeface="+mn-ea"/>
          <a:cs typeface="맑은 고딕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 2"/>
        <a:buChar char="×"/>
        <a:defRPr kumimoji="0" sz="2200" kern="1200">
          <a:solidFill>
            <a:schemeClr val="tx1"/>
          </a:solidFill>
          <a:latin typeface="+mn-ea"/>
          <a:ea typeface="+mn-ea"/>
          <a:cs typeface="맑은 고딕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 2"/>
        <a:buChar char="Ð"/>
        <a:defRPr kumimoji="0" sz="2000" kern="1200">
          <a:solidFill>
            <a:schemeClr val="tx1"/>
          </a:solidFill>
          <a:latin typeface="+mn-ea"/>
          <a:ea typeface="+mn-ea"/>
          <a:cs typeface="맑은 고딕"/>
        </a:defRPr>
      </a:lvl5pPr>
      <a:lvl6pPr marL="2514600" indent="-228600" algn="l" rtl="0" eaLnBrk="1" latinLnBrk="1" hangingPunct="1">
        <a:spcBef>
          <a:spcPct val="20000"/>
        </a:spcBef>
        <a:buClr>
          <a:schemeClr val="accent4">
            <a:tint val="60000"/>
          </a:schemeClr>
        </a:buClr>
        <a:buSzPct val="60000"/>
        <a:buFont typeface="Wingdings 2"/>
        <a:buChar char="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tx2"/>
        </a:buClr>
        <a:buSzPct val="50000"/>
        <a:buFont typeface="Wingdings 2"/>
        <a:buChar char="Ý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3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1">
            <a:tint val="60000"/>
          </a:schemeClr>
        </a:buClr>
        <a:buSzPct val="50000"/>
        <a:buFont typeface="Wingdings 2"/>
        <a:buChar char="â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ko-KR" altLang="en-US" sz="7000" dirty="0" smtClean="0"/>
              <a:t>친환경 목장</a:t>
            </a:r>
            <a:endParaRPr lang="ko-KR" altLang="en-US" sz="7000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ko-KR" altLang="en-US" dirty="0" smtClean="0"/>
              <a:t>                                동물자원학과</a:t>
            </a:r>
            <a:endParaRPr lang="en-US" altLang="ko-KR" dirty="0" smtClean="0"/>
          </a:p>
          <a:p>
            <a:r>
              <a:rPr lang="en-US" altLang="ko-KR" dirty="0" smtClean="0"/>
              <a:t>                           20666902</a:t>
            </a:r>
          </a:p>
          <a:p>
            <a:r>
              <a:rPr lang="ko-KR" altLang="en-US" dirty="0" smtClean="0"/>
              <a:t>                       김만중</a:t>
            </a:r>
            <a:endParaRPr lang="ko-KR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목표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ko-KR" altLang="en-US" dirty="0" smtClean="0"/>
              <a:t>유기축산으로 </a:t>
            </a:r>
            <a:r>
              <a:rPr lang="ko-KR" altLang="en-US" dirty="0" err="1" smtClean="0"/>
              <a:t>사료비</a:t>
            </a:r>
            <a:r>
              <a:rPr lang="ko-KR" altLang="en-US" dirty="0" smtClean="0"/>
              <a:t> 절감과 소비자가 안심하고 먹을 수 있는 한우 생산</a:t>
            </a:r>
            <a:r>
              <a:rPr lang="en-US" altLang="ko-KR" dirty="0" smtClean="0"/>
              <a:t>.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농장 계획서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ko-KR" altLang="en-US" dirty="0" smtClean="0"/>
              <a:t>평수</a:t>
            </a:r>
            <a:r>
              <a:rPr lang="en-US" altLang="ko-KR" dirty="0" smtClean="0"/>
              <a:t>: 2,000</a:t>
            </a:r>
            <a:r>
              <a:rPr lang="ko-KR" altLang="en-US" dirty="0" smtClean="0"/>
              <a:t>평 </a:t>
            </a:r>
            <a:endParaRPr lang="en-US" altLang="ko-KR" dirty="0" smtClean="0"/>
          </a:p>
          <a:p>
            <a:r>
              <a:rPr lang="ko-KR" altLang="en-US" dirty="0" smtClean="0"/>
              <a:t>구입가</a:t>
            </a:r>
            <a:r>
              <a:rPr lang="en-US" altLang="ko-KR" dirty="0" smtClean="0"/>
              <a:t>: 20,000</a:t>
            </a:r>
            <a:r>
              <a:rPr lang="ko-KR" altLang="en-US" dirty="0" smtClean="0"/>
              <a:t>만원 </a:t>
            </a:r>
            <a:r>
              <a:rPr lang="en-US" altLang="ko-KR" dirty="0" smtClean="0"/>
              <a:t>(</a:t>
            </a:r>
            <a:r>
              <a:rPr lang="ko-KR" altLang="en-US" dirty="0" smtClean="0"/>
              <a:t>평당 </a:t>
            </a:r>
            <a:r>
              <a:rPr lang="en-US" altLang="ko-KR" dirty="0" smtClean="0"/>
              <a:t>10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노동력</a:t>
            </a:r>
            <a:r>
              <a:rPr lang="en-US" altLang="ko-KR" dirty="0" smtClean="0"/>
              <a:t>: 2</a:t>
            </a:r>
            <a:r>
              <a:rPr lang="ko-KR" altLang="en-US" dirty="0" smtClean="0"/>
              <a:t>명 </a:t>
            </a:r>
            <a:r>
              <a:rPr lang="en-US" altLang="ko-KR" dirty="0" smtClean="0"/>
              <a:t>(</a:t>
            </a:r>
            <a:r>
              <a:rPr lang="ko-KR" altLang="en-US" dirty="0" smtClean="0"/>
              <a:t>부부 노동력 </a:t>
            </a:r>
            <a:r>
              <a:rPr lang="en-US" altLang="ko-KR" dirty="0" smtClean="0"/>
              <a:t>0</a:t>
            </a:r>
            <a:r>
              <a:rPr lang="ko-KR" altLang="en-US" dirty="0" smtClean="0"/>
              <a:t>원</a:t>
            </a:r>
            <a:r>
              <a:rPr lang="en-US" altLang="ko-KR" dirty="0" smtClean="0"/>
              <a:t>)</a:t>
            </a:r>
          </a:p>
          <a:p>
            <a:r>
              <a:rPr lang="ko-KR" altLang="en-US" dirty="0" smtClean="0"/>
              <a:t>축사</a:t>
            </a:r>
            <a:r>
              <a:rPr lang="en-US" altLang="ko-KR" dirty="0" smtClean="0"/>
              <a:t>: </a:t>
            </a:r>
            <a:r>
              <a:rPr lang="en-US" altLang="ko-KR" dirty="0" smtClean="0"/>
              <a:t>2</a:t>
            </a:r>
            <a:r>
              <a:rPr lang="ko-KR" altLang="en-US" dirty="0" smtClean="0"/>
              <a:t>개의 축사</a:t>
            </a:r>
          </a:p>
          <a:p>
            <a:pPr>
              <a:buFontTx/>
              <a:buNone/>
            </a:pPr>
            <a:r>
              <a:rPr lang="ko-KR" altLang="en-US" dirty="0" smtClean="0"/>
              <a:t>         </a:t>
            </a:r>
            <a:r>
              <a:rPr lang="en-US" altLang="ko-KR" dirty="0" smtClean="0"/>
              <a:t>(1</a:t>
            </a:r>
            <a:r>
              <a:rPr lang="ko-KR" altLang="en-US" dirty="0" smtClean="0"/>
              <a:t>개 면적</a:t>
            </a:r>
            <a:r>
              <a:rPr lang="en-US" altLang="ko-KR" dirty="0" smtClean="0"/>
              <a:t>-600m</a:t>
            </a:r>
            <a:r>
              <a:rPr lang="en-US" altLang="ko-KR" baseline="30000" dirty="0" smtClean="0"/>
              <a:t>2</a:t>
            </a:r>
            <a:r>
              <a:rPr lang="en-US" altLang="ko-KR" dirty="0" smtClean="0"/>
              <a:t>≒180</a:t>
            </a:r>
            <a:r>
              <a:rPr lang="ko-KR" altLang="en-US" dirty="0" smtClean="0"/>
              <a:t>평</a:t>
            </a:r>
            <a:r>
              <a:rPr lang="en-US" altLang="ko-KR" dirty="0" smtClean="0"/>
              <a:t>)</a:t>
            </a:r>
          </a:p>
          <a:p>
            <a:pPr>
              <a:buFontTx/>
              <a:buNone/>
            </a:pPr>
            <a:r>
              <a:rPr lang="en-US" altLang="ko-KR" dirty="0" smtClean="0"/>
              <a:t>          =&gt; </a:t>
            </a:r>
            <a:r>
              <a:rPr lang="ko-KR" altLang="en-US" dirty="0" smtClean="0"/>
              <a:t>마리당 필요 면적 </a:t>
            </a:r>
            <a:r>
              <a:rPr lang="en-US" altLang="ko-KR" dirty="0" smtClean="0"/>
              <a:t>: 8.0m</a:t>
            </a:r>
            <a:r>
              <a:rPr lang="en-US" altLang="ko-KR" baseline="30000" dirty="0" smtClean="0"/>
              <a:t>2</a:t>
            </a:r>
          </a:p>
          <a:p>
            <a:r>
              <a:rPr lang="ko-KR" altLang="en-US" dirty="0" smtClean="0"/>
              <a:t>일반적으로 경량철골조로 축사 건축물을 지을 경우 평당 </a:t>
            </a:r>
            <a:r>
              <a:rPr lang="en-US" altLang="ko-KR" dirty="0" smtClean="0"/>
              <a:t>50-60</a:t>
            </a:r>
            <a:r>
              <a:rPr lang="ko-KR" altLang="en-US" dirty="0" smtClean="0"/>
              <a:t>만원 정도 소요</a:t>
            </a:r>
            <a:r>
              <a:rPr lang="en-US" altLang="ko-KR" dirty="0" smtClean="0"/>
              <a:t>. =&gt; 9900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.</a:t>
            </a:r>
          </a:p>
          <a:p>
            <a:r>
              <a:rPr lang="ko-KR" altLang="en-US" dirty="0" smtClean="0"/>
              <a:t>가축 수 </a:t>
            </a:r>
            <a:r>
              <a:rPr lang="en-US" altLang="ko-KR" dirty="0" smtClean="0"/>
              <a:t>: </a:t>
            </a:r>
            <a:r>
              <a:rPr lang="ko-KR" altLang="en-US" dirty="0" smtClean="0"/>
              <a:t>송아지 </a:t>
            </a:r>
            <a:r>
              <a:rPr lang="en-US" altLang="ko-KR" dirty="0" smtClean="0"/>
              <a:t>50</a:t>
            </a:r>
            <a:r>
              <a:rPr lang="ko-KR" altLang="en-US" dirty="0" smtClean="0"/>
              <a:t>마리</a:t>
            </a:r>
            <a:r>
              <a:rPr lang="en-US" altLang="ko-KR" dirty="0" smtClean="0"/>
              <a:t>.</a:t>
            </a:r>
            <a:endParaRPr lang="en-US" altLang="ko-KR" dirty="0" smtClean="0"/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ko-KR" altLang="en-US" dirty="0" smtClean="0"/>
              <a:t>부대시설</a:t>
            </a:r>
            <a:endParaRPr lang="en-US" altLang="ko-KR" dirty="0" smtClean="0"/>
          </a:p>
          <a:p>
            <a:r>
              <a:rPr lang="ko-KR" altLang="en-US" dirty="0" err="1" smtClean="0"/>
              <a:t>퇴비사</a:t>
            </a:r>
            <a:r>
              <a:rPr lang="en-US" altLang="ko-KR" dirty="0" smtClean="0"/>
              <a:t>30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+ </a:t>
            </a:r>
            <a:r>
              <a:rPr lang="ko-KR" altLang="en-US" dirty="0" err="1" smtClean="0"/>
              <a:t>사일로</a:t>
            </a:r>
            <a:r>
              <a:rPr lang="en-US" altLang="ko-KR" dirty="0" smtClean="0"/>
              <a:t>20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pPr>
              <a:buNone/>
            </a:pPr>
            <a:r>
              <a:rPr lang="en-US" altLang="ko-KR" dirty="0" smtClean="0"/>
              <a:t>   + </a:t>
            </a:r>
            <a:r>
              <a:rPr lang="ko-KR" altLang="en-US" dirty="0" smtClean="0"/>
              <a:t>기계창고</a:t>
            </a:r>
            <a:r>
              <a:rPr lang="en-US" altLang="ko-KR" dirty="0" smtClean="0"/>
              <a:t>20</a:t>
            </a:r>
            <a:r>
              <a:rPr lang="ko-KR" altLang="en-US" dirty="0" smtClean="0"/>
              <a:t>평 </a:t>
            </a:r>
            <a:r>
              <a:rPr lang="en-US" altLang="ko-KR" dirty="0" smtClean="0"/>
              <a:t>+ </a:t>
            </a:r>
            <a:r>
              <a:rPr lang="ko-KR" altLang="en-US" dirty="0" smtClean="0"/>
              <a:t>사료창고</a:t>
            </a:r>
            <a:r>
              <a:rPr lang="en-US" altLang="ko-KR" dirty="0" smtClean="0"/>
              <a:t>5</a:t>
            </a:r>
            <a:r>
              <a:rPr lang="ko-KR" altLang="en-US" dirty="0" smtClean="0"/>
              <a:t>평  </a:t>
            </a:r>
            <a:r>
              <a:rPr lang="en-US" altLang="ko-KR" dirty="0" smtClean="0"/>
              <a:t>= 7</a:t>
            </a:r>
            <a:r>
              <a:rPr lang="en-US" altLang="ko-KR" dirty="0" smtClean="0"/>
              <a:t>5</a:t>
            </a:r>
            <a:r>
              <a:rPr lang="ko-KR" altLang="en-US" dirty="0" smtClean="0"/>
              <a:t>평</a:t>
            </a:r>
            <a:endParaRPr lang="en-US" altLang="ko-KR" dirty="0" smtClean="0"/>
          </a:p>
          <a:p>
            <a:pPr>
              <a:buNone/>
            </a:pPr>
            <a:endParaRPr lang="en-US" altLang="ko-KR" dirty="0" smtClean="0"/>
          </a:p>
          <a:p>
            <a:r>
              <a:rPr lang="en-US" altLang="ko-KR" dirty="0" smtClean="0"/>
              <a:t>75</a:t>
            </a:r>
            <a:r>
              <a:rPr lang="ko-KR" altLang="en-US" dirty="0" smtClean="0"/>
              <a:t>평</a:t>
            </a:r>
            <a:r>
              <a:rPr lang="en-US" altLang="ko-KR" dirty="0" smtClean="0"/>
              <a:t>X 25</a:t>
            </a:r>
            <a:r>
              <a:rPr lang="ko-KR" altLang="en-US" dirty="0" smtClean="0"/>
              <a:t>만원</a:t>
            </a:r>
            <a:r>
              <a:rPr lang="en-US" altLang="ko-KR" dirty="0" smtClean="0"/>
              <a:t>(</a:t>
            </a:r>
            <a:r>
              <a:rPr lang="ko-KR" altLang="en-US" dirty="0" smtClean="0"/>
              <a:t>가장 저렴하게</a:t>
            </a:r>
            <a:r>
              <a:rPr lang="en-US" altLang="ko-KR" dirty="0" smtClean="0"/>
              <a:t>) =1,875</a:t>
            </a:r>
            <a:r>
              <a:rPr lang="ko-KR" altLang="en-US" dirty="0" smtClean="0"/>
              <a:t>만원</a:t>
            </a:r>
            <a:endParaRPr lang="en-US" altLang="ko-KR" dirty="0" smtClean="0"/>
          </a:p>
          <a:p>
            <a:endParaRPr lang="en-US" altLang="ko-KR" dirty="0" smtClean="0"/>
          </a:p>
          <a:p>
            <a:r>
              <a:rPr lang="ko-KR" altLang="en-US" dirty="0" smtClean="0"/>
              <a:t>기계 </a:t>
            </a:r>
            <a:r>
              <a:rPr lang="en-US" altLang="ko-KR" dirty="0" smtClean="0"/>
              <a:t> -  </a:t>
            </a:r>
            <a:r>
              <a:rPr lang="ko-KR" altLang="en-US" dirty="0" err="1" smtClean="0"/>
              <a:t>트렉터</a:t>
            </a:r>
            <a:r>
              <a:rPr lang="ko-KR" altLang="en-US" dirty="0" smtClean="0"/>
              <a:t> </a:t>
            </a:r>
            <a:r>
              <a:rPr lang="en-US" altLang="ko-KR" dirty="0" smtClean="0"/>
              <a:t>(2</a:t>
            </a:r>
            <a:r>
              <a:rPr lang="ko-KR" altLang="en-US" dirty="0" err="1" smtClean="0"/>
              <a:t>천만원</a:t>
            </a:r>
            <a:r>
              <a:rPr lang="en-US" altLang="ko-KR" dirty="0" smtClean="0"/>
              <a:t>)</a:t>
            </a:r>
          </a:p>
          <a:p>
            <a:endParaRPr lang="ko-KR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보자기">
  <a:themeElements>
    <a:clrScheme name="보자기">
      <a:dk1>
        <a:sysClr val="windowText" lastClr="000000"/>
      </a:dk1>
      <a:lt1>
        <a:sysClr val="window" lastClr="FFFFFF"/>
      </a:lt1>
      <a:dk2>
        <a:srgbClr val="006270"/>
      </a:dk2>
      <a:lt2>
        <a:srgbClr val="FBFEC6"/>
      </a:lt2>
      <a:accent1>
        <a:srgbClr val="A0C435"/>
      </a:accent1>
      <a:accent2>
        <a:srgbClr val="F29F26"/>
      </a:accent2>
      <a:accent3>
        <a:srgbClr val="08BBDB"/>
      </a:accent3>
      <a:accent4>
        <a:srgbClr val="687CDD"/>
      </a:accent4>
      <a:accent5>
        <a:srgbClr val="28C874"/>
      </a:accent5>
      <a:accent6>
        <a:srgbClr val="E47963"/>
      </a:accent6>
      <a:hlink>
        <a:srgbClr val="64C143"/>
      </a:hlink>
      <a:folHlink>
        <a:srgbClr val="9A9A9A"/>
      </a:folHlink>
    </a:clrScheme>
    <a:fontScheme name="보자기">
      <a:maj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HY견고딕"/>
        <a:font script="Hans" typeface="华文楷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Lucida Sans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보자기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45000"/>
                <a:shade val="95000"/>
                <a:hueMod val="100000"/>
                <a:satMod val="100000"/>
              </a:schemeClr>
            </a:gs>
            <a:gs pos="50000">
              <a:schemeClr val="phClr">
                <a:tint val="8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50000">
              <a:schemeClr val="phClr">
                <a:tint val="100000"/>
                <a:shade val="50000"/>
                <a:hueMod val="100000"/>
                <a:satMod val="100000"/>
              </a:schemeClr>
            </a:gs>
            <a:gs pos="100000">
              <a:schemeClr val="phClr">
                <a:tint val="75000"/>
                <a:shade val="100000"/>
                <a:hueMod val="100000"/>
                <a:satMod val="100000"/>
              </a:schemeClr>
            </a:gs>
          </a:gsLst>
          <a:lin ang="1350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38100" dir="2400000" algn="br">
              <a:srgbClr val="000000">
                <a:alpha val="70588"/>
              </a:srgbClr>
            </a:outerShdw>
          </a:effectLst>
        </a:effectStyle>
        <a:effectStyle>
          <a:effectLst>
            <a:outerShdw blurRad="63500" dist="50800" dir="2400000" sx="96000" sy="96000">
              <a:srgbClr val="000000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l">
              <a:rot lat="0" lon="600000" rev="5100000"/>
            </a:lightRig>
          </a:scene3d>
          <a:sp3d prstMaterial="plastic">
            <a:bevelT w="38100" h="25400"/>
            <a:contourClr>
              <a:srgbClr val="FFFFFF">
                <a:alpha val="0"/>
              </a:srgbClr>
            </a:contourClr>
          </a:sp3d>
        </a:effectStyle>
        <a:effectStyle>
          <a:effectLst>
            <a:outerShdw blurRad="63500" dist="63500" dir="600000" sx="96000" sy="96000">
              <a:srgbClr val="0F0F0F">
                <a:alpha val="78431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600000" rev="5100000"/>
            </a:lightRig>
          </a:scene3d>
          <a:sp3d prstMaterial="plastic">
            <a:bevelT w="114300" h="114300"/>
            <a:contourClr>
              <a:srgbClr val="FFFFFF">
                <a:alpha val="0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45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47000"/>
                <a:hueMod val="100000"/>
                <a:satMod val="100000"/>
              </a:schemeClr>
              <a:schemeClr val="phClr">
                <a:tint val="7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Wrapper</Template>
  <TotalTime>25</TotalTime>
  <Words>130</Words>
  <Application>Microsoft Office PowerPoint</Application>
  <PresentationFormat>화면 슬라이드 쇼(4:3)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보자기</vt:lpstr>
      <vt:lpstr>친환경 목장</vt:lpstr>
      <vt:lpstr>목표</vt:lpstr>
      <vt:lpstr>농장 계획서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친환경 목장</dc:title>
  <dc:creator>Staff</dc:creator>
  <cp:lastModifiedBy>Staff</cp:lastModifiedBy>
  <cp:revision>3</cp:revision>
  <dcterms:created xsi:type="dcterms:W3CDTF">2009-05-06T09:54:01Z</dcterms:created>
  <dcterms:modified xsi:type="dcterms:W3CDTF">2009-05-06T10:19:40Z</dcterms:modified>
</cp:coreProperties>
</file>