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7" r:id="rId3"/>
    <p:sldId id="395" r:id="rId4"/>
    <p:sldId id="390" r:id="rId5"/>
    <p:sldId id="422" r:id="rId6"/>
    <p:sldId id="391" r:id="rId7"/>
    <p:sldId id="396" r:id="rId8"/>
    <p:sldId id="377" r:id="rId9"/>
    <p:sldId id="398" r:id="rId10"/>
    <p:sldId id="399" r:id="rId11"/>
    <p:sldId id="400" r:id="rId12"/>
    <p:sldId id="401" r:id="rId13"/>
    <p:sldId id="403" r:id="rId14"/>
    <p:sldId id="404" r:id="rId15"/>
    <p:sldId id="402" r:id="rId16"/>
    <p:sldId id="414" r:id="rId17"/>
    <p:sldId id="410" r:id="rId18"/>
    <p:sldId id="413" r:id="rId19"/>
    <p:sldId id="412" r:id="rId20"/>
    <p:sldId id="415" r:id="rId21"/>
    <p:sldId id="416" r:id="rId22"/>
    <p:sldId id="419" r:id="rId23"/>
    <p:sldId id="420" r:id="rId24"/>
    <p:sldId id="421" r:id="rId25"/>
    <p:sldId id="409" r:id="rId26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CCFFCC"/>
    <a:srgbClr val="009A46"/>
    <a:srgbClr val="E3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5853" autoAdjust="0"/>
  </p:normalViewPr>
  <p:slideViewPr>
    <p:cSldViewPr showGuides="1">
      <p:cViewPr varScale="1">
        <p:scale>
          <a:sx n="107" d="100"/>
          <a:sy n="107" d="100"/>
        </p:scale>
        <p:origin x="2586" y="265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4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howGuides="1">
      <p:cViewPr varScale="1">
        <p:scale>
          <a:sx n="119" d="100"/>
          <a:sy n="119" d="100"/>
        </p:scale>
        <p:origin x="-2022" y="-102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700" y="1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2FC383D4-4FAC-49C5-84D6-421F6AEEA284}" type="datetimeFigureOut">
              <a:rPr lang="ko-KR" altLang="en-US" smtClean="0"/>
              <a:pPr/>
              <a:t>2020-09-07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6456327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700" y="6456327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r">
              <a:defRPr sz="1200"/>
            </a:lvl1pPr>
          </a:lstStyle>
          <a:p>
            <a:fld id="{70EEBED9-328A-4888-BC43-F7F07E0A60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403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700" y="1"/>
            <a:ext cx="4302625" cy="340264"/>
          </a:xfrm>
          <a:prstGeom prst="rect">
            <a:avLst/>
          </a:prstGeom>
        </p:spPr>
        <p:txBody>
          <a:bodyPr vert="horz" lIns="91397" tIns="45699" rIns="91397" bIns="45699" rtlCol="0"/>
          <a:lstStyle>
            <a:lvl1pPr algn="r">
              <a:defRPr sz="1200"/>
            </a:lvl1pPr>
          </a:lstStyle>
          <a:p>
            <a:fld id="{9918F8EE-0DA8-4365-9973-70F8371A2A19}" type="datetimeFigureOut">
              <a:rPr lang="ko-KR" altLang="en-US" smtClean="0"/>
              <a:pPr/>
              <a:t>2020-09-07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7" tIns="45699" rIns="91397" bIns="456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5" y="3228708"/>
            <a:ext cx="7942239" cy="3059117"/>
          </a:xfrm>
          <a:prstGeom prst="rect">
            <a:avLst/>
          </a:prstGeom>
        </p:spPr>
        <p:txBody>
          <a:bodyPr vert="horz" lIns="91397" tIns="45699" rIns="91397" bIns="4569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6456327"/>
            <a:ext cx="906211" cy="340264"/>
          </a:xfrm>
          <a:prstGeom prst="rect">
            <a:avLst/>
          </a:prstGeom>
        </p:spPr>
        <p:txBody>
          <a:bodyPr vert="horz" lIns="91397" tIns="45699" rIns="91397" bIns="4569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5"/>
          </p:nvPr>
        </p:nvSpPr>
        <p:spPr>
          <a:xfrm>
            <a:off x="0" y="6457518"/>
            <a:ext cx="906215" cy="34015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5ADD70-0D50-44EB-9534-CA7DA5E228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6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1" y="6457412"/>
            <a:ext cx="4302625" cy="340264"/>
          </a:xfrm>
          <a:prstGeom prst="rect">
            <a:avLst/>
          </a:prstGeom>
        </p:spPr>
        <p:txBody>
          <a:bodyPr/>
          <a:lstStyle/>
          <a:p>
            <a:fld id="{A28DDEE9-8359-4DC6-A260-7CDF7DE6151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67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1" y="6457412"/>
            <a:ext cx="4302625" cy="340264"/>
          </a:xfrm>
          <a:prstGeom prst="rect">
            <a:avLst/>
          </a:prstGeom>
        </p:spPr>
        <p:txBody>
          <a:bodyPr/>
          <a:lstStyle/>
          <a:p>
            <a:fld id="{A28DDEE9-8359-4DC6-A260-7CDF7DE6151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76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D70-0D50-44EB-9534-CA7DA5E2282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1075">
              <a:defRPr/>
            </a:pPr>
            <a:r>
              <a:rPr lang="en-US" altLang="ko-KR" sz="1600" dirty="0">
                <a:solidFill>
                  <a:schemeClr val="bg1"/>
                </a:solidFill>
              </a:rPr>
              <a:t>T</a:t>
            </a:r>
            <a:r>
              <a:rPr lang="ko-KR" altLang="en-US" sz="1600" dirty="0">
                <a:solidFill>
                  <a:schemeClr val="bg1"/>
                </a:solidFill>
              </a:rPr>
              <a:t>형</a:t>
            </a:r>
            <a:r>
              <a:rPr lang="en-US" altLang="ko-KR" sz="1600" dirty="0">
                <a:solidFill>
                  <a:schemeClr val="bg1"/>
                </a:solidFill>
              </a:rPr>
              <a:t>: </a:t>
            </a:r>
            <a:r>
              <a:rPr lang="ko-KR" altLang="en-US" sz="1600" dirty="0">
                <a:solidFill>
                  <a:schemeClr val="bg1"/>
                </a:solidFill>
              </a:rPr>
              <a:t>한가지 전문성과 폭넓은 상식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DD70-0D50-44EB-9534-CA7DA5E2282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0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  <a:p>
            <a:r>
              <a:rPr lang="ko-KR" altLang="en-US" dirty="0" err="1"/>
              <a:t>ㅇ</a:t>
            </a:r>
            <a:r>
              <a:rPr lang="ko-KR" altLang="en-US" dirty="0"/>
              <a:t> 남자 </a:t>
            </a:r>
            <a:r>
              <a:rPr lang="en-US" altLang="ko-KR" dirty="0"/>
              <a:t>7</a:t>
            </a:r>
            <a:r>
              <a:rPr lang="ko-KR" altLang="en-US" dirty="0"/>
              <a:t>급 </a:t>
            </a:r>
            <a:r>
              <a:rPr lang="en-US" altLang="ko-KR" dirty="0"/>
              <a:t>5</a:t>
            </a:r>
            <a:r>
              <a:rPr lang="ko-KR" altLang="en-US" dirty="0"/>
              <a:t>호봉</a:t>
            </a:r>
            <a:r>
              <a:rPr lang="en-US" altLang="ko-KR" dirty="0"/>
              <a:t>(</a:t>
            </a:r>
            <a:r>
              <a:rPr lang="ko-KR" altLang="en-US" dirty="0" err="1"/>
              <a:t>방역직</a:t>
            </a:r>
            <a:r>
              <a:rPr lang="en-US" altLang="ko-KR" dirty="0"/>
              <a:t>,</a:t>
            </a:r>
            <a:r>
              <a:rPr lang="ko-KR" altLang="en-US" dirty="0" err="1"/>
              <a:t>위생직</a:t>
            </a:r>
            <a:r>
              <a:rPr lang="en-US" altLang="ko-KR" dirty="0"/>
              <a:t>) : </a:t>
            </a:r>
            <a:r>
              <a:rPr lang="ko-KR" altLang="en-US" dirty="0"/>
              <a:t>월 </a:t>
            </a:r>
            <a:r>
              <a:rPr lang="en-US" altLang="ko-KR" dirty="0"/>
              <a:t>2,843,080</a:t>
            </a:r>
            <a:r>
              <a:rPr lang="en-US" altLang="ko-KR" dirty="0">
                <a:solidFill>
                  <a:srgbClr val="FF0000"/>
                </a:solidFill>
              </a:rPr>
              <a:t>/ </a:t>
            </a:r>
            <a:r>
              <a:rPr lang="ko-KR" altLang="en-US" dirty="0">
                <a:solidFill>
                  <a:srgbClr val="FF0000"/>
                </a:solidFill>
              </a:rPr>
              <a:t>연 </a:t>
            </a:r>
            <a:r>
              <a:rPr lang="en-US" altLang="ko-KR" dirty="0">
                <a:solidFill>
                  <a:srgbClr val="FF0000"/>
                </a:solidFill>
              </a:rPr>
              <a:t>35,304,860</a:t>
            </a:r>
            <a:r>
              <a:rPr lang="ko-KR" altLang="en-US" dirty="0">
                <a:solidFill>
                  <a:srgbClr val="FF0000"/>
                </a:solidFill>
              </a:rPr>
              <a:t>원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가족수당 </a:t>
            </a:r>
            <a:r>
              <a:rPr lang="en-US" altLang="ko-KR" dirty="0"/>
              <a:t>: </a:t>
            </a:r>
            <a:r>
              <a:rPr lang="ko-KR" altLang="en-US" dirty="0"/>
              <a:t>배우자 </a:t>
            </a:r>
            <a:r>
              <a:rPr lang="ko-KR" altLang="en-US" dirty="0" err="1"/>
              <a:t>ㅇ</a:t>
            </a:r>
            <a:r>
              <a:rPr lang="en-US" altLang="ko-KR" dirty="0"/>
              <a:t>, </a:t>
            </a:r>
            <a:r>
              <a:rPr lang="ko-KR" altLang="en-US" dirty="0"/>
              <a:t>기타 부양가족 </a:t>
            </a:r>
            <a:r>
              <a:rPr lang="en-US" altLang="ko-KR" dirty="0"/>
              <a:t>: </a:t>
            </a:r>
            <a:r>
              <a:rPr lang="ko-KR" altLang="en-US" dirty="0" err="1"/>
              <a:t>ㅇ</a:t>
            </a:r>
            <a:endParaRPr lang="ko-KR" altLang="en-US" dirty="0"/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자녀학비 </a:t>
            </a:r>
            <a:r>
              <a:rPr lang="en-US" altLang="ko-KR" dirty="0"/>
              <a:t>x</a:t>
            </a:r>
            <a:endParaRPr lang="ko-KR" altLang="en-US" dirty="0"/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특수업무수당 </a:t>
            </a:r>
            <a:r>
              <a:rPr lang="en-US" altLang="ko-KR" dirty="0"/>
              <a:t>: </a:t>
            </a:r>
            <a:r>
              <a:rPr lang="ko-KR" altLang="en-US" dirty="0"/>
              <a:t>축산기사 </a:t>
            </a:r>
            <a:r>
              <a:rPr lang="ko-KR" altLang="en-US" dirty="0" err="1"/>
              <a:t>ㅇ</a:t>
            </a:r>
            <a:endParaRPr lang="ko-KR" altLang="en-US" dirty="0"/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시간외수당 </a:t>
            </a:r>
            <a:r>
              <a:rPr lang="en-US" altLang="ko-KR" dirty="0"/>
              <a:t>: </a:t>
            </a:r>
            <a:r>
              <a:rPr lang="ko-KR" altLang="en-US" dirty="0"/>
              <a:t>매월 </a:t>
            </a:r>
            <a:r>
              <a:rPr lang="en-US" altLang="ko-KR" dirty="0"/>
              <a:t>48</a:t>
            </a:r>
            <a:r>
              <a:rPr lang="ko-KR" altLang="en-US" dirty="0"/>
              <a:t>시간</a:t>
            </a:r>
            <a:r>
              <a:rPr lang="en-US" altLang="ko-KR" dirty="0"/>
              <a:t>(</a:t>
            </a:r>
            <a:r>
              <a:rPr lang="ko-KR" altLang="en-US" dirty="0"/>
              <a:t>최대한 높게 잡았어요</a:t>
            </a:r>
            <a:r>
              <a:rPr lang="en-US" altLang="ko-KR" dirty="0"/>
              <a:t>/ </a:t>
            </a:r>
            <a:r>
              <a:rPr lang="ko-KR" altLang="en-US" dirty="0"/>
              <a:t>정액시간외 </a:t>
            </a:r>
            <a:r>
              <a:rPr lang="en-US" altLang="ko-KR" dirty="0"/>
              <a:t>4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시간외수당 </a:t>
            </a:r>
            <a:r>
              <a:rPr lang="en-US" altLang="ko-KR" dirty="0"/>
              <a:t>44</a:t>
            </a:r>
            <a:r>
              <a:rPr lang="ko-KR" altLang="en-US" dirty="0"/>
              <a:t>시간</a:t>
            </a:r>
            <a:r>
              <a:rPr lang="en-US" altLang="ko-KR" dirty="0"/>
              <a:t>)</a:t>
            </a:r>
            <a:endParaRPr lang="ko-KR" altLang="en-US" dirty="0"/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명절휴가비 </a:t>
            </a:r>
            <a:r>
              <a:rPr lang="en-US" altLang="ko-KR" dirty="0"/>
              <a:t>: </a:t>
            </a:r>
            <a:r>
              <a:rPr lang="ko-KR" altLang="en-US" dirty="0"/>
              <a:t>설</a:t>
            </a:r>
            <a:r>
              <a:rPr lang="en-US" altLang="ko-KR" dirty="0"/>
              <a:t>,</a:t>
            </a:r>
            <a:r>
              <a:rPr lang="ko-KR" altLang="en-US" dirty="0"/>
              <a:t>추석 </a:t>
            </a:r>
            <a:r>
              <a:rPr lang="en-US" altLang="ko-KR" dirty="0"/>
              <a:t>2</a:t>
            </a:r>
            <a:r>
              <a:rPr lang="ko-KR" altLang="en-US" dirty="0"/>
              <a:t>회</a:t>
            </a:r>
          </a:p>
          <a:p>
            <a:endParaRPr lang="ko-KR" altLang="en-US" dirty="0"/>
          </a:p>
          <a:p>
            <a:r>
              <a:rPr lang="ko-KR" altLang="en-US" dirty="0" err="1"/>
              <a:t>ㅇ</a:t>
            </a:r>
            <a:r>
              <a:rPr lang="ko-KR" altLang="en-US" dirty="0"/>
              <a:t> 여자 </a:t>
            </a:r>
            <a:r>
              <a:rPr lang="en-US" altLang="ko-KR" dirty="0"/>
              <a:t>7</a:t>
            </a:r>
            <a:r>
              <a:rPr lang="ko-KR" altLang="en-US" dirty="0"/>
              <a:t>급 </a:t>
            </a:r>
            <a:r>
              <a:rPr lang="en-US" altLang="ko-KR" dirty="0"/>
              <a:t>3</a:t>
            </a:r>
            <a:r>
              <a:rPr lang="ko-KR" altLang="en-US" dirty="0"/>
              <a:t>호봉</a:t>
            </a:r>
            <a:r>
              <a:rPr lang="en-US" altLang="ko-KR" dirty="0"/>
              <a:t>(</a:t>
            </a:r>
            <a:r>
              <a:rPr lang="ko-KR" altLang="en-US" dirty="0" err="1"/>
              <a:t>방역직</a:t>
            </a:r>
            <a:r>
              <a:rPr lang="en-US" altLang="ko-KR" dirty="0"/>
              <a:t>,</a:t>
            </a:r>
            <a:r>
              <a:rPr lang="ko-KR" altLang="en-US" dirty="0" err="1"/>
              <a:t>위생직</a:t>
            </a:r>
            <a:r>
              <a:rPr lang="en-US" altLang="ko-KR" dirty="0"/>
              <a:t>) : </a:t>
            </a:r>
            <a:r>
              <a:rPr lang="ko-KR" altLang="en-US" dirty="0"/>
              <a:t>월 </a:t>
            </a:r>
            <a:r>
              <a:rPr lang="en-US" altLang="ko-KR" dirty="0"/>
              <a:t>2,714,550</a:t>
            </a:r>
            <a:r>
              <a:rPr lang="ko-KR" altLang="en-US" dirty="0"/>
              <a:t>원 </a:t>
            </a:r>
            <a:r>
              <a:rPr lang="en-US" altLang="ko-KR" dirty="0"/>
              <a:t>/ </a:t>
            </a:r>
            <a:r>
              <a:rPr lang="ko-KR" altLang="en-US" dirty="0"/>
              <a:t>연 </a:t>
            </a:r>
            <a:r>
              <a:rPr lang="en-US" altLang="ko-KR" dirty="0"/>
              <a:t>33,692,820</a:t>
            </a:r>
            <a:r>
              <a:rPr lang="ko-KR" altLang="en-US" dirty="0"/>
              <a:t>원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남자와 동일조건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1" y="6457412"/>
            <a:ext cx="4302625" cy="340264"/>
          </a:xfrm>
          <a:prstGeom prst="rect">
            <a:avLst/>
          </a:prstGeom>
        </p:spPr>
        <p:txBody>
          <a:bodyPr/>
          <a:lstStyle/>
          <a:p>
            <a:fld id="{A28DDEE9-8359-4DC6-A260-7CDF7DE6151A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93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그림 10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2955">
            <a:off x="-561016" y="-372474"/>
            <a:ext cx="3239688" cy="3245779"/>
          </a:xfrm>
          <a:prstGeom prst="rect">
            <a:avLst/>
          </a:prstGeom>
          <a:effectLst/>
        </p:spPr>
      </p:pic>
      <p:sp>
        <p:nvSpPr>
          <p:cNvPr id="1025" name="직사각형 1024"/>
          <p:cNvSpPr/>
          <p:nvPr userDrawn="1"/>
        </p:nvSpPr>
        <p:spPr>
          <a:xfrm>
            <a:off x="-966759" y="-413066"/>
            <a:ext cx="4032448" cy="355556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1" name="도넛 40"/>
          <p:cNvSpPr>
            <a:spLocks noChangeAspect="1"/>
          </p:cNvSpPr>
          <p:nvPr/>
        </p:nvSpPr>
        <p:spPr>
          <a:xfrm>
            <a:off x="-1521009" y="-1395169"/>
            <a:ext cx="5111296" cy="5237114"/>
          </a:xfrm>
          <a:prstGeom prst="donut">
            <a:avLst>
              <a:gd name="adj" fmla="val 9450"/>
            </a:avLst>
          </a:prstGeom>
          <a:gradFill flip="none" rotWithShape="1">
            <a:gsLst>
              <a:gs pos="53000">
                <a:schemeClr val="bg1">
                  <a:lumMod val="65000"/>
                </a:schemeClr>
              </a:gs>
              <a:gs pos="64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도넛 41"/>
          <p:cNvSpPr>
            <a:spLocks noChangeAspect="1"/>
          </p:cNvSpPr>
          <p:nvPr/>
        </p:nvSpPr>
        <p:spPr>
          <a:xfrm>
            <a:off x="-1183494" y="-1050258"/>
            <a:ext cx="4349476" cy="4454988"/>
          </a:xfrm>
          <a:prstGeom prst="donut">
            <a:avLst>
              <a:gd name="adj" fmla="val 5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도넛 42"/>
          <p:cNvSpPr>
            <a:spLocks noChangeAspect="1"/>
          </p:cNvSpPr>
          <p:nvPr/>
        </p:nvSpPr>
        <p:spPr>
          <a:xfrm>
            <a:off x="3394920" y="2392506"/>
            <a:ext cx="155472" cy="140843"/>
          </a:xfrm>
          <a:prstGeom prst="donu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도넛 43"/>
          <p:cNvSpPr>
            <a:spLocks noChangeAspect="1"/>
          </p:cNvSpPr>
          <p:nvPr/>
        </p:nvSpPr>
        <p:spPr>
          <a:xfrm>
            <a:off x="-1800010" y="-1638729"/>
            <a:ext cx="5698950" cy="5631931"/>
          </a:xfrm>
          <a:prstGeom prst="donut">
            <a:avLst>
              <a:gd name="adj" fmla="val 5869"/>
            </a:avLst>
          </a:prstGeom>
          <a:gradFill flip="none" rotWithShape="1">
            <a:gsLst>
              <a:gs pos="92000">
                <a:schemeClr val="bg1">
                  <a:lumMod val="65000"/>
                </a:schemeClr>
              </a:gs>
              <a:gs pos="61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도넛 44"/>
          <p:cNvSpPr/>
          <p:nvPr/>
        </p:nvSpPr>
        <p:spPr>
          <a:xfrm>
            <a:off x="3326704" y="731082"/>
            <a:ext cx="343592" cy="338769"/>
          </a:xfrm>
          <a:prstGeom prst="donut">
            <a:avLst/>
          </a:prstGeom>
          <a:solidFill>
            <a:schemeClr val="bg1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도넛 45"/>
          <p:cNvSpPr>
            <a:spLocks/>
          </p:cNvSpPr>
          <p:nvPr/>
        </p:nvSpPr>
        <p:spPr>
          <a:xfrm>
            <a:off x="1277861" y="3404731"/>
            <a:ext cx="440162" cy="453942"/>
          </a:xfrm>
          <a:prstGeom prst="donu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도넛 46"/>
          <p:cNvSpPr>
            <a:spLocks noChangeAspect="1"/>
          </p:cNvSpPr>
          <p:nvPr/>
        </p:nvSpPr>
        <p:spPr>
          <a:xfrm>
            <a:off x="3037981" y="2251480"/>
            <a:ext cx="288723" cy="273321"/>
          </a:xfrm>
          <a:prstGeom prst="donu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도넛 38"/>
          <p:cNvSpPr>
            <a:spLocks noChangeAspect="1"/>
          </p:cNvSpPr>
          <p:nvPr/>
        </p:nvSpPr>
        <p:spPr>
          <a:xfrm>
            <a:off x="-3915816" y="-3851856"/>
            <a:ext cx="9720000" cy="9720000"/>
          </a:xfrm>
          <a:prstGeom prst="donut">
            <a:avLst>
              <a:gd name="adj" fmla="val 3356"/>
            </a:avLst>
          </a:prstGeom>
          <a:gradFill flip="none" rotWithShape="1">
            <a:gsLst>
              <a:gs pos="60000">
                <a:schemeClr val="bg1">
                  <a:lumMod val="50000"/>
                </a:schemeClr>
              </a:gs>
              <a:gs pos="7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양쪽 모서리가 잘린 사각형 2"/>
          <p:cNvSpPr/>
          <p:nvPr/>
        </p:nvSpPr>
        <p:spPr>
          <a:xfrm rot="16200000" flipH="1">
            <a:off x="1201464" y="5675041"/>
            <a:ext cx="1119829" cy="1246088"/>
          </a:xfrm>
          <a:custGeom>
            <a:avLst/>
            <a:gdLst>
              <a:gd name="connsiteX0" fmla="*/ 0 w 2491551"/>
              <a:gd name="connsiteY0" fmla="*/ 259144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8" fmla="*/ 0 w 2491551"/>
              <a:gd name="connsiteY8" fmla="*/ 259144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0" fmla="*/ 0 w 2507662"/>
              <a:gd name="connsiteY0" fmla="*/ 2079490 h 2338634"/>
              <a:gd name="connsiteX1" fmla="*/ 259144 w 2507662"/>
              <a:gd name="connsiteY1" fmla="*/ 0 h 2338634"/>
              <a:gd name="connsiteX2" fmla="*/ 2232407 w 2507662"/>
              <a:gd name="connsiteY2" fmla="*/ 0 h 2338634"/>
              <a:gd name="connsiteX3" fmla="*/ 2491551 w 2507662"/>
              <a:gd name="connsiteY3" fmla="*/ 2079490 h 2338634"/>
              <a:gd name="connsiteX4" fmla="*/ 2232407 w 2507662"/>
              <a:gd name="connsiteY4" fmla="*/ 2338634 h 2338634"/>
              <a:gd name="connsiteX5" fmla="*/ 259144 w 2507662"/>
              <a:gd name="connsiteY5" fmla="*/ 2338634 h 2338634"/>
              <a:gd name="connsiteX6" fmla="*/ 0 w 2507662"/>
              <a:gd name="connsiteY6" fmla="*/ 2079490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079490 h 2338634"/>
              <a:gd name="connsiteX4" fmla="*/ 2232407 w 2491551"/>
              <a:gd name="connsiteY4" fmla="*/ 2338634 h 2338634"/>
              <a:gd name="connsiteX5" fmla="*/ 259144 w 2491551"/>
              <a:gd name="connsiteY5" fmla="*/ 2338634 h 2338634"/>
              <a:gd name="connsiteX6" fmla="*/ 0 w 2491551"/>
              <a:gd name="connsiteY6" fmla="*/ 2079490 h 2338634"/>
              <a:gd name="connsiteX0" fmla="*/ 0 w 2491551"/>
              <a:gd name="connsiteY0" fmla="*/ 2079491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079491 h 2338635"/>
              <a:gd name="connsiteX0" fmla="*/ 0 w 2491551"/>
              <a:gd name="connsiteY0" fmla="*/ 2195605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195605 h 2338635"/>
              <a:gd name="connsiteX0" fmla="*/ 0 w 2506065"/>
              <a:gd name="connsiteY0" fmla="*/ 2195605 h 2344895"/>
              <a:gd name="connsiteX1" fmla="*/ 259144 w 2506065"/>
              <a:gd name="connsiteY1" fmla="*/ 1 h 2344895"/>
              <a:gd name="connsiteX2" fmla="*/ 2130810 w 2506065"/>
              <a:gd name="connsiteY2" fmla="*/ 0 h 2344895"/>
              <a:gd name="connsiteX3" fmla="*/ 2506065 w 2506065"/>
              <a:gd name="connsiteY3" fmla="*/ 2239148 h 2344895"/>
              <a:gd name="connsiteX4" fmla="*/ 2232407 w 2506065"/>
              <a:gd name="connsiteY4" fmla="*/ 2338635 h 2344895"/>
              <a:gd name="connsiteX5" fmla="*/ 259144 w 2506065"/>
              <a:gd name="connsiteY5" fmla="*/ 2338635 h 2344895"/>
              <a:gd name="connsiteX6" fmla="*/ 0 w 2506065"/>
              <a:gd name="connsiteY6" fmla="*/ 2195605 h 2344895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130810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269026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27114 h 2376404"/>
              <a:gd name="connsiteX1" fmla="*/ 151645 w 2506065"/>
              <a:gd name="connsiteY1" fmla="*/ 15754 h 2376404"/>
              <a:gd name="connsiteX2" fmla="*/ 2284384 w 2506065"/>
              <a:gd name="connsiteY2" fmla="*/ 0 h 2376404"/>
              <a:gd name="connsiteX3" fmla="*/ 2506065 w 2506065"/>
              <a:gd name="connsiteY3" fmla="*/ 2270657 h 2376404"/>
              <a:gd name="connsiteX4" fmla="*/ 2232407 w 2506065"/>
              <a:gd name="connsiteY4" fmla="*/ 2370144 h 2376404"/>
              <a:gd name="connsiteX5" fmla="*/ 259144 w 2506065"/>
              <a:gd name="connsiteY5" fmla="*/ 2370144 h 2376404"/>
              <a:gd name="connsiteX6" fmla="*/ 0 w 2506065"/>
              <a:gd name="connsiteY6" fmla="*/ 2227114 h 237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6065" h="2376404">
                <a:moveTo>
                  <a:pt x="0" y="2227114"/>
                </a:moveTo>
                <a:lnTo>
                  <a:pt x="151645" y="15754"/>
                </a:lnTo>
                <a:lnTo>
                  <a:pt x="2284384" y="0"/>
                </a:lnTo>
                <a:lnTo>
                  <a:pt x="2506065" y="2270657"/>
                </a:lnTo>
                <a:cubicBezTo>
                  <a:pt x="2506065" y="2413778"/>
                  <a:pt x="2375528" y="2370144"/>
                  <a:pt x="2232407" y="2370144"/>
                </a:cubicBezTo>
                <a:lnTo>
                  <a:pt x="259144" y="2370144"/>
                </a:lnTo>
                <a:cubicBezTo>
                  <a:pt x="116023" y="2370144"/>
                  <a:pt x="0" y="2370235"/>
                  <a:pt x="0" y="22271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3"/>
          <p:cNvSpPr/>
          <p:nvPr/>
        </p:nvSpPr>
        <p:spPr>
          <a:xfrm flipH="1">
            <a:off x="2340941" y="5744656"/>
            <a:ext cx="111033" cy="1113344"/>
          </a:xfrm>
          <a:custGeom>
            <a:avLst/>
            <a:gdLst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91552 h 2491552"/>
              <a:gd name="connsiteX4" fmla="*/ 0 w 369665"/>
              <a:gd name="connsiteY4" fmla="*/ 0 h 2491552"/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0 h 2491552"/>
              <a:gd name="connsiteX0" fmla="*/ 0 w 369665"/>
              <a:gd name="connsiteY0" fmla="*/ 87086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87086 h 24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65" h="2491552">
                <a:moveTo>
                  <a:pt x="0" y="87086"/>
                </a:moveTo>
                <a:lnTo>
                  <a:pt x="369665" y="0"/>
                </a:lnTo>
                <a:lnTo>
                  <a:pt x="369665" y="2491552"/>
                </a:lnTo>
                <a:lnTo>
                  <a:pt x="0" y="2404467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"/>
          <p:cNvSpPr/>
          <p:nvPr/>
        </p:nvSpPr>
        <p:spPr>
          <a:xfrm flipH="1">
            <a:off x="1199554" y="5799057"/>
            <a:ext cx="1063728" cy="997475"/>
          </a:xfrm>
          <a:custGeom>
            <a:avLst/>
            <a:gdLst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2050340 w 2050340"/>
              <a:gd name="connsiteY2" fmla="*/ 22322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1919712 w 2050340"/>
              <a:gd name="connsiteY2" fmla="*/ 18258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19712 w 1992283"/>
              <a:gd name="connsiteY2" fmla="*/ 1825848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2006797"/>
              <a:gd name="connsiteY0" fmla="*/ 0 h 2232248"/>
              <a:gd name="connsiteX1" fmla="*/ 1992283 w 2006797"/>
              <a:gd name="connsiteY1" fmla="*/ 246743 h 2232248"/>
              <a:gd name="connsiteX2" fmla="*/ 2006797 w 2006797"/>
              <a:gd name="connsiteY2" fmla="*/ 1883905 h 2232248"/>
              <a:gd name="connsiteX3" fmla="*/ 0 w 2006797"/>
              <a:gd name="connsiteY3" fmla="*/ 2232248 h 2232248"/>
              <a:gd name="connsiteX4" fmla="*/ 0 w 2006797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69391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83905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63254"/>
              <a:gd name="connsiteY0" fmla="*/ 0 h 2232248"/>
              <a:gd name="connsiteX1" fmla="*/ 1934226 w 1963254"/>
              <a:gd name="connsiteY1" fmla="*/ 217714 h 2232248"/>
              <a:gd name="connsiteX2" fmla="*/ 1963254 w 1963254"/>
              <a:gd name="connsiteY2" fmla="*/ 1883905 h 2232248"/>
              <a:gd name="connsiteX3" fmla="*/ 0 w 1963254"/>
              <a:gd name="connsiteY3" fmla="*/ 2232248 h 2232248"/>
              <a:gd name="connsiteX4" fmla="*/ 0 w 1963254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63254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77768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8 w 1993248"/>
              <a:gd name="connsiteY2" fmla="*/ 1883905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7 w 1993248"/>
              <a:gd name="connsiteY2" fmla="*/ 2037478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48" h="2232248">
                <a:moveTo>
                  <a:pt x="0" y="0"/>
                </a:moveTo>
                <a:lnTo>
                  <a:pt x="1993248" y="154598"/>
                </a:lnTo>
                <a:cubicBezTo>
                  <a:pt x="1993248" y="700319"/>
                  <a:pt x="1977767" y="1491757"/>
                  <a:pt x="1977767" y="2037478"/>
                </a:cubicBezTo>
                <a:lnTo>
                  <a:pt x="0" y="22322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양쪽 모서리가 잘린 사각형 2"/>
          <p:cNvSpPr/>
          <p:nvPr/>
        </p:nvSpPr>
        <p:spPr>
          <a:xfrm rot="5400000">
            <a:off x="472803" y="4033222"/>
            <a:ext cx="1871042" cy="2087300"/>
          </a:xfrm>
          <a:custGeom>
            <a:avLst/>
            <a:gdLst>
              <a:gd name="connsiteX0" fmla="*/ 0 w 2491551"/>
              <a:gd name="connsiteY0" fmla="*/ 259144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8" fmla="*/ 0 w 2491551"/>
              <a:gd name="connsiteY8" fmla="*/ 259144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0" fmla="*/ 0 w 2507662"/>
              <a:gd name="connsiteY0" fmla="*/ 2079490 h 2338634"/>
              <a:gd name="connsiteX1" fmla="*/ 259144 w 2507662"/>
              <a:gd name="connsiteY1" fmla="*/ 0 h 2338634"/>
              <a:gd name="connsiteX2" fmla="*/ 2232407 w 2507662"/>
              <a:gd name="connsiteY2" fmla="*/ 0 h 2338634"/>
              <a:gd name="connsiteX3" fmla="*/ 2491551 w 2507662"/>
              <a:gd name="connsiteY3" fmla="*/ 2079490 h 2338634"/>
              <a:gd name="connsiteX4" fmla="*/ 2232407 w 2507662"/>
              <a:gd name="connsiteY4" fmla="*/ 2338634 h 2338634"/>
              <a:gd name="connsiteX5" fmla="*/ 259144 w 2507662"/>
              <a:gd name="connsiteY5" fmla="*/ 2338634 h 2338634"/>
              <a:gd name="connsiteX6" fmla="*/ 0 w 2507662"/>
              <a:gd name="connsiteY6" fmla="*/ 2079490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079490 h 2338634"/>
              <a:gd name="connsiteX4" fmla="*/ 2232407 w 2491551"/>
              <a:gd name="connsiteY4" fmla="*/ 2338634 h 2338634"/>
              <a:gd name="connsiteX5" fmla="*/ 259144 w 2491551"/>
              <a:gd name="connsiteY5" fmla="*/ 2338634 h 2338634"/>
              <a:gd name="connsiteX6" fmla="*/ 0 w 2491551"/>
              <a:gd name="connsiteY6" fmla="*/ 2079490 h 2338634"/>
              <a:gd name="connsiteX0" fmla="*/ 0 w 2491551"/>
              <a:gd name="connsiteY0" fmla="*/ 2079491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079491 h 2338635"/>
              <a:gd name="connsiteX0" fmla="*/ 0 w 2491551"/>
              <a:gd name="connsiteY0" fmla="*/ 2195605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195605 h 2338635"/>
              <a:gd name="connsiteX0" fmla="*/ 0 w 2506065"/>
              <a:gd name="connsiteY0" fmla="*/ 2195605 h 2344895"/>
              <a:gd name="connsiteX1" fmla="*/ 259144 w 2506065"/>
              <a:gd name="connsiteY1" fmla="*/ 1 h 2344895"/>
              <a:gd name="connsiteX2" fmla="*/ 2130810 w 2506065"/>
              <a:gd name="connsiteY2" fmla="*/ 0 h 2344895"/>
              <a:gd name="connsiteX3" fmla="*/ 2506065 w 2506065"/>
              <a:gd name="connsiteY3" fmla="*/ 2239148 h 2344895"/>
              <a:gd name="connsiteX4" fmla="*/ 2232407 w 2506065"/>
              <a:gd name="connsiteY4" fmla="*/ 2338635 h 2344895"/>
              <a:gd name="connsiteX5" fmla="*/ 259144 w 2506065"/>
              <a:gd name="connsiteY5" fmla="*/ 2338635 h 2344895"/>
              <a:gd name="connsiteX6" fmla="*/ 0 w 2506065"/>
              <a:gd name="connsiteY6" fmla="*/ 2195605 h 2344895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130810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269026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27114 h 2376404"/>
              <a:gd name="connsiteX1" fmla="*/ 151645 w 2506065"/>
              <a:gd name="connsiteY1" fmla="*/ 15754 h 2376404"/>
              <a:gd name="connsiteX2" fmla="*/ 2284384 w 2506065"/>
              <a:gd name="connsiteY2" fmla="*/ 0 h 2376404"/>
              <a:gd name="connsiteX3" fmla="*/ 2506065 w 2506065"/>
              <a:gd name="connsiteY3" fmla="*/ 2270657 h 2376404"/>
              <a:gd name="connsiteX4" fmla="*/ 2232407 w 2506065"/>
              <a:gd name="connsiteY4" fmla="*/ 2370144 h 2376404"/>
              <a:gd name="connsiteX5" fmla="*/ 259144 w 2506065"/>
              <a:gd name="connsiteY5" fmla="*/ 2370144 h 2376404"/>
              <a:gd name="connsiteX6" fmla="*/ 0 w 2506065"/>
              <a:gd name="connsiteY6" fmla="*/ 2227114 h 237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6065" h="2376404">
                <a:moveTo>
                  <a:pt x="0" y="2227114"/>
                </a:moveTo>
                <a:lnTo>
                  <a:pt x="151645" y="15754"/>
                </a:lnTo>
                <a:lnTo>
                  <a:pt x="2284384" y="0"/>
                </a:lnTo>
                <a:lnTo>
                  <a:pt x="2506065" y="2270657"/>
                </a:lnTo>
                <a:cubicBezTo>
                  <a:pt x="2506065" y="2413778"/>
                  <a:pt x="2375528" y="2370144"/>
                  <a:pt x="2232407" y="2370144"/>
                </a:cubicBezTo>
                <a:lnTo>
                  <a:pt x="259144" y="2370144"/>
                </a:lnTo>
                <a:cubicBezTo>
                  <a:pt x="116023" y="2370144"/>
                  <a:pt x="0" y="2370235"/>
                  <a:pt x="0" y="22271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3"/>
          <p:cNvSpPr/>
          <p:nvPr/>
        </p:nvSpPr>
        <p:spPr>
          <a:xfrm>
            <a:off x="251520" y="4152188"/>
            <a:ext cx="185990" cy="1860207"/>
          </a:xfrm>
          <a:custGeom>
            <a:avLst/>
            <a:gdLst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91552 h 2491552"/>
              <a:gd name="connsiteX4" fmla="*/ 0 w 369665"/>
              <a:gd name="connsiteY4" fmla="*/ 0 h 2491552"/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0 h 2491552"/>
              <a:gd name="connsiteX0" fmla="*/ 0 w 369665"/>
              <a:gd name="connsiteY0" fmla="*/ 87086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87086 h 24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65" h="2491552">
                <a:moveTo>
                  <a:pt x="0" y="87086"/>
                </a:moveTo>
                <a:lnTo>
                  <a:pt x="369665" y="0"/>
                </a:lnTo>
                <a:lnTo>
                  <a:pt x="369665" y="2491552"/>
                </a:lnTo>
                <a:lnTo>
                  <a:pt x="0" y="2404467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6"/>
          <p:cNvSpPr/>
          <p:nvPr/>
        </p:nvSpPr>
        <p:spPr>
          <a:xfrm>
            <a:off x="567594" y="4243083"/>
            <a:ext cx="1781833" cy="1666609"/>
          </a:xfrm>
          <a:custGeom>
            <a:avLst/>
            <a:gdLst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2050340 w 2050340"/>
              <a:gd name="connsiteY2" fmla="*/ 22322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1919712 w 2050340"/>
              <a:gd name="connsiteY2" fmla="*/ 18258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19712 w 1992283"/>
              <a:gd name="connsiteY2" fmla="*/ 1825848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2006797"/>
              <a:gd name="connsiteY0" fmla="*/ 0 h 2232248"/>
              <a:gd name="connsiteX1" fmla="*/ 1992283 w 2006797"/>
              <a:gd name="connsiteY1" fmla="*/ 246743 h 2232248"/>
              <a:gd name="connsiteX2" fmla="*/ 2006797 w 2006797"/>
              <a:gd name="connsiteY2" fmla="*/ 1883905 h 2232248"/>
              <a:gd name="connsiteX3" fmla="*/ 0 w 2006797"/>
              <a:gd name="connsiteY3" fmla="*/ 2232248 h 2232248"/>
              <a:gd name="connsiteX4" fmla="*/ 0 w 2006797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69391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83905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63254"/>
              <a:gd name="connsiteY0" fmla="*/ 0 h 2232248"/>
              <a:gd name="connsiteX1" fmla="*/ 1934226 w 1963254"/>
              <a:gd name="connsiteY1" fmla="*/ 217714 h 2232248"/>
              <a:gd name="connsiteX2" fmla="*/ 1963254 w 1963254"/>
              <a:gd name="connsiteY2" fmla="*/ 1883905 h 2232248"/>
              <a:gd name="connsiteX3" fmla="*/ 0 w 1963254"/>
              <a:gd name="connsiteY3" fmla="*/ 2232248 h 2232248"/>
              <a:gd name="connsiteX4" fmla="*/ 0 w 1963254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63254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77768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8 w 1993248"/>
              <a:gd name="connsiteY2" fmla="*/ 1883905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7 w 1993248"/>
              <a:gd name="connsiteY2" fmla="*/ 2037478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48" h="2232248">
                <a:moveTo>
                  <a:pt x="0" y="0"/>
                </a:moveTo>
                <a:lnTo>
                  <a:pt x="1993248" y="154598"/>
                </a:lnTo>
                <a:cubicBezTo>
                  <a:pt x="1993248" y="700319"/>
                  <a:pt x="1977767" y="1491757"/>
                  <a:pt x="1977767" y="2037478"/>
                </a:cubicBezTo>
                <a:lnTo>
                  <a:pt x="0" y="2232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양쪽 모서리가 잘린 사각형 2"/>
          <p:cNvSpPr/>
          <p:nvPr/>
        </p:nvSpPr>
        <p:spPr>
          <a:xfrm rot="5400000">
            <a:off x="2104476" y="5085444"/>
            <a:ext cx="1119829" cy="1150955"/>
          </a:xfrm>
          <a:custGeom>
            <a:avLst/>
            <a:gdLst>
              <a:gd name="connsiteX0" fmla="*/ 0 w 2491551"/>
              <a:gd name="connsiteY0" fmla="*/ 259144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8" fmla="*/ 0 w 2491551"/>
              <a:gd name="connsiteY8" fmla="*/ 259144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0" fmla="*/ 0 w 2507662"/>
              <a:gd name="connsiteY0" fmla="*/ 2079490 h 2338634"/>
              <a:gd name="connsiteX1" fmla="*/ 259144 w 2507662"/>
              <a:gd name="connsiteY1" fmla="*/ 0 h 2338634"/>
              <a:gd name="connsiteX2" fmla="*/ 2232407 w 2507662"/>
              <a:gd name="connsiteY2" fmla="*/ 0 h 2338634"/>
              <a:gd name="connsiteX3" fmla="*/ 2491551 w 2507662"/>
              <a:gd name="connsiteY3" fmla="*/ 2079490 h 2338634"/>
              <a:gd name="connsiteX4" fmla="*/ 2232407 w 2507662"/>
              <a:gd name="connsiteY4" fmla="*/ 2338634 h 2338634"/>
              <a:gd name="connsiteX5" fmla="*/ 259144 w 2507662"/>
              <a:gd name="connsiteY5" fmla="*/ 2338634 h 2338634"/>
              <a:gd name="connsiteX6" fmla="*/ 0 w 2507662"/>
              <a:gd name="connsiteY6" fmla="*/ 2079490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079490 h 2338634"/>
              <a:gd name="connsiteX4" fmla="*/ 2232407 w 2491551"/>
              <a:gd name="connsiteY4" fmla="*/ 2338634 h 2338634"/>
              <a:gd name="connsiteX5" fmla="*/ 259144 w 2491551"/>
              <a:gd name="connsiteY5" fmla="*/ 2338634 h 2338634"/>
              <a:gd name="connsiteX6" fmla="*/ 0 w 2491551"/>
              <a:gd name="connsiteY6" fmla="*/ 2079490 h 2338634"/>
              <a:gd name="connsiteX0" fmla="*/ 0 w 2491551"/>
              <a:gd name="connsiteY0" fmla="*/ 2079491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079491 h 2338635"/>
              <a:gd name="connsiteX0" fmla="*/ 0 w 2491551"/>
              <a:gd name="connsiteY0" fmla="*/ 2195605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195605 h 2338635"/>
              <a:gd name="connsiteX0" fmla="*/ 0 w 2506065"/>
              <a:gd name="connsiteY0" fmla="*/ 2195605 h 2344895"/>
              <a:gd name="connsiteX1" fmla="*/ 259144 w 2506065"/>
              <a:gd name="connsiteY1" fmla="*/ 1 h 2344895"/>
              <a:gd name="connsiteX2" fmla="*/ 2130810 w 2506065"/>
              <a:gd name="connsiteY2" fmla="*/ 0 h 2344895"/>
              <a:gd name="connsiteX3" fmla="*/ 2506065 w 2506065"/>
              <a:gd name="connsiteY3" fmla="*/ 2239148 h 2344895"/>
              <a:gd name="connsiteX4" fmla="*/ 2232407 w 2506065"/>
              <a:gd name="connsiteY4" fmla="*/ 2338635 h 2344895"/>
              <a:gd name="connsiteX5" fmla="*/ 259144 w 2506065"/>
              <a:gd name="connsiteY5" fmla="*/ 2338635 h 2344895"/>
              <a:gd name="connsiteX6" fmla="*/ 0 w 2506065"/>
              <a:gd name="connsiteY6" fmla="*/ 2195605 h 2344895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130810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269026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27114 h 2376404"/>
              <a:gd name="connsiteX1" fmla="*/ 151645 w 2506065"/>
              <a:gd name="connsiteY1" fmla="*/ 15754 h 2376404"/>
              <a:gd name="connsiteX2" fmla="*/ 2284384 w 2506065"/>
              <a:gd name="connsiteY2" fmla="*/ 0 h 2376404"/>
              <a:gd name="connsiteX3" fmla="*/ 2506065 w 2506065"/>
              <a:gd name="connsiteY3" fmla="*/ 2270657 h 2376404"/>
              <a:gd name="connsiteX4" fmla="*/ 2232407 w 2506065"/>
              <a:gd name="connsiteY4" fmla="*/ 2370144 h 2376404"/>
              <a:gd name="connsiteX5" fmla="*/ 259144 w 2506065"/>
              <a:gd name="connsiteY5" fmla="*/ 2370144 h 2376404"/>
              <a:gd name="connsiteX6" fmla="*/ 0 w 2506065"/>
              <a:gd name="connsiteY6" fmla="*/ 2227114 h 237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6065" h="2376404">
                <a:moveTo>
                  <a:pt x="0" y="2227114"/>
                </a:moveTo>
                <a:lnTo>
                  <a:pt x="151645" y="15754"/>
                </a:lnTo>
                <a:lnTo>
                  <a:pt x="2284384" y="0"/>
                </a:lnTo>
                <a:lnTo>
                  <a:pt x="2506065" y="2270657"/>
                </a:lnTo>
                <a:cubicBezTo>
                  <a:pt x="2506065" y="2413778"/>
                  <a:pt x="2375528" y="2370144"/>
                  <a:pt x="2232407" y="2370144"/>
                </a:cubicBezTo>
                <a:lnTo>
                  <a:pt x="259144" y="2370144"/>
                </a:lnTo>
                <a:cubicBezTo>
                  <a:pt x="116023" y="2370144"/>
                  <a:pt x="0" y="2370235"/>
                  <a:pt x="0" y="22271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3"/>
          <p:cNvSpPr/>
          <p:nvPr/>
        </p:nvSpPr>
        <p:spPr>
          <a:xfrm>
            <a:off x="2026519" y="5107493"/>
            <a:ext cx="102556" cy="1113344"/>
          </a:xfrm>
          <a:custGeom>
            <a:avLst/>
            <a:gdLst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91552 h 2491552"/>
              <a:gd name="connsiteX4" fmla="*/ 0 w 369665"/>
              <a:gd name="connsiteY4" fmla="*/ 0 h 2491552"/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0 h 2491552"/>
              <a:gd name="connsiteX0" fmla="*/ 0 w 369665"/>
              <a:gd name="connsiteY0" fmla="*/ 87086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87086 h 24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65" h="2491552">
                <a:moveTo>
                  <a:pt x="0" y="87086"/>
                </a:moveTo>
                <a:lnTo>
                  <a:pt x="369665" y="0"/>
                </a:lnTo>
                <a:lnTo>
                  <a:pt x="369665" y="2491552"/>
                </a:lnTo>
                <a:lnTo>
                  <a:pt x="0" y="2404467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6"/>
          <p:cNvSpPr/>
          <p:nvPr/>
        </p:nvSpPr>
        <p:spPr>
          <a:xfrm>
            <a:off x="2200805" y="5161894"/>
            <a:ext cx="982518" cy="997475"/>
          </a:xfrm>
          <a:custGeom>
            <a:avLst/>
            <a:gdLst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2050340 w 2050340"/>
              <a:gd name="connsiteY2" fmla="*/ 22322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1919712 w 2050340"/>
              <a:gd name="connsiteY2" fmla="*/ 18258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19712 w 1992283"/>
              <a:gd name="connsiteY2" fmla="*/ 1825848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2006797"/>
              <a:gd name="connsiteY0" fmla="*/ 0 h 2232248"/>
              <a:gd name="connsiteX1" fmla="*/ 1992283 w 2006797"/>
              <a:gd name="connsiteY1" fmla="*/ 246743 h 2232248"/>
              <a:gd name="connsiteX2" fmla="*/ 2006797 w 2006797"/>
              <a:gd name="connsiteY2" fmla="*/ 1883905 h 2232248"/>
              <a:gd name="connsiteX3" fmla="*/ 0 w 2006797"/>
              <a:gd name="connsiteY3" fmla="*/ 2232248 h 2232248"/>
              <a:gd name="connsiteX4" fmla="*/ 0 w 2006797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69391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83905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63254"/>
              <a:gd name="connsiteY0" fmla="*/ 0 h 2232248"/>
              <a:gd name="connsiteX1" fmla="*/ 1934226 w 1963254"/>
              <a:gd name="connsiteY1" fmla="*/ 217714 h 2232248"/>
              <a:gd name="connsiteX2" fmla="*/ 1963254 w 1963254"/>
              <a:gd name="connsiteY2" fmla="*/ 1883905 h 2232248"/>
              <a:gd name="connsiteX3" fmla="*/ 0 w 1963254"/>
              <a:gd name="connsiteY3" fmla="*/ 2232248 h 2232248"/>
              <a:gd name="connsiteX4" fmla="*/ 0 w 1963254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63254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77768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8 w 1993248"/>
              <a:gd name="connsiteY2" fmla="*/ 1883905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7 w 1993248"/>
              <a:gd name="connsiteY2" fmla="*/ 2037478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48" h="2232248">
                <a:moveTo>
                  <a:pt x="0" y="0"/>
                </a:moveTo>
                <a:lnTo>
                  <a:pt x="1993248" y="154598"/>
                </a:lnTo>
                <a:cubicBezTo>
                  <a:pt x="1993248" y="700319"/>
                  <a:pt x="1977767" y="1491757"/>
                  <a:pt x="1977767" y="2037478"/>
                </a:cubicBezTo>
                <a:lnTo>
                  <a:pt x="0" y="223224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양쪽 모서리가 잘린 사각형 2"/>
          <p:cNvSpPr/>
          <p:nvPr/>
        </p:nvSpPr>
        <p:spPr>
          <a:xfrm rot="16200000" flipH="1">
            <a:off x="2974370" y="4060901"/>
            <a:ext cx="1119829" cy="1405677"/>
          </a:xfrm>
          <a:custGeom>
            <a:avLst/>
            <a:gdLst>
              <a:gd name="connsiteX0" fmla="*/ 0 w 2491551"/>
              <a:gd name="connsiteY0" fmla="*/ 259144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8" fmla="*/ 0 w 2491551"/>
              <a:gd name="connsiteY8" fmla="*/ 259144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59144 h 2338634"/>
              <a:gd name="connsiteX4" fmla="*/ 2491551 w 2491551"/>
              <a:gd name="connsiteY4" fmla="*/ 2079490 h 2338634"/>
              <a:gd name="connsiteX5" fmla="*/ 2232407 w 2491551"/>
              <a:gd name="connsiteY5" fmla="*/ 2338634 h 2338634"/>
              <a:gd name="connsiteX6" fmla="*/ 259144 w 2491551"/>
              <a:gd name="connsiteY6" fmla="*/ 2338634 h 2338634"/>
              <a:gd name="connsiteX7" fmla="*/ 0 w 2491551"/>
              <a:gd name="connsiteY7" fmla="*/ 2079490 h 2338634"/>
              <a:gd name="connsiteX0" fmla="*/ 0 w 2507662"/>
              <a:gd name="connsiteY0" fmla="*/ 2079490 h 2338634"/>
              <a:gd name="connsiteX1" fmla="*/ 259144 w 2507662"/>
              <a:gd name="connsiteY1" fmla="*/ 0 h 2338634"/>
              <a:gd name="connsiteX2" fmla="*/ 2232407 w 2507662"/>
              <a:gd name="connsiteY2" fmla="*/ 0 h 2338634"/>
              <a:gd name="connsiteX3" fmla="*/ 2491551 w 2507662"/>
              <a:gd name="connsiteY3" fmla="*/ 2079490 h 2338634"/>
              <a:gd name="connsiteX4" fmla="*/ 2232407 w 2507662"/>
              <a:gd name="connsiteY4" fmla="*/ 2338634 h 2338634"/>
              <a:gd name="connsiteX5" fmla="*/ 259144 w 2507662"/>
              <a:gd name="connsiteY5" fmla="*/ 2338634 h 2338634"/>
              <a:gd name="connsiteX6" fmla="*/ 0 w 2507662"/>
              <a:gd name="connsiteY6" fmla="*/ 2079490 h 2338634"/>
              <a:gd name="connsiteX0" fmla="*/ 0 w 2491551"/>
              <a:gd name="connsiteY0" fmla="*/ 2079490 h 2338634"/>
              <a:gd name="connsiteX1" fmla="*/ 259144 w 2491551"/>
              <a:gd name="connsiteY1" fmla="*/ 0 h 2338634"/>
              <a:gd name="connsiteX2" fmla="*/ 2232407 w 2491551"/>
              <a:gd name="connsiteY2" fmla="*/ 0 h 2338634"/>
              <a:gd name="connsiteX3" fmla="*/ 2491551 w 2491551"/>
              <a:gd name="connsiteY3" fmla="*/ 2079490 h 2338634"/>
              <a:gd name="connsiteX4" fmla="*/ 2232407 w 2491551"/>
              <a:gd name="connsiteY4" fmla="*/ 2338634 h 2338634"/>
              <a:gd name="connsiteX5" fmla="*/ 259144 w 2491551"/>
              <a:gd name="connsiteY5" fmla="*/ 2338634 h 2338634"/>
              <a:gd name="connsiteX6" fmla="*/ 0 w 2491551"/>
              <a:gd name="connsiteY6" fmla="*/ 2079490 h 2338634"/>
              <a:gd name="connsiteX0" fmla="*/ 0 w 2491551"/>
              <a:gd name="connsiteY0" fmla="*/ 2079491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079491 h 2338635"/>
              <a:gd name="connsiteX0" fmla="*/ 0 w 2491551"/>
              <a:gd name="connsiteY0" fmla="*/ 2195605 h 2338635"/>
              <a:gd name="connsiteX1" fmla="*/ 259144 w 2491551"/>
              <a:gd name="connsiteY1" fmla="*/ 1 h 2338635"/>
              <a:gd name="connsiteX2" fmla="*/ 2130810 w 2491551"/>
              <a:gd name="connsiteY2" fmla="*/ 0 h 2338635"/>
              <a:gd name="connsiteX3" fmla="*/ 2491551 w 2491551"/>
              <a:gd name="connsiteY3" fmla="*/ 2079491 h 2338635"/>
              <a:gd name="connsiteX4" fmla="*/ 2232407 w 2491551"/>
              <a:gd name="connsiteY4" fmla="*/ 2338635 h 2338635"/>
              <a:gd name="connsiteX5" fmla="*/ 259144 w 2491551"/>
              <a:gd name="connsiteY5" fmla="*/ 2338635 h 2338635"/>
              <a:gd name="connsiteX6" fmla="*/ 0 w 2491551"/>
              <a:gd name="connsiteY6" fmla="*/ 2195605 h 2338635"/>
              <a:gd name="connsiteX0" fmla="*/ 0 w 2506065"/>
              <a:gd name="connsiteY0" fmla="*/ 2195605 h 2344895"/>
              <a:gd name="connsiteX1" fmla="*/ 259144 w 2506065"/>
              <a:gd name="connsiteY1" fmla="*/ 1 h 2344895"/>
              <a:gd name="connsiteX2" fmla="*/ 2130810 w 2506065"/>
              <a:gd name="connsiteY2" fmla="*/ 0 h 2344895"/>
              <a:gd name="connsiteX3" fmla="*/ 2506065 w 2506065"/>
              <a:gd name="connsiteY3" fmla="*/ 2239148 h 2344895"/>
              <a:gd name="connsiteX4" fmla="*/ 2232407 w 2506065"/>
              <a:gd name="connsiteY4" fmla="*/ 2338635 h 2344895"/>
              <a:gd name="connsiteX5" fmla="*/ 259144 w 2506065"/>
              <a:gd name="connsiteY5" fmla="*/ 2338635 h 2344895"/>
              <a:gd name="connsiteX6" fmla="*/ 0 w 2506065"/>
              <a:gd name="connsiteY6" fmla="*/ 2195605 h 2344895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130810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11360 h 2360650"/>
              <a:gd name="connsiteX1" fmla="*/ 151645 w 2506065"/>
              <a:gd name="connsiteY1" fmla="*/ 0 h 2360650"/>
              <a:gd name="connsiteX2" fmla="*/ 2269026 w 2506065"/>
              <a:gd name="connsiteY2" fmla="*/ 15755 h 2360650"/>
              <a:gd name="connsiteX3" fmla="*/ 2506065 w 2506065"/>
              <a:gd name="connsiteY3" fmla="*/ 2254903 h 2360650"/>
              <a:gd name="connsiteX4" fmla="*/ 2232407 w 2506065"/>
              <a:gd name="connsiteY4" fmla="*/ 2354390 h 2360650"/>
              <a:gd name="connsiteX5" fmla="*/ 259144 w 2506065"/>
              <a:gd name="connsiteY5" fmla="*/ 2354390 h 2360650"/>
              <a:gd name="connsiteX6" fmla="*/ 0 w 2506065"/>
              <a:gd name="connsiteY6" fmla="*/ 2211360 h 2360650"/>
              <a:gd name="connsiteX0" fmla="*/ 0 w 2506065"/>
              <a:gd name="connsiteY0" fmla="*/ 2227114 h 2376404"/>
              <a:gd name="connsiteX1" fmla="*/ 151645 w 2506065"/>
              <a:gd name="connsiteY1" fmla="*/ 15754 h 2376404"/>
              <a:gd name="connsiteX2" fmla="*/ 2284384 w 2506065"/>
              <a:gd name="connsiteY2" fmla="*/ 0 h 2376404"/>
              <a:gd name="connsiteX3" fmla="*/ 2506065 w 2506065"/>
              <a:gd name="connsiteY3" fmla="*/ 2270657 h 2376404"/>
              <a:gd name="connsiteX4" fmla="*/ 2232407 w 2506065"/>
              <a:gd name="connsiteY4" fmla="*/ 2370144 h 2376404"/>
              <a:gd name="connsiteX5" fmla="*/ 259144 w 2506065"/>
              <a:gd name="connsiteY5" fmla="*/ 2370144 h 2376404"/>
              <a:gd name="connsiteX6" fmla="*/ 0 w 2506065"/>
              <a:gd name="connsiteY6" fmla="*/ 2227114 h 237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6065" h="2376404">
                <a:moveTo>
                  <a:pt x="0" y="2227114"/>
                </a:moveTo>
                <a:lnTo>
                  <a:pt x="151645" y="15754"/>
                </a:lnTo>
                <a:lnTo>
                  <a:pt x="2284384" y="0"/>
                </a:lnTo>
                <a:lnTo>
                  <a:pt x="2506065" y="2270657"/>
                </a:lnTo>
                <a:cubicBezTo>
                  <a:pt x="2506065" y="2413778"/>
                  <a:pt x="2375528" y="2370144"/>
                  <a:pt x="2232407" y="2370144"/>
                </a:cubicBezTo>
                <a:lnTo>
                  <a:pt x="259144" y="2370144"/>
                </a:lnTo>
                <a:cubicBezTo>
                  <a:pt x="116023" y="2370144"/>
                  <a:pt x="0" y="2370235"/>
                  <a:pt x="0" y="22271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3"/>
          <p:cNvSpPr/>
          <p:nvPr/>
        </p:nvSpPr>
        <p:spPr>
          <a:xfrm flipH="1">
            <a:off x="4188073" y="4210311"/>
            <a:ext cx="125253" cy="1113344"/>
          </a:xfrm>
          <a:custGeom>
            <a:avLst/>
            <a:gdLst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91552 h 2491552"/>
              <a:gd name="connsiteX4" fmla="*/ 0 w 369665"/>
              <a:gd name="connsiteY4" fmla="*/ 0 h 2491552"/>
              <a:gd name="connsiteX0" fmla="*/ 0 w 369665"/>
              <a:gd name="connsiteY0" fmla="*/ 0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0 h 2491552"/>
              <a:gd name="connsiteX0" fmla="*/ 0 w 369665"/>
              <a:gd name="connsiteY0" fmla="*/ 87086 h 2491552"/>
              <a:gd name="connsiteX1" fmla="*/ 369665 w 369665"/>
              <a:gd name="connsiteY1" fmla="*/ 0 h 2491552"/>
              <a:gd name="connsiteX2" fmla="*/ 369665 w 369665"/>
              <a:gd name="connsiteY2" fmla="*/ 2491552 h 2491552"/>
              <a:gd name="connsiteX3" fmla="*/ 0 w 369665"/>
              <a:gd name="connsiteY3" fmla="*/ 2404467 h 2491552"/>
              <a:gd name="connsiteX4" fmla="*/ 0 w 369665"/>
              <a:gd name="connsiteY4" fmla="*/ 87086 h 24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65" h="2491552">
                <a:moveTo>
                  <a:pt x="0" y="87086"/>
                </a:moveTo>
                <a:lnTo>
                  <a:pt x="369665" y="0"/>
                </a:lnTo>
                <a:lnTo>
                  <a:pt x="369665" y="2491552"/>
                </a:lnTo>
                <a:lnTo>
                  <a:pt x="0" y="2404467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6"/>
          <p:cNvSpPr/>
          <p:nvPr/>
        </p:nvSpPr>
        <p:spPr>
          <a:xfrm flipH="1">
            <a:off x="2900505" y="4264712"/>
            <a:ext cx="1199963" cy="997475"/>
          </a:xfrm>
          <a:custGeom>
            <a:avLst/>
            <a:gdLst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2050340 w 2050340"/>
              <a:gd name="connsiteY2" fmla="*/ 22322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2050340"/>
              <a:gd name="connsiteY0" fmla="*/ 0 h 2232248"/>
              <a:gd name="connsiteX1" fmla="*/ 2050340 w 2050340"/>
              <a:gd name="connsiteY1" fmla="*/ 0 h 2232248"/>
              <a:gd name="connsiteX2" fmla="*/ 1919712 w 2050340"/>
              <a:gd name="connsiteY2" fmla="*/ 1825848 h 2232248"/>
              <a:gd name="connsiteX3" fmla="*/ 0 w 2050340"/>
              <a:gd name="connsiteY3" fmla="*/ 2232248 h 2232248"/>
              <a:gd name="connsiteX4" fmla="*/ 0 w 2050340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19712 w 1992283"/>
              <a:gd name="connsiteY2" fmla="*/ 1825848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2006797"/>
              <a:gd name="connsiteY0" fmla="*/ 0 h 2232248"/>
              <a:gd name="connsiteX1" fmla="*/ 1992283 w 2006797"/>
              <a:gd name="connsiteY1" fmla="*/ 246743 h 2232248"/>
              <a:gd name="connsiteX2" fmla="*/ 2006797 w 2006797"/>
              <a:gd name="connsiteY2" fmla="*/ 1883905 h 2232248"/>
              <a:gd name="connsiteX3" fmla="*/ 0 w 2006797"/>
              <a:gd name="connsiteY3" fmla="*/ 2232248 h 2232248"/>
              <a:gd name="connsiteX4" fmla="*/ 0 w 2006797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69391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92283"/>
              <a:gd name="connsiteY0" fmla="*/ 0 h 2232248"/>
              <a:gd name="connsiteX1" fmla="*/ 1992283 w 1992283"/>
              <a:gd name="connsiteY1" fmla="*/ 246743 h 2232248"/>
              <a:gd name="connsiteX2" fmla="*/ 1963254 w 1992283"/>
              <a:gd name="connsiteY2" fmla="*/ 1883905 h 2232248"/>
              <a:gd name="connsiteX3" fmla="*/ 0 w 1992283"/>
              <a:gd name="connsiteY3" fmla="*/ 2232248 h 2232248"/>
              <a:gd name="connsiteX4" fmla="*/ 0 w 1992283"/>
              <a:gd name="connsiteY4" fmla="*/ 0 h 2232248"/>
              <a:gd name="connsiteX0" fmla="*/ 0 w 1963254"/>
              <a:gd name="connsiteY0" fmla="*/ 0 h 2232248"/>
              <a:gd name="connsiteX1" fmla="*/ 1934226 w 1963254"/>
              <a:gd name="connsiteY1" fmla="*/ 217714 h 2232248"/>
              <a:gd name="connsiteX2" fmla="*/ 1963254 w 1963254"/>
              <a:gd name="connsiteY2" fmla="*/ 1883905 h 2232248"/>
              <a:gd name="connsiteX3" fmla="*/ 0 w 1963254"/>
              <a:gd name="connsiteY3" fmla="*/ 2232248 h 2232248"/>
              <a:gd name="connsiteX4" fmla="*/ 0 w 1963254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63254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77769"/>
              <a:gd name="connsiteY0" fmla="*/ 0 h 2232248"/>
              <a:gd name="connsiteX1" fmla="*/ 1977769 w 1977769"/>
              <a:gd name="connsiteY1" fmla="*/ 246742 h 2232248"/>
              <a:gd name="connsiteX2" fmla="*/ 1977768 w 1977769"/>
              <a:gd name="connsiteY2" fmla="*/ 1883905 h 2232248"/>
              <a:gd name="connsiteX3" fmla="*/ 0 w 1977769"/>
              <a:gd name="connsiteY3" fmla="*/ 2232248 h 2232248"/>
              <a:gd name="connsiteX4" fmla="*/ 0 w 1977769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8 w 1993248"/>
              <a:gd name="connsiteY2" fmla="*/ 1883905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  <a:gd name="connsiteX0" fmla="*/ 0 w 1993248"/>
              <a:gd name="connsiteY0" fmla="*/ 0 h 2232248"/>
              <a:gd name="connsiteX1" fmla="*/ 1993248 w 1993248"/>
              <a:gd name="connsiteY1" fmla="*/ 154598 h 2232248"/>
              <a:gd name="connsiteX2" fmla="*/ 1977767 w 1993248"/>
              <a:gd name="connsiteY2" fmla="*/ 2037478 h 2232248"/>
              <a:gd name="connsiteX3" fmla="*/ 0 w 1993248"/>
              <a:gd name="connsiteY3" fmla="*/ 2232248 h 2232248"/>
              <a:gd name="connsiteX4" fmla="*/ 0 w 1993248"/>
              <a:gd name="connsiteY4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48" h="2232248">
                <a:moveTo>
                  <a:pt x="0" y="0"/>
                </a:moveTo>
                <a:lnTo>
                  <a:pt x="1993248" y="154598"/>
                </a:lnTo>
                <a:cubicBezTo>
                  <a:pt x="1993248" y="700319"/>
                  <a:pt x="1977767" y="1491757"/>
                  <a:pt x="1977767" y="2037478"/>
                </a:cubicBezTo>
                <a:lnTo>
                  <a:pt x="0" y="223224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4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7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4" name="그룹 23"/>
          <p:cNvGrpSpPr/>
          <p:nvPr userDrawn="1"/>
        </p:nvGrpSpPr>
        <p:grpSpPr>
          <a:xfrm>
            <a:off x="-3924944" y="-3682764"/>
            <a:ext cx="9720000" cy="9720000"/>
            <a:chOff x="-3204864" y="-3851856"/>
            <a:chExt cx="9720000" cy="9720000"/>
          </a:xfrm>
        </p:grpSpPr>
        <p:sp>
          <p:nvSpPr>
            <p:cNvPr id="7" name="도넛 6"/>
            <p:cNvSpPr>
              <a:spLocks noChangeAspect="1"/>
            </p:cNvSpPr>
            <p:nvPr/>
          </p:nvSpPr>
          <p:spPr>
            <a:xfrm>
              <a:off x="-3204864" y="-3851856"/>
              <a:ext cx="9720000" cy="9720000"/>
            </a:xfrm>
            <a:prstGeom prst="donut">
              <a:avLst>
                <a:gd name="adj" fmla="val 3356"/>
              </a:avLst>
            </a:prstGeom>
            <a:gradFill flip="none" rotWithShape="1">
              <a:gsLst>
                <a:gs pos="60000">
                  <a:schemeClr val="bg1">
                    <a:lumMod val="50000"/>
                  </a:schemeClr>
                </a:gs>
                <a:gs pos="7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0369">
              <a:off x="822100" y="-115334"/>
              <a:ext cx="3053723" cy="3291224"/>
            </a:xfrm>
            <a:prstGeom prst="rect">
              <a:avLst/>
            </a:prstGeom>
          </p:spPr>
        </p:pic>
        <p:grpSp>
          <p:nvGrpSpPr>
            <p:cNvPr id="10" name="그룹 9"/>
            <p:cNvGrpSpPr/>
            <p:nvPr/>
          </p:nvGrpSpPr>
          <p:grpSpPr>
            <a:xfrm>
              <a:off x="-1089058" y="-1638729"/>
              <a:ext cx="5698950" cy="5631931"/>
              <a:chOff x="-2137453" y="-1590651"/>
              <a:chExt cx="6718581" cy="6480720"/>
            </a:xfrm>
          </p:grpSpPr>
          <p:sp>
            <p:nvSpPr>
              <p:cNvPr id="17" name="도넛 16"/>
              <p:cNvSpPr>
                <a:spLocks noChangeAspect="1"/>
              </p:cNvSpPr>
              <p:nvPr/>
            </p:nvSpPr>
            <p:spPr>
              <a:xfrm>
                <a:off x="-1808534" y="-1310384"/>
                <a:ext cx="6025786" cy="6026400"/>
              </a:xfrm>
              <a:prstGeom prst="donut">
                <a:avLst>
                  <a:gd name="adj" fmla="val 9450"/>
                </a:avLst>
              </a:prstGeom>
              <a:gradFill flip="none" rotWithShape="1">
                <a:gsLst>
                  <a:gs pos="53000">
                    <a:schemeClr val="bg1">
                      <a:lumMod val="65000"/>
                    </a:schemeClr>
                  </a:gs>
                  <a:gs pos="64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도넛 17"/>
              <p:cNvSpPr>
                <a:spLocks noChangeAspect="1"/>
              </p:cNvSpPr>
              <p:nvPr/>
            </p:nvSpPr>
            <p:spPr>
              <a:xfrm>
                <a:off x="-1410633" y="-913491"/>
                <a:ext cx="5127665" cy="5126400"/>
              </a:xfrm>
              <a:prstGeom prst="donut">
                <a:avLst>
                  <a:gd name="adj" fmla="val 50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도넛 18"/>
              <p:cNvSpPr>
                <a:spLocks noChangeAspect="1"/>
              </p:cNvSpPr>
              <p:nvPr/>
            </p:nvSpPr>
            <p:spPr>
              <a:xfrm>
                <a:off x="3986931" y="3048132"/>
                <a:ext cx="183288" cy="162069"/>
              </a:xfrm>
              <a:prstGeom prst="donut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도넛 19"/>
              <p:cNvSpPr>
                <a:spLocks noChangeAspect="1"/>
              </p:cNvSpPr>
              <p:nvPr/>
            </p:nvSpPr>
            <p:spPr>
              <a:xfrm>
                <a:off x="-2137453" y="-1590651"/>
                <a:ext cx="6718581" cy="6480720"/>
              </a:xfrm>
              <a:prstGeom prst="donut">
                <a:avLst>
                  <a:gd name="adj" fmla="val 5869"/>
                </a:avLst>
              </a:prstGeom>
              <a:gradFill flip="none" rotWithShape="1">
                <a:gsLst>
                  <a:gs pos="92000">
                    <a:schemeClr val="bg1">
                      <a:lumMod val="65000"/>
                    </a:schemeClr>
                  </a:gs>
                  <a:gs pos="61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도넛 20"/>
              <p:cNvSpPr/>
              <p:nvPr/>
            </p:nvSpPr>
            <p:spPr>
              <a:xfrm>
                <a:off x="3906510" y="1136314"/>
                <a:ext cx="405066" cy="389825"/>
              </a:xfrm>
              <a:prstGeom prst="donut">
                <a:avLst/>
              </a:prstGeom>
              <a:solidFill>
                <a:schemeClr val="bg1">
                  <a:lumMod val="75000"/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도넛 21"/>
              <p:cNvSpPr>
                <a:spLocks/>
              </p:cNvSpPr>
              <p:nvPr/>
            </p:nvSpPr>
            <p:spPr>
              <a:xfrm>
                <a:off x="1491097" y="4212909"/>
                <a:ext cx="518914" cy="522356"/>
              </a:xfrm>
              <a:prstGeom prst="donut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도넛 22"/>
              <p:cNvSpPr>
                <a:spLocks noChangeAspect="1"/>
              </p:cNvSpPr>
              <p:nvPr/>
            </p:nvSpPr>
            <p:spPr>
              <a:xfrm>
                <a:off x="3566130" y="2885852"/>
                <a:ext cx="340380" cy="314513"/>
              </a:xfrm>
              <a:prstGeom prst="donut">
                <a:avLst/>
              </a:prstGeom>
              <a:solidFill>
                <a:schemeClr val="bg1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122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"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4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>
            <a:noAutofit/>
          </a:bodyPr>
          <a:lstStyle>
            <a:lvl1pPr algn="l">
              <a:defRPr sz="32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2568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90000" tIns="288000">
            <a:normAutofit/>
          </a:bodyPr>
          <a:lstStyle>
            <a:lvl1pPr marL="452438" indent="-452438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>
                <a:latin typeface="HY울릉도M" pitchFamily="18" charset="-127"/>
                <a:ea typeface="HY울릉도M" pitchFamily="18" charset="-127"/>
              </a:defRPr>
            </a:lvl1pPr>
            <a:lvl2pPr marL="539750" indent="-269875" defTabSz="539750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>
                <a:latin typeface="+mn-ea"/>
                <a:ea typeface="+mn-ea"/>
              </a:defRPr>
            </a:lvl2pPr>
            <a:lvl3pPr marL="722313" indent="-182563" defTabSz="722313">
              <a:defRPr sz="2000">
                <a:latin typeface="+mn-ea"/>
                <a:ea typeface="+mn-ea"/>
              </a:defRPr>
            </a:lvl3pPr>
            <a:lvl4pPr marL="981075" indent="-258763">
              <a:defRPr sz="1800">
                <a:latin typeface="+mn-ea"/>
                <a:ea typeface="+mn-ea"/>
              </a:defRPr>
            </a:lvl4pPr>
            <a:lvl5pPr marL="1250950" indent="-269875"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446336" y="798612"/>
            <a:ext cx="5832648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729817" y="26353"/>
            <a:ext cx="780748" cy="718916"/>
            <a:chOff x="758996" y="5724128"/>
            <a:chExt cx="2308014" cy="2368507"/>
          </a:xfrm>
        </p:grpSpPr>
        <p:sp>
          <p:nvSpPr>
            <p:cNvPr id="20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6"/>
            <p:cNvSpPr/>
            <p:nvPr/>
          </p:nvSpPr>
          <p:spPr>
            <a:xfrm>
              <a:off x="1090520" y="5852908"/>
              <a:ext cx="1868930" cy="2109718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926376" y="623726"/>
            <a:ext cx="547804" cy="421780"/>
            <a:chOff x="758996" y="5724128"/>
            <a:chExt cx="2308014" cy="2368507"/>
          </a:xfrm>
        </p:grpSpPr>
        <p:sp>
          <p:nvSpPr>
            <p:cNvPr id="17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6"/>
            <p:cNvSpPr/>
            <p:nvPr/>
          </p:nvSpPr>
          <p:spPr>
            <a:xfrm>
              <a:off x="1090520" y="5852908"/>
              <a:ext cx="1868930" cy="2109718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 flipH="1">
            <a:off x="8371645" y="277944"/>
            <a:ext cx="702838" cy="556672"/>
            <a:chOff x="758996" y="5724128"/>
            <a:chExt cx="2308014" cy="2368507"/>
          </a:xfrm>
        </p:grpSpPr>
        <p:sp>
          <p:nvSpPr>
            <p:cNvPr id="14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6"/>
            <p:cNvSpPr/>
            <p:nvPr/>
          </p:nvSpPr>
          <p:spPr>
            <a:xfrm>
              <a:off x="1090520" y="5852908"/>
              <a:ext cx="1868931" cy="2109719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 userDrawn="1"/>
        </p:nvSpPr>
        <p:spPr>
          <a:xfrm>
            <a:off x="6253832" y="798612"/>
            <a:ext cx="246923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12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>
            <a:noAutofit/>
          </a:bodyPr>
          <a:lstStyle>
            <a:lvl1pPr algn="l">
              <a:defRPr sz="32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lIns="90000" tIns="432000">
            <a:normAutofit/>
          </a:bodyPr>
          <a:lstStyle>
            <a:lvl1pPr marL="342900" indent="-342900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>
                <a:latin typeface="HY울릉도M" pitchFamily="18" charset="-127"/>
                <a:ea typeface="HY울릉도M" pitchFamily="18" charset="-127"/>
              </a:defRPr>
            </a:lvl1pPr>
            <a:lvl2pPr marL="719138" indent="-363538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>
                <a:latin typeface="+mn-ea"/>
                <a:ea typeface="+mn-ea"/>
              </a:defRPr>
            </a:lvl2pPr>
            <a:lvl3pPr marL="896938" indent="-177800">
              <a:defRPr sz="2000">
                <a:latin typeface="+mn-ea"/>
                <a:ea typeface="+mn-ea"/>
              </a:defRPr>
            </a:lvl3pPr>
            <a:lvl4pPr marL="1252538" indent="-269875">
              <a:defRPr sz="1800">
                <a:latin typeface="+mn-ea"/>
                <a:ea typeface="+mn-ea"/>
              </a:defRPr>
            </a:lvl4pPr>
            <a:lvl5pPr marL="1617663" indent="-177800">
              <a:defRPr sz="1800"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446336" y="798612"/>
            <a:ext cx="5832648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7729817" y="26353"/>
            <a:ext cx="780748" cy="718916"/>
            <a:chOff x="758996" y="5724128"/>
            <a:chExt cx="2308014" cy="2368507"/>
          </a:xfrm>
        </p:grpSpPr>
        <p:sp>
          <p:nvSpPr>
            <p:cNvPr id="20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6"/>
            <p:cNvSpPr/>
            <p:nvPr/>
          </p:nvSpPr>
          <p:spPr>
            <a:xfrm>
              <a:off x="1090520" y="5852908"/>
              <a:ext cx="1868930" cy="2109718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7926376" y="623726"/>
            <a:ext cx="547804" cy="421780"/>
            <a:chOff x="758996" y="5724128"/>
            <a:chExt cx="2308014" cy="2368507"/>
          </a:xfrm>
        </p:grpSpPr>
        <p:sp>
          <p:nvSpPr>
            <p:cNvPr id="17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6"/>
            <p:cNvSpPr/>
            <p:nvPr/>
          </p:nvSpPr>
          <p:spPr>
            <a:xfrm>
              <a:off x="1090520" y="5852908"/>
              <a:ext cx="1868930" cy="2109718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 flipH="1">
            <a:off x="8371645" y="277944"/>
            <a:ext cx="702838" cy="556672"/>
            <a:chOff x="758996" y="5724128"/>
            <a:chExt cx="2308014" cy="2368507"/>
          </a:xfrm>
        </p:grpSpPr>
        <p:sp>
          <p:nvSpPr>
            <p:cNvPr id="14" name="양쪽 모서리가 잘린 사각형 2"/>
            <p:cNvSpPr/>
            <p:nvPr/>
          </p:nvSpPr>
          <p:spPr>
            <a:xfrm rot="5400000">
              <a:off x="788093" y="5813716"/>
              <a:ext cx="2368505" cy="2189329"/>
            </a:xfrm>
            <a:custGeom>
              <a:avLst/>
              <a:gdLst>
                <a:gd name="connsiteX0" fmla="*/ 0 w 2491551"/>
                <a:gd name="connsiteY0" fmla="*/ 259144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8" fmla="*/ 0 w 2491551"/>
                <a:gd name="connsiteY8" fmla="*/ 259144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59144 h 2338634"/>
                <a:gd name="connsiteX4" fmla="*/ 2491551 w 2491551"/>
                <a:gd name="connsiteY4" fmla="*/ 2079490 h 2338634"/>
                <a:gd name="connsiteX5" fmla="*/ 2232407 w 2491551"/>
                <a:gd name="connsiteY5" fmla="*/ 2338634 h 2338634"/>
                <a:gd name="connsiteX6" fmla="*/ 259144 w 2491551"/>
                <a:gd name="connsiteY6" fmla="*/ 2338634 h 2338634"/>
                <a:gd name="connsiteX7" fmla="*/ 0 w 2491551"/>
                <a:gd name="connsiteY7" fmla="*/ 2079490 h 2338634"/>
                <a:gd name="connsiteX0" fmla="*/ 0 w 2507662"/>
                <a:gd name="connsiteY0" fmla="*/ 2079490 h 2338634"/>
                <a:gd name="connsiteX1" fmla="*/ 259144 w 2507662"/>
                <a:gd name="connsiteY1" fmla="*/ 0 h 2338634"/>
                <a:gd name="connsiteX2" fmla="*/ 2232407 w 2507662"/>
                <a:gd name="connsiteY2" fmla="*/ 0 h 2338634"/>
                <a:gd name="connsiteX3" fmla="*/ 2491551 w 2507662"/>
                <a:gd name="connsiteY3" fmla="*/ 2079490 h 2338634"/>
                <a:gd name="connsiteX4" fmla="*/ 2232407 w 2507662"/>
                <a:gd name="connsiteY4" fmla="*/ 2338634 h 2338634"/>
                <a:gd name="connsiteX5" fmla="*/ 259144 w 2507662"/>
                <a:gd name="connsiteY5" fmla="*/ 2338634 h 2338634"/>
                <a:gd name="connsiteX6" fmla="*/ 0 w 2507662"/>
                <a:gd name="connsiteY6" fmla="*/ 2079490 h 2338634"/>
                <a:gd name="connsiteX0" fmla="*/ 0 w 2491551"/>
                <a:gd name="connsiteY0" fmla="*/ 2079490 h 2338634"/>
                <a:gd name="connsiteX1" fmla="*/ 259144 w 2491551"/>
                <a:gd name="connsiteY1" fmla="*/ 0 h 2338634"/>
                <a:gd name="connsiteX2" fmla="*/ 2232407 w 2491551"/>
                <a:gd name="connsiteY2" fmla="*/ 0 h 2338634"/>
                <a:gd name="connsiteX3" fmla="*/ 2491551 w 2491551"/>
                <a:gd name="connsiteY3" fmla="*/ 2079490 h 2338634"/>
                <a:gd name="connsiteX4" fmla="*/ 2232407 w 2491551"/>
                <a:gd name="connsiteY4" fmla="*/ 2338634 h 2338634"/>
                <a:gd name="connsiteX5" fmla="*/ 259144 w 2491551"/>
                <a:gd name="connsiteY5" fmla="*/ 2338634 h 2338634"/>
                <a:gd name="connsiteX6" fmla="*/ 0 w 2491551"/>
                <a:gd name="connsiteY6" fmla="*/ 2079490 h 2338634"/>
                <a:gd name="connsiteX0" fmla="*/ 0 w 2491551"/>
                <a:gd name="connsiteY0" fmla="*/ 2079491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079491 h 2338635"/>
                <a:gd name="connsiteX0" fmla="*/ 0 w 2491551"/>
                <a:gd name="connsiteY0" fmla="*/ 2195605 h 2338635"/>
                <a:gd name="connsiteX1" fmla="*/ 259144 w 2491551"/>
                <a:gd name="connsiteY1" fmla="*/ 1 h 2338635"/>
                <a:gd name="connsiteX2" fmla="*/ 2130810 w 2491551"/>
                <a:gd name="connsiteY2" fmla="*/ 0 h 2338635"/>
                <a:gd name="connsiteX3" fmla="*/ 2491551 w 2491551"/>
                <a:gd name="connsiteY3" fmla="*/ 2079491 h 2338635"/>
                <a:gd name="connsiteX4" fmla="*/ 2232407 w 2491551"/>
                <a:gd name="connsiteY4" fmla="*/ 2338635 h 2338635"/>
                <a:gd name="connsiteX5" fmla="*/ 259144 w 2491551"/>
                <a:gd name="connsiteY5" fmla="*/ 2338635 h 2338635"/>
                <a:gd name="connsiteX6" fmla="*/ 0 w 2491551"/>
                <a:gd name="connsiteY6" fmla="*/ 2195605 h 2338635"/>
                <a:gd name="connsiteX0" fmla="*/ 0 w 2506065"/>
                <a:gd name="connsiteY0" fmla="*/ 2195605 h 2344895"/>
                <a:gd name="connsiteX1" fmla="*/ 259144 w 2506065"/>
                <a:gd name="connsiteY1" fmla="*/ 1 h 2344895"/>
                <a:gd name="connsiteX2" fmla="*/ 2130810 w 2506065"/>
                <a:gd name="connsiteY2" fmla="*/ 0 h 2344895"/>
                <a:gd name="connsiteX3" fmla="*/ 2506065 w 2506065"/>
                <a:gd name="connsiteY3" fmla="*/ 2239148 h 2344895"/>
                <a:gd name="connsiteX4" fmla="*/ 2232407 w 2506065"/>
                <a:gd name="connsiteY4" fmla="*/ 2338635 h 2344895"/>
                <a:gd name="connsiteX5" fmla="*/ 259144 w 2506065"/>
                <a:gd name="connsiteY5" fmla="*/ 2338635 h 2344895"/>
                <a:gd name="connsiteX6" fmla="*/ 0 w 2506065"/>
                <a:gd name="connsiteY6" fmla="*/ 2195605 h 2344895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130810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11360 h 2360650"/>
                <a:gd name="connsiteX1" fmla="*/ 151645 w 2506065"/>
                <a:gd name="connsiteY1" fmla="*/ 0 h 2360650"/>
                <a:gd name="connsiteX2" fmla="*/ 2269026 w 2506065"/>
                <a:gd name="connsiteY2" fmla="*/ 15755 h 2360650"/>
                <a:gd name="connsiteX3" fmla="*/ 2506065 w 2506065"/>
                <a:gd name="connsiteY3" fmla="*/ 2254903 h 2360650"/>
                <a:gd name="connsiteX4" fmla="*/ 2232407 w 2506065"/>
                <a:gd name="connsiteY4" fmla="*/ 2354390 h 2360650"/>
                <a:gd name="connsiteX5" fmla="*/ 259144 w 2506065"/>
                <a:gd name="connsiteY5" fmla="*/ 2354390 h 2360650"/>
                <a:gd name="connsiteX6" fmla="*/ 0 w 2506065"/>
                <a:gd name="connsiteY6" fmla="*/ 2211360 h 2360650"/>
                <a:gd name="connsiteX0" fmla="*/ 0 w 2506065"/>
                <a:gd name="connsiteY0" fmla="*/ 2227114 h 2376404"/>
                <a:gd name="connsiteX1" fmla="*/ 151645 w 2506065"/>
                <a:gd name="connsiteY1" fmla="*/ 15754 h 2376404"/>
                <a:gd name="connsiteX2" fmla="*/ 2284384 w 2506065"/>
                <a:gd name="connsiteY2" fmla="*/ 0 h 2376404"/>
                <a:gd name="connsiteX3" fmla="*/ 2506065 w 2506065"/>
                <a:gd name="connsiteY3" fmla="*/ 2270657 h 2376404"/>
                <a:gd name="connsiteX4" fmla="*/ 2232407 w 2506065"/>
                <a:gd name="connsiteY4" fmla="*/ 2370144 h 2376404"/>
                <a:gd name="connsiteX5" fmla="*/ 259144 w 2506065"/>
                <a:gd name="connsiteY5" fmla="*/ 2370144 h 2376404"/>
                <a:gd name="connsiteX6" fmla="*/ 0 w 2506065"/>
                <a:gd name="connsiteY6" fmla="*/ 2227114 h 23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065" h="2376404">
                  <a:moveTo>
                    <a:pt x="0" y="2227114"/>
                  </a:moveTo>
                  <a:lnTo>
                    <a:pt x="151645" y="15754"/>
                  </a:lnTo>
                  <a:lnTo>
                    <a:pt x="2284384" y="0"/>
                  </a:lnTo>
                  <a:lnTo>
                    <a:pt x="2506065" y="2270657"/>
                  </a:lnTo>
                  <a:cubicBezTo>
                    <a:pt x="2506065" y="2413778"/>
                    <a:pt x="2375528" y="2370144"/>
                    <a:pt x="2232407" y="2370144"/>
                  </a:cubicBezTo>
                  <a:lnTo>
                    <a:pt x="259144" y="2370144"/>
                  </a:lnTo>
                  <a:cubicBezTo>
                    <a:pt x="116023" y="2370144"/>
                    <a:pt x="0" y="2370235"/>
                    <a:pt x="0" y="22271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3"/>
            <p:cNvSpPr/>
            <p:nvPr/>
          </p:nvSpPr>
          <p:spPr>
            <a:xfrm>
              <a:off x="758996" y="5737846"/>
              <a:ext cx="195081" cy="2354789"/>
            </a:xfrm>
            <a:custGeom>
              <a:avLst/>
              <a:gdLst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91552 h 2491552"/>
                <a:gd name="connsiteX4" fmla="*/ 0 w 369665"/>
                <a:gd name="connsiteY4" fmla="*/ 0 h 2491552"/>
                <a:gd name="connsiteX0" fmla="*/ 0 w 369665"/>
                <a:gd name="connsiteY0" fmla="*/ 0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0 h 2491552"/>
                <a:gd name="connsiteX0" fmla="*/ 0 w 369665"/>
                <a:gd name="connsiteY0" fmla="*/ 87086 h 2491552"/>
                <a:gd name="connsiteX1" fmla="*/ 369665 w 369665"/>
                <a:gd name="connsiteY1" fmla="*/ 0 h 2491552"/>
                <a:gd name="connsiteX2" fmla="*/ 369665 w 369665"/>
                <a:gd name="connsiteY2" fmla="*/ 2491552 h 2491552"/>
                <a:gd name="connsiteX3" fmla="*/ 0 w 369665"/>
                <a:gd name="connsiteY3" fmla="*/ 2404467 h 2491552"/>
                <a:gd name="connsiteX4" fmla="*/ 0 w 369665"/>
                <a:gd name="connsiteY4" fmla="*/ 87086 h 249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65" h="2491552">
                  <a:moveTo>
                    <a:pt x="0" y="87086"/>
                  </a:moveTo>
                  <a:lnTo>
                    <a:pt x="369665" y="0"/>
                  </a:lnTo>
                  <a:lnTo>
                    <a:pt x="369665" y="2491552"/>
                  </a:lnTo>
                  <a:lnTo>
                    <a:pt x="0" y="2404467"/>
                  </a:lnTo>
                  <a:lnTo>
                    <a:pt x="0" y="870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6"/>
            <p:cNvSpPr/>
            <p:nvPr/>
          </p:nvSpPr>
          <p:spPr>
            <a:xfrm>
              <a:off x="1090520" y="5852908"/>
              <a:ext cx="1868931" cy="2109719"/>
            </a:xfrm>
            <a:custGeom>
              <a:avLst/>
              <a:gdLst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2050340 w 2050340"/>
                <a:gd name="connsiteY2" fmla="*/ 22322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2050340"/>
                <a:gd name="connsiteY0" fmla="*/ 0 h 2232248"/>
                <a:gd name="connsiteX1" fmla="*/ 2050340 w 2050340"/>
                <a:gd name="connsiteY1" fmla="*/ 0 h 2232248"/>
                <a:gd name="connsiteX2" fmla="*/ 1919712 w 2050340"/>
                <a:gd name="connsiteY2" fmla="*/ 1825848 h 2232248"/>
                <a:gd name="connsiteX3" fmla="*/ 0 w 2050340"/>
                <a:gd name="connsiteY3" fmla="*/ 2232248 h 2232248"/>
                <a:gd name="connsiteX4" fmla="*/ 0 w 2050340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19712 w 1992283"/>
                <a:gd name="connsiteY2" fmla="*/ 1825848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2006797"/>
                <a:gd name="connsiteY0" fmla="*/ 0 h 2232248"/>
                <a:gd name="connsiteX1" fmla="*/ 1992283 w 2006797"/>
                <a:gd name="connsiteY1" fmla="*/ 246743 h 2232248"/>
                <a:gd name="connsiteX2" fmla="*/ 2006797 w 2006797"/>
                <a:gd name="connsiteY2" fmla="*/ 1883905 h 2232248"/>
                <a:gd name="connsiteX3" fmla="*/ 0 w 2006797"/>
                <a:gd name="connsiteY3" fmla="*/ 2232248 h 2232248"/>
                <a:gd name="connsiteX4" fmla="*/ 0 w 2006797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69391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92283"/>
                <a:gd name="connsiteY0" fmla="*/ 0 h 2232248"/>
                <a:gd name="connsiteX1" fmla="*/ 1992283 w 1992283"/>
                <a:gd name="connsiteY1" fmla="*/ 246743 h 2232248"/>
                <a:gd name="connsiteX2" fmla="*/ 1963254 w 1992283"/>
                <a:gd name="connsiteY2" fmla="*/ 1883905 h 2232248"/>
                <a:gd name="connsiteX3" fmla="*/ 0 w 1992283"/>
                <a:gd name="connsiteY3" fmla="*/ 2232248 h 2232248"/>
                <a:gd name="connsiteX4" fmla="*/ 0 w 1992283"/>
                <a:gd name="connsiteY4" fmla="*/ 0 h 2232248"/>
                <a:gd name="connsiteX0" fmla="*/ 0 w 1963254"/>
                <a:gd name="connsiteY0" fmla="*/ 0 h 2232248"/>
                <a:gd name="connsiteX1" fmla="*/ 1934226 w 1963254"/>
                <a:gd name="connsiteY1" fmla="*/ 217714 h 2232248"/>
                <a:gd name="connsiteX2" fmla="*/ 1963254 w 1963254"/>
                <a:gd name="connsiteY2" fmla="*/ 1883905 h 2232248"/>
                <a:gd name="connsiteX3" fmla="*/ 0 w 1963254"/>
                <a:gd name="connsiteY3" fmla="*/ 2232248 h 2232248"/>
                <a:gd name="connsiteX4" fmla="*/ 0 w 1963254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63254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77769"/>
                <a:gd name="connsiteY0" fmla="*/ 0 h 2232248"/>
                <a:gd name="connsiteX1" fmla="*/ 1977769 w 1977769"/>
                <a:gd name="connsiteY1" fmla="*/ 246742 h 2232248"/>
                <a:gd name="connsiteX2" fmla="*/ 1977768 w 1977769"/>
                <a:gd name="connsiteY2" fmla="*/ 1883905 h 2232248"/>
                <a:gd name="connsiteX3" fmla="*/ 0 w 1977769"/>
                <a:gd name="connsiteY3" fmla="*/ 2232248 h 2232248"/>
                <a:gd name="connsiteX4" fmla="*/ 0 w 1977769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8 w 1993248"/>
                <a:gd name="connsiteY2" fmla="*/ 1883905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  <a:gd name="connsiteX0" fmla="*/ 0 w 1993248"/>
                <a:gd name="connsiteY0" fmla="*/ 0 h 2232248"/>
                <a:gd name="connsiteX1" fmla="*/ 1993248 w 1993248"/>
                <a:gd name="connsiteY1" fmla="*/ 154598 h 2232248"/>
                <a:gd name="connsiteX2" fmla="*/ 1977767 w 1993248"/>
                <a:gd name="connsiteY2" fmla="*/ 2037478 h 2232248"/>
                <a:gd name="connsiteX3" fmla="*/ 0 w 1993248"/>
                <a:gd name="connsiteY3" fmla="*/ 2232248 h 2232248"/>
                <a:gd name="connsiteX4" fmla="*/ 0 w 1993248"/>
                <a:gd name="connsiteY4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248" h="2232248">
                  <a:moveTo>
                    <a:pt x="0" y="0"/>
                  </a:moveTo>
                  <a:lnTo>
                    <a:pt x="1993248" y="154598"/>
                  </a:lnTo>
                  <a:cubicBezTo>
                    <a:pt x="1993248" y="700319"/>
                    <a:pt x="1977767" y="1491757"/>
                    <a:pt x="1977767" y="2037478"/>
                  </a:cubicBezTo>
                  <a:lnTo>
                    <a:pt x="0" y="2232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직사각형 7"/>
          <p:cNvSpPr/>
          <p:nvPr userDrawn="1"/>
        </p:nvSpPr>
        <p:spPr>
          <a:xfrm>
            <a:off x="6253832" y="798612"/>
            <a:ext cx="246923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3"/>
          </p:nvPr>
        </p:nvSpPr>
        <p:spPr>
          <a:xfrm>
            <a:off x="684213" y="1103313"/>
            <a:ext cx="5687987" cy="439737"/>
          </a:xfrm>
          <a:prstGeom prst="roundRect">
            <a:avLst>
              <a:gd name="adj" fmla="val 363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Autofit/>
          </a:bodyPr>
          <a:lstStyle>
            <a:lvl1pPr marL="0" indent="0">
              <a:buFontTx/>
              <a:buNone/>
              <a:defRPr sz="2400">
                <a:latin typeface="HY울릉도M" pitchFamily="18" charset="-127"/>
                <a:ea typeface="HY울릉도M" pitchFamily="18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976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BF57-99B3-4E57-BC00-662A5FD2600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7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58" y="5924829"/>
            <a:ext cx="2978652" cy="45649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246013" y="836712"/>
            <a:ext cx="7128792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선제적 </a:t>
            </a:r>
            <a:r>
              <a:rPr lang="ko-KR" altLang="en-US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가축질병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예방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및 </a:t>
            </a:r>
            <a:r>
              <a:rPr lang="ko-KR" altLang="en-US" sz="1600" dirty="0">
                <a:solidFill>
                  <a:srgbClr val="FFC000"/>
                </a:solidFill>
                <a:latin typeface="HY견고딕" pitchFamily="18" charset="-127"/>
                <a:ea typeface="HY견고딕" pitchFamily="18" charset="-127"/>
              </a:rPr>
              <a:t>안전 축산물 </a:t>
            </a:r>
            <a:r>
              <a:rPr lang="ko-KR" altLang="en-US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공급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에 앞장서고 있는</a:t>
            </a:r>
            <a:endParaRPr lang="en-US" altLang="ko-KR" sz="1600" dirty="0">
              <a:solidFill>
                <a:schemeClr val="tx1">
                  <a:lumMod val="50000"/>
                  <a:lumOff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4800" spc="3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가축위생방역지원본부</a:t>
            </a:r>
            <a:endParaRPr lang="en-US" altLang="ko-KR" sz="4800" spc="3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944146" y="4293096"/>
            <a:ext cx="245304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2020. 9. `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47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 </a:t>
            </a:r>
            <a:r>
              <a:rPr lang="ko-KR" altLang="en-US" dirty="0"/>
              <a:t>조류인플루엔자</a:t>
            </a:r>
            <a:r>
              <a:rPr lang="en-US" altLang="ko-KR" dirty="0"/>
              <a:t>(AI) </a:t>
            </a:r>
            <a:r>
              <a:rPr lang="ko-KR" altLang="en-US" dirty="0" err="1"/>
              <a:t>예찰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38759440" descr="DRW00000d5806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7" y="1619274"/>
            <a:ext cx="741682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84151" y="2881511"/>
            <a:ext cx="3168352" cy="337485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2050" name="Picture 2" descr="C:\Users\user\Desktop\축산대학 취업설명회(경상대, 진주과기대)\참고자료\방역본부_홍보판넬\사업소개\1-4. 야생조류 분변 시료채취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8650"/>
            <a:ext cx="1512168" cy="10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C33C86F-F08D-48E6-BAA9-4BBACA946F43}"/>
              </a:ext>
            </a:extLst>
          </p:cNvPr>
          <p:cNvSpPr/>
          <p:nvPr/>
        </p:nvSpPr>
        <p:spPr>
          <a:xfrm>
            <a:off x="1198669" y="4589837"/>
            <a:ext cx="128509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68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개소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40,800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34A701-CBED-4584-8D62-6483FDBEC27E}"/>
              </a:ext>
            </a:extLst>
          </p:cNvPr>
          <p:cNvSpPr/>
          <p:nvPr/>
        </p:nvSpPr>
        <p:spPr>
          <a:xfrm>
            <a:off x="2350797" y="3472545"/>
            <a:ext cx="128509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개소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3,000</a:t>
            </a:r>
            <a:endParaRPr lang="ko-KR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EF2124-0E5A-4162-90B6-A80AA57EA76C}"/>
              </a:ext>
            </a:extLst>
          </p:cNvPr>
          <p:cNvSpPr/>
          <p:nvPr/>
        </p:nvSpPr>
        <p:spPr>
          <a:xfrm>
            <a:off x="1187624" y="3950473"/>
            <a:ext cx="1440160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530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개소 </a:t>
            </a:r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42,660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점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38339D8-601C-494A-9B2B-EAC7BBAFE94E}"/>
              </a:ext>
            </a:extLst>
          </p:cNvPr>
          <p:cNvSpPr/>
          <p:nvPr/>
        </p:nvSpPr>
        <p:spPr>
          <a:xfrm>
            <a:off x="1881577" y="5344753"/>
            <a:ext cx="1285099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171 </a:t>
            </a:r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개소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A8F290C-48D0-4B27-9866-FCC3A83C03FD}"/>
              </a:ext>
            </a:extLst>
          </p:cNvPr>
          <p:cNvSpPr/>
          <p:nvPr/>
        </p:nvSpPr>
        <p:spPr>
          <a:xfrm>
            <a:off x="2987824" y="5589240"/>
            <a:ext cx="737823" cy="2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956 </a:t>
            </a:r>
          </a:p>
          <a:p>
            <a:r>
              <a:rPr lang="ko-KR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개소</a:t>
            </a:r>
          </a:p>
        </p:txBody>
      </p:sp>
    </p:spTree>
    <p:extLst>
      <p:ext uri="{BB962C8B-B14F-4D97-AF65-F5344CB8AC3E}">
        <p14:creationId xmlns:p14="http://schemas.microsoft.com/office/powerpoint/2010/main" val="229863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r="10400"/>
          <a:stretch/>
        </p:blipFill>
        <p:spPr bwMode="auto">
          <a:xfrm>
            <a:off x="6660232" y="2204864"/>
            <a:ext cx="226657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 </a:t>
            </a:r>
            <a:r>
              <a:rPr lang="ko-KR" altLang="en-US" dirty="0"/>
              <a:t>농장 정보 수집 및 제공</a:t>
            </a:r>
            <a:r>
              <a:rPr lang="en-US" altLang="ko-KR" sz="1800" dirty="0"/>
              <a:t>(</a:t>
            </a:r>
            <a:r>
              <a:rPr lang="ko-KR" altLang="en-US" sz="1800" dirty="0"/>
              <a:t>정보 현행화</a:t>
            </a:r>
            <a:r>
              <a:rPr lang="en-US" altLang="ko-KR" sz="1800" dirty="0"/>
              <a:t>)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2" y="2133451"/>
            <a:ext cx="6340478" cy="417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039834" y="2060848"/>
            <a:ext cx="1944216" cy="35283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 </a:t>
            </a:r>
            <a:r>
              <a:rPr lang="ko-KR" altLang="en-US" dirty="0"/>
              <a:t>축산농가 상담∙</a:t>
            </a:r>
            <a:r>
              <a:rPr lang="ko-KR" altLang="en-US" dirty="0" err="1"/>
              <a:t>예찰센터</a:t>
            </a:r>
            <a:r>
              <a:rPr lang="ko-KR" altLang="en-US" dirty="0"/>
              <a:t> 운영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270027" y="1953691"/>
            <a:ext cx="1705332" cy="3338711"/>
          </a:xfrm>
          <a:prstGeom prst="roundRect">
            <a:avLst>
              <a:gd name="adj" fmla="val 33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352758" y="1700808"/>
            <a:ext cx="1539870" cy="720623"/>
          </a:xfrm>
          <a:prstGeom prst="roundRect">
            <a:avLst>
              <a:gd name="adj" fmla="val 905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b="1" dirty="0"/>
              <a:t>전문상담</a:t>
            </a:r>
            <a:endParaRPr lang="en-US" altLang="ko-KR" sz="1400" b="1" dirty="0"/>
          </a:p>
          <a:p>
            <a:pPr algn="ctr"/>
            <a:endParaRPr lang="ko-KR" altLang="en-US" sz="1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49368" y="2032990"/>
            <a:ext cx="1337229" cy="303899"/>
          </a:xfrm>
          <a:prstGeom prst="roundRect">
            <a:avLst>
              <a:gd name="adj" fmla="val 2301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맞춤형 농가 상담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8446" y="2069523"/>
            <a:ext cx="8895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spc="-150" dirty="0"/>
              <a:t>전문상담 요청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315926" y="5488656"/>
            <a:ext cx="1705332" cy="644111"/>
          </a:xfrm>
          <a:prstGeom prst="roundRect">
            <a:avLst>
              <a:gd name="adj" fmla="val 3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전문대응팀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6200000">
            <a:off x="2044993" y="5078952"/>
            <a:ext cx="150256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44463" y="3986731"/>
            <a:ext cx="649887" cy="430907"/>
          </a:xfrm>
          <a:prstGeom prst="roundRect">
            <a:avLst>
              <a:gd name="adj" fmla="val 277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전문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상담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395805" y="3257126"/>
            <a:ext cx="1505315" cy="450691"/>
          </a:xfrm>
          <a:prstGeom prst="roundRect">
            <a:avLst>
              <a:gd name="adj" fmla="val 277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자료수집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농가분석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376755" y="2575146"/>
            <a:ext cx="1505315" cy="450691"/>
          </a:xfrm>
          <a:prstGeom prst="roundRect">
            <a:avLst>
              <a:gd name="adj" fmla="val 277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전문상담 요청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줄무늬가 있는 오른쪽 화살표 19"/>
          <p:cNvSpPr/>
          <p:nvPr/>
        </p:nvSpPr>
        <p:spPr>
          <a:xfrm rot="5400000">
            <a:off x="2073334" y="2850645"/>
            <a:ext cx="150256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줄무늬가 있는 오른쪽 화살표 20"/>
          <p:cNvSpPr/>
          <p:nvPr/>
        </p:nvSpPr>
        <p:spPr>
          <a:xfrm rot="5400000">
            <a:off x="2073334" y="3526744"/>
            <a:ext cx="150256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2227768" y="3986731"/>
            <a:ext cx="649887" cy="430907"/>
          </a:xfrm>
          <a:prstGeom prst="roundRect">
            <a:avLst>
              <a:gd name="adj" fmla="val 277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현장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방문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415936" y="4701047"/>
            <a:ext cx="1505315" cy="450691"/>
          </a:xfrm>
          <a:prstGeom prst="roundRect">
            <a:avLst>
              <a:gd name="adj" fmla="val 277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행정기관 연계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진료검사 유도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 rot="5400000">
            <a:off x="2073333" y="4265279"/>
            <a:ext cx="150256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690123" y="1953995"/>
            <a:ext cx="1705332" cy="1753823"/>
          </a:xfrm>
          <a:prstGeom prst="roundRect">
            <a:avLst>
              <a:gd name="adj" fmla="val 334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772854" y="1701111"/>
            <a:ext cx="1539870" cy="720623"/>
          </a:xfrm>
          <a:prstGeom prst="roundRect">
            <a:avLst>
              <a:gd name="adj" fmla="val 905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b="1" dirty="0"/>
              <a:t>일반상담</a:t>
            </a:r>
            <a:r>
              <a:rPr lang="en-US" altLang="ko-KR" sz="1400" b="1" dirty="0"/>
              <a:t>·</a:t>
            </a:r>
            <a:r>
              <a:rPr lang="ko-KR" altLang="en-US" sz="1400" b="1" dirty="0" err="1"/>
              <a:t>예찰</a:t>
            </a:r>
            <a:endParaRPr lang="ko-KR" altLang="en-US" sz="1400" b="1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869464" y="2033293"/>
            <a:ext cx="1337229" cy="303899"/>
          </a:xfrm>
          <a:prstGeom prst="roundRect">
            <a:avLst>
              <a:gd name="adj" fmla="val 2301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예찰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정책홍보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815901" y="3174874"/>
            <a:ext cx="1505315" cy="450691"/>
          </a:xfrm>
          <a:prstGeom prst="roundRect">
            <a:avLst>
              <a:gd name="adj" fmla="val 2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전화예찰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실시</a:t>
            </a: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ko-KR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질병</a:t>
            </a:r>
            <a:r>
              <a:rPr lang="en-US" altLang="ko-KR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운영현황</a:t>
            </a:r>
            <a:r>
              <a:rPr lang="en-US" altLang="ko-KR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정책홍보</a:t>
            </a:r>
            <a:r>
              <a:rPr lang="en-US" altLang="ko-KR" sz="1000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29" name="줄무늬가 있는 오른쪽 화살표 28"/>
          <p:cNvSpPr/>
          <p:nvPr/>
        </p:nvSpPr>
        <p:spPr>
          <a:xfrm rot="5400000">
            <a:off x="4493430" y="2763060"/>
            <a:ext cx="150256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H="1" flipV="1">
            <a:off x="3029353" y="2336889"/>
            <a:ext cx="614163" cy="3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>
            <a:off x="3037233" y="2558965"/>
            <a:ext cx="60628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모서리가 둥근 직사각형 31"/>
          <p:cNvSpPr/>
          <p:nvPr/>
        </p:nvSpPr>
        <p:spPr>
          <a:xfrm>
            <a:off x="3715892" y="3930187"/>
            <a:ext cx="1705332" cy="644111"/>
          </a:xfrm>
          <a:prstGeom prst="roundRect">
            <a:avLst>
              <a:gd name="adj" fmla="val 3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구성 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취약계층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인력 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248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33" name="줄무늬가 있는 오른쪽 화살표 32"/>
          <p:cNvSpPr/>
          <p:nvPr/>
        </p:nvSpPr>
        <p:spPr>
          <a:xfrm rot="16200000">
            <a:off x="4472054" y="3514468"/>
            <a:ext cx="174809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881360" y="2490389"/>
            <a:ext cx="649887" cy="430907"/>
          </a:xfrm>
          <a:prstGeom prst="roundRect">
            <a:avLst>
              <a:gd name="adj" fmla="val 277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농가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배정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664663" y="2490387"/>
            <a:ext cx="649887" cy="430907"/>
          </a:xfrm>
          <a:prstGeom prst="roundRect">
            <a:avLst>
              <a:gd name="adj" fmla="val 277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홍보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sz="1200" b="1" dirty="0">
                <a:solidFill>
                  <a:sysClr val="windowText" lastClr="000000"/>
                </a:solidFill>
              </a:rPr>
              <a:t>사항</a:t>
            </a:r>
            <a:endParaRPr lang="en-US" altLang="ko-KR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5360" y="2561973"/>
            <a:ext cx="740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/>
              <a:t>결과 등록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721874" y="5488656"/>
            <a:ext cx="1731100" cy="654797"/>
          </a:xfrm>
          <a:prstGeom prst="roundRect">
            <a:avLst>
              <a:gd name="adj" fmla="val 90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400" b="1" dirty="0" err="1"/>
              <a:t>가축방역사</a:t>
            </a:r>
            <a:r>
              <a:rPr lang="ko-KR" altLang="en-US" sz="1400" b="1" dirty="0"/>
              <a:t> </a:t>
            </a:r>
            <a:endParaRPr lang="en-US" altLang="ko-KR" sz="1400" b="1" dirty="0"/>
          </a:p>
          <a:p>
            <a:pPr algn="ctr"/>
            <a:endParaRPr lang="ko-KR" altLang="en-US" sz="1400" b="1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3912641" y="5786595"/>
            <a:ext cx="1337229" cy="303899"/>
          </a:xfrm>
          <a:prstGeom prst="roundRect">
            <a:avLst>
              <a:gd name="adj" fmla="val 230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현장 대응</a:t>
            </a: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3067752" y="5779326"/>
            <a:ext cx="62237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13911" y="5758684"/>
            <a:ext cx="945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spc="-150" dirty="0"/>
              <a:t>질병</a:t>
            </a:r>
            <a:endParaRPr lang="en-US" altLang="ko-KR" sz="900" b="1" spc="-150" dirty="0"/>
          </a:p>
          <a:p>
            <a:pPr algn="ctr"/>
            <a:r>
              <a:rPr lang="ko-KR" altLang="en-US" sz="900" b="1" spc="-150" dirty="0"/>
              <a:t> 이상상황 </a:t>
            </a:r>
            <a:endParaRPr lang="en-US" altLang="ko-KR" sz="900" b="1" spc="-150" dirty="0"/>
          </a:p>
          <a:p>
            <a:pPr algn="ctr"/>
            <a:r>
              <a:rPr lang="ko-KR" altLang="en-US" sz="900" b="1" spc="-150" dirty="0"/>
              <a:t>발견</a:t>
            </a:r>
          </a:p>
        </p:txBody>
      </p:sp>
      <p:cxnSp>
        <p:nvCxnSpPr>
          <p:cNvPr id="41" name="직선 화살표 연결선 40"/>
          <p:cNvCxnSpPr/>
          <p:nvPr/>
        </p:nvCxnSpPr>
        <p:spPr>
          <a:xfrm flipV="1">
            <a:off x="4559457" y="4776179"/>
            <a:ext cx="0" cy="61179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줄무늬가 있는 오른쪽 화살표 41"/>
          <p:cNvSpPr/>
          <p:nvPr/>
        </p:nvSpPr>
        <p:spPr>
          <a:xfrm>
            <a:off x="5462766" y="5577921"/>
            <a:ext cx="487697" cy="465579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spc="-150" dirty="0"/>
          </a:p>
        </p:txBody>
      </p:sp>
      <p:sp>
        <p:nvSpPr>
          <p:cNvPr id="43" name="TextBox 42"/>
          <p:cNvSpPr txBox="1"/>
          <p:nvPr/>
        </p:nvSpPr>
        <p:spPr>
          <a:xfrm>
            <a:off x="5428476" y="5686774"/>
            <a:ext cx="52198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900" b="1" dirty="0"/>
              <a:t>질병의심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6019779" y="4252241"/>
            <a:ext cx="792088" cy="1891212"/>
          </a:xfrm>
          <a:prstGeom prst="roundRect">
            <a:avLst>
              <a:gd name="adj" fmla="val 80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7020272" y="4252241"/>
            <a:ext cx="792088" cy="1891212"/>
          </a:xfrm>
          <a:prstGeom prst="roundRect">
            <a:avLst>
              <a:gd name="adj" fmla="val 800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052813" y="5917607"/>
            <a:ext cx="728576" cy="165617"/>
          </a:xfrm>
          <a:prstGeom prst="roundRect">
            <a:avLst>
              <a:gd name="adj" fmla="val 230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일반질병</a:t>
            </a:r>
          </a:p>
        </p:txBody>
      </p:sp>
      <p:sp>
        <p:nvSpPr>
          <p:cNvPr id="47" name="모서리가 둥근 직사각형 46"/>
          <p:cNvSpPr/>
          <p:nvPr/>
        </p:nvSpPr>
        <p:spPr>
          <a:xfrm>
            <a:off x="7059648" y="5923306"/>
            <a:ext cx="728576" cy="165617"/>
          </a:xfrm>
          <a:prstGeom prst="roundRect">
            <a:avLst>
              <a:gd name="adj" fmla="val 230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악성질병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052813" y="5395304"/>
            <a:ext cx="728576" cy="337191"/>
          </a:xfrm>
          <a:prstGeom prst="roundRect">
            <a:avLst>
              <a:gd name="adj" fmla="val 9050"/>
            </a:avLst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/>
              <a:t>예찰</a:t>
            </a:r>
            <a:endParaRPr lang="en-US" altLang="ko-KR" sz="900" b="1" dirty="0"/>
          </a:p>
          <a:p>
            <a:pPr algn="ctr"/>
            <a:r>
              <a:rPr lang="ko-KR" altLang="en-US" sz="900" b="1" dirty="0"/>
              <a:t>시료채취</a:t>
            </a:r>
          </a:p>
        </p:txBody>
      </p:sp>
      <p:sp>
        <p:nvSpPr>
          <p:cNvPr id="49" name="줄무늬가 있는 오른쪽 화살표 48"/>
          <p:cNvSpPr/>
          <p:nvPr/>
        </p:nvSpPr>
        <p:spPr>
          <a:xfrm rot="16200000">
            <a:off x="6373397" y="4995484"/>
            <a:ext cx="87405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052813" y="4864453"/>
            <a:ext cx="728576" cy="337191"/>
          </a:xfrm>
          <a:prstGeom prst="roundRect">
            <a:avLst>
              <a:gd name="adj" fmla="val 9050"/>
            </a:avLst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/>
              <a:t>검사의뢰</a:t>
            </a:r>
            <a:endParaRPr lang="en-US" altLang="ko-KR" sz="900" b="1" dirty="0"/>
          </a:p>
          <a:p>
            <a:pPr algn="ctr"/>
            <a:r>
              <a:rPr lang="en-US" altLang="ko-KR" sz="700" b="1" dirty="0"/>
              <a:t>(</a:t>
            </a:r>
            <a:r>
              <a:rPr lang="ko-KR" altLang="en-US" sz="700" b="1" dirty="0" err="1"/>
              <a:t>지자체</a:t>
            </a:r>
            <a:r>
              <a:rPr lang="en-US" altLang="ko-KR" sz="700" b="1" dirty="0"/>
              <a:t>)</a:t>
            </a:r>
            <a:endParaRPr lang="ko-KR" altLang="en-US" sz="700" b="1" dirty="0"/>
          </a:p>
        </p:txBody>
      </p:sp>
      <p:sp>
        <p:nvSpPr>
          <p:cNvPr id="51" name="줄무늬가 있는 오른쪽 화살표 50"/>
          <p:cNvSpPr/>
          <p:nvPr/>
        </p:nvSpPr>
        <p:spPr>
          <a:xfrm rot="16200000">
            <a:off x="6369557" y="4461604"/>
            <a:ext cx="87405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6048973" y="4330573"/>
            <a:ext cx="728576" cy="337191"/>
          </a:xfrm>
          <a:prstGeom prst="roundRect">
            <a:avLst>
              <a:gd name="adj" fmla="val 9050"/>
            </a:avLst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/>
              <a:t>결과통보</a:t>
            </a:r>
            <a:endParaRPr lang="en-US" altLang="ko-KR" sz="900" b="1" dirty="0"/>
          </a:p>
          <a:p>
            <a:pPr algn="ctr"/>
            <a:r>
              <a:rPr lang="en-US" altLang="ko-KR" sz="700" b="1" dirty="0"/>
              <a:t>(</a:t>
            </a:r>
            <a:r>
              <a:rPr lang="ko-KR" altLang="en-US" sz="700" b="1" dirty="0" err="1"/>
              <a:t>지자체</a:t>
            </a:r>
            <a:r>
              <a:rPr lang="en-US" altLang="ko-KR" sz="700" b="1" dirty="0"/>
              <a:t>)</a:t>
            </a:r>
            <a:endParaRPr lang="ko-KR" altLang="en-US" sz="700" b="1" dirty="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7059648" y="5421492"/>
            <a:ext cx="728576" cy="337191"/>
          </a:xfrm>
          <a:prstGeom prst="roundRect">
            <a:avLst>
              <a:gd name="adj" fmla="val 9050"/>
            </a:avLst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/>
              <a:t>예찰</a:t>
            </a:r>
            <a:endParaRPr lang="en-US" altLang="ko-KR" sz="900" b="1" dirty="0"/>
          </a:p>
          <a:p>
            <a:pPr algn="ctr"/>
            <a:r>
              <a:rPr lang="ko-KR" altLang="en-US" sz="900" b="1" dirty="0"/>
              <a:t>신고</a:t>
            </a:r>
          </a:p>
        </p:txBody>
      </p:sp>
      <p:sp>
        <p:nvSpPr>
          <p:cNvPr id="54" name="줄무늬가 있는 오른쪽 화살표 53"/>
          <p:cNvSpPr/>
          <p:nvPr/>
        </p:nvSpPr>
        <p:spPr>
          <a:xfrm rot="16200000">
            <a:off x="7380233" y="5021673"/>
            <a:ext cx="87405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7059648" y="4890643"/>
            <a:ext cx="728576" cy="337191"/>
          </a:xfrm>
          <a:prstGeom prst="roundRect">
            <a:avLst>
              <a:gd name="adj" fmla="val 9050"/>
            </a:avLst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spc="-150" dirty="0" err="1"/>
              <a:t>초동방역팀</a:t>
            </a:r>
            <a:endParaRPr lang="en-US" altLang="ko-KR" sz="900" b="1" spc="-150" dirty="0"/>
          </a:p>
          <a:p>
            <a:pPr algn="ctr"/>
            <a:r>
              <a:rPr lang="ko-KR" altLang="en-US" sz="900" b="1" spc="-150" dirty="0"/>
              <a:t>투입</a:t>
            </a:r>
          </a:p>
        </p:txBody>
      </p:sp>
      <p:sp>
        <p:nvSpPr>
          <p:cNvPr id="56" name="줄무늬가 있는 오른쪽 화살표 55"/>
          <p:cNvSpPr/>
          <p:nvPr/>
        </p:nvSpPr>
        <p:spPr>
          <a:xfrm rot="16200000">
            <a:off x="7376393" y="4487793"/>
            <a:ext cx="87405" cy="61803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7055808" y="4356763"/>
            <a:ext cx="728576" cy="337191"/>
          </a:xfrm>
          <a:prstGeom prst="roundRect">
            <a:avLst>
              <a:gd name="adj" fmla="val 9050"/>
            </a:avLst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/>
              <a:t>방역조치</a:t>
            </a:r>
            <a:endParaRPr lang="en-US" altLang="ko-KR" sz="900" b="1" dirty="0"/>
          </a:p>
          <a:p>
            <a:pPr algn="ctr"/>
            <a:r>
              <a:rPr lang="en-US" altLang="ko-KR" sz="700" b="1" dirty="0"/>
              <a:t>(</a:t>
            </a:r>
            <a:r>
              <a:rPr lang="ko-KR" altLang="en-US" sz="700" b="1" dirty="0" err="1"/>
              <a:t>지자체</a:t>
            </a:r>
            <a:r>
              <a:rPr lang="en-US" altLang="ko-KR" sz="700" b="1" dirty="0"/>
              <a:t>)</a:t>
            </a:r>
            <a:endParaRPr lang="ko-KR" altLang="en-US" sz="7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02772" y="4822861"/>
            <a:ext cx="945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spc="-150" dirty="0"/>
              <a:t>질병</a:t>
            </a:r>
            <a:endParaRPr lang="en-US" altLang="ko-KR" sz="900" b="1" spc="-150" dirty="0"/>
          </a:p>
          <a:p>
            <a:pPr algn="ctr"/>
            <a:r>
              <a:rPr lang="ko-KR" altLang="en-US" sz="900" b="1" spc="-150" dirty="0"/>
              <a:t> 이상상황 </a:t>
            </a:r>
            <a:endParaRPr lang="en-US" altLang="ko-KR" sz="900" b="1" spc="-150" dirty="0"/>
          </a:p>
          <a:p>
            <a:pPr algn="ctr"/>
            <a:r>
              <a:rPr lang="ko-KR" altLang="en-US" sz="900" b="1" spc="-150" dirty="0"/>
              <a:t>발견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09" y="1712001"/>
            <a:ext cx="1784104" cy="13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2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1103313"/>
            <a:ext cx="7792541" cy="43973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/>
              <a:t>국가재난형</a:t>
            </a:r>
            <a:r>
              <a:rPr lang="ko-KR" altLang="en-US" dirty="0"/>
              <a:t> 질병 발생시 </a:t>
            </a:r>
            <a:r>
              <a:rPr lang="en-US" altLang="ko-KR" dirty="0">
                <a:solidFill>
                  <a:srgbClr val="0000FF"/>
                </a:solidFill>
              </a:rPr>
              <a:t>‘</a:t>
            </a:r>
            <a:r>
              <a:rPr lang="ko-KR" altLang="en-US" dirty="0" err="1">
                <a:solidFill>
                  <a:srgbClr val="0000FF"/>
                </a:solidFill>
              </a:rPr>
              <a:t>초동방역팀</a:t>
            </a:r>
            <a:r>
              <a:rPr lang="en-US" altLang="ko-KR" dirty="0">
                <a:solidFill>
                  <a:srgbClr val="0000FF"/>
                </a:solidFill>
              </a:rPr>
              <a:t>’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/>
              <a:t>운영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내용 개체 틀 6" descr="20140303_16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4462" y="5335851"/>
            <a:ext cx="991923" cy="82945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7" y="4414969"/>
            <a:ext cx="1010008" cy="8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모서리가 둥근 직사각형 10"/>
          <p:cNvSpPr/>
          <p:nvPr/>
        </p:nvSpPr>
        <p:spPr>
          <a:xfrm>
            <a:off x="1354552" y="1798625"/>
            <a:ext cx="1764399" cy="892924"/>
          </a:xfrm>
          <a:prstGeom prst="roundRect">
            <a:avLst>
              <a:gd name="adj" fmla="val 334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774586" y="1784680"/>
            <a:ext cx="4037774" cy="4472654"/>
          </a:xfrm>
          <a:prstGeom prst="roundRect">
            <a:avLst>
              <a:gd name="adj" fmla="val 145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367441" y="3300263"/>
            <a:ext cx="1764399" cy="2910203"/>
          </a:xfrm>
          <a:prstGeom prst="roundRect">
            <a:avLst>
              <a:gd name="adj" fmla="val 33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847728" y="2167998"/>
            <a:ext cx="1872208" cy="3955174"/>
          </a:xfrm>
          <a:prstGeom prst="roundRect">
            <a:avLst>
              <a:gd name="adj" fmla="val 1639"/>
            </a:avLst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45472" y="1628800"/>
            <a:ext cx="1070096" cy="320214"/>
          </a:xfrm>
          <a:prstGeom prst="roundRect">
            <a:avLst>
              <a:gd name="adj" fmla="val 171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방역본부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01704" y="3140156"/>
            <a:ext cx="1070096" cy="320214"/>
          </a:xfrm>
          <a:prstGeom prst="roundRect">
            <a:avLst>
              <a:gd name="adj" fmla="val 171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자치단체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82736" y="3779073"/>
            <a:ext cx="1513837" cy="441203"/>
          </a:xfrm>
          <a:prstGeom prst="roundRect">
            <a:avLst>
              <a:gd name="adj" fmla="val 3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의심축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신고접수</a:t>
            </a:r>
            <a:endParaRPr lang="en-US" altLang="ko-KR" sz="12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72770" y="3666400"/>
            <a:ext cx="927964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>
                <a:solidFill>
                  <a:schemeClr val="tx1"/>
                </a:solidFill>
              </a:rPr>
              <a:t>시군</a:t>
            </a:r>
            <a:r>
              <a:rPr lang="en-US" altLang="ko-KR" sz="1200" b="1" spc="-150" dirty="0">
                <a:solidFill>
                  <a:schemeClr val="tx1"/>
                </a:solidFill>
              </a:rPr>
              <a:t>/</a:t>
            </a:r>
            <a:r>
              <a:rPr lang="ko-KR" altLang="en-US" sz="1200" b="1" spc="-150" dirty="0">
                <a:solidFill>
                  <a:schemeClr val="tx1"/>
                </a:solidFill>
              </a:rPr>
              <a:t>시도</a:t>
            </a:r>
            <a:endParaRPr lang="en-US" altLang="ko-KR" sz="1200" b="1" spc="-150" dirty="0">
              <a:solidFill>
                <a:schemeClr val="tx1"/>
              </a:solidFill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 rot="5400000">
            <a:off x="2164856" y="4114434"/>
            <a:ext cx="149594" cy="465579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spc="-150" dirty="0"/>
          </a:p>
        </p:txBody>
      </p:sp>
      <p:sp>
        <p:nvSpPr>
          <p:cNvPr id="20" name="TextBox 19"/>
          <p:cNvSpPr txBox="1"/>
          <p:nvPr/>
        </p:nvSpPr>
        <p:spPr>
          <a:xfrm>
            <a:off x="3222898" y="3751857"/>
            <a:ext cx="52198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900" b="1" dirty="0"/>
              <a:t>투입요청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82736" y="4571614"/>
            <a:ext cx="1513837" cy="746192"/>
          </a:xfrm>
          <a:prstGeom prst="roundRect">
            <a:avLst>
              <a:gd name="adj" fmla="val 3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방역관 배치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실험실 검사</a:t>
            </a:r>
            <a:endParaRPr lang="en-US" altLang="ko-KR" sz="12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775672" y="4462412"/>
            <a:ext cx="927964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>
                <a:solidFill>
                  <a:schemeClr val="tx1"/>
                </a:solidFill>
              </a:rPr>
              <a:t>시험소</a:t>
            </a:r>
            <a:endParaRPr lang="en-US" altLang="ko-KR" sz="1200" b="1" spc="-15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498863" y="5655205"/>
            <a:ext cx="1513837" cy="467968"/>
          </a:xfrm>
          <a:prstGeom prst="roundRect">
            <a:avLst>
              <a:gd name="adj" fmla="val 316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200" b="1" spc="-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살처분</a:t>
            </a:r>
            <a:r>
              <a:rPr lang="ko-KR" altLang="en-US" sz="1200" b="1" spc="-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진행</a:t>
            </a:r>
            <a:endParaRPr lang="en-US" altLang="ko-KR" sz="12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791799" y="5542532"/>
            <a:ext cx="927964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>
                <a:solidFill>
                  <a:schemeClr val="tx1"/>
                </a:solidFill>
              </a:rPr>
              <a:t>시군</a:t>
            </a:r>
            <a:endParaRPr lang="en-US" altLang="ko-KR" sz="1200" b="1" spc="-150" dirty="0">
              <a:solidFill>
                <a:schemeClr val="tx1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2996574" y="3957753"/>
            <a:ext cx="854043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22898" y="4826694"/>
            <a:ext cx="52198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900" b="1" dirty="0"/>
              <a:t>상황보고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3131840" y="5038476"/>
            <a:ext cx="675121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모서리가 둥근 직사각형 27"/>
          <p:cNvSpPr/>
          <p:nvPr/>
        </p:nvSpPr>
        <p:spPr>
          <a:xfrm>
            <a:off x="3995935" y="2523045"/>
            <a:ext cx="1584175" cy="608459"/>
          </a:xfrm>
          <a:prstGeom prst="roundRect">
            <a:avLst>
              <a:gd name="adj" fmla="val 31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비상연락망 가동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인원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장비 점검</a:t>
            </a:r>
            <a:endParaRPr lang="en-US" altLang="ko-KR" sz="12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199393" y="2407500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상황접수  접수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007359" y="3459150"/>
            <a:ext cx="1572752" cy="584832"/>
          </a:xfrm>
          <a:prstGeom prst="roundRect">
            <a:avLst>
              <a:gd name="adj" fmla="val 31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시간 이내 출동 완료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통제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방역 기자재 투입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194408" y="3347528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bg1"/>
                </a:solidFill>
              </a:rPr>
              <a:t>초동방역팀</a:t>
            </a:r>
            <a:r>
              <a:rPr lang="ko-KR" altLang="en-US" sz="1200" b="1" spc="-150" dirty="0">
                <a:solidFill>
                  <a:schemeClr val="bg1"/>
                </a:solidFill>
              </a:rPr>
              <a:t> 투입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89585" y="4329595"/>
            <a:ext cx="1590525" cy="632807"/>
          </a:xfrm>
          <a:prstGeom prst="roundRect">
            <a:avLst>
              <a:gd name="adj" fmla="val 31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5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기초역학조사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이동통제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소독 실시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176635" y="4217974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임무수행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34" name="줄무늬가 있는 오른쪽 화살표 33"/>
          <p:cNvSpPr/>
          <p:nvPr/>
        </p:nvSpPr>
        <p:spPr>
          <a:xfrm rot="5400000">
            <a:off x="4770153" y="3104561"/>
            <a:ext cx="129089" cy="326994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600" b="1" spc="-150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3995936" y="5280558"/>
            <a:ext cx="1584176" cy="576064"/>
          </a:xfrm>
          <a:prstGeom prst="roundRect">
            <a:avLst>
              <a:gd name="adj" fmla="val 31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5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개인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장비 소독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3~5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 격리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4182985" y="5168936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철  수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743032" y="1673962"/>
            <a:ext cx="1028768" cy="301930"/>
          </a:xfrm>
          <a:prstGeom prst="roundRect">
            <a:avLst>
              <a:gd name="adj" fmla="val 1504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pc="-150" dirty="0" err="1">
                <a:solidFill>
                  <a:schemeClr val="bg1"/>
                </a:solidFill>
              </a:rPr>
              <a:t>농식품부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flipH="1">
            <a:off x="3131841" y="2178018"/>
            <a:ext cx="61304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07850" y="1950402"/>
            <a:ext cx="844070" cy="20984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900" b="1" dirty="0"/>
              <a:t>업무지시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7369" y="2296634"/>
            <a:ext cx="52198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900" b="1" dirty="0"/>
              <a:t>상황보고</a:t>
            </a:r>
          </a:p>
        </p:txBody>
      </p:sp>
      <p:sp>
        <p:nvSpPr>
          <p:cNvPr id="41" name="줄무늬가 있는 오른쪽 화살표 40"/>
          <p:cNvSpPr/>
          <p:nvPr/>
        </p:nvSpPr>
        <p:spPr>
          <a:xfrm rot="5400000">
            <a:off x="4765168" y="3968656"/>
            <a:ext cx="129089" cy="326994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600" b="1" spc="-150" dirty="0"/>
          </a:p>
        </p:txBody>
      </p:sp>
      <p:sp>
        <p:nvSpPr>
          <p:cNvPr id="42" name="줄무늬가 있는 오른쪽 화살표 41"/>
          <p:cNvSpPr/>
          <p:nvPr/>
        </p:nvSpPr>
        <p:spPr>
          <a:xfrm rot="5400000">
            <a:off x="4765168" y="4916409"/>
            <a:ext cx="129089" cy="326994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endParaRPr lang="ko-KR" altLang="en-US" sz="600" b="1" spc="-150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4195686" y="2055325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tx1"/>
                </a:solidFill>
              </a:rPr>
              <a:t>초동방역</a:t>
            </a:r>
            <a:endParaRPr lang="en-US" altLang="ko-KR" sz="1200" b="1" spc="-150" dirty="0">
              <a:solidFill>
                <a:schemeClr val="tx1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865481" y="2154539"/>
            <a:ext cx="1872208" cy="3968633"/>
          </a:xfrm>
          <a:prstGeom prst="roundRect">
            <a:avLst>
              <a:gd name="adj" fmla="val 1639"/>
            </a:avLst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  <a:p>
            <a:pPr algn="ctr">
              <a:lnSpc>
                <a:spcPct val="150000"/>
              </a:lnSpc>
            </a:pPr>
            <a:endParaRPr lang="en-US" altLang="ko-KR" sz="1100" b="1" spc="-150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6013688" y="2509588"/>
            <a:ext cx="1584175" cy="967753"/>
          </a:xfrm>
          <a:prstGeom prst="roundRect">
            <a:avLst>
              <a:gd name="adj" fmla="val 31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역학농가 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위험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경계지역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축종별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일제 정밀검사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이동제한 해제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재입식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시험입식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217146" y="2394042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시료채취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6213439" y="2041867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/>
                </a:solidFill>
              </a:rPr>
              <a:t>긴급방역</a:t>
            </a:r>
            <a:endParaRPr lang="en-US" altLang="ko-KR" sz="1200" b="1" spc="-150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6009497" y="3661563"/>
            <a:ext cx="1584175" cy="801712"/>
          </a:xfrm>
          <a:prstGeom prst="roundRect">
            <a:avLst>
              <a:gd name="adj" fmla="val 31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역학농가 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위험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·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경계지역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스텐드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스틸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대상농가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전파위험지역 등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6212955" y="3546016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전화 </a:t>
            </a:r>
            <a:r>
              <a:rPr lang="ko-KR" altLang="en-US" sz="1200" b="1" spc="-150" dirty="0" err="1">
                <a:solidFill>
                  <a:schemeClr val="bg1"/>
                </a:solidFill>
              </a:rPr>
              <a:t>예찰</a:t>
            </a:r>
            <a:r>
              <a:rPr lang="en-US" altLang="ko-KR" sz="1200" b="1" spc="-150" dirty="0">
                <a:solidFill>
                  <a:schemeClr val="bg1"/>
                </a:solidFill>
              </a:rPr>
              <a:t>·</a:t>
            </a:r>
            <a:r>
              <a:rPr lang="ko-KR" altLang="en-US" sz="1200" b="1" spc="-150" dirty="0">
                <a:solidFill>
                  <a:schemeClr val="bg1"/>
                </a:solidFill>
              </a:rPr>
              <a:t>전파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6013688" y="4669675"/>
            <a:ext cx="1584175" cy="575969"/>
          </a:xfrm>
          <a:prstGeom prst="roundRect">
            <a:avLst>
              <a:gd name="adj" fmla="val 31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리플릿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긴급제작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전문지 광고 등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217146" y="4554128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홍 보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52" name="줄무늬가 있는 오른쪽 화살표 51"/>
          <p:cNvSpPr/>
          <p:nvPr/>
        </p:nvSpPr>
        <p:spPr>
          <a:xfrm rot="5400000">
            <a:off x="2164856" y="5193894"/>
            <a:ext cx="149594" cy="465579"/>
          </a:xfrm>
          <a:prstGeom prst="stripedRightArrow">
            <a:avLst>
              <a:gd name="adj1" fmla="val 50000"/>
              <a:gd name="adj2" fmla="val 369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 b="1" spc="-150" dirty="0"/>
          </a:p>
        </p:txBody>
      </p:sp>
      <p:cxnSp>
        <p:nvCxnSpPr>
          <p:cNvPr id="53" name="직선 화살표 연결선 52"/>
          <p:cNvCxnSpPr/>
          <p:nvPr/>
        </p:nvCxnSpPr>
        <p:spPr>
          <a:xfrm flipH="1">
            <a:off x="3123363" y="2322034"/>
            <a:ext cx="61304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1479741" y="2088050"/>
            <a:ext cx="1513837" cy="467968"/>
          </a:xfrm>
          <a:prstGeom prst="roundRect">
            <a:avLst>
              <a:gd name="adj" fmla="val 31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spc="-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정책수립  등</a:t>
            </a:r>
            <a:endParaRPr lang="en-US" altLang="ko-KR" sz="12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줄무늬가 있는 오른쪽 화살표 54"/>
          <p:cNvSpPr/>
          <p:nvPr/>
        </p:nvSpPr>
        <p:spPr>
          <a:xfrm rot="5400000">
            <a:off x="2099384" y="2576250"/>
            <a:ext cx="300512" cy="618036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6009496" y="5429319"/>
            <a:ext cx="1584175" cy="575969"/>
          </a:xfrm>
          <a:prstGeom prst="roundRect">
            <a:avLst>
              <a:gd name="adj" fmla="val 31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>
              <a:lnSpc>
                <a:spcPts val="1500"/>
              </a:lnSpc>
            </a:pP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살처분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도축장 방역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ts val="1500"/>
              </a:lnSpc>
            </a:pPr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중앙점검반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현장 지원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6212954" y="5313772"/>
            <a:ext cx="1270610" cy="225345"/>
          </a:xfrm>
          <a:prstGeom prst="roundRect">
            <a:avLst>
              <a:gd name="adj" fmla="val 1504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ko-KR" altLang="en-US" sz="1200" b="1" spc="-150" dirty="0">
                <a:solidFill>
                  <a:schemeClr val="bg1"/>
                </a:solidFill>
              </a:rPr>
              <a:t>긴급 인력지원</a:t>
            </a:r>
            <a:endParaRPr lang="en-US" altLang="ko-KR" sz="1200" b="1" spc="-150" dirty="0">
              <a:solidFill>
                <a:schemeClr val="bg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716539" y="1616923"/>
            <a:ext cx="4095822" cy="45399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슬라이드 번호 개체 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>
              <a:solidFill>
                <a:schemeClr val="accent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1103313"/>
            <a:ext cx="7792541" cy="439737"/>
          </a:xfrm>
        </p:spPr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축산농가 교육 및 홍보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8534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rPr>
              <a:t>교육</a:t>
            </a:r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rPr>
              <a:t>가축전염병예방을 위한 농가 교육 및 축산관련단체 교육지원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201" y="2162111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rPr>
              <a:t>홍보</a:t>
            </a:r>
            <a:r>
              <a:rPr lang="en-US" altLang="ko-KR" dirty="0"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rPr>
              <a:t>농가 자율방역의식 고취를 위한 정기간행물 및 홍보물 제작</a:t>
            </a:r>
            <a:endParaRPr lang="ko-KR" altLang="en-US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pic>
        <p:nvPicPr>
          <p:cNvPr id="20" name="_x203305168" descr="EMB000027cc020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9" y="2924931"/>
            <a:ext cx="3686017" cy="23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932336" y="2395736"/>
            <a:ext cx="9602241" cy="60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_x205240968" descr="EMB000027cc02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15" y="2924930"/>
            <a:ext cx="3686017" cy="23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축산물위생사업 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도축검사 중심</a:t>
            </a:r>
            <a:r>
              <a:rPr lang="en-US" altLang="ko-KR" sz="1600" b="0" dirty="0"/>
              <a:t>)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5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1045047"/>
            <a:ext cx="1583531" cy="43973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목적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5" name="텍스트 개체 틀 3"/>
          <p:cNvSpPr txBox="1">
            <a:spLocks/>
          </p:cNvSpPr>
          <p:nvPr/>
        </p:nvSpPr>
        <p:spPr>
          <a:xfrm>
            <a:off x="684213" y="3307844"/>
            <a:ext cx="1583531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현황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" y="1579652"/>
            <a:ext cx="8167637" cy="16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" y="3845156"/>
            <a:ext cx="8167637" cy="271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2389630" y="5437498"/>
            <a:ext cx="1440160" cy="104077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49313" y="3889138"/>
            <a:ext cx="5400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전국 </a:t>
            </a:r>
            <a:r>
              <a:rPr lang="en-US" altLang="ko-KR" b="1" dirty="0"/>
              <a:t>120</a:t>
            </a:r>
            <a:r>
              <a:rPr lang="ko-KR" altLang="en-US" b="1" dirty="0"/>
              <a:t>개 도축장</a:t>
            </a:r>
            <a:r>
              <a:rPr lang="en-US" altLang="ko-KR" b="1" dirty="0"/>
              <a:t>, </a:t>
            </a:r>
            <a:r>
              <a:rPr lang="ko-KR" altLang="en-US" b="1" dirty="0"/>
              <a:t>검사원 </a:t>
            </a:r>
            <a:r>
              <a:rPr lang="en-US" altLang="ko-KR" b="1" dirty="0"/>
              <a:t>383</a:t>
            </a:r>
            <a:r>
              <a:rPr lang="ko-KR" altLang="en-US" b="1" dirty="0"/>
              <a:t>명 배치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`20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9</a:t>
            </a:r>
            <a:r>
              <a:rPr lang="ko-KR" altLang="en-US" sz="1200" b="1" dirty="0"/>
              <a:t>월 기준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A3C5E-F97E-4B19-B45E-059C5EB2B8E1}"/>
              </a:ext>
            </a:extLst>
          </p:cNvPr>
          <p:cNvSpPr txBox="1"/>
          <p:nvPr/>
        </p:nvSpPr>
        <p:spPr>
          <a:xfrm>
            <a:off x="3186430" y="5908984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DAE4F-26F3-40AA-A776-E1CD3D661DC6}"/>
              </a:ext>
            </a:extLst>
          </p:cNvPr>
          <p:cNvSpPr txBox="1"/>
          <p:nvPr/>
        </p:nvSpPr>
        <p:spPr>
          <a:xfrm>
            <a:off x="1680635" y="4851742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64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72901-158A-4E53-9FEC-1BB329571A44}"/>
              </a:ext>
            </a:extLst>
          </p:cNvPr>
          <p:cNvSpPr txBox="1"/>
          <p:nvPr/>
        </p:nvSpPr>
        <p:spPr>
          <a:xfrm>
            <a:off x="3173359" y="4851742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6C37A-FC94-4844-990F-B23A90549FFF}"/>
              </a:ext>
            </a:extLst>
          </p:cNvPr>
          <p:cNvSpPr txBox="1"/>
          <p:nvPr/>
        </p:nvSpPr>
        <p:spPr>
          <a:xfrm>
            <a:off x="4687553" y="4851742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FCD95-2443-451E-8DC1-19614404B6EF}"/>
              </a:ext>
            </a:extLst>
          </p:cNvPr>
          <p:cNvSpPr txBox="1"/>
          <p:nvPr/>
        </p:nvSpPr>
        <p:spPr>
          <a:xfrm>
            <a:off x="6167221" y="4843033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86015B-05BD-406C-94FB-55A4BA780D67}"/>
              </a:ext>
            </a:extLst>
          </p:cNvPr>
          <p:cNvSpPr txBox="1"/>
          <p:nvPr/>
        </p:nvSpPr>
        <p:spPr>
          <a:xfrm>
            <a:off x="7659635" y="4849415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875CB-0002-44B0-8266-3966C5FE45F3}"/>
              </a:ext>
            </a:extLst>
          </p:cNvPr>
          <p:cNvSpPr txBox="1"/>
          <p:nvPr/>
        </p:nvSpPr>
        <p:spPr>
          <a:xfrm>
            <a:off x="1676598" y="5894699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9C858C-5C98-44E0-8C75-B9D3EFB3A674}"/>
              </a:ext>
            </a:extLst>
          </p:cNvPr>
          <p:cNvSpPr txBox="1"/>
          <p:nvPr/>
        </p:nvSpPr>
        <p:spPr>
          <a:xfrm>
            <a:off x="4679943" y="5888317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C1821-B132-4AAD-8730-2CA2BE645E21}"/>
              </a:ext>
            </a:extLst>
          </p:cNvPr>
          <p:cNvSpPr txBox="1"/>
          <p:nvPr/>
        </p:nvSpPr>
        <p:spPr>
          <a:xfrm>
            <a:off x="6156176" y="5903399"/>
            <a:ext cx="5934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14755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축산물위생사업 </a:t>
            </a:r>
            <a:r>
              <a:rPr lang="en-US" altLang="ko-KR" sz="1600" b="0" dirty="0"/>
              <a:t>(</a:t>
            </a:r>
            <a:r>
              <a:rPr lang="ko-KR" altLang="en-US" sz="1600" b="0" dirty="0"/>
              <a:t>도축검사 중심</a:t>
            </a:r>
            <a:r>
              <a:rPr lang="en-US" altLang="ko-KR" sz="1600" b="0" dirty="0"/>
              <a:t>)</a:t>
            </a:r>
            <a:endParaRPr lang="ko-KR" altLang="en-US" sz="1600" b="0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1103313"/>
            <a:ext cx="5687987" cy="43973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사업체계도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b="3481"/>
          <a:stretch/>
        </p:blipFill>
        <p:spPr bwMode="auto">
          <a:xfrm>
            <a:off x="1138476" y="1685568"/>
            <a:ext cx="69552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4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수입축산물 검역 검사사업 </a:t>
            </a:r>
            <a:endParaRPr lang="ko-KR" altLang="en-US" sz="1600" b="0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1168921"/>
            <a:ext cx="1583531" cy="43973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목적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44985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텍스트 개체 틀 3"/>
          <p:cNvSpPr txBox="1">
            <a:spLocks/>
          </p:cNvSpPr>
          <p:nvPr/>
        </p:nvSpPr>
        <p:spPr>
          <a:xfrm>
            <a:off x="684213" y="3438426"/>
            <a:ext cx="1583531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현황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682"/>
          <a:stretch/>
        </p:blipFill>
        <p:spPr bwMode="auto">
          <a:xfrm>
            <a:off x="285750" y="4022179"/>
            <a:ext cx="8572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219CA6-C13C-4AE6-80BA-E8D8F44D9C92}"/>
              </a:ext>
            </a:extLst>
          </p:cNvPr>
          <p:cNvSpPr txBox="1"/>
          <p:nvPr/>
        </p:nvSpPr>
        <p:spPr>
          <a:xfrm>
            <a:off x="1641762" y="4131662"/>
            <a:ext cx="57606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치검역시행장 총</a:t>
            </a:r>
            <a:r>
              <a:rPr lang="en-US" altLang="ko-KR" b="1" dirty="0"/>
              <a:t>83</a:t>
            </a:r>
            <a:r>
              <a:rPr lang="ko-KR" altLang="en-US" b="1" dirty="0"/>
              <a:t>개소</a:t>
            </a:r>
            <a:r>
              <a:rPr lang="en-US" altLang="ko-KR" b="1" dirty="0"/>
              <a:t>, </a:t>
            </a:r>
            <a:r>
              <a:rPr lang="ko-KR" altLang="en-US" b="1" dirty="0"/>
              <a:t>관리수의사 총 </a:t>
            </a:r>
            <a:r>
              <a:rPr lang="en-US" altLang="ko-KR" b="1" dirty="0"/>
              <a:t>73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`20</a:t>
            </a:r>
            <a:r>
              <a:rPr lang="ko-KR" altLang="en-US" sz="1200" b="1" dirty="0"/>
              <a:t>년 </a:t>
            </a:r>
            <a:r>
              <a:rPr lang="en-US" altLang="ko-KR" sz="1200" b="1" dirty="0"/>
              <a:t>9</a:t>
            </a:r>
            <a:r>
              <a:rPr lang="ko-KR" altLang="en-US" sz="1200" b="1" dirty="0"/>
              <a:t>월 기준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B6BDF-9DF0-4663-A906-9735455CB2EC}"/>
              </a:ext>
            </a:extLst>
          </p:cNvPr>
          <p:cNvSpPr txBox="1"/>
          <p:nvPr/>
        </p:nvSpPr>
        <p:spPr>
          <a:xfrm>
            <a:off x="2178318" y="5174610"/>
            <a:ext cx="7003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E71A85-2D06-4D97-AFF4-FBE9BDA6215E}"/>
              </a:ext>
            </a:extLst>
          </p:cNvPr>
          <p:cNvSpPr txBox="1"/>
          <p:nvPr/>
        </p:nvSpPr>
        <p:spPr>
          <a:xfrm>
            <a:off x="4735770" y="5157192"/>
            <a:ext cx="7003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94671-8BFC-4CF7-A9D8-8FFD9E5102C3}"/>
              </a:ext>
            </a:extLst>
          </p:cNvPr>
          <p:cNvSpPr txBox="1"/>
          <p:nvPr/>
        </p:nvSpPr>
        <p:spPr>
          <a:xfrm>
            <a:off x="7290886" y="5157192"/>
            <a:ext cx="7003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67170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수입축산물 검역 검사사업 </a:t>
            </a:r>
            <a:endParaRPr lang="ko-KR" altLang="en-US" sz="1600" b="0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218182"/>
            <a:ext cx="8229600" cy="5466263"/>
          </a:xfrm>
        </p:spPr>
        <p:txBody>
          <a:bodyPr/>
          <a:lstStyle/>
          <a:p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84213" y="980728"/>
            <a:ext cx="5687987" cy="439737"/>
          </a:xfrm>
        </p:spPr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사업체계도   </a:t>
            </a:r>
            <a:r>
              <a:rPr lang="en-US" altLang="ko-KR" sz="1600" dirty="0">
                <a:solidFill>
                  <a:srgbClr val="FF0000"/>
                </a:solidFill>
              </a:rPr>
              <a:t>※</a:t>
            </a:r>
            <a:r>
              <a:rPr lang="ko-KR" altLang="en-US" sz="1600" dirty="0">
                <a:solidFill>
                  <a:srgbClr val="FF0000"/>
                </a:solidFill>
              </a:rPr>
              <a:t>수의사 자격증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요함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264696" cy="48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3923928" y="286617"/>
            <a:ext cx="4680520" cy="6094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9499" y="1777747"/>
            <a:ext cx="4353986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36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채 용</a:t>
            </a:r>
            <a:endParaRPr lang="en-US" altLang="ko-KR" sz="36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인재상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공개채용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급여 및 복지제도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 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endParaRPr lang="ko-KR" altLang="en-US" sz="2800" dirty="0">
              <a:solidFill>
                <a:schemeClr val="tx1"/>
              </a:solidFill>
              <a:effectLst/>
              <a:ea typeface="문체부 돋음체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9265" y="558205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4000" b="1" dirty="0">
                <a:latin typeface="HY견명조" panose="02030600000101010101" pitchFamily="18" charset="-127"/>
                <a:ea typeface="문체부 돋음체" pitchFamily="49" charset="-127"/>
              </a:rPr>
              <a:t>Ⅲ</a:t>
            </a:r>
            <a:endParaRPr lang="ko-KR" altLang="en-US" sz="40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59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73682" y="630716"/>
            <a:ext cx="331236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ko-KR" altLang="en-US" sz="3600" dirty="0">
                <a:latin typeface="HY태백B" pitchFamily="18" charset="-127"/>
                <a:ea typeface="HY태백B" pitchFamily="18" charset="-127"/>
              </a:rPr>
              <a:t>차   </a:t>
            </a:r>
            <a:r>
              <a:rPr lang="ko-KR" altLang="en-US" sz="3600" dirty="0" err="1">
                <a:latin typeface="HY태백B" pitchFamily="18" charset="-127"/>
                <a:ea typeface="HY태백B" pitchFamily="18" charset="-127"/>
              </a:rPr>
              <a:t>례</a:t>
            </a:r>
            <a:r>
              <a:rPr lang="ko-KR" altLang="en-US" sz="3600" dirty="0">
                <a:latin typeface="HY태백B" pitchFamily="18" charset="-127"/>
                <a:ea typeface="HY태백B" pitchFamily="18" charset="-127"/>
              </a:rPr>
              <a:t> </a:t>
            </a:r>
            <a:endParaRPr lang="en-US" altLang="ko-KR" sz="3600" dirty="0">
              <a:latin typeface="HY태백B" pitchFamily="18" charset="-127"/>
              <a:ea typeface="HY태백B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323528" y="1852766"/>
            <a:ext cx="2792649" cy="4237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2701" y="2037362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2400" b="1" dirty="0">
                <a:latin typeface="HY견명조" panose="02030600000101010101" pitchFamily="18" charset="-127"/>
                <a:ea typeface="문체부 돋음체" pitchFamily="49" charset="-127"/>
              </a:rPr>
              <a:t>Ⅰ.</a:t>
            </a:r>
            <a:endParaRPr lang="ko-KR" altLang="en-US" sz="24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3164465" y="1852765"/>
            <a:ext cx="2792649" cy="4237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6174" y="2037361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2400" b="1" dirty="0">
                <a:latin typeface="HY견명조" panose="02030600000101010101" pitchFamily="18" charset="-127"/>
                <a:ea typeface="문체부 돋음체" pitchFamily="49" charset="-127"/>
              </a:rPr>
              <a:t>Ⅱ.</a:t>
            </a:r>
            <a:endParaRPr lang="ko-KR" altLang="en-US" sz="24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03" y="2779065"/>
            <a:ext cx="2444237" cy="20467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18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일반현황</a:t>
            </a:r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연 혁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주요사업 및 위임근거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조직 및 정원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2779065"/>
            <a:ext cx="2567496" cy="20467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18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사업소개</a:t>
            </a:r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가축방역사업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축산물위생사업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수입축산물 검역</a:t>
            </a:r>
            <a:r>
              <a:rPr lang="ko-KR" altLang="en-US" sz="1600" b="1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 ∙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검사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5957114" y="1852765"/>
            <a:ext cx="2792649" cy="42373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58823" y="2037361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2400" b="1" dirty="0">
                <a:latin typeface="HY견명조" panose="02030600000101010101" pitchFamily="18" charset="-127"/>
                <a:ea typeface="문체부 돋음체" pitchFamily="49" charset="-127"/>
              </a:rPr>
              <a:t>Ⅲ.</a:t>
            </a:r>
            <a:endParaRPr lang="ko-KR" altLang="en-US" sz="24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3296" y="2779065"/>
            <a:ext cx="2655168" cy="20467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18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채  용</a:t>
            </a:r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인재상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공개채용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1600" b="1" dirty="0">
                <a:solidFill>
                  <a:schemeClr val="tx1"/>
                </a:solidFill>
                <a:effectLst/>
                <a:ea typeface="문체부 돋음체" pitchFamily="49" charset="-127"/>
              </a:rPr>
              <a:t>급여 및 복지제도</a:t>
            </a:r>
            <a:endParaRPr lang="en-US" altLang="ko-KR" sz="1600" b="1" dirty="0">
              <a:solidFill>
                <a:schemeClr val="tx1"/>
              </a:solidFill>
              <a:effectLst/>
              <a:ea typeface="문체부 돋음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94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upload.wikimedia.org/wikipedia/commons/e/e0/BlankMap-World-1985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" y="1052736"/>
            <a:ext cx="913559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타원 39"/>
          <p:cNvSpPr/>
          <p:nvPr/>
        </p:nvSpPr>
        <p:spPr>
          <a:xfrm>
            <a:off x="2045981" y="4248957"/>
            <a:ext cx="1187450" cy="1189037"/>
          </a:xfrm>
          <a:prstGeom prst="ellipse">
            <a:avLst/>
          </a:prstGeom>
          <a:noFill/>
          <a:ln w="508000">
            <a:solidFill>
              <a:srgbClr val="90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인재상 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4003794" y="1481161"/>
            <a:ext cx="1187450" cy="1189037"/>
          </a:xfrm>
          <a:prstGeom prst="ellipse">
            <a:avLst/>
          </a:prstGeom>
          <a:noFill/>
          <a:ln w="508000">
            <a:solidFill>
              <a:srgbClr val="90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51824" y="1844846"/>
            <a:ext cx="1093569" cy="461665"/>
          </a:xfrm>
          <a:prstGeom prst="rect">
            <a:avLst/>
          </a:prstGeom>
          <a:solidFill>
            <a:srgbClr val="8A8C8F"/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solidFill>
                  <a:srgbClr val="0000FF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기본</a:t>
            </a:r>
            <a:r>
              <a:rPr lang="ko-KR" altLang="en-US" sz="2400" b="1" dirty="0">
                <a:solidFill>
                  <a:srgbClr val="0000FF"/>
                </a:solidFill>
                <a:latin typeface="산돌고딕 M" charset="-127"/>
                <a:ea typeface="산돌고딕 M" charset="-127"/>
              </a:rPr>
              <a:t>人</a:t>
            </a:r>
            <a:endParaRPr lang="en-US" altLang="ko-KR" sz="2400" b="1" dirty="0">
              <a:solidFill>
                <a:srgbClr val="0000FF"/>
              </a:solidFill>
              <a:latin typeface="산돌고딕 M" charset="-127"/>
              <a:ea typeface="산돌고딕 M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0411" y="4612644"/>
            <a:ext cx="1107996" cy="461665"/>
          </a:xfrm>
          <a:prstGeom prst="rect">
            <a:avLst/>
          </a:prstGeom>
          <a:solidFill>
            <a:srgbClr val="90C31F"/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solidFill>
                  <a:srgbClr val="FF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전문人</a:t>
            </a:r>
            <a:endParaRPr lang="en-US" altLang="ko-KR" sz="2400" b="1" dirty="0">
              <a:solidFill>
                <a:srgbClr val="FF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3499895" y="2396940"/>
            <a:ext cx="22124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100" b="1" dirty="0">
                <a:solidFill>
                  <a:srgbClr val="626466"/>
                </a:solidFill>
                <a:latin typeface="산돌고딕 M" charset="-127"/>
                <a:ea typeface="산돌고딕 M" charset="-127"/>
              </a:rPr>
              <a:t>공직자 성품</a:t>
            </a:r>
            <a:endParaRPr lang="en-US" altLang="ko-KR" sz="2100" b="1" dirty="0">
              <a:solidFill>
                <a:srgbClr val="626466"/>
              </a:solidFill>
              <a:latin typeface="산돌고딕 M" charset="-127"/>
              <a:ea typeface="산돌고딕 M" charset="-127"/>
            </a:endParaRPr>
          </a:p>
          <a:p>
            <a:pPr eaLnBrk="1" hangingPunct="1"/>
            <a:r>
              <a:rPr lang="ko-KR" altLang="en-US" sz="2100" b="1" dirty="0">
                <a:solidFill>
                  <a:srgbClr val="626466"/>
                </a:solidFill>
                <a:latin typeface="산돌고딕 M" charset="-127"/>
                <a:ea typeface="산돌고딕 M" charset="-127"/>
              </a:rPr>
              <a:t>도덕성</a:t>
            </a:r>
            <a:r>
              <a:rPr lang="en-US" altLang="ko-KR" sz="2100" b="1" dirty="0">
                <a:solidFill>
                  <a:srgbClr val="626466"/>
                </a:solidFill>
                <a:latin typeface="산돌고딕 M" charset="-127"/>
                <a:ea typeface="산돌고딕 M" charset="-127"/>
              </a:rPr>
              <a:t>, </a:t>
            </a:r>
            <a:r>
              <a:rPr lang="ko-KR" altLang="en-US" sz="2100" b="1" dirty="0">
                <a:solidFill>
                  <a:srgbClr val="626466"/>
                </a:solidFill>
                <a:latin typeface="산돌고딕 M" charset="-127"/>
                <a:ea typeface="산돌고딕 M" charset="-127"/>
              </a:rPr>
              <a:t>고객중심</a:t>
            </a:r>
            <a:endParaRPr lang="en-US" altLang="ko-KR" sz="2100" b="1" dirty="0">
              <a:solidFill>
                <a:srgbClr val="626466"/>
              </a:solidFill>
              <a:latin typeface="산돌고딕 M" charset="-127"/>
              <a:ea typeface="산돌고딕 M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97"/>
          <a:stretch/>
        </p:blipFill>
        <p:spPr>
          <a:xfrm>
            <a:off x="4099528" y="3529953"/>
            <a:ext cx="1111712" cy="996191"/>
          </a:xfrm>
          <a:prstGeom prst="rect">
            <a:avLst/>
          </a:prstGeom>
        </p:spPr>
      </p:pic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1927322" y="5135437"/>
            <a:ext cx="14189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100" b="1" dirty="0">
                <a:solidFill>
                  <a:srgbClr val="658915"/>
                </a:solidFill>
                <a:latin typeface="산돌고딕 M" charset="-127"/>
                <a:ea typeface="산돌고딕 M" charset="-127"/>
              </a:rPr>
              <a:t>깊고 넓게 </a:t>
            </a:r>
          </a:p>
        </p:txBody>
      </p:sp>
      <p:sp>
        <p:nvSpPr>
          <p:cNvPr id="2051" name="TextBox 2050"/>
          <p:cNvSpPr txBox="1"/>
          <p:nvPr/>
        </p:nvSpPr>
        <p:spPr>
          <a:xfrm>
            <a:off x="4000948" y="1276763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태도</a:t>
            </a:r>
            <a:r>
              <a:rPr lang="en-US" altLang="ko-KR" sz="1400" dirty="0"/>
              <a:t>, </a:t>
            </a:r>
            <a:r>
              <a:rPr lang="ko-KR" altLang="en-US" sz="1400" dirty="0"/>
              <a:t>가치관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77753" y="40280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개인역량</a:t>
            </a:r>
          </a:p>
        </p:txBody>
      </p:sp>
      <p:sp>
        <p:nvSpPr>
          <p:cNvPr id="45" name="타원 44"/>
          <p:cNvSpPr/>
          <p:nvPr/>
        </p:nvSpPr>
        <p:spPr>
          <a:xfrm>
            <a:off x="5940152" y="4248957"/>
            <a:ext cx="1187450" cy="1189037"/>
          </a:xfrm>
          <a:prstGeom prst="ellipse">
            <a:avLst/>
          </a:prstGeom>
          <a:noFill/>
          <a:ln w="508000">
            <a:solidFill>
              <a:srgbClr val="90C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74582" y="4612644"/>
            <a:ext cx="1107996" cy="461665"/>
          </a:xfrm>
          <a:prstGeom prst="rect">
            <a:avLst/>
          </a:prstGeom>
          <a:solidFill>
            <a:srgbClr val="90C31F"/>
          </a:solidFill>
          <a:scene3d>
            <a:camera prst="orthographicFront"/>
            <a:lightRig rig="threePt" dir="t"/>
          </a:scene3d>
          <a:sp3d>
            <a:bevelT w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solidFill>
                  <a:srgbClr val="7030A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함께人</a:t>
            </a:r>
            <a:endParaRPr lang="en-US" altLang="ko-KR" sz="2400" b="1" dirty="0">
              <a:solidFill>
                <a:srgbClr val="7030A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5821491" y="5135437"/>
            <a:ext cx="14189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100" b="1" dirty="0">
                <a:solidFill>
                  <a:srgbClr val="658915"/>
                </a:solidFill>
                <a:latin typeface="산돌고딕 M" charset="-127"/>
                <a:ea typeface="산돌고딕 M" charset="-127"/>
              </a:rPr>
              <a:t>협조</a:t>
            </a:r>
            <a:r>
              <a:rPr lang="en-US" altLang="ko-KR" sz="2100" b="1" dirty="0">
                <a:solidFill>
                  <a:srgbClr val="658915"/>
                </a:solidFill>
                <a:latin typeface="산돌고딕 M" charset="-127"/>
                <a:ea typeface="산돌고딕 M" charset="-127"/>
              </a:rPr>
              <a:t>, </a:t>
            </a:r>
            <a:r>
              <a:rPr lang="ko-KR" altLang="en-US" sz="2100" b="1" dirty="0">
                <a:solidFill>
                  <a:srgbClr val="658915"/>
                </a:solidFill>
                <a:latin typeface="산돌고딕 M" charset="-127"/>
                <a:ea typeface="산돌고딕 M" charset="-127"/>
              </a:rPr>
              <a:t>배려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74731" y="40280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조직역량</a:t>
            </a:r>
          </a:p>
        </p:txBody>
      </p:sp>
      <p:pic>
        <p:nvPicPr>
          <p:cNvPr id="52" name="그림 7" descr="블록화살표-구부러진-cy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9292">
            <a:off x="1666607" y="2202845"/>
            <a:ext cx="227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7" descr="블록화살표-구부러진-cy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9772">
            <a:off x="3420620" y="5275855"/>
            <a:ext cx="227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그림 7" descr="블록화살표-구부러진-cy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9663">
            <a:off x="5194698" y="2300385"/>
            <a:ext cx="2279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1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공개채용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sp>
        <p:nvSpPr>
          <p:cNvPr id="11" name="내용 개체 틀 3"/>
          <p:cNvSpPr>
            <a:spLocks noGrp="1"/>
          </p:cNvSpPr>
          <p:nvPr>
            <p:ph idx="1"/>
          </p:nvPr>
        </p:nvSpPr>
        <p:spPr>
          <a:xfrm>
            <a:off x="609600" y="1290191"/>
            <a:ext cx="8229600" cy="711696"/>
          </a:xfrm>
        </p:spPr>
        <p:txBody>
          <a:bodyPr tIns="468000">
            <a:normAutofit/>
          </a:bodyPr>
          <a:lstStyle/>
          <a:p>
            <a:pPr fontAlgn="base">
              <a:lnSpc>
                <a:spcPts val="200"/>
              </a:lnSpc>
            </a:pPr>
            <a:r>
              <a:rPr lang="ko-KR" altLang="en-US" sz="1800" dirty="0" err="1"/>
              <a:t>결원시</a:t>
            </a:r>
            <a:r>
              <a:rPr lang="ko-KR" altLang="en-US" sz="1800" dirty="0"/>
              <a:t> 수시 채용  </a:t>
            </a:r>
          </a:p>
        </p:txBody>
      </p:sp>
      <p:sp>
        <p:nvSpPr>
          <p:cNvPr id="12" name="텍스트 개체 틀 4"/>
          <p:cNvSpPr txBox="1">
            <a:spLocks/>
          </p:cNvSpPr>
          <p:nvPr/>
        </p:nvSpPr>
        <p:spPr>
          <a:xfrm>
            <a:off x="836613" y="1052736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채용시기</a:t>
            </a:r>
          </a:p>
        </p:txBody>
      </p:sp>
      <p:sp>
        <p:nvSpPr>
          <p:cNvPr id="16" name="내용 개체 틀 3">
            <a:extLst>
              <a:ext uri="{FF2B5EF4-FFF2-40B4-BE49-F238E27FC236}">
                <a16:creationId xmlns:a16="http://schemas.microsoft.com/office/drawing/2014/main" id="{EA2CAC9D-E6F3-4AD5-B371-8A793A2E2923}"/>
              </a:ext>
            </a:extLst>
          </p:cNvPr>
          <p:cNvSpPr txBox="1">
            <a:spLocks/>
          </p:cNvSpPr>
          <p:nvPr/>
        </p:nvSpPr>
        <p:spPr>
          <a:xfrm>
            <a:off x="609600" y="2442318"/>
            <a:ext cx="8229600" cy="4218496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0000" tIns="46800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19138" indent="-363538" algn="l" defTabSz="914400" rtl="0" eaLnBrk="1" latinLnBrk="1" hangingPunct="1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52538" indent="-269875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17663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1800" dirty="0"/>
              <a:t>(</a:t>
            </a:r>
            <a:r>
              <a:rPr lang="ko-KR" altLang="en-US" sz="1800" dirty="0"/>
              <a:t>응시자격</a:t>
            </a:r>
            <a:r>
              <a:rPr lang="en-US" altLang="ko-KR" sz="1800" dirty="0"/>
              <a:t>)</a:t>
            </a:r>
            <a:br>
              <a:rPr lang="en-US" altLang="ko-KR" sz="1800" dirty="0"/>
            </a:br>
            <a:r>
              <a:rPr lang="en-US" altLang="ko-KR" sz="1800" dirty="0"/>
              <a:t>- (</a:t>
            </a:r>
            <a:r>
              <a:rPr lang="ko-KR" altLang="en-US" sz="1800" dirty="0"/>
              <a:t>공통사항</a:t>
            </a:r>
            <a:r>
              <a:rPr lang="en-US" altLang="ko-KR" sz="1800" dirty="0"/>
              <a:t>) </a:t>
            </a:r>
            <a:r>
              <a:rPr lang="ko-KR" altLang="en-US" sz="1800" dirty="0"/>
              <a:t>국가유공자</a:t>
            </a:r>
            <a:r>
              <a:rPr lang="en-US" altLang="ko-KR" sz="1800" dirty="0"/>
              <a:t>, </a:t>
            </a:r>
            <a:r>
              <a:rPr lang="ko-KR" altLang="en-US" sz="1800" dirty="0"/>
              <a:t>장애인은 법률에 근거하여 </a:t>
            </a:r>
            <a:r>
              <a:rPr lang="ko-KR" altLang="en-US" sz="1800" dirty="0" err="1"/>
              <a:t>가산점</a:t>
            </a:r>
            <a:r>
              <a:rPr lang="ko-KR" altLang="en-US" sz="1800" dirty="0"/>
              <a:t> 부여</a:t>
            </a:r>
            <a:br>
              <a:rPr lang="en-US" altLang="ko-KR" sz="1800" dirty="0"/>
            </a:br>
            <a:r>
              <a:rPr lang="en-US" altLang="ko-KR" sz="1800" dirty="0"/>
              <a:t>- </a:t>
            </a:r>
            <a:r>
              <a:rPr lang="ko-KR" altLang="en-US" sz="1800" dirty="0"/>
              <a:t>위생방역본부 인사규정 제</a:t>
            </a:r>
            <a:r>
              <a:rPr lang="en-US" altLang="ko-KR" sz="1800" dirty="0"/>
              <a:t>15</a:t>
            </a:r>
            <a:r>
              <a:rPr lang="ko-KR" altLang="en-US" sz="1800" dirty="0"/>
              <a:t>조</a:t>
            </a:r>
            <a:r>
              <a:rPr lang="en-US" altLang="ko-KR" sz="1800" dirty="0"/>
              <a:t>(</a:t>
            </a:r>
            <a:r>
              <a:rPr lang="ko-KR" altLang="en-US" sz="1800" dirty="0"/>
              <a:t>결격사유</a:t>
            </a:r>
            <a:r>
              <a:rPr lang="en-US" altLang="ko-KR" sz="1800" dirty="0"/>
              <a:t>)</a:t>
            </a:r>
            <a:r>
              <a:rPr lang="ko-KR" altLang="en-US" sz="1800" dirty="0"/>
              <a:t>에 해당 시 응시할 수 없음</a:t>
            </a:r>
            <a:br>
              <a:rPr lang="en-US" altLang="ko-KR" sz="1800" dirty="0"/>
            </a:br>
            <a:r>
              <a:rPr lang="en-US" altLang="ko-KR" sz="1800" dirty="0"/>
              <a:t>- </a:t>
            </a:r>
            <a:r>
              <a:rPr lang="ko-KR" altLang="en-US" sz="1800" dirty="0"/>
              <a:t>국가공무원법</a:t>
            </a:r>
            <a:r>
              <a:rPr lang="en-US" altLang="ko-KR" sz="1800" dirty="0"/>
              <a:t> </a:t>
            </a:r>
            <a:r>
              <a:rPr lang="ko-KR" altLang="en-US" sz="1800" dirty="0"/>
              <a:t>제</a:t>
            </a:r>
            <a:r>
              <a:rPr lang="en-US" altLang="ko-KR" sz="1800" dirty="0"/>
              <a:t>33</a:t>
            </a:r>
            <a:r>
              <a:rPr lang="ko-KR" altLang="en-US" sz="1800" dirty="0"/>
              <a:t>조 및 지방공무원법 제</a:t>
            </a:r>
            <a:r>
              <a:rPr lang="en-US" altLang="ko-KR" sz="1800" dirty="0"/>
              <a:t>31</a:t>
            </a:r>
            <a:r>
              <a:rPr lang="ko-KR" altLang="en-US" sz="1800" dirty="0"/>
              <a:t>조에 의한 결격사유 없는 </a:t>
            </a:r>
            <a:endParaRPr lang="en-US" altLang="ko-KR" sz="1800" dirty="0"/>
          </a:p>
          <a:p>
            <a:pPr fontAlgn="base"/>
            <a:r>
              <a:rPr lang="en-US" altLang="ko-KR" sz="1800" dirty="0"/>
              <a:t>(</a:t>
            </a:r>
            <a:r>
              <a:rPr lang="ko-KR" altLang="en-US" sz="1800" dirty="0" err="1"/>
              <a:t>방역직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위생직</a:t>
            </a:r>
            <a:r>
              <a:rPr lang="ko-KR" altLang="en-US" sz="1800" dirty="0"/>
              <a:t> 응시자격 요건</a:t>
            </a:r>
            <a:r>
              <a:rPr lang="en-US" altLang="ko-KR" sz="1800" dirty="0"/>
              <a:t>) </a:t>
            </a:r>
            <a:r>
              <a:rPr lang="ko-KR" altLang="en-US" sz="1800" dirty="0"/>
              <a:t>  </a:t>
            </a:r>
          </a:p>
        </p:txBody>
      </p:sp>
      <p:sp>
        <p:nvSpPr>
          <p:cNvPr id="17" name="텍스트 개체 틀 4">
            <a:extLst>
              <a:ext uri="{FF2B5EF4-FFF2-40B4-BE49-F238E27FC236}">
                <a16:creationId xmlns:a16="http://schemas.microsoft.com/office/drawing/2014/main" id="{6E68E0EB-3D00-4045-8AA6-52CE4497F87A}"/>
              </a:ext>
            </a:extLst>
          </p:cNvPr>
          <p:cNvSpPr txBox="1">
            <a:spLocks/>
          </p:cNvSpPr>
          <p:nvPr/>
        </p:nvSpPr>
        <p:spPr>
          <a:xfrm>
            <a:off x="836613" y="2204864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채용공고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062F96A-C8C8-45A6-AD65-E266307E9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8"/>
          <a:stretch/>
        </p:blipFill>
        <p:spPr bwMode="auto">
          <a:xfrm>
            <a:off x="1189584" y="4725145"/>
            <a:ext cx="7344816" cy="18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1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공개채용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609600" y="1434206"/>
            <a:ext cx="8229600" cy="4947122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0000" tIns="46800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19138" indent="-363538" algn="l" defTabSz="914400" rtl="0" eaLnBrk="1" latinLnBrk="1" hangingPunct="1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52538" indent="-269875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17663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1800" dirty="0"/>
              <a:t>(</a:t>
            </a:r>
            <a:r>
              <a:rPr lang="ko-KR" altLang="en-US" sz="1800" dirty="0"/>
              <a:t>전형방법</a:t>
            </a:r>
            <a:r>
              <a:rPr lang="en-US" altLang="ko-KR" sz="1800" dirty="0"/>
              <a:t>)</a:t>
            </a:r>
            <a:br>
              <a:rPr lang="en-US" altLang="ko-KR" sz="1800" dirty="0"/>
            </a:br>
            <a:endParaRPr lang="ko-KR" altLang="en-US" sz="1800" dirty="0"/>
          </a:p>
        </p:txBody>
      </p:sp>
      <p:sp>
        <p:nvSpPr>
          <p:cNvPr id="14" name="텍스트 개체 틀 4"/>
          <p:cNvSpPr txBox="1">
            <a:spLocks/>
          </p:cNvSpPr>
          <p:nvPr/>
        </p:nvSpPr>
        <p:spPr>
          <a:xfrm>
            <a:off x="836613" y="1196752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채용공고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23" name="Picture 2" descr="C:\Users\l\Desktop\서류전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4" y="2437980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1608809" y="3273005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1600" dirty="0">
                <a:latin typeface="산돌고딕 M" charset="-127"/>
                <a:ea typeface="산돌고딕 M" charset="-127"/>
              </a:rPr>
              <a:t>서류전형</a:t>
            </a:r>
            <a:endParaRPr lang="en-US" altLang="ko-KR" sz="1600" dirty="0">
              <a:latin typeface="산돌고딕 M" charset="-127"/>
              <a:ea typeface="산돌고딕 M" charset="-127"/>
            </a:endParaRPr>
          </a:p>
        </p:txBody>
      </p:sp>
      <p:pic>
        <p:nvPicPr>
          <p:cNvPr id="25" name="Picture 3" descr="C:\Users\l\Desktop\면접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34" y="4659528"/>
            <a:ext cx="885824" cy="89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1475617" y="5529426"/>
            <a:ext cx="1396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600" dirty="0">
                <a:latin typeface="산돌고딕 M" charset="-127"/>
                <a:ea typeface="산돌고딕 M" charset="-127"/>
              </a:rPr>
              <a:t>면접전형</a:t>
            </a:r>
            <a:endParaRPr lang="en-US" altLang="ko-KR" sz="1600" dirty="0">
              <a:latin typeface="산돌고딕 M" charset="-127"/>
              <a:ea typeface="산돌고딕 M" charset="-127"/>
            </a:endParaRPr>
          </a:p>
          <a:p>
            <a:pPr algn="ctr" eaLnBrk="1" hangingPunct="1"/>
            <a:r>
              <a:rPr lang="en-US" altLang="ko-KR" sz="1400" dirty="0">
                <a:latin typeface="산돌고딕 M" charset="-127"/>
                <a:ea typeface="산돌고딕 M" charset="-127"/>
              </a:rPr>
              <a:t>(</a:t>
            </a:r>
            <a:r>
              <a:rPr lang="ko-KR" altLang="en-US" sz="1400" dirty="0">
                <a:latin typeface="산돌고딕 M" charset="-127"/>
                <a:ea typeface="산돌고딕 M" charset="-127"/>
              </a:rPr>
              <a:t>외부평가위원</a:t>
            </a:r>
            <a:r>
              <a:rPr lang="en-US" altLang="ko-KR" sz="1400" dirty="0">
                <a:latin typeface="산돌고딕 M" charset="-127"/>
                <a:ea typeface="산돌고딕 M" charset="-127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4460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65" y="4659528"/>
            <a:ext cx="5598651" cy="86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5" descr="블록화살표01-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35762" y="3797845"/>
            <a:ext cx="218288" cy="5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7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공개채용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323528" y="1434206"/>
            <a:ext cx="8496944" cy="321893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0000" tIns="46800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19138" indent="-363538" algn="l" defTabSz="914400" rtl="0" eaLnBrk="1" latinLnBrk="1" hangingPunct="1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52538" indent="-269875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17663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800" dirty="0"/>
              <a:t>최종합격자는 면접성적이 높은 </a:t>
            </a:r>
            <a:r>
              <a:rPr lang="ko-KR" altLang="en-US" sz="1800" dirty="0" err="1"/>
              <a:t>득점자순으로</a:t>
            </a:r>
            <a:r>
              <a:rPr lang="ko-KR" altLang="en-US" sz="1800" dirty="0"/>
              <a:t> 채용예정인원 범위 내에서 결정</a:t>
            </a:r>
            <a:endParaRPr lang="en-US" altLang="ko-KR" sz="1800" dirty="0"/>
          </a:p>
          <a:p>
            <a:pPr fontAlgn="base"/>
            <a:r>
              <a:rPr lang="ko-KR" altLang="en-US" sz="1800" dirty="0"/>
              <a:t>임용분야별로 면접성적 </a:t>
            </a:r>
            <a:r>
              <a:rPr lang="ko-KR" altLang="en-US" sz="1800" dirty="0" err="1"/>
              <a:t>차순위를</a:t>
            </a:r>
            <a:r>
              <a:rPr lang="ko-KR" altLang="en-US" sz="1800" dirty="0"/>
              <a:t> 대상으로 일정인원 예비합격자를 둘 수 있음</a:t>
            </a:r>
            <a:br>
              <a:rPr lang="en-US" altLang="ko-KR" sz="1800" dirty="0"/>
            </a:br>
            <a:r>
              <a:rPr lang="en-US" altLang="ko-KR" sz="1800" dirty="0"/>
              <a:t>- </a:t>
            </a:r>
            <a:r>
              <a:rPr lang="ko-KR" altLang="en-US" sz="1800" dirty="0"/>
              <a:t>최종합격자 중 임용포기</a:t>
            </a:r>
            <a:r>
              <a:rPr lang="en-US" altLang="ko-KR" sz="1200" dirty="0"/>
              <a:t>(</a:t>
            </a:r>
            <a:r>
              <a:rPr lang="ko-KR" altLang="en-US" sz="1200" dirty="0" err="1"/>
              <a:t>임용후</a:t>
            </a:r>
            <a:r>
              <a:rPr lang="ko-KR" altLang="en-US" sz="1200" dirty="0"/>
              <a:t> </a:t>
            </a:r>
            <a:r>
              <a:rPr lang="en-US" altLang="ko-KR" sz="1200" dirty="0"/>
              <a:t>3</a:t>
            </a:r>
            <a:r>
              <a:rPr lang="ko-KR" altLang="en-US" sz="1200" dirty="0"/>
              <a:t>개월 이내 퇴사자 포함</a:t>
            </a:r>
            <a:r>
              <a:rPr lang="en-US" altLang="ko-KR" sz="1200" dirty="0"/>
              <a:t>) </a:t>
            </a:r>
            <a:r>
              <a:rPr lang="ko-KR" altLang="en-US" sz="1800" dirty="0"/>
              <a:t>또는 임용 결격사유 발행 시</a:t>
            </a:r>
            <a:br>
              <a:rPr lang="en-US" altLang="ko-KR" sz="1800" dirty="0"/>
            </a:br>
            <a:r>
              <a:rPr lang="en-US" altLang="ko-KR" sz="1800" dirty="0"/>
              <a:t>  </a:t>
            </a:r>
            <a:r>
              <a:rPr lang="ko-KR" altLang="en-US" sz="1800" dirty="0"/>
              <a:t> 별도의 </a:t>
            </a:r>
            <a:r>
              <a:rPr lang="ko-KR" altLang="en-US" sz="1800" dirty="0" err="1"/>
              <a:t>조치없이</a:t>
            </a:r>
            <a:r>
              <a:rPr lang="ko-KR" altLang="en-US" sz="1800" dirty="0"/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예비합격자 중 임용</a:t>
            </a:r>
            <a:r>
              <a:rPr lang="ko-KR" altLang="en-US" sz="1800" dirty="0"/>
              <a:t>할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ko-KR" altLang="en-US" sz="1800" dirty="0"/>
              <a:t>수 있음</a:t>
            </a:r>
            <a:endParaRPr lang="en-US" altLang="ko-KR" sz="1800" dirty="0"/>
          </a:p>
          <a:p>
            <a:pPr fontAlgn="base"/>
            <a:r>
              <a:rPr lang="ko-KR" altLang="en-US" sz="1800" dirty="0" err="1"/>
              <a:t>신규임용자는</a:t>
            </a:r>
            <a:r>
              <a:rPr lang="ko-KR" altLang="en-US" sz="1800" dirty="0"/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3</a:t>
            </a:r>
            <a:r>
              <a:rPr lang="ko-KR" altLang="en-US" sz="1800" dirty="0">
                <a:solidFill>
                  <a:srgbClr val="0000FF"/>
                </a:solidFill>
              </a:rPr>
              <a:t>개월간의 수습기간</a:t>
            </a:r>
            <a:r>
              <a:rPr lang="ko-KR" altLang="en-US" sz="1800" dirty="0"/>
              <a:t>을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ko-KR" altLang="en-US" sz="1800" dirty="0" err="1"/>
              <a:t>거친후</a:t>
            </a:r>
            <a:r>
              <a:rPr lang="ko-KR" altLang="en-US" sz="1800" dirty="0"/>
              <a:t> 별도의 평가방법을 통해 수습해제</a:t>
            </a:r>
            <a:br>
              <a:rPr lang="en-US" altLang="ko-KR" sz="1800" dirty="0"/>
            </a:br>
            <a:endParaRPr lang="ko-KR" altLang="en-US" sz="1800" dirty="0"/>
          </a:p>
        </p:txBody>
      </p:sp>
      <p:sp>
        <p:nvSpPr>
          <p:cNvPr id="15" name="텍스트 개체 틀 4"/>
          <p:cNvSpPr txBox="1">
            <a:spLocks/>
          </p:cNvSpPr>
          <p:nvPr/>
        </p:nvSpPr>
        <p:spPr>
          <a:xfrm>
            <a:off x="836613" y="1196752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최종합격자 운영</a:t>
            </a:r>
          </a:p>
        </p:txBody>
      </p:sp>
    </p:spTree>
    <p:extLst>
      <p:ext uri="{BB962C8B-B14F-4D97-AF65-F5344CB8AC3E}">
        <p14:creationId xmlns:p14="http://schemas.microsoft.com/office/powerpoint/2010/main" val="202611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급여 및 복지제도</a:t>
            </a:r>
            <a:endParaRPr lang="ko-KR" altLang="en-US" sz="1600" b="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9779"/>
            <a:ext cx="1804970" cy="276624"/>
          </a:xfrm>
          <a:prstGeom prst="rect">
            <a:avLst/>
          </a:prstGeom>
        </p:spPr>
      </p:pic>
      <p:sp>
        <p:nvSpPr>
          <p:cNvPr id="13" name="내용 개체 틀 3"/>
          <p:cNvSpPr txBox="1">
            <a:spLocks/>
          </p:cNvSpPr>
          <p:nvPr/>
        </p:nvSpPr>
        <p:spPr>
          <a:xfrm>
            <a:off x="323528" y="1434206"/>
            <a:ext cx="8496944" cy="4443066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0000" tIns="46800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000" b="1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19138" indent="-363538" algn="l" defTabSz="914400" rtl="0" eaLnBrk="1" latinLnBrk="1" hangingPunct="1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52538" indent="-269875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17663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20000"/>
              </a:lnSpc>
            </a:pPr>
            <a:r>
              <a:rPr lang="ko-KR" altLang="en-US" sz="1800" dirty="0"/>
              <a:t>급여</a:t>
            </a:r>
            <a:r>
              <a:rPr lang="en-US" altLang="ko-KR" sz="1800" dirty="0"/>
              <a:t>(</a:t>
            </a:r>
            <a:r>
              <a:rPr lang="ko-KR" altLang="en-US" sz="1800" dirty="0"/>
              <a:t>초봉</a:t>
            </a:r>
            <a:r>
              <a:rPr lang="en-US" altLang="ko-KR" sz="1800" dirty="0"/>
              <a:t>) : 2,750</a:t>
            </a:r>
            <a:r>
              <a:rPr lang="ko-KR" altLang="en-US" sz="1800" dirty="0"/>
              <a:t>만원</a:t>
            </a:r>
            <a:endParaRPr lang="en-US" altLang="ko-KR" sz="1800" dirty="0"/>
          </a:p>
          <a:p>
            <a:pPr fontAlgn="base">
              <a:lnSpc>
                <a:spcPct val="20000"/>
              </a:lnSpc>
            </a:pPr>
            <a:r>
              <a:rPr lang="ko-KR" altLang="en-US" sz="1800" dirty="0"/>
              <a:t>후생 복지제도 </a:t>
            </a:r>
            <a:endParaRPr lang="en-US" altLang="ko-KR" sz="1800" dirty="0"/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건강 </a:t>
            </a:r>
            <a:r>
              <a:rPr lang="ko-KR" altLang="en-US" sz="1800" dirty="0" err="1"/>
              <a:t>검진비</a:t>
            </a:r>
            <a:r>
              <a:rPr lang="ko-KR" altLang="en-US" sz="1800" dirty="0"/>
              <a:t> 지원 </a:t>
            </a:r>
            <a:r>
              <a:rPr lang="en-US" altLang="ko-KR" sz="1800" dirty="0"/>
              <a:t>: 20</a:t>
            </a:r>
            <a:r>
              <a:rPr lang="ko-KR" altLang="en-US" sz="1800" dirty="0"/>
              <a:t>만원</a:t>
            </a:r>
            <a:endParaRPr lang="en-US" altLang="ko-KR" sz="1800" dirty="0"/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현장 근무복 지급 </a:t>
            </a:r>
            <a:r>
              <a:rPr lang="en-US" altLang="ko-KR" sz="1800" dirty="0"/>
              <a:t>: </a:t>
            </a:r>
            <a:r>
              <a:rPr lang="ko-KR" altLang="en-US" sz="1800" dirty="0"/>
              <a:t>년 </a:t>
            </a:r>
            <a:r>
              <a:rPr lang="en-US" altLang="ko-KR" sz="1800" dirty="0"/>
              <a:t>2</a:t>
            </a:r>
            <a:r>
              <a:rPr lang="ko-KR" altLang="en-US" sz="1800" dirty="0"/>
              <a:t>회</a:t>
            </a:r>
            <a:endParaRPr lang="en-US" altLang="ko-KR" sz="1800" dirty="0"/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복지 포인트 지원 </a:t>
            </a:r>
            <a:r>
              <a:rPr lang="en-US" altLang="ko-KR" sz="1800" dirty="0"/>
              <a:t>: 40</a:t>
            </a:r>
            <a:r>
              <a:rPr lang="ko-KR" altLang="en-US" sz="1800" dirty="0"/>
              <a:t>만 </a:t>
            </a:r>
            <a:r>
              <a:rPr lang="en-US" altLang="ko-KR" sz="1800" dirty="0"/>
              <a:t>point </a:t>
            </a:r>
            <a:r>
              <a:rPr lang="ko-KR" altLang="en-US" sz="1800" dirty="0"/>
              <a:t>지원</a:t>
            </a:r>
            <a:endParaRPr lang="en-US" altLang="ko-KR" sz="1800" dirty="0"/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선진지 견학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방역직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위생직</a:t>
            </a:r>
            <a:r>
              <a:rPr lang="ko-KR" altLang="en-US" sz="1800" dirty="0"/>
              <a:t> 대상자</a:t>
            </a:r>
            <a:r>
              <a:rPr lang="en-US" altLang="ko-KR" sz="1800" dirty="0"/>
              <a:t>(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회</a:t>
            </a:r>
            <a:r>
              <a:rPr lang="en-US" altLang="ko-KR" sz="1800" dirty="0"/>
              <a:t>)</a:t>
            </a:r>
            <a:r>
              <a:rPr lang="ko-KR" altLang="en-US" sz="1800" dirty="0"/>
              <a:t> 선정</a:t>
            </a:r>
            <a:r>
              <a:rPr lang="en-US" altLang="ko-KR" sz="1800" dirty="0"/>
              <a:t>(</a:t>
            </a:r>
            <a:r>
              <a:rPr lang="ko-KR" altLang="en-US" sz="1800" dirty="0"/>
              <a:t>일본</a:t>
            </a:r>
            <a:r>
              <a:rPr lang="en-US" altLang="ko-KR" sz="1800" dirty="0"/>
              <a:t>, </a:t>
            </a:r>
            <a:r>
              <a:rPr lang="ko-KR" altLang="en-US" sz="1800" dirty="0"/>
              <a:t>미국 등</a:t>
            </a:r>
            <a:r>
              <a:rPr lang="en-US" altLang="ko-KR" sz="1800" dirty="0"/>
              <a:t>)</a:t>
            </a:r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휴가 </a:t>
            </a:r>
            <a:r>
              <a:rPr lang="en-US" altLang="ko-KR" sz="1800" dirty="0"/>
              <a:t>: </a:t>
            </a:r>
            <a:r>
              <a:rPr lang="ko-KR" altLang="en-US" sz="1800" dirty="0"/>
              <a:t>입사 후</a:t>
            </a:r>
            <a:r>
              <a:rPr lang="en-US" altLang="ko-KR" sz="1800" dirty="0"/>
              <a:t>(2</a:t>
            </a:r>
            <a:r>
              <a:rPr lang="ko-KR" altLang="en-US" sz="1800" dirty="0" err="1"/>
              <a:t>년차</a:t>
            </a:r>
            <a:r>
              <a:rPr lang="en-US" altLang="ko-KR" sz="1800" dirty="0"/>
              <a:t>)</a:t>
            </a:r>
            <a:r>
              <a:rPr lang="ko-KR" altLang="en-US" sz="1800" dirty="0"/>
              <a:t> 최대 </a:t>
            </a:r>
            <a:r>
              <a:rPr lang="en-US" altLang="ko-KR" sz="1800" dirty="0"/>
              <a:t>26</a:t>
            </a:r>
            <a:r>
              <a:rPr lang="ko-KR" altLang="en-US" sz="1800" dirty="0"/>
              <a:t>일 발생</a:t>
            </a:r>
            <a:endParaRPr lang="en-US" altLang="ko-KR" sz="1800" dirty="0"/>
          </a:p>
          <a:p>
            <a:pPr fontAlgn="base">
              <a:lnSpc>
                <a:spcPct val="20000"/>
              </a:lnSpc>
              <a:buFont typeface="Wingdings" panose="05000000000000000000" pitchFamily="2" charset="2"/>
              <a:buChar char="ü"/>
            </a:pPr>
            <a:r>
              <a:rPr lang="ko-KR" altLang="en-US" sz="1800" dirty="0"/>
              <a:t>기타 </a:t>
            </a:r>
            <a:r>
              <a:rPr lang="en-US" altLang="ko-KR" sz="1800" dirty="0"/>
              <a:t>: </a:t>
            </a:r>
            <a:r>
              <a:rPr lang="ko-KR" altLang="en-US" sz="1800" dirty="0"/>
              <a:t>명절 휴가비</a:t>
            </a:r>
            <a:r>
              <a:rPr lang="en-US" altLang="ko-KR" sz="1800" dirty="0"/>
              <a:t> </a:t>
            </a:r>
            <a:r>
              <a:rPr lang="ko-KR" altLang="en-US" sz="1800" dirty="0"/>
              <a:t>지급</a:t>
            </a:r>
            <a:r>
              <a:rPr lang="en-US" altLang="ko-KR" sz="1800" dirty="0"/>
              <a:t>, </a:t>
            </a:r>
            <a:r>
              <a:rPr lang="ko-KR" altLang="en-US" sz="1800" dirty="0"/>
              <a:t>근로자의 날 상품권 지급 </a:t>
            </a:r>
            <a:br>
              <a:rPr lang="en-US" altLang="ko-KR" sz="1800" dirty="0"/>
            </a:br>
            <a:endParaRPr lang="ko-KR" altLang="en-US" sz="1800" dirty="0"/>
          </a:p>
        </p:txBody>
      </p:sp>
      <p:sp>
        <p:nvSpPr>
          <p:cNvPr id="15" name="텍스트 개체 틀 4"/>
          <p:cNvSpPr txBox="1">
            <a:spLocks/>
          </p:cNvSpPr>
          <p:nvPr/>
        </p:nvSpPr>
        <p:spPr>
          <a:xfrm>
            <a:off x="836613" y="1196752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급여 및 복지제도 운영</a:t>
            </a:r>
          </a:p>
        </p:txBody>
      </p:sp>
    </p:spTree>
    <p:extLst>
      <p:ext uri="{BB962C8B-B14F-4D97-AF65-F5344CB8AC3E}">
        <p14:creationId xmlns:p14="http://schemas.microsoft.com/office/powerpoint/2010/main" val="204457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468675" y="3201853"/>
            <a:ext cx="9612675" cy="3827547"/>
            <a:chOff x="107505" y="3429000"/>
            <a:chExt cx="9036496" cy="3429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9" b="21539"/>
            <a:stretch/>
          </p:blipFill>
          <p:spPr bwMode="auto">
            <a:xfrm>
              <a:off x="107505" y="3429000"/>
              <a:ext cx="9036496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7" t="11655" r="42927" b="77958"/>
            <a:stretch/>
          </p:blipFill>
          <p:spPr bwMode="auto">
            <a:xfrm>
              <a:off x="914400" y="5013176"/>
              <a:ext cx="4377679" cy="78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" t="55339" r="74276" b="34274"/>
            <a:stretch/>
          </p:blipFill>
          <p:spPr bwMode="auto">
            <a:xfrm>
              <a:off x="539552" y="6286500"/>
              <a:ext cx="36004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" t="55339" r="74276" b="34274"/>
            <a:stretch/>
          </p:blipFill>
          <p:spPr bwMode="auto">
            <a:xfrm rot="957111">
              <a:off x="586919" y="5538452"/>
              <a:ext cx="2265204" cy="57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2" t="11655" r="42927" b="77958"/>
            <a:stretch/>
          </p:blipFill>
          <p:spPr bwMode="auto">
            <a:xfrm>
              <a:off x="539552" y="3861048"/>
              <a:ext cx="4934926" cy="105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2" t="11655" r="42927" b="77958"/>
            <a:stretch/>
          </p:blipFill>
          <p:spPr bwMode="auto">
            <a:xfrm>
              <a:off x="357154" y="4694564"/>
              <a:ext cx="4934926" cy="37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제목 1"/>
          <p:cNvSpPr txBox="1">
            <a:spLocks/>
          </p:cNvSpPr>
          <p:nvPr/>
        </p:nvSpPr>
        <p:spPr>
          <a:xfrm>
            <a:off x="-108520" y="2204864"/>
            <a:ext cx="9144000" cy="167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7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72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16" y="4869160"/>
            <a:ext cx="3782534" cy="5796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2" y="408325"/>
            <a:ext cx="2983632" cy="1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4139952" y="286617"/>
            <a:ext cx="5004048" cy="6094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6486" y="1777747"/>
            <a:ext cx="4353986" cy="330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36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일반현황</a:t>
            </a:r>
            <a:endParaRPr lang="en-US" altLang="ko-KR" sz="36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6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연 혁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조직 및 정원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주요사업 및 </a:t>
            </a:r>
            <a:r>
              <a:rPr lang="ko-KR" altLang="en-US" sz="2800" dirty="0" err="1">
                <a:solidFill>
                  <a:schemeClr val="tx1"/>
                </a:solidFill>
                <a:effectLst/>
                <a:ea typeface="문체부 돋음체" pitchFamily="49" charset="-127"/>
              </a:rPr>
              <a:t>위임근거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 </a:t>
            </a:r>
            <a:endParaRPr lang="ko-KR" altLang="en-US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5289" y="558205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4000" b="1" dirty="0">
                <a:latin typeface="HY견명조" panose="02030600000101010101" pitchFamily="18" charset="-127"/>
                <a:ea typeface="문체부 돋음체" pitchFamily="49" charset="-127"/>
              </a:rPr>
              <a:t>Ⅰ</a:t>
            </a:r>
            <a:endParaRPr lang="ko-KR" altLang="en-US" sz="40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2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꺾인 연결선 56"/>
          <p:cNvCxnSpPr/>
          <p:nvPr/>
        </p:nvCxnSpPr>
        <p:spPr>
          <a:xfrm>
            <a:off x="971600" y="3797232"/>
            <a:ext cx="7560839" cy="1994139"/>
          </a:xfrm>
          <a:prstGeom prst="bentConnector3">
            <a:avLst>
              <a:gd name="adj1" fmla="val -1601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/>
          <p:nvPr/>
        </p:nvCxnSpPr>
        <p:spPr>
          <a:xfrm rot="10800000" flipV="1">
            <a:off x="971601" y="1995996"/>
            <a:ext cx="7273209" cy="1807476"/>
          </a:xfrm>
          <a:prstGeom prst="bentConnector3">
            <a:avLst>
              <a:gd name="adj1" fmla="val -159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/>
          <p:nvPr/>
        </p:nvCxnSpPr>
        <p:spPr>
          <a:xfrm>
            <a:off x="780068" y="1965407"/>
            <a:ext cx="7536348" cy="3058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연 혁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20028" y="980728"/>
            <a:ext cx="2824245" cy="1785392"/>
            <a:chOff x="420028" y="980728"/>
            <a:chExt cx="2824245" cy="178539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971600" y="1319282"/>
              <a:ext cx="1800199" cy="1114177"/>
            </a:xfrm>
            <a:prstGeom prst="roundRect">
              <a:avLst>
                <a:gd name="adj" fmla="val 636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/>
                <a:t>(</a:t>
              </a:r>
              <a:r>
                <a:rPr lang="ko-KR" altLang="en-US" sz="1300" spc="-150" dirty="0"/>
                <a:t>사</a:t>
              </a:r>
              <a:r>
                <a:rPr lang="en-US" altLang="ko-KR" sz="1300" spc="-150" dirty="0"/>
                <a:t>)</a:t>
              </a:r>
              <a:r>
                <a:rPr lang="ko-KR" altLang="en-US" sz="1300" spc="-150" dirty="0"/>
                <a:t>돼지콜레라박멸비상대책본부 설립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340" y="980728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1999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347864" y="980728"/>
            <a:ext cx="2824245" cy="1785392"/>
            <a:chOff x="420028" y="980728"/>
            <a:chExt cx="2824245" cy="178539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15306" y="1319283"/>
              <a:ext cx="1736970" cy="1129958"/>
            </a:xfrm>
            <a:prstGeom prst="roundRect">
              <a:avLst>
                <a:gd name="adj" fmla="val 636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/>
                <a:t>(</a:t>
              </a:r>
              <a:r>
                <a:rPr lang="ko-KR" altLang="en-US" sz="1300" dirty="0" err="1"/>
                <a:t>특</a:t>
              </a:r>
              <a:r>
                <a:rPr lang="en-US" altLang="ko-KR" sz="1300" dirty="0"/>
                <a:t>)</a:t>
              </a:r>
              <a:r>
                <a:rPr lang="ko-KR" altLang="en-US" sz="1300" dirty="0"/>
                <a:t>가축위생방역지원본부 설립</a:t>
              </a:r>
              <a:endParaRPr lang="ko-KR" altLang="en-US" sz="1300" spc="-1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340" y="980728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2003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300192" y="1211560"/>
            <a:ext cx="2016224" cy="1569368"/>
            <a:chOff x="420028" y="1196752"/>
            <a:chExt cx="2824245" cy="156936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823492" y="1513136"/>
              <a:ext cx="2029401" cy="936104"/>
            </a:xfrm>
            <a:prstGeom prst="roundRect">
              <a:avLst>
                <a:gd name="adj" fmla="val 636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/>
                <a:t>도축검사</a:t>
              </a:r>
              <a:r>
                <a:rPr lang="en-US" altLang="ko-KR" sz="1300" spc="-150" dirty="0"/>
                <a:t>(</a:t>
              </a:r>
              <a:r>
                <a:rPr lang="ko-KR" altLang="en-US" sz="1300" spc="-150" dirty="0"/>
                <a:t>포유류</a:t>
              </a:r>
              <a:r>
                <a:rPr lang="en-US" altLang="ko-KR" sz="1300" spc="-150" dirty="0"/>
                <a:t>) </a:t>
              </a:r>
              <a:r>
                <a:rPr lang="ko-KR" altLang="en-US" sz="1300" spc="-150" dirty="0"/>
                <a:t>업무 수임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340" y="1196752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2005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233805" y="3011760"/>
            <a:ext cx="2016224" cy="1569368"/>
            <a:chOff x="420028" y="1196752"/>
            <a:chExt cx="2824245" cy="1569368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863136" y="1469976"/>
              <a:ext cx="1969800" cy="1036960"/>
            </a:xfrm>
            <a:prstGeom prst="roundRect">
              <a:avLst>
                <a:gd name="adj" fmla="val 6360"/>
              </a:avLst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dirty="0"/>
                <a:t>『</a:t>
              </a:r>
              <a:r>
                <a:rPr lang="ko-KR" altLang="en-US" sz="1300" dirty="0"/>
                <a:t>기타공공기관</a:t>
              </a:r>
              <a:r>
                <a:rPr lang="en-US" altLang="ko-KR" sz="1300" dirty="0"/>
                <a:t>』</a:t>
              </a:r>
              <a:r>
                <a:rPr lang="ko-KR" altLang="en-US" sz="1300" dirty="0"/>
                <a:t> 지</a:t>
              </a:r>
              <a:r>
                <a:rPr lang="ko-KR" altLang="en-US" sz="1300" spc="-150" dirty="0"/>
                <a:t>정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7340" y="1196752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2007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707904" y="3011760"/>
            <a:ext cx="2016224" cy="1569368"/>
            <a:chOff x="420028" y="1196752"/>
            <a:chExt cx="2824245" cy="1569368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790935" y="1513136"/>
              <a:ext cx="2084028" cy="936104"/>
            </a:xfrm>
            <a:prstGeom prst="roundRect">
              <a:avLst>
                <a:gd name="adj" fmla="val 6360"/>
              </a:avLst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/>
                <a:t>수입축산물 검역 업무 수임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7340" y="1196752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2009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168192" y="3011512"/>
            <a:ext cx="2232248" cy="1569368"/>
            <a:chOff x="291940" y="1196752"/>
            <a:chExt cx="3126843" cy="1569368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858041" y="1513136"/>
              <a:ext cx="2083631" cy="936104"/>
            </a:xfrm>
            <a:prstGeom prst="roundRect">
              <a:avLst>
                <a:gd name="adj" fmla="val 6360"/>
              </a:avLst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1940" y="2473732"/>
              <a:ext cx="312684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 err="1"/>
                <a:t>전화예찰신고상담</a:t>
              </a:r>
              <a:r>
                <a:rPr lang="ko-KR" altLang="en-US" sz="1300" spc="-150" dirty="0"/>
                <a:t>  </a:t>
              </a:r>
              <a:r>
                <a:rPr lang="ko-KR" altLang="en-US" sz="1300" spc="-150" dirty="0" err="1"/>
                <a:t>콜센터</a:t>
              </a:r>
              <a:r>
                <a:rPr lang="ko-KR" altLang="en-US" sz="1300" spc="-150" dirty="0"/>
                <a:t> 운영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7340" y="1196752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2011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291085" y="4955976"/>
            <a:ext cx="2016224" cy="1569368"/>
            <a:chOff x="420028" y="1196752"/>
            <a:chExt cx="2824245" cy="1569368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731619" y="1513136"/>
              <a:ext cx="2217915" cy="936104"/>
            </a:xfrm>
            <a:prstGeom prst="roundRect">
              <a:avLst>
                <a:gd name="adj" fmla="val 6360"/>
              </a:avLst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0028" y="2473732"/>
              <a:ext cx="281693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/>
                <a:t>도축검사</a:t>
              </a:r>
              <a:r>
                <a:rPr lang="en-US" altLang="ko-KR" sz="1300" spc="-150" dirty="0"/>
                <a:t>(</a:t>
              </a:r>
              <a:r>
                <a:rPr lang="ko-KR" altLang="en-US" sz="1300" spc="-150" dirty="0"/>
                <a:t>가금류</a:t>
              </a:r>
              <a:r>
                <a:rPr lang="en-US" altLang="ko-KR" sz="1300" spc="-150" dirty="0"/>
                <a:t>)</a:t>
              </a:r>
              <a:r>
                <a:rPr lang="ko-KR" altLang="en-US" sz="1300" spc="-150" dirty="0"/>
                <a:t> 업무 수임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7340" y="1196752"/>
              <a:ext cx="2816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2014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5560680" y="5226908"/>
            <a:ext cx="2035656" cy="1388441"/>
            <a:chOff x="515420" y="1513136"/>
            <a:chExt cx="3185372" cy="1688117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788467" y="1513136"/>
              <a:ext cx="1400611" cy="1339800"/>
            </a:xfrm>
            <a:prstGeom prst="roundRect">
              <a:avLst>
                <a:gd name="adj" fmla="val 6360"/>
              </a:avLst>
            </a:prstGeom>
            <a:blipFill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5420" y="2845757"/>
              <a:ext cx="3185372" cy="35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/>
                <a:t>농장정보 현행화 업무 수임</a:t>
              </a:r>
            </a:p>
          </p:txBody>
        </p:sp>
      </p:grpSp>
      <p:sp>
        <p:nvSpPr>
          <p:cNvPr id="6" name="도넛 5"/>
          <p:cNvSpPr/>
          <p:nvPr/>
        </p:nvSpPr>
        <p:spPr>
          <a:xfrm>
            <a:off x="573842" y="1860726"/>
            <a:ext cx="216024" cy="216024"/>
          </a:xfrm>
          <a:prstGeom prst="don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3563888" y="4916221"/>
            <a:ext cx="3053019" cy="1715039"/>
            <a:chOff x="666492" y="1202449"/>
            <a:chExt cx="4276547" cy="1715039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1375337" y="1513136"/>
              <a:ext cx="2130876" cy="1106790"/>
            </a:xfrm>
            <a:prstGeom prst="roundRect">
              <a:avLst>
                <a:gd name="adj" fmla="val 6360"/>
              </a:avLst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492" y="2625100"/>
              <a:ext cx="281693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spc="-150" dirty="0"/>
                <a:t>세종청사  이전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26111" y="1202449"/>
              <a:ext cx="2816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2015</a:t>
              </a:r>
              <a:r>
                <a:rPr lang="ko-KR" altLang="en-US" sz="16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년</a:t>
              </a:r>
              <a:endParaRPr lang="ko-KR" altLang="en-US" sz="1600" spc="-1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>
          <a:xfrm>
            <a:off x="6516216" y="6356350"/>
            <a:ext cx="2133600" cy="365125"/>
          </a:xfrm>
        </p:spPr>
        <p:txBody>
          <a:bodyPr/>
          <a:lstStyle/>
          <a:p>
            <a:fld id="{24EDBF57-99B3-4E57-BC00-662A5FD2600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36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모서리가 둥근 직사각형 1040">
            <a:extLst>
              <a:ext uri="{FF2B5EF4-FFF2-40B4-BE49-F238E27FC236}">
                <a16:creationId xmlns:a16="http://schemas.microsoft.com/office/drawing/2014/main" id="{38DBCCDE-92E8-41E3-87F6-99B283FDD2A4}"/>
              </a:ext>
            </a:extLst>
          </p:cNvPr>
          <p:cNvSpPr/>
          <p:nvPr/>
        </p:nvSpPr>
        <p:spPr>
          <a:xfrm>
            <a:off x="448220" y="1572831"/>
            <a:ext cx="8280920" cy="2828985"/>
          </a:xfrm>
          <a:prstGeom prst="roundRect">
            <a:avLst>
              <a:gd name="adj" fmla="val 47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92" name="연결선: 꺾임 391">
            <a:extLst>
              <a:ext uri="{FF2B5EF4-FFF2-40B4-BE49-F238E27FC236}">
                <a16:creationId xmlns:a16="http://schemas.microsoft.com/office/drawing/2014/main" id="{D3F2457D-5BA0-4796-81B7-97378D414E54}"/>
              </a:ext>
            </a:extLst>
          </p:cNvPr>
          <p:cNvCxnSpPr/>
          <p:nvPr/>
        </p:nvCxnSpPr>
        <p:spPr>
          <a:xfrm rot="5400000" flipH="1" flipV="1">
            <a:off x="6730207" y="2548535"/>
            <a:ext cx="221441" cy="214672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04FB3467-E693-46D6-A330-529423BDFE04}"/>
              </a:ext>
            </a:extLst>
          </p:cNvPr>
          <p:cNvCxnSpPr/>
          <p:nvPr/>
        </p:nvCxnSpPr>
        <p:spPr>
          <a:xfrm rot="5400000" flipH="1" flipV="1">
            <a:off x="2427219" y="2543129"/>
            <a:ext cx="221441" cy="214672"/>
          </a:xfrm>
          <a:prstGeom prst="bent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809499BA-B0E3-4AA5-B563-C981F846701A}"/>
              </a:ext>
            </a:extLst>
          </p:cNvPr>
          <p:cNvCxnSpPr>
            <a:cxnSpLocks/>
            <a:stCxn id="376" idx="3"/>
            <a:endCxn id="378" idx="3"/>
          </p:cNvCxnSpPr>
          <p:nvPr/>
        </p:nvCxnSpPr>
        <p:spPr>
          <a:xfrm>
            <a:off x="1283617" y="2973663"/>
            <a:ext cx="6497235" cy="741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CBC47FB4-462F-4590-91A7-EE9BF1874F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13240" y="1555759"/>
            <a:ext cx="9307" cy="2926530"/>
          </a:xfrm>
          <a:prstGeom prst="bentConnector3">
            <a:avLst>
              <a:gd name="adj1" fmla="val -2456216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46B73E35-D1F2-4D14-8C8B-E7117501B9C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61637" y="2636695"/>
            <a:ext cx="12700" cy="725232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연결선: 꺾임 386">
            <a:extLst>
              <a:ext uri="{FF2B5EF4-FFF2-40B4-BE49-F238E27FC236}">
                <a16:creationId xmlns:a16="http://schemas.microsoft.com/office/drawing/2014/main" id="{D5FA0556-4E4B-4C68-95DD-042D5927AC2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514478" y="2636695"/>
            <a:ext cx="12700" cy="725232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연결선: 꺾임 388">
            <a:extLst>
              <a:ext uri="{FF2B5EF4-FFF2-40B4-BE49-F238E27FC236}">
                <a16:creationId xmlns:a16="http://schemas.microsoft.com/office/drawing/2014/main" id="{F9F8AEE1-CEEF-492F-A69E-632B622E39E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63274" y="2658104"/>
            <a:ext cx="12700" cy="725232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직선 연결선 384">
            <a:extLst>
              <a:ext uri="{FF2B5EF4-FFF2-40B4-BE49-F238E27FC236}">
                <a16:creationId xmlns:a16="http://schemas.microsoft.com/office/drawing/2014/main" id="{F277C8C9-4C33-4F15-A40B-E5FE8A0719F9}"/>
              </a:ext>
            </a:extLst>
          </p:cNvPr>
          <p:cNvCxnSpPr>
            <a:cxnSpLocks/>
          </p:cNvCxnSpPr>
          <p:nvPr/>
        </p:nvCxnSpPr>
        <p:spPr>
          <a:xfrm>
            <a:off x="666150" y="4086598"/>
            <a:ext cx="6953850" cy="340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직선 연결선 383">
            <a:extLst>
              <a:ext uri="{FF2B5EF4-FFF2-40B4-BE49-F238E27FC236}">
                <a16:creationId xmlns:a16="http://schemas.microsoft.com/office/drawing/2014/main" id="{7AD9DF94-7EFE-4F13-9973-E0A630B4DF84}"/>
              </a:ext>
            </a:extLst>
          </p:cNvPr>
          <p:cNvCxnSpPr/>
          <p:nvPr/>
        </p:nvCxnSpPr>
        <p:spPr>
          <a:xfrm>
            <a:off x="1152788" y="3748334"/>
            <a:ext cx="7176817" cy="232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F7EF4A-5762-4AC9-9C1F-6D135DDB0E85}"/>
              </a:ext>
            </a:extLst>
          </p:cNvPr>
          <p:cNvCxnSpPr>
            <a:cxnSpLocks/>
            <a:stCxn id="138" idx="2"/>
          </p:cNvCxnSpPr>
          <p:nvPr/>
        </p:nvCxnSpPr>
        <p:spPr>
          <a:xfrm>
            <a:off x="4527718" y="1893729"/>
            <a:ext cx="0" cy="17349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조직 및 정원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684213" y="979488"/>
            <a:ext cx="7128147" cy="439737"/>
          </a:xfrm>
        </p:spPr>
        <p:txBody>
          <a:bodyPr/>
          <a:lstStyle/>
          <a:p>
            <a:r>
              <a:rPr lang="ko-KR" altLang="en-US" sz="2000" spc="-150" dirty="0"/>
              <a:t>조 직 </a:t>
            </a:r>
            <a:r>
              <a:rPr lang="en-US" altLang="ko-KR" sz="2000" spc="-150" dirty="0"/>
              <a:t>: 2</a:t>
            </a:r>
            <a:r>
              <a:rPr lang="ko-KR" altLang="en-US" sz="2000" spc="-150" dirty="0"/>
              <a:t>처 </a:t>
            </a:r>
            <a:r>
              <a:rPr lang="en-US" altLang="ko-KR" sz="2000" spc="-150" dirty="0"/>
              <a:t>2</a:t>
            </a:r>
            <a:r>
              <a:rPr lang="ko-KR" altLang="en-US" sz="2000" spc="-150" dirty="0"/>
              <a:t>실</a:t>
            </a:r>
            <a:r>
              <a:rPr lang="en-US" altLang="ko-KR" sz="2000" spc="-150" dirty="0"/>
              <a:t> 1</a:t>
            </a:r>
            <a:r>
              <a:rPr lang="ko-KR" altLang="en-US" sz="2000" spc="-150" dirty="0"/>
              <a:t>팀 </a:t>
            </a:r>
            <a:r>
              <a:rPr lang="en-US" altLang="ko-KR" sz="2000" spc="-150" dirty="0"/>
              <a:t>7</a:t>
            </a:r>
            <a:r>
              <a:rPr lang="ko-KR" altLang="en-US" sz="2000" spc="-150" dirty="0"/>
              <a:t>부</a:t>
            </a:r>
            <a:r>
              <a:rPr lang="en-US" altLang="ko-KR" sz="2000" spc="-150" dirty="0"/>
              <a:t>, 9</a:t>
            </a:r>
            <a:r>
              <a:rPr lang="ko-KR" altLang="en-US" sz="2000" spc="-150" dirty="0" err="1"/>
              <a:t>도본부</a:t>
            </a:r>
            <a:r>
              <a:rPr lang="en-US" altLang="ko-KR" sz="2000" spc="-150" dirty="0"/>
              <a:t>, 42</a:t>
            </a:r>
            <a:r>
              <a:rPr lang="ko-KR" altLang="en-US" sz="2000" spc="-150" dirty="0"/>
              <a:t>사무소</a:t>
            </a:r>
            <a:r>
              <a:rPr lang="en-US" altLang="ko-KR" sz="2000" spc="-150" dirty="0"/>
              <a:t>, 3</a:t>
            </a:r>
            <a:r>
              <a:rPr lang="ko-KR" altLang="en-US" sz="2000" spc="-150" dirty="0"/>
              <a:t>검역사무소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모서리가 둥근 직사각형 1040"/>
          <p:cNvSpPr/>
          <p:nvPr/>
        </p:nvSpPr>
        <p:spPr>
          <a:xfrm>
            <a:off x="459924" y="4659833"/>
            <a:ext cx="8280920" cy="1721495"/>
          </a:xfrm>
          <a:prstGeom prst="roundRect">
            <a:avLst>
              <a:gd name="adj" fmla="val 477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텍스트 개체 틀 9"/>
          <p:cNvSpPr txBox="1">
            <a:spLocks/>
          </p:cNvSpPr>
          <p:nvPr/>
        </p:nvSpPr>
        <p:spPr>
          <a:xfrm>
            <a:off x="684214" y="4459214"/>
            <a:ext cx="2976094" cy="448575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spc="-150" dirty="0"/>
              <a:t>정 원 </a:t>
            </a:r>
            <a:r>
              <a:rPr lang="en-US" altLang="ko-KR" sz="2400" spc="-150" dirty="0"/>
              <a:t>: </a:t>
            </a:r>
            <a:r>
              <a:rPr lang="ko-KR" altLang="en-US" sz="2400" spc="-150" dirty="0"/>
              <a:t>총 </a:t>
            </a:r>
            <a:r>
              <a:rPr lang="en-US" altLang="ko-KR" sz="2400" spc="-150" dirty="0"/>
              <a:t>1,268</a:t>
            </a:r>
            <a:r>
              <a:rPr lang="ko-KR" altLang="en-US" sz="2400" spc="-150" dirty="0"/>
              <a:t>명</a:t>
            </a:r>
          </a:p>
        </p:txBody>
      </p:sp>
      <p:graphicFrame>
        <p:nvGraphicFramePr>
          <p:cNvPr id="141" name="표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28076"/>
              </p:ext>
            </p:extLst>
          </p:nvPr>
        </p:nvGraphicFramePr>
        <p:xfrm>
          <a:off x="777004" y="5029709"/>
          <a:ext cx="7683431" cy="91957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6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779481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70184316"/>
                    </a:ext>
                  </a:extLst>
                </a:gridCol>
                <a:gridCol w="792091">
                  <a:extLst>
                    <a:ext uri="{9D8B030D-6E8A-4147-A177-3AD203B41FA5}">
                      <a16:colId xmlns:a16="http://schemas.microsoft.com/office/drawing/2014/main" val="115128720"/>
                    </a:ext>
                  </a:extLst>
                </a:gridCol>
              </a:tblGrid>
              <a:tr h="613048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50" dirty="0">
                          <a:effectLst/>
                          <a:latin typeface="+mn-lt"/>
                        </a:rPr>
                        <a:t>정원</a:t>
                      </a:r>
                      <a:endParaRPr lang="ko-KR" altLang="en-US" sz="1200" b="1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effectLst/>
                          <a:latin typeface="+mn-lt"/>
                        </a:rPr>
                        <a:t>일반직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방역직</a:t>
                      </a:r>
                      <a:endParaRPr lang="ko-KR" altLang="en-US" sz="1200" b="0" kern="0" spc="-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kern="0" spc="-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위생직</a:t>
                      </a:r>
                      <a:endParaRPr lang="ko-KR" altLang="en-US" sz="1300" b="0" kern="0" spc="-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 err="1">
                          <a:effectLst/>
                          <a:latin typeface="+mn-lt"/>
                        </a:rPr>
                        <a:t>검역직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정보</a:t>
                      </a:r>
                      <a:endParaRPr lang="en-US" altLang="ko-KR" sz="1200" b="0" kern="0" spc="-5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통계직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안전직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예찰직</a:t>
                      </a:r>
                      <a:endParaRPr lang="ko-KR" alt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기타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2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effectLst/>
                          <a:latin typeface="+mn-lt"/>
                        </a:rPr>
                        <a:t>49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>
                          <a:effectLst/>
                          <a:latin typeface="+mn-lt"/>
                        </a:rPr>
                        <a:t>4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  <a:endParaRPr lang="en-US" sz="1200" b="0" kern="0" spc="-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7781" y="5930299"/>
            <a:ext cx="7745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※ (</a:t>
            </a:r>
            <a:r>
              <a:rPr lang="ko-KR" altLang="en-US" sz="1200" dirty="0"/>
              <a:t>기타</a:t>
            </a:r>
            <a:r>
              <a:rPr lang="en-US" altLang="ko-KR" sz="1200" dirty="0"/>
              <a:t>) </a:t>
            </a:r>
            <a:r>
              <a:rPr lang="ko-KR" altLang="en-US" sz="1200" dirty="0" err="1"/>
              <a:t>전화예찰센터의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비정규직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예찰요원은</a:t>
            </a:r>
            <a:r>
              <a:rPr lang="ko-KR" altLang="en-US" sz="1200" dirty="0"/>
              <a:t> </a:t>
            </a:r>
            <a:r>
              <a:rPr lang="en-US" altLang="ko-KR" sz="1200" dirty="0"/>
              <a:t>’18.7.1</a:t>
            </a:r>
            <a:r>
              <a:rPr lang="ko-KR" altLang="en-US" sz="1200" dirty="0"/>
              <a:t>일자로 정규직</a:t>
            </a:r>
            <a:r>
              <a:rPr lang="en-US" altLang="ko-KR" sz="1200" dirty="0"/>
              <a:t> </a:t>
            </a:r>
            <a:r>
              <a:rPr lang="ko-KR" altLang="en-US" sz="1200" dirty="0"/>
              <a:t>전환 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F31FC30D-4A0A-4CAF-A470-60C6C7F21EDB}"/>
              </a:ext>
            </a:extLst>
          </p:cNvPr>
          <p:cNvGrpSpPr/>
          <p:nvPr/>
        </p:nvGrpSpPr>
        <p:grpSpPr>
          <a:xfrm>
            <a:off x="528507" y="1690684"/>
            <a:ext cx="8011285" cy="2517023"/>
            <a:chOff x="1019052" y="1574956"/>
            <a:chExt cx="7133866" cy="2797911"/>
          </a:xfrm>
        </p:grpSpPr>
        <p:sp>
          <p:nvSpPr>
            <p:cNvPr id="119" name="모서리가 둥근 직사각형 169">
              <a:extLst>
                <a:ext uri="{FF2B5EF4-FFF2-40B4-BE49-F238E27FC236}">
                  <a16:creationId xmlns:a16="http://schemas.microsoft.com/office/drawing/2014/main" id="{D9F7E12F-6A1C-4A61-9046-6288E80213A9}"/>
                </a:ext>
              </a:extLst>
            </p:cNvPr>
            <p:cNvSpPr/>
            <p:nvPr/>
          </p:nvSpPr>
          <p:spPr>
            <a:xfrm>
              <a:off x="1028888" y="3738703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경기도본부</a:t>
              </a:r>
            </a:p>
          </p:txBody>
        </p:sp>
        <p:sp>
          <p:nvSpPr>
            <p:cNvPr id="120" name="모서리가 둥근 직사각형 170">
              <a:extLst>
                <a:ext uri="{FF2B5EF4-FFF2-40B4-BE49-F238E27FC236}">
                  <a16:creationId xmlns:a16="http://schemas.microsoft.com/office/drawing/2014/main" id="{B9EB990A-49E2-4138-B7D1-870AD61E07A7}"/>
                </a:ext>
              </a:extLst>
            </p:cNvPr>
            <p:cNvSpPr/>
            <p:nvPr/>
          </p:nvSpPr>
          <p:spPr>
            <a:xfrm>
              <a:off x="1816212" y="3733940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강원도본부</a:t>
              </a:r>
            </a:p>
          </p:txBody>
        </p:sp>
        <p:sp>
          <p:nvSpPr>
            <p:cNvPr id="121" name="모서리가 둥근 직사각형 171">
              <a:extLst>
                <a:ext uri="{FF2B5EF4-FFF2-40B4-BE49-F238E27FC236}">
                  <a16:creationId xmlns:a16="http://schemas.microsoft.com/office/drawing/2014/main" id="{A4A5FCDA-1F56-4D8C-BFE6-BAF540ACA364}"/>
                </a:ext>
              </a:extLst>
            </p:cNvPr>
            <p:cNvSpPr/>
            <p:nvPr/>
          </p:nvSpPr>
          <p:spPr>
            <a:xfrm>
              <a:off x="2613064" y="3729516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충북도본부</a:t>
              </a:r>
              <a:endParaRPr lang="ko-KR" altLang="en-US" sz="1000" b="1" spc="-150" dirty="0"/>
            </a:p>
          </p:txBody>
        </p:sp>
        <p:sp>
          <p:nvSpPr>
            <p:cNvPr id="122" name="모서리가 둥근 직사각형 172">
              <a:extLst>
                <a:ext uri="{FF2B5EF4-FFF2-40B4-BE49-F238E27FC236}">
                  <a16:creationId xmlns:a16="http://schemas.microsoft.com/office/drawing/2014/main" id="{18DD5789-C957-4ECD-A274-892BE955A193}"/>
                </a:ext>
              </a:extLst>
            </p:cNvPr>
            <p:cNvSpPr/>
            <p:nvPr/>
          </p:nvSpPr>
          <p:spPr>
            <a:xfrm>
              <a:off x="3421597" y="3729516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충남도본부</a:t>
              </a:r>
              <a:endParaRPr lang="ko-KR" altLang="en-US" sz="1000" b="1" spc="-150" dirty="0"/>
            </a:p>
          </p:txBody>
        </p:sp>
        <p:sp>
          <p:nvSpPr>
            <p:cNvPr id="123" name="모서리가 둥근 직사각형 173">
              <a:extLst>
                <a:ext uri="{FF2B5EF4-FFF2-40B4-BE49-F238E27FC236}">
                  <a16:creationId xmlns:a16="http://schemas.microsoft.com/office/drawing/2014/main" id="{DE471AED-20D7-4D90-A470-18630ED9F9F6}"/>
                </a:ext>
              </a:extLst>
            </p:cNvPr>
            <p:cNvSpPr/>
            <p:nvPr/>
          </p:nvSpPr>
          <p:spPr>
            <a:xfrm>
              <a:off x="4235911" y="3729178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전북도본부</a:t>
              </a:r>
              <a:endParaRPr lang="ko-KR" altLang="en-US" sz="1000" b="1" spc="-150" dirty="0"/>
            </a:p>
          </p:txBody>
        </p:sp>
        <p:sp>
          <p:nvSpPr>
            <p:cNvPr id="124" name="모서리가 둥근 직사각형 174">
              <a:extLst>
                <a:ext uri="{FF2B5EF4-FFF2-40B4-BE49-F238E27FC236}">
                  <a16:creationId xmlns:a16="http://schemas.microsoft.com/office/drawing/2014/main" id="{E8215F78-90BD-41F0-B470-1C2F5165035F}"/>
                </a:ext>
              </a:extLst>
            </p:cNvPr>
            <p:cNvSpPr/>
            <p:nvPr/>
          </p:nvSpPr>
          <p:spPr>
            <a:xfrm>
              <a:off x="5056573" y="3738703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전남도본부</a:t>
              </a:r>
              <a:endParaRPr lang="ko-KR" altLang="en-US" sz="1000" b="1" spc="-150" dirty="0"/>
            </a:p>
          </p:txBody>
        </p:sp>
        <p:sp>
          <p:nvSpPr>
            <p:cNvPr id="125" name="모서리가 둥근 직사각형 175">
              <a:extLst>
                <a:ext uri="{FF2B5EF4-FFF2-40B4-BE49-F238E27FC236}">
                  <a16:creationId xmlns:a16="http://schemas.microsoft.com/office/drawing/2014/main" id="{E86FFA4E-883A-4E72-873F-4D778F1EFF26}"/>
                </a:ext>
              </a:extLst>
            </p:cNvPr>
            <p:cNvSpPr/>
            <p:nvPr/>
          </p:nvSpPr>
          <p:spPr>
            <a:xfrm>
              <a:off x="5848661" y="3738703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경북도본부</a:t>
              </a:r>
              <a:endParaRPr lang="ko-KR" altLang="en-US" sz="1000" b="1" spc="-150" dirty="0"/>
            </a:p>
          </p:txBody>
        </p:sp>
        <p:sp>
          <p:nvSpPr>
            <p:cNvPr id="126" name="모서리가 둥근 직사각형 176">
              <a:extLst>
                <a:ext uri="{FF2B5EF4-FFF2-40B4-BE49-F238E27FC236}">
                  <a16:creationId xmlns:a16="http://schemas.microsoft.com/office/drawing/2014/main" id="{ECAC5B8A-F986-4FF4-B18F-634A7EDD13D1}"/>
                </a:ext>
              </a:extLst>
            </p:cNvPr>
            <p:cNvSpPr/>
            <p:nvPr/>
          </p:nvSpPr>
          <p:spPr>
            <a:xfrm>
              <a:off x="6640750" y="3738703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 err="1"/>
                <a:t>경남도본부</a:t>
              </a:r>
              <a:endParaRPr lang="ko-KR" altLang="en-US" sz="1000" b="1" spc="-150" dirty="0"/>
            </a:p>
          </p:txBody>
        </p:sp>
        <p:sp>
          <p:nvSpPr>
            <p:cNvPr id="130" name="모서리가 둥근 직사각형 182">
              <a:extLst>
                <a:ext uri="{FF2B5EF4-FFF2-40B4-BE49-F238E27FC236}">
                  <a16:creationId xmlns:a16="http://schemas.microsoft.com/office/drawing/2014/main" id="{E1D44D60-164D-487F-9908-C1AA990AE64F}"/>
                </a:ext>
              </a:extLst>
            </p:cNvPr>
            <p:cNvSpPr/>
            <p:nvPr/>
          </p:nvSpPr>
          <p:spPr>
            <a:xfrm>
              <a:off x="4874095" y="2910346"/>
              <a:ext cx="592314" cy="215316"/>
            </a:xfrm>
            <a:prstGeom prst="roundRect">
              <a:avLst/>
            </a:prstGeom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방역총괄부</a:t>
              </a:r>
            </a:p>
          </p:txBody>
        </p:sp>
        <p:sp>
          <p:nvSpPr>
            <p:cNvPr id="135" name="모서리가 둥근 직사각형 187">
              <a:extLst>
                <a:ext uri="{FF2B5EF4-FFF2-40B4-BE49-F238E27FC236}">
                  <a16:creationId xmlns:a16="http://schemas.microsoft.com/office/drawing/2014/main" id="{9678BC27-57B1-4ADE-9ED9-0C0D90034725}"/>
                </a:ext>
              </a:extLst>
            </p:cNvPr>
            <p:cNvSpPr/>
            <p:nvPr/>
          </p:nvSpPr>
          <p:spPr>
            <a:xfrm>
              <a:off x="6190392" y="2439798"/>
              <a:ext cx="720080" cy="216023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사업처장</a:t>
              </a:r>
            </a:p>
          </p:txBody>
        </p:sp>
        <p:sp>
          <p:nvSpPr>
            <p:cNvPr id="136" name="모서리가 둥근 직사각형 189">
              <a:extLst>
                <a:ext uri="{FF2B5EF4-FFF2-40B4-BE49-F238E27FC236}">
                  <a16:creationId xmlns:a16="http://schemas.microsoft.com/office/drawing/2014/main" id="{7FC56214-FEF5-4682-973E-600AC34910DF}"/>
                </a:ext>
              </a:extLst>
            </p:cNvPr>
            <p:cNvSpPr/>
            <p:nvPr/>
          </p:nvSpPr>
          <p:spPr>
            <a:xfrm>
              <a:off x="4204707" y="2060848"/>
              <a:ext cx="720080" cy="21602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전  무</a:t>
              </a:r>
            </a:p>
          </p:txBody>
        </p:sp>
        <p:sp>
          <p:nvSpPr>
            <p:cNvPr id="137" name="모서리가 둥근 직사각형 190">
              <a:extLst>
                <a:ext uri="{FF2B5EF4-FFF2-40B4-BE49-F238E27FC236}">
                  <a16:creationId xmlns:a16="http://schemas.microsoft.com/office/drawing/2014/main" id="{DD70B042-1D24-46B7-AAD4-DB0A202116B1}"/>
                </a:ext>
              </a:extLst>
            </p:cNvPr>
            <p:cNvSpPr/>
            <p:nvPr/>
          </p:nvSpPr>
          <p:spPr>
            <a:xfrm>
              <a:off x="5543503" y="1576167"/>
              <a:ext cx="720080" cy="21602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>
                  <a:solidFill>
                    <a:schemeClr val="bg1"/>
                  </a:solidFill>
                </a:rPr>
                <a:t>감 사</a:t>
              </a:r>
            </a:p>
          </p:txBody>
        </p:sp>
        <p:sp>
          <p:nvSpPr>
            <p:cNvPr id="138" name="모서리가 둥근 직사각형 191">
              <a:extLst>
                <a:ext uri="{FF2B5EF4-FFF2-40B4-BE49-F238E27FC236}">
                  <a16:creationId xmlns:a16="http://schemas.microsoft.com/office/drawing/2014/main" id="{6C5E4AE9-9874-4FEF-A863-85453CA6D24C}"/>
                </a:ext>
              </a:extLst>
            </p:cNvPr>
            <p:cNvSpPr/>
            <p:nvPr/>
          </p:nvSpPr>
          <p:spPr>
            <a:xfrm>
              <a:off x="4220217" y="1584637"/>
              <a:ext cx="720080" cy="21602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>
                  <a:solidFill>
                    <a:schemeClr val="bg1"/>
                  </a:solidFill>
                </a:rPr>
                <a:t>본부장</a:t>
              </a:r>
            </a:p>
          </p:txBody>
        </p:sp>
        <p:sp>
          <p:nvSpPr>
            <p:cNvPr id="139" name="모서리가 둥근 직사각형 192">
              <a:extLst>
                <a:ext uri="{FF2B5EF4-FFF2-40B4-BE49-F238E27FC236}">
                  <a16:creationId xmlns:a16="http://schemas.microsoft.com/office/drawing/2014/main" id="{D3FEF57D-5EE2-4615-946B-0FDD51838D4F}"/>
                </a:ext>
              </a:extLst>
            </p:cNvPr>
            <p:cNvSpPr/>
            <p:nvPr/>
          </p:nvSpPr>
          <p:spPr>
            <a:xfrm>
              <a:off x="2903985" y="1574956"/>
              <a:ext cx="720080" cy="21602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>
                  <a:solidFill>
                    <a:schemeClr val="bg1"/>
                  </a:solidFill>
                </a:rPr>
                <a:t>이사회</a:t>
              </a:r>
            </a:p>
          </p:txBody>
        </p:sp>
        <p:sp>
          <p:nvSpPr>
            <p:cNvPr id="156" name="모서리가 둥근 직사각형 209">
              <a:extLst>
                <a:ext uri="{FF2B5EF4-FFF2-40B4-BE49-F238E27FC236}">
                  <a16:creationId xmlns:a16="http://schemas.microsoft.com/office/drawing/2014/main" id="{53A672F8-CB8A-4D07-AB44-2B9782480325}"/>
                </a:ext>
              </a:extLst>
            </p:cNvPr>
            <p:cNvSpPr/>
            <p:nvPr/>
          </p:nvSpPr>
          <p:spPr>
            <a:xfrm>
              <a:off x="1019052" y="4156844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(7)</a:t>
              </a:r>
              <a:endParaRPr lang="ko-KR" altLang="en-US" sz="1000" b="1" spc="-150" dirty="0"/>
            </a:p>
          </p:txBody>
        </p:sp>
        <p:sp>
          <p:nvSpPr>
            <p:cNvPr id="157" name="모서리가 둥근 직사각형 210">
              <a:extLst>
                <a:ext uri="{FF2B5EF4-FFF2-40B4-BE49-F238E27FC236}">
                  <a16:creationId xmlns:a16="http://schemas.microsoft.com/office/drawing/2014/main" id="{BF01D786-0BAA-4478-B664-C887AEF1A760}"/>
                </a:ext>
              </a:extLst>
            </p:cNvPr>
            <p:cNvSpPr/>
            <p:nvPr/>
          </p:nvSpPr>
          <p:spPr>
            <a:xfrm>
              <a:off x="1806378" y="4152081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58" name="모서리가 둥근 직사각형 211">
              <a:extLst>
                <a:ext uri="{FF2B5EF4-FFF2-40B4-BE49-F238E27FC236}">
                  <a16:creationId xmlns:a16="http://schemas.microsoft.com/office/drawing/2014/main" id="{E293324A-602D-4BF3-B83F-593718FBBB35}"/>
                </a:ext>
              </a:extLst>
            </p:cNvPr>
            <p:cNvSpPr/>
            <p:nvPr/>
          </p:nvSpPr>
          <p:spPr>
            <a:xfrm>
              <a:off x="2603228" y="4147657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(4)</a:t>
              </a:r>
              <a:endParaRPr lang="ko-KR" altLang="en-US" sz="1000" b="1" spc="-150" dirty="0"/>
            </a:p>
          </p:txBody>
        </p:sp>
        <p:sp>
          <p:nvSpPr>
            <p:cNvPr id="159" name="모서리가 둥근 직사각형 212">
              <a:extLst>
                <a:ext uri="{FF2B5EF4-FFF2-40B4-BE49-F238E27FC236}">
                  <a16:creationId xmlns:a16="http://schemas.microsoft.com/office/drawing/2014/main" id="{08BF6955-3488-4487-AD0C-6045707B4C6B}"/>
                </a:ext>
              </a:extLst>
            </p:cNvPr>
            <p:cNvSpPr/>
            <p:nvPr/>
          </p:nvSpPr>
          <p:spPr>
            <a:xfrm>
              <a:off x="3411762" y="4147657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60" name="모서리가 둥근 직사각형 213">
              <a:extLst>
                <a:ext uri="{FF2B5EF4-FFF2-40B4-BE49-F238E27FC236}">
                  <a16:creationId xmlns:a16="http://schemas.microsoft.com/office/drawing/2014/main" id="{0EDFFDEF-1EFE-4454-9ABA-FAB965E89836}"/>
                </a:ext>
              </a:extLst>
            </p:cNvPr>
            <p:cNvSpPr/>
            <p:nvPr/>
          </p:nvSpPr>
          <p:spPr>
            <a:xfrm>
              <a:off x="4226075" y="4147319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61" name="모서리가 둥근 직사각형 214">
              <a:extLst>
                <a:ext uri="{FF2B5EF4-FFF2-40B4-BE49-F238E27FC236}">
                  <a16:creationId xmlns:a16="http://schemas.microsoft.com/office/drawing/2014/main" id="{D45384B1-2639-41FD-ABBB-8CC92830E1FF}"/>
                </a:ext>
              </a:extLst>
            </p:cNvPr>
            <p:cNvSpPr/>
            <p:nvPr/>
          </p:nvSpPr>
          <p:spPr>
            <a:xfrm>
              <a:off x="5046739" y="4156844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62" name="모서리가 둥근 직사각형 215">
              <a:extLst>
                <a:ext uri="{FF2B5EF4-FFF2-40B4-BE49-F238E27FC236}">
                  <a16:creationId xmlns:a16="http://schemas.microsoft.com/office/drawing/2014/main" id="{6F07CE6F-8E71-490B-A4E2-F5AF8EA5A2A3}"/>
                </a:ext>
              </a:extLst>
            </p:cNvPr>
            <p:cNvSpPr/>
            <p:nvPr/>
          </p:nvSpPr>
          <p:spPr>
            <a:xfrm>
              <a:off x="5838832" y="4156844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63" name="모서리가 둥근 직사각형 216">
              <a:extLst>
                <a:ext uri="{FF2B5EF4-FFF2-40B4-BE49-F238E27FC236}">
                  <a16:creationId xmlns:a16="http://schemas.microsoft.com/office/drawing/2014/main" id="{9B71DE88-9F15-427B-BBBD-FE20C52F13E8}"/>
                </a:ext>
              </a:extLst>
            </p:cNvPr>
            <p:cNvSpPr/>
            <p:nvPr/>
          </p:nvSpPr>
          <p:spPr>
            <a:xfrm>
              <a:off x="6630915" y="4156844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사무소</a:t>
              </a:r>
              <a:r>
                <a:rPr lang="en-US" altLang="ko-KR" sz="1000" b="1" spc="-150" dirty="0"/>
                <a:t>(5)</a:t>
              </a:r>
              <a:endParaRPr lang="ko-KR" altLang="en-US" sz="1000" b="1" spc="-150" dirty="0"/>
            </a:p>
          </p:txBody>
        </p:sp>
        <p:sp>
          <p:nvSpPr>
            <p:cNvPr id="164" name="모서리가 둥근 직사각형 181">
              <a:extLst>
                <a:ext uri="{FF2B5EF4-FFF2-40B4-BE49-F238E27FC236}">
                  <a16:creationId xmlns:a16="http://schemas.microsoft.com/office/drawing/2014/main" id="{E550E43C-E1E9-46AE-8EE0-00221CDAFC45}"/>
                </a:ext>
              </a:extLst>
            </p:cNvPr>
            <p:cNvSpPr/>
            <p:nvPr/>
          </p:nvSpPr>
          <p:spPr>
            <a:xfrm>
              <a:off x="2340721" y="2430117"/>
              <a:ext cx="720080" cy="216023"/>
            </a:xfrm>
            <a:prstGeom prst="roundRect">
              <a:avLst/>
            </a:prstGeom>
            <a:ln w="127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관리처장</a:t>
              </a:r>
            </a:p>
          </p:txBody>
        </p:sp>
        <p:sp>
          <p:nvSpPr>
            <p:cNvPr id="166" name="모서리가 둥근 직사각형 176">
              <a:extLst>
                <a:ext uri="{FF2B5EF4-FFF2-40B4-BE49-F238E27FC236}">
                  <a16:creationId xmlns:a16="http://schemas.microsoft.com/office/drawing/2014/main" id="{7107E834-1F23-4430-A6DA-BCB627A377AC}"/>
                </a:ext>
              </a:extLst>
            </p:cNvPr>
            <p:cNvSpPr/>
            <p:nvPr/>
          </p:nvSpPr>
          <p:spPr>
            <a:xfrm>
              <a:off x="7432838" y="3751479"/>
              <a:ext cx="720080" cy="216023"/>
            </a:xfrm>
            <a:prstGeom prst="round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제주도본</a:t>
              </a:r>
            </a:p>
          </p:txBody>
        </p:sp>
        <p:sp>
          <p:nvSpPr>
            <p:cNvPr id="189" name="모서리가 둥근 직사각형 179">
              <a:extLst>
                <a:ext uri="{FF2B5EF4-FFF2-40B4-BE49-F238E27FC236}">
                  <a16:creationId xmlns:a16="http://schemas.microsoft.com/office/drawing/2014/main" id="{B3CC07E3-ABA3-437F-B976-DBA9644C8DBC}"/>
                </a:ext>
              </a:extLst>
            </p:cNvPr>
            <p:cNvSpPr/>
            <p:nvPr/>
          </p:nvSpPr>
          <p:spPr>
            <a:xfrm>
              <a:off x="2414213" y="2896895"/>
              <a:ext cx="585913" cy="229119"/>
            </a:xfrm>
            <a:prstGeom prst="round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경영지원부</a:t>
              </a:r>
            </a:p>
          </p:txBody>
        </p:sp>
        <p:sp>
          <p:nvSpPr>
            <p:cNvPr id="373" name="모서리가 둥근 직사각형 179">
              <a:extLst>
                <a:ext uri="{FF2B5EF4-FFF2-40B4-BE49-F238E27FC236}">
                  <a16:creationId xmlns:a16="http://schemas.microsoft.com/office/drawing/2014/main" id="{AFC4603B-A588-4215-A12E-95BC3308AB0F}"/>
                </a:ext>
              </a:extLst>
            </p:cNvPr>
            <p:cNvSpPr/>
            <p:nvPr/>
          </p:nvSpPr>
          <p:spPr>
            <a:xfrm>
              <a:off x="3052277" y="2896895"/>
              <a:ext cx="585913" cy="229119"/>
            </a:xfrm>
            <a:prstGeom prst="round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인재개발부</a:t>
              </a:r>
            </a:p>
          </p:txBody>
        </p:sp>
        <p:sp>
          <p:nvSpPr>
            <p:cNvPr id="374" name="모서리가 둥근 직사각형 179">
              <a:extLst>
                <a:ext uri="{FF2B5EF4-FFF2-40B4-BE49-F238E27FC236}">
                  <a16:creationId xmlns:a16="http://schemas.microsoft.com/office/drawing/2014/main" id="{B5BA9146-3CEC-4872-B141-8CD8C9E1D3C4}"/>
                </a:ext>
              </a:extLst>
            </p:cNvPr>
            <p:cNvSpPr/>
            <p:nvPr/>
          </p:nvSpPr>
          <p:spPr>
            <a:xfrm>
              <a:off x="3694430" y="2896895"/>
              <a:ext cx="620163" cy="227410"/>
            </a:xfrm>
            <a:prstGeom prst="round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안전관리</a:t>
              </a:r>
              <a:r>
                <a:rPr lang="en-US" altLang="ko-KR" sz="1000" b="1" spc="-150" dirty="0"/>
                <a:t>TF</a:t>
              </a:r>
              <a:r>
                <a:rPr lang="ko-KR" altLang="en-US" sz="1000" b="1" spc="-150" dirty="0"/>
                <a:t>팀</a:t>
              </a:r>
            </a:p>
          </p:txBody>
        </p:sp>
        <p:sp>
          <p:nvSpPr>
            <p:cNvPr id="375" name="모서리가 둥근 직사각형 179">
              <a:extLst>
                <a:ext uri="{FF2B5EF4-FFF2-40B4-BE49-F238E27FC236}">
                  <a16:creationId xmlns:a16="http://schemas.microsoft.com/office/drawing/2014/main" id="{00A4CBB1-65B2-43C2-9220-2801836BAAC4}"/>
                </a:ext>
              </a:extLst>
            </p:cNvPr>
            <p:cNvSpPr/>
            <p:nvPr/>
          </p:nvSpPr>
          <p:spPr>
            <a:xfrm>
              <a:off x="1768411" y="2896895"/>
              <a:ext cx="585913" cy="229119"/>
            </a:xfrm>
            <a:prstGeom prst="round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기획예산부</a:t>
              </a:r>
            </a:p>
          </p:txBody>
        </p:sp>
        <p:sp>
          <p:nvSpPr>
            <p:cNvPr id="376" name="모서리가 둥근 직사각형 179">
              <a:extLst>
                <a:ext uri="{FF2B5EF4-FFF2-40B4-BE49-F238E27FC236}">
                  <a16:creationId xmlns:a16="http://schemas.microsoft.com/office/drawing/2014/main" id="{CD02F53A-23FF-4AED-AE35-4FFA2FE71E09}"/>
                </a:ext>
              </a:extLst>
            </p:cNvPr>
            <p:cNvSpPr/>
            <p:nvPr/>
          </p:nvSpPr>
          <p:spPr>
            <a:xfrm>
              <a:off x="1105547" y="2886550"/>
              <a:ext cx="585913" cy="229119"/>
            </a:xfrm>
            <a:prstGeom prst="roundRect">
              <a:avLst/>
            </a:pr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혁신성장실</a:t>
              </a:r>
            </a:p>
          </p:txBody>
        </p:sp>
        <p:sp>
          <p:nvSpPr>
            <p:cNvPr id="378" name="모서리가 둥근 직사각형 182">
              <a:extLst>
                <a:ext uri="{FF2B5EF4-FFF2-40B4-BE49-F238E27FC236}">
                  <a16:creationId xmlns:a16="http://schemas.microsoft.com/office/drawing/2014/main" id="{D3637234-6694-4852-93F1-DABF993DB015}"/>
                </a:ext>
              </a:extLst>
            </p:cNvPr>
            <p:cNvSpPr/>
            <p:nvPr/>
          </p:nvSpPr>
          <p:spPr>
            <a:xfrm>
              <a:off x="6884784" y="2901693"/>
              <a:ext cx="592314" cy="215316"/>
            </a:xfrm>
            <a:prstGeom prst="roundRect">
              <a:avLst/>
            </a:prstGeom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위생검역부</a:t>
              </a:r>
            </a:p>
          </p:txBody>
        </p:sp>
        <p:sp>
          <p:nvSpPr>
            <p:cNvPr id="379" name="모서리가 둥근 직사각형 182">
              <a:extLst>
                <a:ext uri="{FF2B5EF4-FFF2-40B4-BE49-F238E27FC236}">
                  <a16:creationId xmlns:a16="http://schemas.microsoft.com/office/drawing/2014/main" id="{3FE0F064-BAD2-40CF-8260-3D173C998653}"/>
                </a:ext>
              </a:extLst>
            </p:cNvPr>
            <p:cNvSpPr/>
            <p:nvPr/>
          </p:nvSpPr>
          <p:spPr>
            <a:xfrm>
              <a:off x="6232975" y="2900445"/>
              <a:ext cx="592314" cy="215316"/>
            </a:xfrm>
            <a:prstGeom prst="roundRect">
              <a:avLst/>
            </a:prstGeom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정보사업부</a:t>
              </a:r>
            </a:p>
          </p:txBody>
        </p:sp>
        <p:sp>
          <p:nvSpPr>
            <p:cNvPr id="380" name="모서리가 둥근 직사각형 182">
              <a:extLst>
                <a:ext uri="{FF2B5EF4-FFF2-40B4-BE49-F238E27FC236}">
                  <a16:creationId xmlns:a16="http://schemas.microsoft.com/office/drawing/2014/main" id="{1BAD7C9E-491E-4C89-9BAB-649D6489387A}"/>
                </a:ext>
              </a:extLst>
            </p:cNvPr>
            <p:cNvSpPr/>
            <p:nvPr/>
          </p:nvSpPr>
          <p:spPr>
            <a:xfrm>
              <a:off x="7544286" y="2900665"/>
              <a:ext cx="592314" cy="215316"/>
            </a:xfrm>
            <a:prstGeom prst="roundRect">
              <a:avLst/>
            </a:prstGeom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감사실</a:t>
              </a:r>
            </a:p>
          </p:txBody>
        </p:sp>
        <p:sp>
          <p:nvSpPr>
            <p:cNvPr id="377" name="모서리가 둥근 직사각형 182">
              <a:extLst>
                <a:ext uri="{FF2B5EF4-FFF2-40B4-BE49-F238E27FC236}">
                  <a16:creationId xmlns:a16="http://schemas.microsoft.com/office/drawing/2014/main" id="{ADF79495-9152-45E5-9447-EF001EED7BA2}"/>
                </a:ext>
              </a:extLst>
            </p:cNvPr>
            <p:cNvSpPr/>
            <p:nvPr/>
          </p:nvSpPr>
          <p:spPr>
            <a:xfrm>
              <a:off x="5550241" y="2900445"/>
              <a:ext cx="592314" cy="215316"/>
            </a:xfrm>
            <a:prstGeom prst="roundRect">
              <a:avLst/>
            </a:prstGeom>
            <a:ln w="127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b="1" spc="-150" dirty="0"/>
                <a:t>방역관리부</a:t>
              </a:r>
            </a:p>
          </p:txBody>
        </p:sp>
      </p:grpSp>
      <p:sp>
        <p:nvSpPr>
          <p:cNvPr id="381" name="모서리가 둥근 직사각형 182">
            <a:extLst>
              <a:ext uri="{FF2B5EF4-FFF2-40B4-BE49-F238E27FC236}">
                <a16:creationId xmlns:a16="http://schemas.microsoft.com/office/drawing/2014/main" id="{6ED71C58-EECD-473F-B621-EEBB99C5670B}"/>
              </a:ext>
            </a:extLst>
          </p:cNvPr>
          <p:cNvSpPr/>
          <p:nvPr/>
        </p:nvSpPr>
        <p:spPr>
          <a:xfrm>
            <a:off x="6370656" y="3239997"/>
            <a:ext cx="665165" cy="295847"/>
          </a:xfrm>
          <a:prstGeom prst="round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b="1" spc="-150" dirty="0"/>
              <a:t>용인검역</a:t>
            </a:r>
            <a:endParaRPr lang="en-US" altLang="ko-KR" sz="1000" b="1" spc="-150" dirty="0"/>
          </a:p>
          <a:p>
            <a:pPr algn="ctr"/>
            <a:r>
              <a:rPr lang="ko-KR" altLang="en-US" sz="1000" b="1" spc="-150" dirty="0"/>
              <a:t>사무소</a:t>
            </a:r>
          </a:p>
        </p:txBody>
      </p:sp>
      <p:sp>
        <p:nvSpPr>
          <p:cNvPr id="382" name="모서리가 둥근 직사각형 182">
            <a:extLst>
              <a:ext uri="{FF2B5EF4-FFF2-40B4-BE49-F238E27FC236}">
                <a16:creationId xmlns:a16="http://schemas.microsoft.com/office/drawing/2014/main" id="{709B75EE-EBD3-491C-B59E-6D3FC16288D6}"/>
              </a:ext>
            </a:extLst>
          </p:cNvPr>
          <p:cNvSpPr/>
          <p:nvPr/>
        </p:nvSpPr>
        <p:spPr>
          <a:xfrm>
            <a:off x="7118407" y="3239997"/>
            <a:ext cx="665165" cy="296903"/>
          </a:xfrm>
          <a:prstGeom prst="round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b="1" spc="-150" dirty="0"/>
              <a:t>광주검역</a:t>
            </a:r>
            <a:endParaRPr lang="en-US" altLang="ko-KR" sz="1000" b="1" spc="-150" dirty="0"/>
          </a:p>
          <a:p>
            <a:pPr algn="ctr"/>
            <a:r>
              <a:rPr lang="ko-KR" altLang="en-US" sz="1000" b="1" spc="-150" dirty="0"/>
              <a:t>사무소</a:t>
            </a:r>
          </a:p>
        </p:txBody>
      </p:sp>
      <p:sp>
        <p:nvSpPr>
          <p:cNvPr id="383" name="모서리가 둥근 직사각형 182">
            <a:extLst>
              <a:ext uri="{FF2B5EF4-FFF2-40B4-BE49-F238E27FC236}">
                <a16:creationId xmlns:a16="http://schemas.microsoft.com/office/drawing/2014/main" id="{04922F0B-C45A-4559-88D4-27ED2B4F93E7}"/>
              </a:ext>
            </a:extLst>
          </p:cNvPr>
          <p:cNvSpPr/>
          <p:nvPr/>
        </p:nvSpPr>
        <p:spPr>
          <a:xfrm>
            <a:off x="7867275" y="3239997"/>
            <a:ext cx="665165" cy="304556"/>
          </a:xfrm>
          <a:prstGeom prst="round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b="1" spc="-150" dirty="0"/>
              <a:t>부산검역</a:t>
            </a:r>
            <a:endParaRPr lang="en-US" altLang="ko-KR" sz="1000" b="1" spc="-150" dirty="0"/>
          </a:p>
          <a:p>
            <a:pPr algn="ctr"/>
            <a:r>
              <a:rPr lang="ko-KR" altLang="en-US" sz="1000" b="1" spc="-150" dirty="0"/>
              <a:t>사무소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E34B569-EAE7-4FD1-825E-9E4062FFAA43}"/>
              </a:ext>
            </a:extLst>
          </p:cNvPr>
          <p:cNvCxnSpPr>
            <a:stCxn id="164" idx="3"/>
            <a:endCxn id="135" idx="1"/>
          </p:cNvCxnSpPr>
          <p:nvPr/>
        </p:nvCxnSpPr>
        <p:spPr>
          <a:xfrm>
            <a:off x="2821378" y="2557162"/>
            <a:ext cx="3514511" cy="87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연결선: 꺾임 389">
            <a:extLst>
              <a:ext uri="{FF2B5EF4-FFF2-40B4-BE49-F238E27FC236}">
                <a16:creationId xmlns:a16="http://schemas.microsoft.com/office/drawing/2014/main" id="{389BD5CA-77A7-4EDD-B359-B3D6DA89240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83354" y="3022862"/>
            <a:ext cx="12700" cy="725232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연결선: 꺾임 390">
            <a:extLst>
              <a:ext uri="{FF2B5EF4-FFF2-40B4-BE49-F238E27FC236}">
                <a16:creationId xmlns:a16="http://schemas.microsoft.com/office/drawing/2014/main" id="{7A0DE282-34EB-44E1-80CE-79911EBD3B0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03434" y="3022862"/>
            <a:ext cx="12700" cy="725232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CAE90CC-CDBE-4BEA-A2E5-4D89AB157A67}"/>
              </a:ext>
            </a:extLst>
          </p:cNvPr>
          <p:cNvCxnSpPr/>
          <p:nvPr/>
        </p:nvCxnSpPr>
        <p:spPr>
          <a:xfrm>
            <a:off x="7447168" y="3084491"/>
            <a:ext cx="0" cy="1555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D199BE89-F770-4D79-96BF-1ADBD5244A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17733" y="2650017"/>
            <a:ext cx="8907" cy="759307"/>
          </a:xfrm>
          <a:prstGeom prst="bentConnector3">
            <a:avLst>
              <a:gd name="adj1" fmla="val 266652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연결선: 꺾임 393">
            <a:extLst>
              <a:ext uri="{FF2B5EF4-FFF2-40B4-BE49-F238E27FC236}">
                <a16:creationId xmlns:a16="http://schemas.microsoft.com/office/drawing/2014/main" id="{F27BFF2D-B6CA-497E-8AE3-72835EF79A2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112140" y="2647879"/>
            <a:ext cx="8907" cy="759307"/>
          </a:xfrm>
          <a:prstGeom prst="bentConnector3">
            <a:avLst>
              <a:gd name="adj1" fmla="val 266652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연결선: 꺾임 57">
            <a:extLst>
              <a:ext uri="{FF2B5EF4-FFF2-40B4-BE49-F238E27FC236}">
                <a16:creationId xmlns:a16="http://schemas.microsoft.com/office/drawing/2014/main" id="{8B7229BF-68C0-4383-B4EC-B4B02F1972DC}"/>
              </a:ext>
            </a:extLst>
          </p:cNvPr>
          <p:cNvCxnSpPr>
            <a:endCxn id="380" idx="0"/>
          </p:cNvCxnSpPr>
          <p:nvPr/>
        </p:nvCxnSpPr>
        <p:spPr>
          <a:xfrm>
            <a:off x="6445907" y="1787214"/>
            <a:ext cx="1742980" cy="1096088"/>
          </a:xfrm>
          <a:prstGeom prst="bentConnector2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6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20280"/>
          </a:xfrm>
        </p:spPr>
        <p:txBody>
          <a:bodyPr tIns="468000">
            <a:normAutofit/>
          </a:bodyPr>
          <a:lstStyle/>
          <a:p>
            <a:pPr fontAlgn="base">
              <a:lnSpc>
                <a:spcPts val="200"/>
              </a:lnSpc>
            </a:pPr>
            <a:r>
              <a:rPr lang="ko-KR" altLang="en-US" sz="1800" dirty="0"/>
              <a:t>가축의 임상검사 및 시료 채취</a:t>
            </a:r>
          </a:p>
          <a:p>
            <a:pPr fontAlgn="base">
              <a:lnSpc>
                <a:spcPts val="200"/>
              </a:lnSpc>
            </a:pPr>
            <a:r>
              <a:rPr lang="ko-KR" altLang="en-US" sz="1800" dirty="0"/>
              <a:t>가축사육시설 관련 정보의 수집</a:t>
            </a:r>
            <a:r>
              <a:rPr lang="en-US" altLang="ko-KR" sz="1800" dirty="0"/>
              <a:t>·</a:t>
            </a:r>
            <a:r>
              <a:rPr lang="ko-KR" altLang="en-US" sz="1800" dirty="0"/>
              <a:t>제공</a:t>
            </a:r>
          </a:p>
          <a:p>
            <a:pPr fontAlgn="base">
              <a:lnSpc>
                <a:spcPts val="200"/>
              </a:lnSpc>
            </a:pPr>
            <a:r>
              <a:rPr lang="ko-KR" altLang="en-US" sz="1800" dirty="0"/>
              <a:t>축산농가 상담</a:t>
            </a:r>
            <a:r>
              <a:rPr lang="en-US" altLang="ko-KR" sz="1800" dirty="0"/>
              <a:t>․</a:t>
            </a:r>
            <a:r>
              <a:rPr lang="ko-KR" altLang="en-US" sz="1800" dirty="0" err="1"/>
              <a:t>예찰센터</a:t>
            </a:r>
            <a:r>
              <a:rPr lang="ko-KR" altLang="en-US" sz="1800" dirty="0"/>
              <a:t> 운영</a:t>
            </a:r>
          </a:p>
          <a:p>
            <a:pPr fontAlgn="base">
              <a:lnSpc>
                <a:spcPts val="200"/>
              </a:lnSpc>
            </a:pPr>
            <a:r>
              <a:rPr lang="ko-KR" altLang="en-US" sz="1800" dirty="0"/>
              <a:t>가축전염병 예방을 위한 교육</a:t>
            </a:r>
            <a:r>
              <a:rPr lang="en-US" altLang="ko-KR" sz="1800" dirty="0"/>
              <a:t>·</a:t>
            </a:r>
            <a:r>
              <a:rPr lang="ko-KR" altLang="en-US" sz="1800" dirty="0"/>
              <a:t>홍보</a:t>
            </a:r>
          </a:p>
          <a:p>
            <a:pPr fontAlgn="base">
              <a:lnSpc>
                <a:spcPts val="200"/>
              </a:lnSpc>
            </a:pPr>
            <a:r>
              <a:rPr lang="ko-KR" altLang="en-US" sz="1800" dirty="0"/>
              <a:t>가축방역사의 교육 및 양성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가축방역 </a:t>
            </a:r>
            <a:r>
              <a:rPr lang="en-US" altLang="ko-KR" dirty="0"/>
              <a:t>– </a:t>
            </a:r>
            <a:r>
              <a:rPr lang="ko-KR" altLang="en-US" dirty="0"/>
              <a:t>가축전염병예방법 제</a:t>
            </a:r>
            <a:r>
              <a:rPr lang="en-US" altLang="ko-KR" dirty="0"/>
              <a:t>9</a:t>
            </a:r>
            <a:r>
              <a:rPr lang="ko-KR" altLang="en-US" dirty="0"/>
              <a:t>조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주요사업 및 위임근거</a:t>
            </a:r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469565" y="4221088"/>
            <a:ext cx="8229600" cy="2376264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vert="horz" lIns="90000" tIns="46800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100000"/>
              </a:lnSpc>
              <a:spcBef>
                <a:spcPts val="3500"/>
              </a:spcBef>
              <a:buClr>
                <a:schemeClr val="accent2">
                  <a:lumMod val="50000"/>
                </a:schemeClr>
              </a:buClr>
              <a:buFont typeface="맑은 고딕" panose="020B0503020000020004" pitchFamily="50" charset="-127"/>
              <a:buChar char="▣"/>
              <a:defRPr sz="2400" b="1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19138" indent="-363538" algn="l" defTabSz="914400" rtl="0" eaLnBrk="1" latinLnBrk="1" hangingPunct="1">
              <a:spcBef>
                <a:spcPts val="15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96938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52538" indent="-269875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617663" indent="-1778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800"/>
              </a:lnSpc>
            </a:pPr>
            <a:r>
              <a:rPr lang="ko-KR" altLang="en-US" sz="1800" dirty="0"/>
              <a:t>축산물 위생 </a:t>
            </a:r>
            <a:r>
              <a:rPr lang="en-US" altLang="ko-KR" sz="1800" dirty="0"/>
              <a:t>– </a:t>
            </a:r>
            <a:r>
              <a:rPr lang="ko-KR" altLang="en-US" sz="1800" dirty="0"/>
              <a:t>축산물위생관리법 제</a:t>
            </a:r>
            <a:r>
              <a:rPr lang="en-US" altLang="ko-KR" sz="1800" dirty="0"/>
              <a:t>14</a:t>
            </a:r>
            <a:r>
              <a:rPr lang="ko-KR" altLang="en-US" sz="1800" dirty="0"/>
              <a:t>조</a:t>
            </a:r>
            <a:endParaRPr lang="en-US" altLang="ko-KR" sz="1800" dirty="0"/>
          </a:p>
          <a:p>
            <a:pPr lvl="1" fontAlgn="base">
              <a:lnSpc>
                <a:spcPts val="800"/>
              </a:lnSpc>
            </a:pPr>
            <a:r>
              <a:rPr lang="ko-KR" altLang="en-US" sz="1400" dirty="0"/>
              <a:t>축산물의 위생검사</a:t>
            </a:r>
            <a:endParaRPr lang="en-US" altLang="ko-KR" sz="1400" dirty="0"/>
          </a:p>
          <a:p>
            <a:pPr lvl="1" fontAlgn="base">
              <a:lnSpc>
                <a:spcPts val="800"/>
              </a:lnSpc>
            </a:pPr>
            <a:r>
              <a:rPr lang="ko-KR" altLang="en-US" sz="1400" dirty="0"/>
              <a:t>검사원의 교육 및 양성</a:t>
            </a:r>
            <a:endParaRPr lang="en-US" altLang="ko-KR" sz="1400" dirty="0"/>
          </a:p>
          <a:p>
            <a:pPr fontAlgn="base">
              <a:lnSpc>
                <a:spcPts val="800"/>
              </a:lnSpc>
            </a:pPr>
            <a:r>
              <a:rPr lang="ko-KR" altLang="en-US" sz="1800" dirty="0"/>
              <a:t>수입식용축산물 검역</a:t>
            </a:r>
            <a:r>
              <a:rPr lang="en-US" altLang="ko-KR" sz="1800" dirty="0"/>
              <a:t>·</a:t>
            </a:r>
            <a:r>
              <a:rPr lang="ko-KR" altLang="en-US" sz="1800" dirty="0"/>
              <a:t>검사 </a:t>
            </a:r>
            <a:r>
              <a:rPr lang="en-US" altLang="ko-KR" sz="1800" dirty="0"/>
              <a:t>– </a:t>
            </a:r>
            <a:r>
              <a:rPr lang="ko-KR" altLang="en-US" sz="1800" dirty="0"/>
              <a:t>가축전염병예방법 </a:t>
            </a:r>
            <a:r>
              <a:rPr lang="en-US" altLang="ko-KR" sz="1800" dirty="0"/>
              <a:t>42</a:t>
            </a:r>
            <a:r>
              <a:rPr lang="ko-KR" altLang="en-US" sz="1800" dirty="0"/>
              <a:t>조</a:t>
            </a:r>
            <a:endParaRPr lang="en-US" altLang="ko-KR" sz="1800" dirty="0"/>
          </a:p>
          <a:p>
            <a:pPr fontAlgn="base">
              <a:lnSpc>
                <a:spcPts val="800"/>
              </a:lnSpc>
            </a:pPr>
            <a:r>
              <a:rPr lang="ko-KR" altLang="en-US" sz="1800" dirty="0"/>
              <a:t>수입 쇠고기 유통이력관리 </a:t>
            </a:r>
            <a:r>
              <a:rPr lang="en-US" altLang="ko-KR" sz="1800" dirty="0"/>
              <a:t>– </a:t>
            </a:r>
            <a:r>
              <a:rPr lang="ko-KR" altLang="en-US" sz="1800" dirty="0"/>
              <a:t>가축 및 축산물 이력관리에 관한 법률 </a:t>
            </a:r>
            <a:r>
              <a:rPr lang="en-US" altLang="ko-KR" sz="1800" dirty="0"/>
              <a:t>30</a:t>
            </a:r>
            <a:r>
              <a:rPr lang="ko-KR" altLang="en-US" sz="1800" dirty="0"/>
              <a:t>조</a:t>
            </a:r>
          </a:p>
        </p:txBody>
      </p:sp>
      <p:sp>
        <p:nvSpPr>
          <p:cNvPr id="8" name="텍스트 개체 틀 4"/>
          <p:cNvSpPr txBox="1">
            <a:spLocks/>
          </p:cNvSpPr>
          <p:nvPr/>
        </p:nvSpPr>
        <p:spPr>
          <a:xfrm>
            <a:off x="694557" y="3983633"/>
            <a:ext cx="5687987" cy="439737"/>
          </a:xfrm>
          <a:prstGeom prst="roundRect">
            <a:avLst>
              <a:gd name="adj" fmla="val 36367"/>
            </a:avLst>
          </a:prstGeom>
          <a:solidFill>
            <a:schemeClr val="accent3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축산물위생 안전성 향상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12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6" t="21777" r="62584" b="22112"/>
          <a:stretch/>
        </p:blipFill>
        <p:spPr>
          <a:xfrm>
            <a:off x="3923928" y="286617"/>
            <a:ext cx="4680520" cy="6094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462" y="1777747"/>
            <a:ext cx="399394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ko-KR" altLang="en-US" sz="3600" dirty="0"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사업소개</a:t>
            </a:r>
            <a:endParaRPr lang="en-US" altLang="ko-KR" sz="36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600" dirty="0">
              <a:solidFill>
                <a:schemeClr val="tx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1.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가축방역사업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축산물위생사업</a:t>
            </a:r>
            <a:endParaRPr lang="en-US" altLang="ko-KR" sz="2800" dirty="0">
              <a:solidFill>
                <a:schemeClr val="tx1"/>
              </a:solidFill>
              <a:effectLst/>
              <a:ea typeface="문체부 돋음체" pitchFamily="49" charset="-127"/>
            </a:endParaRPr>
          </a:p>
          <a:p>
            <a:pPr algn="l"/>
            <a:r>
              <a:rPr lang="en-US" altLang="ko-KR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effectLst/>
                <a:ea typeface="문체부 돋음체" pitchFamily="49" charset="-127"/>
              </a:rPr>
              <a:t>수입축산물 검역</a:t>
            </a:r>
            <a:r>
              <a:rPr lang="ko-KR" altLang="en-US" sz="280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∙</a:t>
            </a:r>
            <a:r>
              <a:rPr lang="ko-KR" altLang="en-US" sz="2800" dirty="0">
                <a:solidFill>
                  <a:schemeClr val="tx1"/>
                </a:solidFill>
                <a:effectLst/>
                <a:latin typeface="맑은 고딕"/>
                <a:ea typeface="문체부 돋음체"/>
              </a:rPr>
              <a:t>검사</a:t>
            </a:r>
            <a:endParaRPr lang="ko-KR" altLang="en-US" sz="2800" dirty="0">
              <a:solidFill>
                <a:schemeClr val="tx1"/>
              </a:solidFill>
              <a:effectLst/>
              <a:ea typeface="문체부 돋음체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9265" y="558205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1270" h="25400"/>
            </a:sp3d>
          </a:bodyPr>
          <a:lstStyle>
            <a:defPPr>
              <a:defRPr lang="ko-KR"/>
            </a:defPPr>
            <a:lvl1pPr algn="ctr">
              <a:spcBef>
                <a:spcPts val="300"/>
              </a:spcBef>
              <a:spcAft>
                <a:spcPts val="300"/>
              </a:spcAft>
              <a:defRPr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sz="4000" b="1" dirty="0">
                <a:latin typeface="HY견명조" panose="02030600000101010101" pitchFamily="18" charset="-127"/>
                <a:ea typeface="문체부 돋음체" pitchFamily="49" charset="-127"/>
              </a:rPr>
              <a:t>Ⅱ</a:t>
            </a:r>
            <a:endParaRPr lang="ko-KR" altLang="en-US" sz="4000" b="1" dirty="0">
              <a:latin typeface="HY견명조" panose="02030600000101010101" pitchFamily="18" charset="-127"/>
              <a:ea typeface="문체부 돋음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62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548816" y="1452301"/>
            <a:ext cx="5972472" cy="3595972"/>
          </a:xfrm>
          <a:prstGeom prst="roundRect">
            <a:avLst>
              <a:gd name="adj" fmla="val 37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406908" y="1091118"/>
            <a:ext cx="2622600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가축방역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109240" y="1920353"/>
            <a:ext cx="1440160" cy="813092"/>
          </a:xfrm>
          <a:prstGeom prst="roundRect">
            <a:avLst>
              <a:gd name="adj" fmla="val 58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dirty="0"/>
              <a:t>축산정책</a:t>
            </a:r>
            <a:endParaRPr lang="en-US" altLang="ko-KR" sz="1300" dirty="0"/>
          </a:p>
          <a:p>
            <a:pPr algn="ctr"/>
            <a:r>
              <a:rPr lang="ko-KR" altLang="en-US" sz="1300" dirty="0" err="1"/>
              <a:t>초동방역</a:t>
            </a:r>
            <a:endParaRPr lang="en-US" altLang="ko-KR" sz="1300" dirty="0"/>
          </a:p>
          <a:p>
            <a:pPr algn="ctr"/>
            <a:r>
              <a:rPr lang="ko-KR" altLang="en-US" sz="1300" dirty="0"/>
              <a:t>역학관리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109240" y="1596317"/>
            <a:ext cx="144016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농가정보관리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68644" y="1920353"/>
            <a:ext cx="1440160" cy="813092"/>
          </a:xfrm>
          <a:prstGeom prst="roundRect">
            <a:avLst>
              <a:gd name="adj" fmla="val 58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dirty="0" err="1"/>
              <a:t>통계예찰</a:t>
            </a:r>
            <a:endParaRPr lang="en-US" altLang="ko-KR" sz="1300" dirty="0"/>
          </a:p>
          <a:p>
            <a:pPr algn="ctr"/>
            <a:r>
              <a:rPr lang="ko-KR" altLang="en-US" sz="1300" dirty="0"/>
              <a:t>백신정책 정착</a:t>
            </a:r>
            <a:endParaRPr lang="en-US" altLang="ko-KR" sz="1300" dirty="0"/>
          </a:p>
          <a:p>
            <a:pPr algn="ctr"/>
            <a:r>
              <a:rPr lang="ko-KR" altLang="en-US" sz="1300" dirty="0"/>
              <a:t>질병발생 동향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568644" y="1596317"/>
            <a:ext cx="144016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시료채취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22584" y="4143905"/>
            <a:ext cx="1440160" cy="813092"/>
          </a:xfrm>
          <a:prstGeom prst="roundRect">
            <a:avLst>
              <a:gd name="adj" fmla="val 58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dirty="0" err="1"/>
              <a:t>질병예찰</a:t>
            </a:r>
            <a:r>
              <a:rPr lang="en-US" altLang="ko-KR" sz="1300" dirty="0"/>
              <a:t>/</a:t>
            </a:r>
            <a:r>
              <a:rPr lang="ko-KR" altLang="en-US" sz="1300" dirty="0"/>
              <a:t>신고</a:t>
            </a:r>
            <a:endParaRPr lang="en-US" altLang="ko-KR" sz="1300" dirty="0"/>
          </a:p>
          <a:p>
            <a:pPr algn="ctr"/>
            <a:r>
              <a:rPr lang="ko-KR" altLang="en-US" sz="1300" dirty="0"/>
              <a:t>정책홍보</a:t>
            </a:r>
            <a:endParaRPr lang="en-US" altLang="ko-KR" sz="1300" dirty="0"/>
          </a:p>
          <a:p>
            <a:pPr algn="ctr"/>
            <a:r>
              <a:rPr lang="ko-KR" altLang="en-US" sz="1300" dirty="0"/>
              <a:t>질병</a:t>
            </a:r>
            <a:r>
              <a:rPr lang="en-US" altLang="ko-KR" sz="1300" dirty="0"/>
              <a:t>/</a:t>
            </a:r>
            <a:r>
              <a:rPr lang="ko-KR" altLang="en-US" sz="1300" dirty="0"/>
              <a:t>사양 상담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22584" y="3819869"/>
            <a:ext cx="144016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/>
              <a:t>전화예찰</a:t>
            </a:r>
            <a:r>
              <a:rPr lang="en-US" altLang="ko-KR" sz="1400" dirty="0"/>
              <a:t>/</a:t>
            </a:r>
            <a:r>
              <a:rPr lang="ko-KR" altLang="en-US" sz="1400" dirty="0"/>
              <a:t>상담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568644" y="4143813"/>
            <a:ext cx="1440160" cy="813092"/>
          </a:xfrm>
          <a:prstGeom prst="roundRect">
            <a:avLst>
              <a:gd name="adj" fmla="val 58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dirty="0" err="1"/>
              <a:t>질병예찰</a:t>
            </a:r>
            <a:endParaRPr lang="en-US" altLang="ko-KR" sz="1300" dirty="0"/>
          </a:p>
          <a:p>
            <a:pPr algn="ctr"/>
            <a:r>
              <a:rPr lang="ko-KR" altLang="en-US" sz="1300" dirty="0"/>
              <a:t>농가 교육</a:t>
            </a:r>
            <a:r>
              <a:rPr lang="en-US" altLang="ko-KR" sz="1300" dirty="0"/>
              <a:t>/</a:t>
            </a:r>
            <a:r>
              <a:rPr lang="ko-KR" altLang="en-US" sz="1300" dirty="0"/>
              <a:t>홍보</a:t>
            </a:r>
            <a:endParaRPr lang="en-US" altLang="ko-KR" sz="1300" dirty="0"/>
          </a:p>
          <a:p>
            <a:pPr algn="ctr"/>
            <a:r>
              <a:rPr lang="ko-KR" altLang="en-US" sz="1300" dirty="0"/>
              <a:t>동향</a:t>
            </a:r>
            <a:r>
              <a:rPr lang="en-US" altLang="ko-KR" sz="1300" dirty="0"/>
              <a:t>/</a:t>
            </a:r>
            <a:r>
              <a:rPr lang="ko-KR" altLang="en-US" sz="1300" dirty="0"/>
              <a:t>정보 수집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568644" y="3819777"/>
            <a:ext cx="144016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순회점검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3645422" y="2161333"/>
            <a:ext cx="1795608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7704" y="309547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정보변경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635896" y="2244389"/>
            <a:ext cx="1795608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1824" y="2217717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사육현황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농가시설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6084" y="3095475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농가현황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8400" y="1704838"/>
            <a:ext cx="108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/>
              <a:t>예찰</a:t>
            </a:r>
            <a:r>
              <a:rPr lang="ko-KR" altLang="en-US" sz="1200" b="1" dirty="0"/>
              <a:t> 정보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질병이력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3779912" y="2793781"/>
            <a:ext cx="1728192" cy="1102366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flipV="1">
            <a:off x="3734736" y="2733446"/>
            <a:ext cx="1708355" cy="108633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4736" y="2954621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사전고지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4508" y="3240015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대상농가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 정보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3645422" y="4476971"/>
            <a:ext cx="1795608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V="1">
            <a:off x="3645422" y="4564778"/>
            <a:ext cx="1792205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13280" y="4550359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확인결과입력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3280" y="3990612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임상증상</a:t>
            </a:r>
            <a:endParaRPr lang="en-US" altLang="ko-KR" sz="1200" b="1" dirty="0"/>
          </a:p>
          <a:p>
            <a:pPr algn="ctr"/>
            <a:r>
              <a:rPr lang="ko-KR" altLang="en-US" sz="1200" b="1" dirty="0" err="1"/>
              <a:t>예찰정보</a:t>
            </a:r>
            <a:endParaRPr lang="ko-KR" alt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300104" y="3038327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/>
              <a:t>예찰정보</a:t>
            </a:r>
            <a:endParaRPr lang="ko-KR" alt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94476" y="3050519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/>
              <a:t>중점예찰</a:t>
            </a:r>
            <a:endParaRPr lang="ko-KR" altLang="en-US" sz="1200" b="1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5727121" y="5968948"/>
            <a:ext cx="1740234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수입축산물 검역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548816" y="5948945"/>
            <a:ext cx="1740234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축산물위생</a:t>
            </a:r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2346102" y="5072337"/>
            <a:ext cx="0" cy="7710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9146" y="5317117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검사현황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시료채취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 flipV="1">
            <a:off x="2498012" y="5117664"/>
            <a:ext cx="0" cy="7257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71906" y="5401341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농가현황</a:t>
            </a: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6375607" y="5162407"/>
            <a:ext cx="0" cy="7710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31855" y="5333628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해외질병정보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수입동향</a:t>
            </a:r>
          </a:p>
        </p:txBody>
      </p:sp>
      <p:cxnSp>
        <p:nvCxnSpPr>
          <p:cNvPr id="55" name="직선 화살표 연결선 54"/>
          <p:cNvCxnSpPr/>
          <p:nvPr/>
        </p:nvCxnSpPr>
        <p:spPr>
          <a:xfrm flipH="1" flipV="1">
            <a:off x="6526352" y="5189566"/>
            <a:ext cx="3040" cy="72280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81519" y="5425960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사육현황</a:t>
            </a:r>
          </a:p>
        </p:txBody>
      </p:sp>
      <p:cxnSp>
        <p:nvCxnSpPr>
          <p:cNvPr id="63" name="직선 화살표 연결선 62"/>
          <p:cNvCxnSpPr/>
          <p:nvPr/>
        </p:nvCxnSpPr>
        <p:spPr>
          <a:xfrm>
            <a:off x="3472448" y="6095852"/>
            <a:ext cx="2078105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99271" y="5651723"/>
            <a:ext cx="118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해외질병정보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수입동향</a:t>
            </a:r>
          </a:p>
        </p:txBody>
      </p:sp>
      <p:cxnSp>
        <p:nvCxnSpPr>
          <p:cNvPr id="65" name="직선 화살표 연결선 64"/>
          <p:cNvCxnSpPr/>
          <p:nvPr/>
        </p:nvCxnSpPr>
        <p:spPr>
          <a:xfrm>
            <a:off x="3489492" y="6212658"/>
            <a:ext cx="2061061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62296" y="6190489"/>
            <a:ext cx="118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도축동향</a:t>
            </a:r>
          </a:p>
        </p:txBody>
      </p:sp>
      <p:cxnSp>
        <p:nvCxnSpPr>
          <p:cNvPr id="67" name="직선 화살표 연결선 66"/>
          <p:cNvCxnSpPr/>
          <p:nvPr/>
        </p:nvCxnSpPr>
        <p:spPr>
          <a:xfrm>
            <a:off x="2729998" y="2891069"/>
            <a:ext cx="0" cy="7710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/>
          <p:nvPr/>
        </p:nvCxnSpPr>
        <p:spPr>
          <a:xfrm flipV="1">
            <a:off x="2881908" y="2936396"/>
            <a:ext cx="0" cy="7257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6244673" y="2891069"/>
            <a:ext cx="0" cy="77108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 flipV="1">
            <a:off x="6396583" y="2936396"/>
            <a:ext cx="0" cy="72575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BF57-99B3-4E57-BC00-662A5FD26000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2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가축방역사업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694557" y="1103313"/>
            <a:ext cx="5687987" cy="43973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 6</a:t>
            </a:r>
            <a:r>
              <a:rPr lang="ko-KR" altLang="en-US" dirty="0" err="1"/>
              <a:t>대질병</a:t>
            </a:r>
            <a:r>
              <a:rPr lang="ko-KR" altLang="en-US" dirty="0"/>
              <a:t> 시료채취 및 </a:t>
            </a:r>
            <a:r>
              <a:rPr lang="ko-KR" altLang="en-US" dirty="0" err="1"/>
              <a:t>예찰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38758160" descr="DRW00000d580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28" y="1571648"/>
            <a:ext cx="6552728" cy="47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013620" y="2708920"/>
            <a:ext cx="4261172" cy="36724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63544" y="6356350"/>
            <a:ext cx="2133600" cy="365125"/>
          </a:xfrm>
        </p:spPr>
        <p:txBody>
          <a:bodyPr/>
          <a:lstStyle/>
          <a:p>
            <a:fld id="{24EDBF57-99B3-4E57-BC00-662A5FD26000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26" name="Picture 2" descr="C:\Users\user\Desktop\축산대학 취업설명회(경상대, 진주과기대)\참고자료\방역본부_홍보판넬\가축방역사업\1-2. 돼지 시료채취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0"/>
          <a:stretch/>
        </p:blipFill>
        <p:spPr bwMode="auto">
          <a:xfrm>
            <a:off x="550902" y="2639857"/>
            <a:ext cx="1165161" cy="9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축산대학 취업설명회(경상대, 진주과기대)\참고자료\방역본부_홍보판넬\가축방역사업\1-1. 소 시료채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5" y="3680711"/>
            <a:ext cx="1152128" cy="7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축산대학 취업설명회(경상대, 진주과기대)\참고자료\방역본부_홍보판넬\가축방역사업\6. 오리 시료채취(AI 상시예찰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1" y="4546648"/>
            <a:ext cx="1127109" cy="16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축산대학 취업설명회(경상대, 진주과기대)\참고자료\방역본부_홍보판넬\가축방역사업\2-2. 양축농가방역실태점검(돼지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19581"/>
            <a:ext cx="1152128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12" y="476672"/>
            <a:ext cx="2020994" cy="309731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94ECA740-5AE7-4447-B4FE-FF6F2827CFF3}"/>
              </a:ext>
            </a:extLst>
          </p:cNvPr>
          <p:cNvSpPr/>
          <p:nvPr/>
        </p:nvSpPr>
        <p:spPr>
          <a:xfrm>
            <a:off x="2328707" y="483198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4D0FDEC-98D1-49F8-9811-CB77928B81CD}"/>
              </a:ext>
            </a:extLst>
          </p:cNvPr>
          <p:cNvSpPr/>
          <p:nvPr/>
        </p:nvSpPr>
        <p:spPr>
          <a:xfrm>
            <a:off x="2331043" y="5292499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507FE7B-358D-4D91-A05C-C1A0B3F48509}"/>
              </a:ext>
            </a:extLst>
          </p:cNvPr>
          <p:cNvSpPr/>
          <p:nvPr/>
        </p:nvSpPr>
        <p:spPr>
          <a:xfrm>
            <a:off x="2267744" y="3590434"/>
            <a:ext cx="2016224" cy="2559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00" dirty="0">
                <a:solidFill>
                  <a:schemeClr val="tx1"/>
                </a:solidFill>
              </a:rPr>
              <a:t> 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구제역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농장예찰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중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통계예찰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염소농가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- 5.264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26.320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소결핵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브루셀라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- 135,000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445,000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돼지열병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모든 돼지농가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- 15,228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284,539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오제스키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50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 이상 돼지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-6,000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80,000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뉴캣슬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1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천수 이상 </a:t>
            </a:r>
            <a:r>
              <a:rPr lang="ko-KR" alt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산란계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-1,119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 </a:t>
            </a: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49,680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6440765-8AB3-4D1B-A482-D0EDCA227098}"/>
              </a:ext>
            </a:extLst>
          </p:cNvPr>
          <p:cNvSpPr/>
          <p:nvPr/>
        </p:nvSpPr>
        <p:spPr>
          <a:xfrm>
            <a:off x="2328869" y="376928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783BE5A-15C1-4376-B36C-FD8076A74660}"/>
              </a:ext>
            </a:extLst>
          </p:cNvPr>
          <p:cNvSpPr/>
          <p:nvPr/>
        </p:nvSpPr>
        <p:spPr>
          <a:xfrm>
            <a:off x="2322496" y="4373813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13193F5-DC1B-4285-AB74-2F8DB6461E1D}"/>
              </a:ext>
            </a:extLst>
          </p:cNvPr>
          <p:cNvSpPr/>
          <p:nvPr/>
        </p:nvSpPr>
        <p:spPr>
          <a:xfrm>
            <a:off x="2313625" y="483198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7F5FBC23-5EA1-43EE-A0EE-C8A588802527}"/>
              </a:ext>
            </a:extLst>
          </p:cNvPr>
          <p:cNvSpPr/>
          <p:nvPr/>
        </p:nvSpPr>
        <p:spPr>
          <a:xfrm>
            <a:off x="2331043" y="530120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EB78120-3583-4D41-801C-E2FB38E4E96F}"/>
              </a:ext>
            </a:extLst>
          </p:cNvPr>
          <p:cNvSpPr/>
          <p:nvPr/>
        </p:nvSpPr>
        <p:spPr>
          <a:xfrm>
            <a:off x="2339752" y="573325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6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15099</TotalTime>
  <Words>1256</Words>
  <Application>Microsoft Office PowerPoint</Application>
  <PresentationFormat>화면 슬라이드 쇼(4:3)</PresentationFormat>
  <Paragraphs>410</Paragraphs>
  <Slides>25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HY견고딕</vt:lpstr>
      <vt:lpstr>HY견명조</vt:lpstr>
      <vt:lpstr>HY울릉도M</vt:lpstr>
      <vt:lpstr>HY태백B</vt:lpstr>
      <vt:lpstr>HY헤드라인M</vt:lpstr>
      <vt:lpstr>궁서체</vt:lpstr>
      <vt:lpstr>맑은 고딕</vt:lpstr>
      <vt:lpstr>문체부 돋음체</vt:lpstr>
      <vt:lpstr>산돌고딕 M</vt:lpstr>
      <vt:lpstr>-웹윤고딕140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1. 연 혁</vt:lpstr>
      <vt:lpstr>2. 조직 및 정원</vt:lpstr>
      <vt:lpstr>3. 주요사업 및 위임근거</vt:lpstr>
      <vt:lpstr>PowerPoint 프레젠테이션</vt:lpstr>
      <vt:lpstr>1. 가축방역사업</vt:lpstr>
      <vt:lpstr>1. 가축방역사업</vt:lpstr>
      <vt:lpstr>1. 가축방역사업</vt:lpstr>
      <vt:lpstr>1. 가축방역사업</vt:lpstr>
      <vt:lpstr>1. 가축방역사업</vt:lpstr>
      <vt:lpstr>1. 가축방역사업</vt:lpstr>
      <vt:lpstr>1. 가축방역사업</vt:lpstr>
      <vt:lpstr>2. 축산물위생사업 (도축검사 중심)</vt:lpstr>
      <vt:lpstr>2. 축산물위생사업 (도축검사 중심)</vt:lpstr>
      <vt:lpstr>3. 수입축산물 검역 검사사업 </vt:lpstr>
      <vt:lpstr>3. 수입축산물 검역 검사사업 </vt:lpstr>
      <vt:lpstr>PowerPoint 프레젠테이션</vt:lpstr>
      <vt:lpstr>1. 인재상 </vt:lpstr>
      <vt:lpstr>2. 공개채용</vt:lpstr>
      <vt:lpstr>2. 공개채용</vt:lpstr>
      <vt:lpstr>2. 공개채용</vt:lpstr>
      <vt:lpstr>3. 급여 및 복지제도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축산물위생 사업관리 시스템 개선 T/F회의</dc:title>
  <dc:creator>jungday</dc:creator>
  <cp:lastModifiedBy>안희용</cp:lastModifiedBy>
  <cp:revision>523</cp:revision>
  <cp:lastPrinted>2020-08-18T04:19:09Z</cp:lastPrinted>
  <dcterms:created xsi:type="dcterms:W3CDTF">2015-02-06T00:30:07Z</dcterms:created>
  <dcterms:modified xsi:type="dcterms:W3CDTF">2020-09-07T08:41:37Z</dcterms:modified>
</cp:coreProperties>
</file>