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256" r:id="rId3"/>
    <p:sldId id="257" r:id="rId4"/>
    <p:sldId id="289" r:id="rId5"/>
    <p:sldId id="258" r:id="rId6"/>
    <p:sldId id="267" r:id="rId7"/>
    <p:sldId id="261" r:id="rId8"/>
    <p:sldId id="263" r:id="rId9"/>
    <p:sldId id="264" r:id="rId10"/>
    <p:sldId id="290" r:id="rId11"/>
    <p:sldId id="291" r:id="rId12"/>
    <p:sldId id="292" r:id="rId13"/>
    <p:sldId id="293" r:id="rId14"/>
    <p:sldId id="294" r:id="rId15"/>
    <p:sldId id="295" r:id="rId16"/>
  </p:sldIdLst>
  <p:sldSz cx="6858000" cy="9144000" type="screen4x3"/>
  <p:notesSz cx="6669088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0" autoAdjust="0"/>
    <p:restoredTop sz="96014" autoAdjust="0"/>
  </p:normalViewPr>
  <p:slideViewPr>
    <p:cSldViewPr>
      <p:cViewPr>
        <p:scale>
          <a:sx n="75" d="100"/>
          <a:sy n="75" d="100"/>
        </p:scale>
        <p:origin x="-246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76191-D00D-44B6-B6A6-2A9A46B2D8B5}" type="datetimeFigureOut">
              <a:rPr lang="ko-KR" altLang="en-US" smtClean="0"/>
              <a:pPr/>
              <a:t>2015-09-03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939925" y="744538"/>
            <a:ext cx="27892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010FF-E5C7-4401-A60B-D88AC392B2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1336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10FF-E5C7-4401-A60B-D88AC392B28E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2716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10FF-E5C7-4401-A60B-D88AC392B28E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8195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10FF-E5C7-4401-A60B-D88AC392B28E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9237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10FF-E5C7-4401-A60B-D88AC392B28E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7761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10FF-E5C7-4401-A60B-D88AC392B28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111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10FF-E5C7-4401-A60B-D88AC392B28E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6800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10FF-E5C7-4401-A60B-D88AC392B28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841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2015-09-03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2015-09-03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2015-09-03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2015-09-03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2015-09-03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2015-09-03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6ABE-3FD9-46BA-B621-19FB4FFB0DD3}" type="datetimeFigureOut">
              <a:rPr lang="ko-KR" altLang="en-US" smtClean="0"/>
              <a:pPr/>
              <a:t>2015-09-03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342900" y="395536"/>
            <a:ext cx="6172200" cy="702560"/>
          </a:xfrm>
        </p:spPr>
        <p:txBody>
          <a:bodyPr>
            <a:normAutofit/>
          </a:bodyPr>
          <a:lstStyle/>
          <a:p>
            <a:r>
              <a:rPr lang="ko-KR" altLang="en-US" sz="2700" b="1" dirty="0" smtClean="0"/>
              <a:t>전자출결시스템</a:t>
            </a:r>
            <a:r>
              <a:rPr lang="en-US" altLang="ko-KR" sz="2700" b="1" dirty="0" smtClean="0"/>
              <a:t>(</a:t>
            </a:r>
            <a:r>
              <a:rPr lang="ko-KR" altLang="en-US" sz="2700" b="1" dirty="0" smtClean="0"/>
              <a:t>학</a:t>
            </a:r>
            <a:r>
              <a:rPr lang="ko-KR" altLang="en-US" sz="2700" b="1" dirty="0"/>
              <a:t>생</a:t>
            </a:r>
            <a:r>
              <a:rPr lang="ko-KR" altLang="en-US" sz="2700" b="1" dirty="0" smtClean="0"/>
              <a:t>용</a:t>
            </a:r>
            <a:r>
              <a:rPr lang="en-US" altLang="ko-KR" sz="2700" b="1" dirty="0" smtClean="0"/>
              <a:t>) </a:t>
            </a:r>
            <a:r>
              <a:rPr lang="ko-KR" altLang="en-US" sz="2700" b="1" dirty="0" smtClean="0"/>
              <a:t>이용자 매뉴얼</a:t>
            </a:r>
            <a:endParaRPr lang="ko-KR" altLang="en-US" sz="2800" b="1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821" y="2603744"/>
            <a:ext cx="3282355" cy="5208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342700" y="1187624"/>
            <a:ext cx="61722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/>
              <a:t>1. </a:t>
            </a:r>
            <a:r>
              <a:rPr lang="ko-KR" altLang="en-US" sz="2800" dirty="0" err="1"/>
              <a:t>스마트폰용</a:t>
            </a:r>
            <a:r>
              <a:rPr lang="ko-KR" altLang="en-US" sz="2800" dirty="0"/>
              <a:t> 전자출결 </a:t>
            </a:r>
            <a:r>
              <a:rPr lang="en-US" altLang="ko-KR" sz="2800" dirty="0"/>
              <a:t/>
            </a:r>
            <a:br>
              <a:rPr lang="en-US" altLang="ko-KR" sz="2800" dirty="0"/>
            </a:br>
            <a:r>
              <a:rPr lang="ko-KR" altLang="en-US" sz="2800" dirty="0" err="1"/>
              <a:t>앱설치</a:t>
            </a:r>
            <a:r>
              <a:rPr lang="ko-KR" altLang="en-US" sz="2800" dirty="0"/>
              <a:t> 및 기본기능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829552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3. PC</a:t>
            </a:r>
            <a:r>
              <a:rPr lang="ko-KR" altLang="en-US" sz="2800" dirty="0" smtClean="0"/>
              <a:t>용 전자출결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800" dirty="0" smtClean="0"/>
              <a:t>attend.daegu.ac.kr</a:t>
            </a:r>
            <a:endParaRPr lang="ko-KR" altLang="en-US" sz="2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25064"/>
          <a:stretch/>
        </p:blipFill>
        <p:spPr bwMode="auto">
          <a:xfrm>
            <a:off x="1761892" y="3583563"/>
            <a:ext cx="3334216" cy="234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7504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b="1" smtClean="0">
                <a:solidFill>
                  <a:schemeClr val="bg1"/>
                </a:solidFill>
              </a:rPr>
              <a:t>출석부 관리 </a:t>
            </a:r>
            <a:r>
              <a:rPr lang="en-US" altLang="ko-KR" b="1" smtClean="0">
                <a:solidFill>
                  <a:schemeClr val="bg1"/>
                </a:solidFill>
              </a:rPr>
              <a:t>- </a:t>
            </a:r>
            <a:r>
              <a:rPr lang="en-US" altLang="ko-KR" b="1" smtClean="0">
                <a:solidFill>
                  <a:srgbClr val="FFFF00"/>
                </a:solidFill>
              </a:rPr>
              <a:t>PC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9552"/>
            <a:ext cx="6858000" cy="1080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100" dirty="0" err="1" smtClean="0"/>
              <a:t>스마트폰을</a:t>
            </a:r>
            <a:r>
              <a:rPr lang="ko-KR" altLang="en-US" sz="1100" dirty="0" smtClean="0"/>
              <a:t> 이용할 수 없는 상황에서도 전자출결내역을 조회 할 수 있도록 </a:t>
            </a:r>
            <a:r>
              <a:rPr lang="en-US" altLang="ko-KR" sz="1100" dirty="0" smtClean="0"/>
              <a:t>PC </a:t>
            </a:r>
            <a:r>
              <a:rPr lang="ko-KR" altLang="en-US" sz="1100" dirty="0" smtClean="0"/>
              <a:t>웹을 통해 </a:t>
            </a:r>
            <a:r>
              <a:rPr lang="en-US" altLang="ko-KR" sz="1100" dirty="0" err="1" smtClean="0"/>
              <a:t>SmartDU</a:t>
            </a:r>
            <a:r>
              <a:rPr lang="ko-KR" altLang="en-US" sz="1100" dirty="0" smtClean="0"/>
              <a:t>의 출석도우미 서비스를 동일하게 제공하고 있습니다</a:t>
            </a:r>
            <a:r>
              <a:rPr lang="en-US" altLang="ko-KR" sz="1100" dirty="0" smtClean="0"/>
              <a:t>.</a:t>
            </a:r>
          </a:p>
          <a:p>
            <a:r>
              <a:rPr lang="en-US" altLang="ko-KR" sz="1100" dirty="0" smtClean="0"/>
              <a:t>attend.daegu.ac.kr</a:t>
            </a:r>
            <a:r>
              <a:rPr lang="ko-KR" altLang="en-US" sz="1100" dirty="0" smtClean="0"/>
              <a:t>을 통해 이용이 가능하며 이후 모든 과정은 </a:t>
            </a:r>
            <a:r>
              <a:rPr lang="en-US" altLang="ko-KR" sz="1100" dirty="0" err="1" smtClean="0"/>
              <a:t>SmartDU</a:t>
            </a:r>
            <a:r>
              <a:rPr lang="ko-KR" altLang="en-US" sz="1100" dirty="0" smtClean="0"/>
              <a:t>에서와 과정과 동일합니다</a:t>
            </a:r>
            <a:r>
              <a:rPr lang="en-US" altLang="ko-KR" sz="1100" dirty="0" smtClean="0"/>
              <a:t>.</a:t>
            </a:r>
          </a:p>
          <a:p>
            <a:r>
              <a:rPr lang="ko-KR" altLang="en-US" sz="1100" dirty="0" smtClean="0"/>
              <a:t>단</a:t>
            </a:r>
            <a:r>
              <a:rPr lang="en-US" altLang="ko-KR" sz="1100" dirty="0" smtClean="0"/>
              <a:t>, NFC/QR</a:t>
            </a:r>
            <a:r>
              <a:rPr lang="ko-KR" altLang="en-US" sz="1100" dirty="0" smtClean="0"/>
              <a:t>을 통한 출석체크는 </a:t>
            </a:r>
            <a:r>
              <a:rPr lang="en-US" altLang="ko-KR" sz="1100" dirty="0" smtClean="0"/>
              <a:t>PC</a:t>
            </a:r>
            <a:r>
              <a:rPr lang="ko-KR" altLang="en-US" sz="1100" dirty="0" smtClean="0"/>
              <a:t>의 특성상 지원하지 않으므로 스마트폰을 이용할 수 없는 상황에선 교수님께 출석처리 요청을 하여야 합니다</a:t>
            </a:r>
            <a:r>
              <a:rPr lang="en-US" altLang="ko-KR" sz="1100" dirty="0" smtClean="0"/>
              <a:t>.</a:t>
            </a:r>
          </a:p>
          <a:p>
            <a:endParaRPr lang="ko-KR" alt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193509" y="1619672"/>
            <a:ext cx="3816424" cy="2160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200" b="1" smtClean="0">
                <a:solidFill>
                  <a:schemeClr val="accent3">
                    <a:lumMod val="50000"/>
                  </a:schemeClr>
                </a:solidFill>
              </a:rPr>
              <a:t>전자출결 접속방법</a:t>
            </a:r>
            <a:endParaRPr lang="ko-KR" alt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7" name="직선 연결선 36"/>
          <p:cNvCxnSpPr/>
          <p:nvPr/>
        </p:nvCxnSpPr>
        <p:spPr>
          <a:xfrm>
            <a:off x="145207" y="1899753"/>
            <a:ext cx="666936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121501" y="1635574"/>
            <a:ext cx="72008" cy="25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24" y="2051720"/>
            <a:ext cx="6746088" cy="246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직선 연결선 20"/>
          <p:cNvCxnSpPr/>
          <p:nvPr/>
        </p:nvCxnSpPr>
        <p:spPr>
          <a:xfrm>
            <a:off x="309992" y="4572000"/>
            <a:ext cx="2808312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7984" y="4572000"/>
            <a:ext cx="280831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</a:rPr>
              <a:t>attend.daegu.ac.kr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에 접속합니다</a:t>
            </a:r>
            <a:r>
              <a:rPr lang="en-US" altLang="ko-KR" sz="1000" dirty="0" smtClean="0"/>
              <a:t>. </a:t>
            </a:r>
          </a:p>
          <a:p>
            <a:r>
              <a:rPr lang="en-US" altLang="ko-KR" sz="1000" dirty="0" smtClean="0"/>
              <a:t>ID</a:t>
            </a:r>
            <a:r>
              <a:rPr lang="ko-KR" altLang="en-US" sz="1000" dirty="0" smtClean="0"/>
              <a:t>와 </a:t>
            </a:r>
            <a:r>
              <a:rPr lang="en-US" altLang="ko-KR" sz="1000" dirty="0" smtClean="0"/>
              <a:t>PW</a:t>
            </a:r>
            <a:r>
              <a:rPr lang="ko-KR" altLang="en-US" sz="1000" dirty="0" smtClean="0"/>
              <a:t>를 입력하여 로그인 합니다</a:t>
            </a:r>
            <a:r>
              <a:rPr lang="en-US" altLang="ko-KR" sz="1000" dirty="0" smtClean="0"/>
              <a:t>. </a:t>
            </a:r>
            <a:endParaRPr lang="ko-KR" altLang="en-US" sz="1000" dirty="0"/>
          </a:p>
        </p:txBody>
      </p:sp>
      <p:cxnSp>
        <p:nvCxnSpPr>
          <p:cNvPr id="45" name="직선 연결선 44"/>
          <p:cNvCxnSpPr/>
          <p:nvPr/>
        </p:nvCxnSpPr>
        <p:spPr>
          <a:xfrm>
            <a:off x="343900" y="4989190"/>
            <a:ext cx="2736304" cy="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직사각형 57"/>
          <p:cNvSpPr/>
          <p:nvPr/>
        </p:nvSpPr>
        <p:spPr>
          <a:xfrm>
            <a:off x="3982400" y="2267744"/>
            <a:ext cx="2686960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/>
          <p:cNvCxnSpPr>
            <a:stCxn id="58" idx="2"/>
          </p:cNvCxnSpPr>
          <p:nvPr/>
        </p:nvCxnSpPr>
        <p:spPr>
          <a:xfrm flipH="1">
            <a:off x="3441992" y="3635896"/>
            <a:ext cx="1883888" cy="20162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3982400" y="4572000"/>
            <a:ext cx="273630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982400" y="4989190"/>
            <a:ext cx="2736304" cy="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10392" y="4572000"/>
            <a:ext cx="280831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smtClean="0"/>
              <a:t>학기를 선택하면 해당 학기에 수강중인 과목의 정보와 출결현황이 표시됩니다</a:t>
            </a:r>
            <a:r>
              <a:rPr lang="en-US" altLang="ko-KR" sz="1000" smtClean="0"/>
              <a:t>.</a:t>
            </a:r>
            <a:endParaRPr lang="ko-KR" altLang="en-US" sz="1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520" y="2295041"/>
            <a:ext cx="1872208" cy="175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4552" y="2363232"/>
            <a:ext cx="2601342" cy="98463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96" y="5702521"/>
            <a:ext cx="6143798" cy="2325484"/>
          </a:xfrm>
          <a:prstGeom prst="rect">
            <a:avLst/>
          </a:prstGeom>
          <a:ln w="9525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:\대구대\산출물\sid=1_tid=100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8750" y="3710394"/>
            <a:ext cx="2880499" cy="2880499"/>
          </a:xfrm>
          <a:prstGeom prst="rect">
            <a:avLst/>
          </a:prstGeom>
          <a:noFill/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829552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4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전자출결 </a:t>
            </a:r>
            <a:r>
              <a:rPr lang="ko-KR" altLang="en-US" sz="2800" dirty="0" err="1" smtClean="0"/>
              <a:t>앱</a:t>
            </a:r>
            <a:r>
              <a:rPr lang="en-US" altLang="ko-KR" sz="2800" dirty="0" smtClean="0"/>
              <a:t>(</a:t>
            </a:r>
            <a:r>
              <a:rPr lang="en-US" altLang="ko-KR" sz="2800" dirty="0" err="1" smtClean="0"/>
              <a:t>SmartDU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 관련 </a:t>
            </a:r>
            <a:r>
              <a:rPr lang="en-US" altLang="ko-KR" sz="2800" dirty="0" smtClean="0"/>
              <a:t>FAQ</a:t>
            </a:r>
            <a:r>
              <a:rPr lang="ko-KR" altLang="en-US" sz="2800" dirty="0" smtClean="0"/>
              <a:t> 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7504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altLang="ko-KR" b="1" smtClean="0">
                <a:solidFill>
                  <a:schemeClr val="bg1"/>
                </a:solidFill>
              </a:rPr>
              <a:t>FAQ #01 – </a:t>
            </a:r>
            <a:r>
              <a:rPr lang="ko-KR" altLang="en-US" b="1" smtClean="0">
                <a:solidFill>
                  <a:schemeClr val="bg1"/>
                </a:solidFill>
              </a:rPr>
              <a:t>아이폰에서 </a:t>
            </a:r>
            <a:r>
              <a:rPr lang="en-US" altLang="ko-KR" b="1" smtClean="0">
                <a:solidFill>
                  <a:schemeClr val="bg1"/>
                </a:solidFill>
              </a:rPr>
              <a:t>QR </a:t>
            </a:r>
            <a:r>
              <a:rPr lang="ko-KR" altLang="en-US" b="1" smtClean="0">
                <a:solidFill>
                  <a:schemeClr val="bg1"/>
                </a:solidFill>
              </a:rPr>
              <a:t>카메라가 안나오는 경우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9552"/>
            <a:ext cx="6858000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100" smtClean="0"/>
              <a:t>간혹  아이폰에서 </a:t>
            </a:r>
            <a:r>
              <a:rPr lang="en-US" altLang="ko-KR" sz="1100" smtClean="0"/>
              <a:t>QR</a:t>
            </a:r>
            <a:r>
              <a:rPr lang="ko-KR" altLang="en-US" sz="1100" smtClean="0"/>
              <a:t>코드 인식 시 카메라 화면이 하얗게 나오는 경우가 있습니다</a:t>
            </a:r>
            <a:r>
              <a:rPr lang="en-US" altLang="ko-KR" sz="1100" smtClean="0"/>
              <a:t>. </a:t>
            </a:r>
          </a:p>
          <a:p>
            <a:r>
              <a:rPr lang="ko-KR" altLang="en-US" sz="1100" smtClean="0"/>
              <a:t>이 경우는 사용자가 앱 최초 실행시 카메라 사용권한을 취소 하였기 때문입니다</a:t>
            </a:r>
            <a:r>
              <a:rPr lang="en-US" altLang="ko-KR" sz="1100" smtClean="0"/>
              <a:t>.</a:t>
            </a:r>
          </a:p>
          <a:p>
            <a:endParaRPr lang="en-US" altLang="ko-KR" sz="1100" smtClean="0"/>
          </a:p>
          <a:p>
            <a:endParaRPr lang="ko-KR" alt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1191" y="4716016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altLang="ko-KR" b="1" smtClean="0">
                <a:solidFill>
                  <a:schemeClr val="bg1"/>
                </a:solidFill>
              </a:rPr>
              <a:t>FAQ #02 – </a:t>
            </a:r>
            <a:r>
              <a:rPr lang="ko-KR" altLang="en-US" b="1" smtClean="0">
                <a:solidFill>
                  <a:schemeClr val="bg1"/>
                </a:solidFill>
              </a:rPr>
              <a:t>아이폰</a:t>
            </a:r>
            <a:r>
              <a:rPr lang="en-US" altLang="ko-KR" b="1" smtClean="0">
                <a:solidFill>
                  <a:schemeClr val="bg1"/>
                </a:solidFill>
              </a:rPr>
              <a:t>&amp;</a:t>
            </a:r>
            <a:r>
              <a:rPr lang="ko-KR" altLang="en-US" b="1" smtClean="0">
                <a:solidFill>
                  <a:schemeClr val="bg1"/>
                </a:solidFill>
              </a:rPr>
              <a:t>안드로이드에서</a:t>
            </a:r>
            <a:r>
              <a:rPr lang="en-US" altLang="ko-KR" b="1" smtClean="0">
                <a:solidFill>
                  <a:schemeClr val="bg1"/>
                </a:solidFill>
              </a:rPr>
              <a:t> </a:t>
            </a:r>
            <a:r>
              <a:rPr lang="ko-KR" altLang="en-US" b="1" smtClean="0">
                <a:solidFill>
                  <a:schemeClr val="bg1"/>
                </a:solidFill>
              </a:rPr>
              <a:t>푸시가 안오는 경우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91" y="5148064"/>
            <a:ext cx="6858000" cy="1080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100" smtClean="0"/>
              <a:t>안드로이드나 아이폰에서 푸시메시지가 도착이 안되는 경우가 있습니다</a:t>
            </a:r>
            <a:r>
              <a:rPr lang="en-US" altLang="ko-KR" sz="1100" smtClean="0"/>
              <a:t>. </a:t>
            </a:r>
          </a:p>
          <a:p>
            <a:r>
              <a:rPr lang="ko-KR" altLang="en-US" sz="1100" smtClean="0"/>
              <a:t>이 경우는 사용자가 앱 최초 실행시 푸시메시지 사용권한을 취소 하였기 때문입니다</a:t>
            </a:r>
            <a:r>
              <a:rPr lang="en-US" altLang="ko-KR" sz="1100" smtClean="0"/>
              <a:t>.</a:t>
            </a:r>
          </a:p>
          <a:p>
            <a:endParaRPr lang="en-US" altLang="ko-KR" sz="1100" b="1" u="sng" smtClean="0">
              <a:solidFill>
                <a:srgbClr val="0070C0"/>
              </a:solidFill>
            </a:endParaRPr>
          </a:p>
          <a:p>
            <a:endParaRPr lang="en-US" altLang="ko-KR" sz="1100" b="1" u="sng" smtClean="0">
              <a:solidFill>
                <a:srgbClr val="0070C0"/>
              </a:solidFill>
            </a:endParaRPr>
          </a:p>
          <a:p>
            <a:endParaRPr lang="en-US" altLang="ko-KR" sz="1100" dirty="0" smtClean="0"/>
          </a:p>
          <a:p>
            <a:endParaRPr lang="ko-KR" altLang="en-US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96" y="1043608"/>
            <a:ext cx="569753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직선 연결선 10"/>
          <p:cNvCxnSpPr/>
          <p:nvPr/>
        </p:nvCxnSpPr>
        <p:spPr>
          <a:xfrm>
            <a:off x="737408" y="4283968"/>
            <a:ext cx="56160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5400" y="4283968"/>
            <a:ext cx="5616624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b="1" u="sng" smtClean="0">
                <a:solidFill>
                  <a:srgbClr val="0070C0"/>
                </a:solidFill>
              </a:rPr>
              <a:t>아이폰 설정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– Smart DU –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카메라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&gt;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사용승인</a:t>
            </a:r>
            <a:r>
              <a:rPr lang="ko-KR" altLang="en-US" sz="1000" smtClean="0"/>
              <a:t> 을 설정하여 주세요</a:t>
            </a:r>
            <a:r>
              <a:rPr lang="en-US" altLang="ko-KR" sz="1000" smtClean="0"/>
              <a:t>.</a:t>
            </a:r>
            <a:r>
              <a:rPr lang="en-US" altLang="ko-KR" sz="1000" b="1" u="sng" smtClean="0">
                <a:solidFill>
                  <a:srgbClr val="0070C0"/>
                </a:solidFill>
              </a:rPr>
              <a:t> </a:t>
            </a:r>
            <a:endParaRPr lang="en-US" altLang="ko-KR" sz="1000" dirty="0" smtClean="0"/>
          </a:p>
        </p:txBody>
      </p:sp>
      <p:cxnSp>
        <p:nvCxnSpPr>
          <p:cNvPr id="13" name="직선 연결선 12"/>
          <p:cNvCxnSpPr/>
          <p:nvPr/>
        </p:nvCxnSpPr>
        <p:spPr>
          <a:xfrm>
            <a:off x="737408" y="4572000"/>
            <a:ext cx="5616000" cy="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9080" y="5598549"/>
            <a:ext cx="1998017" cy="2717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15" name="직선 연결선 14"/>
          <p:cNvCxnSpPr/>
          <p:nvPr/>
        </p:nvCxnSpPr>
        <p:spPr>
          <a:xfrm>
            <a:off x="3861048" y="8460432"/>
            <a:ext cx="2808312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89040" y="8460432"/>
            <a:ext cx="280831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b="1" u="sng" smtClean="0">
                <a:solidFill>
                  <a:srgbClr val="0070C0"/>
                </a:solidFill>
              </a:rPr>
              <a:t>안드로이드 설정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–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앱정보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- Smart DU –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알림표시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&gt;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체크</a:t>
            </a:r>
            <a:r>
              <a:rPr lang="ko-KR" altLang="en-US" sz="1000" smtClean="0"/>
              <a:t> 를 설정하여 주세요</a:t>
            </a:r>
            <a:r>
              <a:rPr lang="en-US" altLang="ko-KR" sz="1000" smtClean="0"/>
              <a:t>.</a:t>
            </a:r>
            <a:r>
              <a:rPr lang="en-US" altLang="ko-KR" sz="1000" b="1" u="sng" smtClean="0">
                <a:solidFill>
                  <a:srgbClr val="0070C0"/>
                </a:solidFill>
              </a:rPr>
              <a:t> </a:t>
            </a:r>
            <a:endParaRPr lang="en-US" altLang="ko-KR" sz="1000" smtClean="0"/>
          </a:p>
        </p:txBody>
      </p:sp>
      <p:cxnSp>
        <p:nvCxnSpPr>
          <p:cNvPr id="17" name="직선 연결선 16"/>
          <p:cNvCxnSpPr/>
          <p:nvPr/>
        </p:nvCxnSpPr>
        <p:spPr>
          <a:xfrm>
            <a:off x="3894956" y="8877622"/>
            <a:ext cx="2736304" cy="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704" y="5580112"/>
            <a:ext cx="1990385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25" name="직선 연결선 24"/>
          <p:cNvCxnSpPr/>
          <p:nvPr/>
        </p:nvCxnSpPr>
        <p:spPr>
          <a:xfrm>
            <a:off x="476672" y="8460432"/>
            <a:ext cx="2808312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4664" y="8460432"/>
            <a:ext cx="280831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b="1" u="sng" smtClean="0">
                <a:solidFill>
                  <a:srgbClr val="0070C0"/>
                </a:solidFill>
              </a:rPr>
              <a:t>아이폰 설정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–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알림</a:t>
            </a:r>
            <a:r>
              <a:rPr lang="en-US" altLang="ko-KR" sz="1000" b="1" u="sng" smtClean="0">
                <a:solidFill>
                  <a:srgbClr val="0070C0"/>
                </a:solidFill>
              </a:rPr>
              <a:t>-Smart DU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알림표시</a:t>
            </a:r>
            <a:r>
              <a:rPr lang="ko-KR" altLang="en-US" sz="1000" smtClean="0"/>
              <a:t> 을 설정하여 주세요</a:t>
            </a:r>
            <a:r>
              <a:rPr lang="en-US" altLang="ko-KR" sz="1000" smtClean="0"/>
              <a:t>.</a:t>
            </a:r>
            <a:r>
              <a:rPr lang="en-US" altLang="ko-KR" sz="1000" b="1" u="sng" smtClean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27" name="직선 연결선 26"/>
          <p:cNvCxnSpPr/>
          <p:nvPr/>
        </p:nvCxnSpPr>
        <p:spPr>
          <a:xfrm>
            <a:off x="510580" y="8877622"/>
            <a:ext cx="2736304" cy="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692696" y="6948264"/>
            <a:ext cx="216024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4077072" y="6516216"/>
            <a:ext cx="216024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06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191" y="179512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altLang="ko-KR" b="1" smtClean="0">
                <a:solidFill>
                  <a:schemeClr val="bg1"/>
                </a:solidFill>
              </a:rPr>
              <a:t>FAQ #03 – </a:t>
            </a:r>
            <a:r>
              <a:rPr lang="ko-KR" altLang="en-US" b="1" smtClean="0">
                <a:solidFill>
                  <a:schemeClr val="bg1"/>
                </a:solidFill>
              </a:rPr>
              <a:t>안드로이드에서 </a:t>
            </a:r>
            <a:r>
              <a:rPr lang="en-US" altLang="ko-KR" b="1" smtClean="0">
                <a:solidFill>
                  <a:schemeClr val="bg1"/>
                </a:solidFill>
              </a:rPr>
              <a:t>NFC</a:t>
            </a:r>
            <a:r>
              <a:rPr lang="ko-KR" altLang="en-US" b="1" smtClean="0">
                <a:solidFill>
                  <a:schemeClr val="bg1"/>
                </a:solidFill>
              </a:rPr>
              <a:t>가 인식이 되지 않는 경우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91" y="611560"/>
            <a:ext cx="6858000" cy="26642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100" dirty="0" err="1" smtClean="0"/>
              <a:t>안드로이드에서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NFC</a:t>
            </a:r>
            <a:r>
              <a:rPr lang="ko-KR" altLang="en-US" sz="1100" dirty="0" smtClean="0"/>
              <a:t>가 인식이 되지 않는 경우는 다음의 경우 입니다</a:t>
            </a:r>
            <a:r>
              <a:rPr lang="en-US" altLang="ko-KR" sz="1100" dirty="0" smtClean="0"/>
              <a:t>.</a:t>
            </a:r>
          </a:p>
          <a:p>
            <a:endParaRPr lang="en-US" altLang="ko-KR" sz="1100" b="1" u="sng" dirty="0" smtClean="0">
              <a:solidFill>
                <a:srgbClr val="0070C0"/>
              </a:solidFill>
            </a:endParaRPr>
          </a:p>
          <a:p>
            <a:pPr marL="228600" indent="-228600">
              <a:buAutoNum type="arabicPeriod"/>
            </a:pPr>
            <a:r>
              <a:rPr lang="en-US" altLang="ko-KR" sz="1100" dirty="0" smtClean="0"/>
              <a:t>NFC</a:t>
            </a:r>
            <a:r>
              <a:rPr lang="ko-KR" altLang="en-US" sz="1100" dirty="0" smtClean="0"/>
              <a:t> 활성화 확인 </a:t>
            </a:r>
            <a:r>
              <a:rPr lang="en-US" altLang="ko-KR" sz="1100" dirty="0" smtClean="0"/>
              <a:t>: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/>
            </a:r>
            <a:br>
              <a:rPr lang="en-US" altLang="ko-KR" sz="1100" b="1" u="sng" dirty="0" smtClean="0">
                <a:solidFill>
                  <a:srgbClr val="0070C0"/>
                </a:solidFill>
              </a:rPr>
            </a:br>
            <a:r>
              <a:rPr lang="ko-KR" altLang="en-US" sz="1100" b="1" u="sng" dirty="0" err="1" smtClean="0">
                <a:solidFill>
                  <a:srgbClr val="0070C0"/>
                </a:solidFill>
              </a:rPr>
              <a:t>삼성폰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&gt; NFC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카드읽기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/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쓰기 모드</a:t>
            </a:r>
            <a:r>
              <a:rPr lang="ko-KR" altLang="en-US" sz="1100" dirty="0" smtClean="0"/>
              <a:t> 로 설정하여 주세요</a:t>
            </a:r>
            <a:r>
              <a:rPr lang="en-US" altLang="ko-KR" sz="1100" dirty="0" smtClean="0"/>
              <a:t>.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 </a:t>
            </a:r>
            <a:br>
              <a:rPr lang="en-US" altLang="ko-KR" sz="1100" b="1" u="sng" dirty="0" smtClean="0">
                <a:solidFill>
                  <a:srgbClr val="0070C0"/>
                </a:solidFill>
              </a:rPr>
            </a:br>
            <a:r>
              <a:rPr lang="en-US" altLang="ko-KR" sz="1100" b="1" u="sng" dirty="0" smtClean="0">
                <a:solidFill>
                  <a:srgbClr val="0070C0"/>
                </a:solidFill>
              </a:rPr>
              <a:t>LG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폰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&gt; NFC Android Beam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모드</a:t>
            </a:r>
            <a:r>
              <a:rPr lang="ko-KR" altLang="en-US" sz="1100" dirty="0" smtClean="0"/>
              <a:t> 로 설정하여 주세요</a:t>
            </a:r>
            <a:r>
              <a:rPr lang="en-US" altLang="ko-KR" sz="1100" dirty="0" smtClean="0"/>
              <a:t>.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 </a:t>
            </a:r>
            <a:br>
              <a:rPr lang="en-US" altLang="ko-KR" sz="1100" b="1" u="sng" dirty="0" smtClean="0">
                <a:solidFill>
                  <a:srgbClr val="0070C0"/>
                </a:solidFill>
              </a:rPr>
            </a:br>
            <a:r>
              <a:rPr lang="ko-KR" altLang="en-US" sz="1100" b="1" u="sng" dirty="0" err="1" smtClean="0">
                <a:solidFill>
                  <a:srgbClr val="0070C0"/>
                </a:solidFill>
              </a:rPr>
              <a:t>그외폰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&gt; NFC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의 설정이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1~2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가지가 있는데 차례로 변경하여 인식되는지 확인해주세요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.</a:t>
            </a:r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r>
              <a:rPr lang="en-US" altLang="ko-KR" sz="1100" dirty="0" smtClean="0"/>
              <a:t>NFC</a:t>
            </a:r>
            <a:r>
              <a:rPr lang="ko-KR" altLang="en-US" sz="1100" dirty="0" smtClean="0"/>
              <a:t> 안테나 유무 확인 </a:t>
            </a:r>
            <a:r>
              <a:rPr lang="en-US" altLang="ko-KR" sz="1100" dirty="0" smtClean="0"/>
              <a:t>: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/>
            </a:r>
            <a:br>
              <a:rPr lang="en-US" altLang="ko-KR" sz="1100" b="1" u="sng" dirty="0" smtClean="0">
                <a:solidFill>
                  <a:srgbClr val="0070C0"/>
                </a:solidFill>
              </a:rPr>
            </a:br>
            <a:r>
              <a:rPr lang="ko-KR" altLang="en-US" sz="1100" b="1" u="sng" dirty="0" err="1" smtClean="0">
                <a:solidFill>
                  <a:srgbClr val="0070C0"/>
                </a:solidFill>
              </a:rPr>
              <a:t>삼성폰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&gt;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보통 배터리에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NFC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안테나가 있습니다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. </a:t>
            </a:r>
            <a:r>
              <a:rPr lang="ko-KR" altLang="en-US" sz="1100" dirty="0" smtClean="0"/>
              <a:t>배터리의 </a:t>
            </a:r>
            <a:r>
              <a:rPr lang="en-US" altLang="ko-KR" sz="1100" dirty="0" smtClean="0"/>
              <a:t>NFC</a:t>
            </a:r>
            <a:r>
              <a:rPr lang="ko-KR" altLang="en-US" sz="1100" dirty="0" smtClean="0"/>
              <a:t>지원여부를 확인해 주세요</a:t>
            </a:r>
            <a:r>
              <a:rPr lang="en-US" altLang="ko-KR" sz="1100" dirty="0" smtClean="0"/>
              <a:t>.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 </a:t>
            </a:r>
            <a:br>
              <a:rPr lang="en-US" altLang="ko-KR" sz="1100" b="1" u="sng" dirty="0" smtClean="0">
                <a:solidFill>
                  <a:srgbClr val="0070C0"/>
                </a:solidFill>
              </a:rPr>
            </a:br>
            <a:r>
              <a:rPr lang="ko-KR" altLang="en-US" sz="1100" b="1" u="sng" dirty="0" err="1" smtClean="0">
                <a:solidFill>
                  <a:srgbClr val="0070C0"/>
                </a:solidFill>
              </a:rPr>
              <a:t>그외폰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&gt;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커버케이스에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NFC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안테나가 있습니다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.</a:t>
            </a:r>
            <a:r>
              <a:rPr lang="ko-KR" altLang="en-US" sz="1100" dirty="0" smtClean="0"/>
              <a:t> 간혹 커버액세서리가 </a:t>
            </a:r>
            <a:r>
              <a:rPr lang="en-US" altLang="ko-KR" sz="1100" dirty="0" smtClean="0"/>
              <a:t>NFC </a:t>
            </a:r>
            <a:r>
              <a:rPr lang="ko-KR" altLang="en-US" sz="1100" dirty="0" smtClean="0"/>
              <a:t>안테나가 없는 경우 인식이</a:t>
            </a:r>
            <a:r>
              <a:rPr lang="en-US" altLang="ko-KR" sz="1100" dirty="0" smtClean="0"/>
              <a:t/>
            </a:r>
            <a:br>
              <a:rPr lang="en-US" altLang="ko-KR" sz="1100" dirty="0" smtClean="0"/>
            </a:br>
            <a:r>
              <a:rPr lang="ko-KR" altLang="en-US" sz="1100" dirty="0" smtClean="0"/>
              <a:t>되지 않으니 정품커버 케이스 혹은 </a:t>
            </a:r>
            <a:r>
              <a:rPr lang="en-US" altLang="ko-KR" sz="1100" dirty="0" smtClean="0"/>
              <a:t>NFC</a:t>
            </a:r>
            <a:r>
              <a:rPr lang="ko-KR" altLang="en-US" sz="1100" dirty="0" smtClean="0"/>
              <a:t>지원 커버 액세서리를 사용하시기 바랍니다</a:t>
            </a:r>
            <a:r>
              <a:rPr lang="en-US" altLang="ko-KR" sz="1100" dirty="0" smtClean="0"/>
              <a:t>.</a:t>
            </a:r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r>
              <a:rPr lang="en-US" altLang="ko-KR" sz="1100" dirty="0" smtClean="0"/>
              <a:t>NFC </a:t>
            </a:r>
            <a:r>
              <a:rPr lang="ko-KR" altLang="en-US" sz="1100" dirty="0" smtClean="0"/>
              <a:t>뒷면에 신용카드 등 다른 태그를 같이 사용하시면 인식이 되지 않습니다</a:t>
            </a:r>
            <a:r>
              <a:rPr lang="en-US" altLang="ko-KR" sz="1100" dirty="0" smtClean="0"/>
              <a:t>. </a:t>
            </a:r>
            <a:br>
              <a:rPr lang="en-US" altLang="ko-KR" sz="1100" dirty="0" smtClean="0"/>
            </a:br>
            <a:r>
              <a:rPr lang="ko-KR" altLang="en-US" sz="1100" dirty="0" smtClean="0"/>
              <a:t>신용카드나 버스카드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출입태그 등 다른 </a:t>
            </a:r>
            <a:r>
              <a:rPr lang="en-US" altLang="ko-KR" sz="1100" dirty="0" smtClean="0"/>
              <a:t>RF/NFC </a:t>
            </a:r>
            <a:r>
              <a:rPr lang="ko-KR" altLang="en-US" sz="1100" dirty="0" smtClean="0"/>
              <a:t>태그를 혼용하여 사용하지 마세요</a:t>
            </a:r>
            <a:r>
              <a:rPr lang="en-US" altLang="ko-KR" sz="1100" dirty="0" smtClean="0"/>
              <a:t>.</a:t>
            </a:r>
            <a:r>
              <a:rPr lang="ko-KR" altLang="en-US" sz="1100" dirty="0" smtClean="0"/>
              <a:t> </a:t>
            </a: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endParaRPr lang="ko-KR" altLang="en-US" sz="1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1048" y="1763688"/>
            <a:ext cx="23241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&quot;없음&quot; 기호 11"/>
          <p:cNvSpPr/>
          <p:nvPr/>
        </p:nvSpPr>
        <p:spPr>
          <a:xfrm>
            <a:off x="6281936" y="1763688"/>
            <a:ext cx="432048" cy="432048"/>
          </a:xfrm>
          <a:prstGeom prst="noSmoking">
            <a:avLst>
              <a:gd name="adj" fmla="val 11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&quot;없음&quot; 기호 12"/>
          <p:cNvSpPr/>
          <p:nvPr/>
        </p:nvSpPr>
        <p:spPr>
          <a:xfrm>
            <a:off x="6309320" y="2483768"/>
            <a:ext cx="432048" cy="432048"/>
          </a:xfrm>
          <a:prstGeom prst="noSmoking">
            <a:avLst>
              <a:gd name="adj" fmla="val 11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도넛 13"/>
          <p:cNvSpPr/>
          <p:nvPr/>
        </p:nvSpPr>
        <p:spPr>
          <a:xfrm>
            <a:off x="6309320" y="3203848"/>
            <a:ext cx="432048" cy="432048"/>
          </a:xfrm>
          <a:prstGeom prst="donut">
            <a:avLst>
              <a:gd name="adj" fmla="val 155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3861048" y="3923928"/>
            <a:ext cx="2808312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89040" y="3923928"/>
            <a:ext cx="280831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b="1" u="sng" smtClean="0">
                <a:solidFill>
                  <a:srgbClr val="0070C0"/>
                </a:solidFill>
              </a:rPr>
              <a:t>LG</a:t>
            </a:r>
            <a:r>
              <a:rPr lang="ko-KR" altLang="en-US" sz="1000" b="1" u="sng" smtClean="0">
                <a:solidFill>
                  <a:srgbClr val="0070C0"/>
                </a:solidFill>
              </a:rPr>
              <a:t>계열 휴대폰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: Android Beam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모드로 설정</a:t>
            </a:r>
            <a:r>
              <a:rPr lang="ko-KR" altLang="en-US" sz="1000" smtClean="0"/>
              <a:t> 을 확인해 주세요</a:t>
            </a:r>
            <a:r>
              <a:rPr lang="en-US" altLang="ko-KR" sz="1000" smtClean="0"/>
              <a:t>.</a:t>
            </a:r>
          </a:p>
        </p:txBody>
      </p:sp>
      <p:cxnSp>
        <p:nvCxnSpPr>
          <p:cNvPr id="17" name="직선 연결선 16"/>
          <p:cNvCxnSpPr/>
          <p:nvPr/>
        </p:nvCxnSpPr>
        <p:spPr>
          <a:xfrm>
            <a:off x="3894956" y="4341118"/>
            <a:ext cx="2736304" cy="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404664" y="3923928"/>
            <a:ext cx="2808312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2656" y="3923928"/>
            <a:ext cx="280831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b="1" u="sng" smtClean="0">
                <a:solidFill>
                  <a:srgbClr val="0070C0"/>
                </a:solidFill>
              </a:rPr>
              <a:t>삼성계열 휴대폰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: Card R/W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모드로 설정 </a:t>
            </a:r>
            <a:endParaRPr lang="en-US" altLang="ko-KR" sz="1000" b="1" u="sng" smtClean="0">
              <a:solidFill>
                <a:srgbClr val="0070C0"/>
              </a:solidFill>
            </a:endParaRPr>
          </a:p>
          <a:p>
            <a:r>
              <a:rPr lang="ko-KR" altLang="en-US" sz="1000" b="1" u="sng" smtClean="0">
                <a:solidFill>
                  <a:srgbClr val="0070C0"/>
                </a:solidFill>
              </a:rPr>
              <a:t>혹은 읽기쓰기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P2P</a:t>
            </a:r>
            <a:r>
              <a:rPr lang="ko-KR" altLang="en-US" sz="1000" smtClean="0"/>
              <a:t> 를 확인해 주세요</a:t>
            </a:r>
            <a:r>
              <a:rPr lang="en-US" altLang="ko-KR" sz="1000" smtClean="0"/>
              <a:t>.</a:t>
            </a:r>
          </a:p>
        </p:txBody>
      </p:sp>
      <p:cxnSp>
        <p:nvCxnSpPr>
          <p:cNvPr id="30" name="직선 연결선 29"/>
          <p:cNvCxnSpPr/>
          <p:nvPr/>
        </p:nvCxnSpPr>
        <p:spPr>
          <a:xfrm>
            <a:off x="438572" y="4341118"/>
            <a:ext cx="2736304" cy="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664" y="1763688"/>
            <a:ext cx="280364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5508104"/>
            <a:ext cx="2634354" cy="19325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31" name="직선 연결선 30"/>
          <p:cNvCxnSpPr/>
          <p:nvPr/>
        </p:nvCxnSpPr>
        <p:spPr>
          <a:xfrm>
            <a:off x="4005064" y="7524328"/>
            <a:ext cx="25200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33056" y="7524328"/>
            <a:ext cx="280831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b="1" u="sng" smtClean="0">
                <a:solidFill>
                  <a:srgbClr val="0070C0"/>
                </a:solidFill>
              </a:rPr>
              <a:t>LG</a:t>
            </a:r>
            <a:r>
              <a:rPr lang="ko-KR" altLang="en-US" sz="1000" b="1" u="sng" smtClean="0">
                <a:solidFill>
                  <a:srgbClr val="0070C0"/>
                </a:solidFill>
              </a:rPr>
              <a:t>계열 휴대폰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: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뒷면 커버케이스에 </a:t>
            </a:r>
            <a:endParaRPr lang="en-US" altLang="ko-KR" sz="1000" b="1" u="sng" smtClean="0">
              <a:solidFill>
                <a:srgbClr val="0070C0"/>
              </a:solidFill>
            </a:endParaRPr>
          </a:p>
          <a:p>
            <a:r>
              <a:rPr lang="en-US" altLang="ko-KR" sz="1000" b="1" u="sng" smtClean="0">
                <a:solidFill>
                  <a:srgbClr val="0070C0"/>
                </a:solidFill>
              </a:rPr>
              <a:t>NFC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안테나가 지원되는지를</a:t>
            </a:r>
            <a:r>
              <a:rPr lang="ko-KR" altLang="en-US" sz="1000" smtClean="0"/>
              <a:t> 확인해 주세요</a:t>
            </a:r>
            <a:r>
              <a:rPr lang="en-US" altLang="ko-KR" sz="1000" smtClean="0"/>
              <a:t>.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011676" y="7941518"/>
            <a:ext cx="2520000" cy="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332656" y="7524328"/>
            <a:ext cx="2808312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60648" y="7524328"/>
            <a:ext cx="280831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b="1" u="sng" smtClean="0">
                <a:solidFill>
                  <a:srgbClr val="0070C0"/>
                </a:solidFill>
              </a:rPr>
              <a:t>삼성계열 휴대폰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: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배터리가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NFC</a:t>
            </a:r>
            <a:r>
              <a:rPr lang="ko-KR" altLang="en-US" sz="1000" b="1" u="sng" smtClean="0">
                <a:solidFill>
                  <a:srgbClr val="0070C0"/>
                </a:solidFill>
              </a:rPr>
              <a:t>를 지원하는지</a:t>
            </a:r>
            <a:r>
              <a:rPr lang="ko-KR" altLang="en-US" sz="1000" smtClean="0"/>
              <a:t> 를 확인해 주세요</a:t>
            </a:r>
            <a:r>
              <a:rPr lang="en-US" altLang="ko-KR" sz="1000" smtClean="0"/>
              <a:t>.</a:t>
            </a:r>
          </a:p>
        </p:txBody>
      </p:sp>
      <p:cxnSp>
        <p:nvCxnSpPr>
          <p:cNvPr id="36" name="직선 연결선 35"/>
          <p:cNvCxnSpPr/>
          <p:nvPr/>
        </p:nvCxnSpPr>
        <p:spPr>
          <a:xfrm>
            <a:off x="366564" y="7941518"/>
            <a:ext cx="2736304" cy="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5064" y="5508104"/>
            <a:ext cx="2484470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15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1" y="3050540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FAQ #05 –</a:t>
            </a:r>
            <a:r>
              <a:rPr lang="ko-KR" altLang="en-US" b="1" dirty="0" smtClean="0">
                <a:solidFill>
                  <a:schemeClr val="bg1"/>
                </a:solidFill>
              </a:rPr>
              <a:t> 그 외의 추가 이용안내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1" y="107504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altLang="ko-KR" b="1" smtClean="0">
                <a:solidFill>
                  <a:schemeClr val="bg1"/>
                </a:solidFill>
              </a:rPr>
              <a:t>FAQ #04 –</a:t>
            </a:r>
            <a:r>
              <a:rPr lang="ko-KR" altLang="en-US" b="1" smtClean="0">
                <a:solidFill>
                  <a:schemeClr val="bg1"/>
                </a:solidFill>
              </a:rPr>
              <a:t> </a:t>
            </a:r>
            <a:r>
              <a:rPr lang="en-US" altLang="ko-KR" b="1" smtClean="0">
                <a:solidFill>
                  <a:schemeClr val="bg1"/>
                </a:solidFill>
              </a:rPr>
              <a:t>NFC</a:t>
            </a:r>
            <a:r>
              <a:rPr lang="ko-KR" altLang="en-US" b="1" smtClean="0">
                <a:solidFill>
                  <a:schemeClr val="bg1"/>
                </a:solidFill>
              </a:rPr>
              <a:t>가 인식은 된 듯 한데 반응이 이상한 경우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" y="539552"/>
            <a:ext cx="6858000" cy="19442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100" dirty="0" smtClean="0"/>
              <a:t>NFC</a:t>
            </a:r>
            <a:r>
              <a:rPr lang="ko-KR" altLang="en-US" sz="1100" dirty="0" smtClean="0"/>
              <a:t>태그를 인식한 것은 같은데 이상 동작을 할 때는 다음의 경우입니다</a:t>
            </a:r>
            <a:r>
              <a:rPr lang="en-US" altLang="ko-KR" sz="1100" dirty="0" smtClean="0"/>
              <a:t>.</a:t>
            </a:r>
          </a:p>
          <a:p>
            <a:endParaRPr lang="en-US" altLang="ko-KR" sz="1100" b="1" u="sng" dirty="0" smtClean="0">
              <a:solidFill>
                <a:srgbClr val="0070C0"/>
              </a:solidFill>
            </a:endParaRPr>
          </a:p>
          <a:p>
            <a:pPr marL="228600" indent="-228600">
              <a:buAutoNum type="arabicPeriod"/>
            </a:pPr>
            <a:r>
              <a:rPr lang="ko-KR" altLang="en-US" sz="1100" dirty="0" smtClean="0"/>
              <a:t>비어있는 태그입니다</a:t>
            </a:r>
            <a:r>
              <a:rPr lang="en-US" altLang="ko-KR" sz="1100" dirty="0" smtClean="0"/>
              <a:t>.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: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/>
            </a:r>
            <a:br>
              <a:rPr lang="en-US" altLang="ko-KR" sz="1100" b="1" u="sng" dirty="0" smtClean="0">
                <a:solidFill>
                  <a:srgbClr val="0070C0"/>
                </a:solidFill>
              </a:rPr>
            </a:br>
            <a:r>
              <a:rPr lang="en-US" altLang="ko-KR" sz="1100" b="1" u="sng" dirty="0" smtClean="0">
                <a:solidFill>
                  <a:srgbClr val="0070C0"/>
                </a:solidFill>
              </a:rPr>
              <a:t>Smart DU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에 </a:t>
            </a:r>
            <a:r>
              <a:rPr lang="ko-KR" altLang="en-US" sz="1100" b="1" u="sng" dirty="0" err="1" smtClean="0">
                <a:solidFill>
                  <a:srgbClr val="0070C0"/>
                </a:solidFill>
              </a:rPr>
              <a:t>로그인이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되어 있는지 확인한 후 다시 </a:t>
            </a:r>
            <a:r>
              <a:rPr lang="ko-KR" altLang="en-US" sz="1100" b="1" u="sng" dirty="0" err="1" smtClean="0">
                <a:solidFill>
                  <a:srgbClr val="0070C0"/>
                </a:solidFill>
              </a:rPr>
              <a:t>태깅해주세요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.</a:t>
            </a:r>
            <a:endParaRPr lang="en-US" altLang="ko-KR" sz="1100" dirty="0" smtClean="0"/>
          </a:p>
          <a:p>
            <a:pPr marL="228600" indent="-228600">
              <a:buFontTx/>
              <a:buAutoNum type="arabicPeriod"/>
            </a:pPr>
            <a:endParaRPr lang="en-US" altLang="ko-KR" sz="1100" dirty="0" smtClean="0"/>
          </a:p>
          <a:p>
            <a:pPr marL="228600" indent="-228600">
              <a:buFontTx/>
              <a:buAutoNum type="arabicPeriod"/>
            </a:pPr>
            <a:r>
              <a:rPr lang="ko-KR" altLang="en-US" sz="1100" dirty="0" smtClean="0"/>
              <a:t>모래시계가 돌기만 하는 경우 </a:t>
            </a:r>
            <a:r>
              <a:rPr lang="en-US" altLang="ko-KR" sz="1100" dirty="0" smtClean="0"/>
              <a:t>: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/>
            </a:r>
            <a:br>
              <a:rPr lang="en-US" altLang="ko-KR" sz="1100" b="1" u="sng" dirty="0" smtClean="0">
                <a:solidFill>
                  <a:srgbClr val="0070C0"/>
                </a:solidFill>
              </a:rPr>
            </a:br>
            <a:r>
              <a:rPr lang="ko-KR" altLang="en-US" sz="1100" b="1" u="sng" dirty="0" smtClean="0">
                <a:solidFill>
                  <a:srgbClr val="0070C0"/>
                </a:solidFill>
              </a:rPr>
              <a:t>인터넷이 현재 가능한 상태인지 확인해 주시요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.</a:t>
            </a:r>
          </a:p>
          <a:p>
            <a:pPr marL="228600" indent="-228600">
              <a:buFontTx/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r>
              <a:rPr lang="ko-KR" altLang="en-US" sz="1100" dirty="0" smtClean="0"/>
              <a:t>다른 친구들도 같이 모두 </a:t>
            </a:r>
            <a:r>
              <a:rPr lang="ko-KR" altLang="en-US" sz="1100" dirty="0" err="1" smtClean="0"/>
              <a:t>안되는</a:t>
            </a:r>
            <a:r>
              <a:rPr lang="ko-KR" altLang="en-US" sz="1100" dirty="0" smtClean="0"/>
              <a:t> 경우 </a:t>
            </a:r>
            <a:r>
              <a:rPr lang="en-US" altLang="ko-KR" sz="1100" dirty="0" smtClean="0"/>
              <a:t>:</a:t>
            </a:r>
            <a:r>
              <a:rPr lang="ko-KR" altLang="en-US" sz="1100" dirty="0" smtClean="0"/>
              <a:t>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 </a:t>
            </a:r>
            <a:br>
              <a:rPr lang="en-US" altLang="ko-KR" sz="1100" b="1" u="sng" dirty="0" smtClean="0">
                <a:solidFill>
                  <a:srgbClr val="0070C0"/>
                </a:solidFill>
              </a:rPr>
            </a:br>
            <a:r>
              <a:rPr lang="en-US" altLang="ko-KR" sz="1100" b="1" u="sng" dirty="0" smtClean="0">
                <a:solidFill>
                  <a:srgbClr val="0070C0"/>
                </a:solidFill>
              </a:rPr>
              <a:t>NFC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태그나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QR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태그가 손상되거나 수업정보가 </a:t>
            </a:r>
            <a:r>
              <a:rPr lang="ko-KR" altLang="en-US" sz="1100" b="1" u="sng" dirty="0" err="1" smtClean="0">
                <a:solidFill>
                  <a:srgbClr val="0070C0"/>
                </a:solidFill>
              </a:rPr>
              <a:t>매핑이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되지 않았을 수 있습니다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. </a:t>
            </a:r>
            <a:br>
              <a:rPr lang="en-US" altLang="ko-KR" sz="1100" b="1" u="sng" dirty="0" smtClean="0">
                <a:solidFill>
                  <a:srgbClr val="0070C0"/>
                </a:solidFill>
              </a:rPr>
            </a:br>
            <a:r>
              <a:rPr lang="ko-KR" altLang="en-US" sz="1100" b="1" u="sng" dirty="0" smtClean="0">
                <a:solidFill>
                  <a:srgbClr val="0070C0"/>
                </a:solidFill>
              </a:rPr>
              <a:t>태그고장 신고를 통해 상세내용을 보내주시고 주위의 다른 태그를 이용해보시기 바랍니다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.</a:t>
            </a:r>
            <a:endParaRPr lang="ko-KR" altLang="en-US" sz="1100" dirty="0"/>
          </a:p>
        </p:txBody>
      </p:sp>
      <p:pic>
        <p:nvPicPr>
          <p:cNvPr id="9" name="Picture 3" descr="D:\Users\yoonine\Downloads\Screenshot_2015-03-20-02-39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2856" y="3571889"/>
            <a:ext cx="2304256" cy="40964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사각형 설명선 4"/>
          <p:cNvSpPr/>
          <p:nvPr/>
        </p:nvSpPr>
        <p:spPr>
          <a:xfrm>
            <a:off x="260648" y="8316416"/>
            <a:ext cx="2880320" cy="504056"/>
          </a:xfrm>
          <a:prstGeom prst="wedgeRectCallout">
            <a:avLst>
              <a:gd name="adj1" fmla="val 55352"/>
              <a:gd name="adj2" fmla="val -27265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이용안내를 통해 최신으로 유지되는 이용안내</a:t>
            </a:r>
            <a:r>
              <a:rPr lang="en-US" altLang="ko-KR" sz="1000" dirty="0" smtClean="0">
                <a:solidFill>
                  <a:schemeClr val="tx1"/>
                </a:solidFill>
              </a:rPr>
              <a:t>&amp;FAQ </a:t>
            </a:r>
            <a:r>
              <a:rPr lang="ko-KR" altLang="en-US" sz="1000" dirty="0" smtClean="0">
                <a:solidFill>
                  <a:schemeClr val="tx1"/>
                </a:solidFill>
              </a:rPr>
              <a:t>및 사용방법을 확인할 수 있습니다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7504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b="1" smtClean="0">
                <a:solidFill>
                  <a:schemeClr val="bg1"/>
                </a:solidFill>
              </a:rPr>
              <a:t>대구대학교 전자출결 어플 설치</a:t>
            </a:r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539552"/>
            <a:ext cx="6858000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100" dirty="0" smtClean="0"/>
              <a:t>대구대학교 전자출결 </a:t>
            </a:r>
            <a:r>
              <a:rPr lang="ko-KR" altLang="en-US" sz="1100" dirty="0" err="1" smtClean="0"/>
              <a:t>앱은</a:t>
            </a:r>
            <a:r>
              <a:rPr lang="ko-KR" altLang="en-US" sz="1100" dirty="0" smtClean="0"/>
              <a:t>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대구대학교 </a:t>
            </a:r>
            <a:r>
              <a:rPr lang="ko-KR" altLang="en-US" sz="1100" b="1" u="sng" dirty="0" err="1" smtClean="0">
                <a:solidFill>
                  <a:srgbClr val="0070C0"/>
                </a:solidFill>
              </a:rPr>
              <a:t>앱을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통해서 설치</a:t>
            </a:r>
            <a:r>
              <a:rPr lang="ko-KR" altLang="en-US" sz="1100" dirty="0" smtClean="0"/>
              <a:t>할 수 있습니다</a:t>
            </a:r>
            <a:r>
              <a:rPr lang="en-US" altLang="ko-KR" sz="1100" dirty="0" smtClean="0"/>
              <a:t>.</a:t>
            </a:r>
            <a:br>
              <a:rPr lang="en-US" altLang="ko-KR" sz="1100" dirty="0" smtClean="0"/>
            </a:br>
            <a:r>
              <a:rPr lang="en-US" altLang="ko-KR" sz="1100" dirty="0" smtClean="0"/>
              <a:t>(</a:t>
            </a:r>
            <a:r>
              <a:rPr lang="ko-KR" altLang="en-US" sz="1100" dirty="0" smtClean="0"/>
              <a:t>이하 </a:t>
            </a:r>
            <a:r>
              <a:rPr lang="en-US" altLang="ko-KR" sz="1100" dirty="0" err="1" smtClean="0"/>
              <a:t>SmartDU</a:t>
            </a:r>
            <a:r>
              <a:rPr lang="ko-KR" altLang="en-US" sz="1100" dirty="0" smtClean="0"/>
              <a:t>로 명명</a:t>
            </a:r>
            <a:r>
              <a:rPr lang="en-US" altLang="ko-KR" sz="1100" dirty="0" smtClean="0"/>
              <a:t>)</a:t>
            </a:r>
            <a:endParaRPr lang="ko-KR" altLang="en-US" sz="1100" dirty="0"/>
          </a:p>
        </p:txBody>
      </p:sp>
      <p:sp>
        <p:nvSpPr>
          <p:cNvPr id="57" name="직사각형 56"/>
          <p:cNvSpPr/>
          <p:nvPr/>
        </p:nvSpPr>
        <p:spPr>
          <a:xfrm>
            <a:off x="44624" y="1065376"/>
            <a:ext cx="2543440" cy="158417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굽은 화살표 57"/>
          <p:cNvSpPr/>
          <p:nvPr/>
        </p:nvSpPr>
        <p:spPr>
          <a:xfrm flipV="1">
            <a:off x="3124235" y="6146128"/>
            <a:ext cx="1659804" cy="1987939"/>
          </a:xfrm>
          <a:prstGeom prst="ben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9" name="굽은 화살표 58"/>
          <p:cNvSpPr/>
          <p:nvPr/>
        </p:nvSpPr>
        <p:spPr>
          <a:xfrm>
            <a:off x="3127855" y="1438562"/>
            <a:ext cx="1728192" cy="1919350"/>
          </a:xfrm>
          <a:prstGeom prst="ben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613" y="6165672"/>
            <a:ext cx="1620491" cy="2880872"/>
          </a:xfrm>
          <a:prstGeom prst="rect">
            <a:avLst/>
          </a:prstGeom>
        </p:spPr>
      </p:pic>
      <p:sp>
        <p:nvSpPr>
          <p:cNvPr id="66" name="오른쪽 화살표 65"/>
          <p:cNvSpPr/>
          <p:nvPr/>
        </p:nvSpPr>
        <p:spPr>
          <a:xfrm>
            <a:off x="967615" y="4139952"/>
            <a:ext cx="1512168" cy="1152128"/>
          </a:xfrm>
          <a:prstGeom prst="rightArrow">
            <a:avLst>
              <a:gd name="adj1" fmla="val 50000"/>
              <a:gd name="adj2" fmla="val 29257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오른쪽 화살표 66"/>
          <p:cNvSpPr/>
          <p:nvPr/>
        </p:nvSpPr>
        <p:spPr>
          <a:xfrm>
            <a:off x="1986118" y="4139676"/>
            <a:ext cx="1512168" cy="1152128"/>
          </a:xfrm>
          <a:prstGeom prst="rightArrow">
            <a:avLst>
              <a:gd name="adj1" fmla="val 50000"/>
              <a:gd name="adj2" fmla="val 29257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오른쪽 화살표 67"/>
          <p:cNvSpPr/>
          <p:nvPr/>
        </p:nvSpPr>
        <p:spPr>
          <a:xfrm>
            <a:off x="3127855" y="4139676"/>
            <a:ext cx="1512168" cy="1152128"/>
          </a:xfrm>
          <a:prstGeom prst="rightArrow">
            <a:avLst>
              <a:gd name="adj1" fmla="val 50000"/>
              <a:gd name="adj2" fmla="val 29257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오른쪽 화살표 68"/>
          <p:cNvSpPr/>
          <p:nvPr/>
        </p:nvSpPr>
        <p:spPr>
          <a:xfrm>
            <a:off x="4216908" y="4139676"/>
            <a:ext cx="1512168" cy="1152128"/>
          </a:xfrm>
          <a:prstGeom prst="rightArrow">
            <a:avLst>
              <a:gd name="adj1" fmla="val 50000"/>
              <a:gd name="adj2" fmla="val 29257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오른쪽 화살표 69"/>
          <p:cNvSpPr/>
          <p:nvPr/>
        </p:nvSpPr>
        <p:spPr>
          <a:xfrm>
            <a:off x="5401667" y="4139676"/>
            <a:ext cx="1512168" cy="1152128"/>
          </a:xfrm>
          <a:prstGeom prst="rightArrow">
            <a:avLst>
              <a:gd name="adj1" fmla="val 50000"/>
              <a:gd name="adj2" fmla="val 29257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오른쪽 화살표 70"/>
          <p:cNvSpPr/>
          <p:nvPr/>
        </p:nvSpPr>
        <p:spPr>
          <a:xfrm>
            <a:off x="-27384" y="4126376"/>
            <a:ext cx="1512168" cy="1152128"/>
          </a:xfrm>
          <a:prstGeom prst="rightArrow">
            <a:avLst>
              <a:gd name="adj1" fmla="val 50000"/>
              <a:gd name="adj2" fmla="val 29257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5"/>
          <a:stretch/>
        </p:blipFill>
        <p:spPr>
          <a:xfrm>
            <a:off x="2560973" y="3351392"/>
            <a:ext cx="1620000" cy="2755422"/>
          </a:xfrm>
          <a:prstGeom prst="rect">
            <a:avLst/>
          </a:prstGeom>
        </p:spPr>
      </p:pic>
      <p:pic>
        <p:nvPicPr>
          <p:cNvPr id="73" name="그림 7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6"/>
          <a:stretch/>
        </p:blipFill>
        <p:spPr>
          <a:xfrm>
            <a:off x="4854858" y="3326494"/>
            <a:ext cx="1620000" cy="2764936"/>
          </a:xfrm>
          <a:prstGeom prst="rect">
            <a:avLst/>
          </a:prstGeom>
        </p:spPr>
      </p:pic>
      <p:pic>
        <p:nvPicPr>
          <p:cNvPr id="74" name="그림 7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6"/>
          <a:stretch/>
        </p:blipFill>
        <p:spPr>
          <a:xfrm>
            <a:off x="419779" y="3347537"/>
            <a:ext cx="1620000" cy="2755420"/>
          </a:xfrm>
          <a:prstGeom prst="rect">
            <a:avLst/>
          </a:prstGeom>
        </p:spPr>
      </p:pic>
      <p:pic>
        <p:nvPicPr>
          <p:cNvPr id="75" name="그림 7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6"/>
          <a:stretch/>
        </p:blipFill>
        <p:spPr>
          <a:xfrm>
            <a:off x="4854858" y="539552"/>
            <a:ext cx="1620000" cy="2755423"/>
          </a:xfrm>
          <a:prstGeom prst="rect">
            <a:avLst/>
          </a:prstGeom>
        </p:spPr>
      </p:pic>
      <p:sp>
        <p:nvSpPr>
          <p:cNvPr id="76" name="직사각형 75"/>
          <p:cNvSpPr/>
          <p:nvPr/>
        </p:nvSpPr>
        <p:spPr>
          <a:xfrm>
            <a:off x="419779" y="4933822"/>
            <a:ext cx="1411932" cy="297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/>
          <p:cNvSpPr/>
          <p:nvPr/>
        </p:nvSpPr>
        <p:spPr>
          <a:xfrm>
            <a:off x="3389703" y="3783440"/>
            <a:ext cx="814384" cy="3265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TextBox 77"/>
          <p:cNvSpPr txBox="1"/>
          <p:nvPr/>
        </p:nvSpPr>
        <p:spPr>
          <a:xfrm>
            <a:off x="703078" y="1108234"/>
            <a:ext cx="1887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스마트</a:t>
            </a:r>
            <a:r>
              <a:rPr lang="en-US" altLang="ko-KR" sz="1200" b="1" dirty="0" smtClean="0"/>
              <a:t>DU </a:t>
            </a:r>
            <a:r>
              <a:rPr lang="ko-KR" altLang="en-US" sz="1200" b="1" smtClean="0"/>
              <a:t>앱이 </a:t>
            </a:r>
            <a:endParaRPr lang="en-US" altLang="ko-KR" sz="1200" b="1" dirty="0" smtClean="0"/>
          </a:p>
          <a:p>
            <a:r>
              <a:rPr lang="ko-KR" altLang="en-US" sz="1200" b="1" dirty="0" smtClean="0"/>
              <a:t>이미 설치되어 있을 경우</a:t>
            </a:r>
            <a:endParaRPr lang="ko-KR" altLang="en-US" sz="1200" b="1" dirty="0"/>
          </a:p>
        </p:txBody>
      </p:sp>
      <p:sp>
        <p:nvSpPr>
          <p:cNvPr id="79" name="오른쪽 화살표 78"/>
          <p:cNvSpPr/>
          <p:nvPr/>
        </p:nvSpPr>
        <p:spPr>
          <a:xfrm>
            <a:off x="110177" y="1098868"/>
            <a:ext cx="630520" cy="480396"/>
          </a:xfrm>
          <a:prstGeom prst="rightArrow">
            <a:avLst>
              <a:gd name="adj1" fmla="val 50000"/>
              <a:gd name="adj2" fmla="val 29257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오른쪽 화살표 79"/>
          <p:cNvSpPr/>
          <p:nvPr/>
        </p:nvSpPr>
        <p:spPr>
          <a:xfrm>
            <a:off x="103739" y="1563942"/>
            <a:ext cx="630520" cy="480396"/>
          </a:xfrm>
          <a:prstGeom prst="rightArrow">
            <a:avLst>
              <a:gd name="adj1" fmla="val 50000"/>
              <a:gd name="adj2" fmla="val 29257"/>
            </a:avLst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오른쪽 화살표 80"/>
          <p:cNvSpPr/>
          <p:nvPr/>
        </p:nvSpPr>
        <p:spPr>
          <a:xfrm>
            <a:off x="103739" y="2067998"/>
            <a:ext cx="630520" cy="480396"/>
          </a:xfrm>
          <a:prstGeom prst="rightArrow">
            <a:avLst>
              <a:gd name="adj1" fmla="val 50000"/>
              <a:gd name="adj2" fmla="val 29257"/>
            </a:avLst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TextBox 81"/>
          <p:cNvSpPr txBox="1"/>
          <p:nvPr/>
        </p:nvSpPr>
        <p:spPr>
          <a:xfrm>
            <a:off x="724046" y="1581441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스마트</a:t>
            </a:r>
            <a:r>
              <a:rPr lang="en-US" altLang="ko-KR" sz="1200" b="1" dirty="0" smtClean="0"/>
              <a:t>DU </a:t>
            </a:r>
            <a:r>
              <a:rPr lang="ko-KR" altLang="en-US" sz="1200" b="1" smtClean="0"/>
              <a:t>앱 미설치 시</a:t>
            </a:r>
            <a:endParaRPr lang="en-US" altLang="ko-KR" sz="1200" b="1" dirty="0" smtClean="0"/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200" b="1" smtClean="0">
                <a:solidFill>
                  <a:srgbClr val="FF0000"/>
                </a:solidFill>
              </a:rPr>
              <a:t>아이폰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)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30306" y="2075511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/>
              <a:t>스마트</a:t>
            </a:r>
            <a:r>
              <a:rPr lang="en-US" altLang="ko-KR" sz="1200" b="1" dirty="0" smtClean="0"/>
              <a:t>DU </a:t>
            </a:r>
            <a:r>
              <a:rPr lang="ko-KR" altLang="en-US" sz="1200" b="1" smtClean="0"/>
              <a:t>앱 미설치 시</a:t>
            </a:r>
            <a:endParaRPr lang="en-US" altLang="ko-KR" sz="1200" b="1" dirty="0" smtClean="0"/>
          </a:p>
          <a:p>
            <a:r>
              <a:rPr lang="en-US" altLang="ko-KR" sz="12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200" b="1" smtClean="0">
                <a:solidFill>
                  <a:srgbClr val="FF0000"/>
                </a:solidFill>
              </a:rPr>
              <a:t>안드로이드폰</a:t>
            </a:r>
            <a:r>
              <a:rPr lang="en-US" altLang="ko-KR" sz="1200" b="1" dirty="0" smtClean="0">
                <a:solidFill>
                  <a:srgbClr val="FF0000"/>
                </a:solidFill>
              </a:rPr>
              <a:t>)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543895" y="6362152"/>
            <a:ext cx="1673013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/>
              <a:t>‘</a:t>
            </a:r>
            <a:r>
              <a:rPr lang="ko-KR" altLang="en-US" sz="1200" b="1" smtClean="0"/>
              <a:t>구글 플레이</a:t>
            </a:r>
            <a:r>
              <a:rPr lang="en-US" altLang="ko-KR" sz="1200" b="1" dirty="0" smtClean="0"/>
              <a:t>’</a:t>
            </a:r>
            <a:r>
              <a:rPr lang="ko-KR" altLang="en-US" sz="1200" b="1" smtClean="0"/>
              <a:t>로 연결</a:t>
            </a:r>
            <a:endParaRPr lang="en-US" altLang="ko-KR" sz="1200" b="1" dirty="0" smtClean="0"/>
          </a:p>
          <a:p>
            <a:r>
              <a:rPr lang="en-US" altLang="ko-KR" sz="1200" b="1" dirty="0" smtClean="0"/>
              <a:t>(</a:t>
            </a:r>
            <a:r>
              <a:rPr lang="ko-KR" altLang="en-US" sz="1200" b="1" smtClean="0"/>
              <a:t>안드로이드폰</a:t>
            </a:r>
            <a:r>
              <a:rPr lang="en-US" altLang="ko-KR" sz="1200" b="1" dirty="0" smtClean="0"/>
              <a:t>)</a:t>
            </a:r>
            <a:r>
              <a:rPr lang="ko-KR" altLang="en-US" sz="1200" b="1" smtClean="0"/>
              <a:t> </a:t>
            </a:r>
            <a:endParaRPr lang="ko-KR" altLang="en-US" sz="12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2564677" y="2709840"/>
            <a:ext cx="167301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자체 다운로드 페이지로 이동</a:t>
            </a:r>
            <a:r>
              <a:rPr lang="en-US" altLang="ko-KR" sz="1200" b="1" dirty="0" smtClean="0"/>
              <a:t>(</a:t>
            </a:r>
            <a:r>
              <a:rPr lang="ko-KR" altLang="en-US" sz="1200" b="1" smtClean="0"/>
              <a:t>아이폰</a:t>
            </a:r>
            <a:r>
              <a:rPr lang="en-US" altLang="ko-KR" sz="1200" b="1" dirty="0" smtClean="0"/>
              <a:t>)</a:t>
            </a:r>
            <a:r>
              <a:rPr lang="ko-KR" altLang="en-US" sz="1200" b="1" smtClean="0"/>
              <a:t> </a:t>
            </a:r>
            <a:endParaRPr lang="ko-KR" alt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8" y="179512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로그인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Users\yoonine\Downloads\Screenshot_2015-03-20-02-38-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1363928"/>
            <a:ext cx="1440000" cy="25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88" y="539552"/>
            <a:ext cx="6858000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100" dirty="0" err="1" smtClean="0"/>
              <a:t>SmartDU</a:t>
            </a:r>
            <a:r>
              <a:rPr lang="ko-KR" altLang="en-US" sz="1100" dirty="0" smtClean="0"/>
              <a:t>를 실행하여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아이디와 비밀번호를 입력</a:t>
            </a:r>
            <a:r>
              <a:rPr lang="ko-KR" altLang="en-US" sz="1100" dirty="0" smtClean="0"/>
              <a:t>하여 로그인합니다</a:t>
            </a:r>
            <a:r>
              <a:rPr lang="en-US" altLang="ko-KR" sz="1100" dirty="0" smtClean="0"/>
              <a:t>.</a:t>
            </a:r>
          </a:p>
          <a:p>
            <a:r>
              <a:rPr lang="ko-KR" altLang="en-US" sz="1100" dirty="0" smtClean="0"/>
              <a:t>비밀번호 찾기는 </a:t>
            </a:r>
            <a:r>
              <a:rPr lang="en-US" altLang="ko-KR" sz="1100" dirty="0" smtClean="0"/>
              <a:t>PC</a:t>
            </a:r>
            <a:r>
              <a:rPr lang="ko-KR" altLang="en-US" sz="1100" dirty="0" smtClean="0"/>
              <a:t>에서만 가능합니다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88" y="971600"/>
            <a:ext cx="1916832" cy="2160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sz="1000" smtClean="0">
                <a:solidFill>
                  <a:schemeClr val="bg1"/>
                </a:solidFill>
              </a:rPr>
              <a:t>안드로이드 </a:t>
            </a:r>
            <a:r>
              <a:rPr lang="en-US" altLang="ko-KR" sz="1000" smtClean="0">
                <a:solidFill>
                  <a:schemeClr val="bg1"/>
                </a:solidFill>
              </a:rPr>
              <a:t>&amp; </a:t>
            </a:r>
            <a:r>
              <a:rPr lang="ko-KR" altLang="en-US" sz="1000" smtClean="0">
                <a:solidFill>
                  <a:schemeClr val="bg1"/>
                </a:solidFill>
              </a:rPr>
              <a:t>아이폰 공통</a:t>
            </a:r>
            <a:endParaRPr lang="ko-KR" altLang="en-US" sz="1000">
              <a:solidFill>
                <a:schemeClr val="bg1"/>
              </a:solidFill>
            </a:endParaRPr>
          </a:p>
        </p:txBody>
      </p:sp>
      <p:pic>
        <p:nvPicPr>
          <p:cNvPr id="2051" name="Picture 3" descr="D:\Users\yoonine\Downloads\Screenshot_2015-03-20-02-39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3096" y="5404403"/>
            <a:ext cx="1800000" cy="32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D:\Users\yoonine\Downloads\Screenshot_2015-03-20-02-39-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864" y="5404403"/>
            <a:ext cx="1800000" cy="32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3336" y="5404402"/>
            <a:ext cx="1800000" cy="32000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13560" y="4252274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서비스 화면 이동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560" y="4612314"/>
            <a:ext cx="6858000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100" dirty="0" smtClean="0"/>
              <a:t>로그인 이후 </a:t>
            </a:r>
            <a:r>
              <a:rPr lang="en-US" altLang="ko-KR" sz="1100" b="1" u="sng" dirty="0" err="1" smtClean="0">
                <a:solidFill>
                  <a:srgbClr val="0070C0"/>
                </a:solidFill>
              </a:rPr>
              <a:t>SmartDU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 </a:t>
            </a:r>
            <a:r>
              <a:rPr lang="ko-KR" altLang="en-US" sz="1100" b="1" u="sng" dirty="0" err="1" smtClean="0">
                <a:solidFill>
                  <a:srgbClr val="0070C0"/>
                </a:solidFill>
              </a:rPr>
              <a:t>메인화면에서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손가락으로 좌우로 드래그 하여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Smart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전체보기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, Smart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학생증으로 이동</a:t>
            </a:r>
            <a:r>
              <a:rPr lang="ko-KR" altLang="en-US" sz="1100" dirty="0" smtClean="0"/>
              <a:t>할 수 있습니다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13560" y="5044362"/>
            <a:ext cx="1916832" cy="2160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sz="1000" smtClean="0">
                <a:solidFill>
                  <a:schemeClr val="bg1"/>
                </a:solidFill>
              </a:rPr>
              <a:t>안드로이드 </a:t>
            </a:r>
            <a:r>
              <a:rPr lang="en-US" altLang="ko-KR" sz="1000" smtClean="0">
                <a:solidFill>
                  <a:schemeClr val="bg1"/>
                </a:solidFill>
              </a:rPr>
              <a:t>&amp; </a:t>
            </a:r>
            <a:r>
              <a:rPr lang="ko-KR" altLang="en-US" sz="1000" smtClean="0">
                <a:solidFill>
                  <a:schemeClr val="bg1"/>
                </a:solidFill>
              </a:rPr>
              <a:t>아이폰 공통</a:t>
            </a:r>
            <a:endParaRPr lang="ko-KR" altLang="en-US" sz="1000">
              <a:solidFill>
                <a:schemeClr val="bg1"/>
              </a:solidFill>
            </a:endParaRPr>
          </a:p>
        </p:txBody>
      </p:sp>
      <p:sp>
        <p:nvSpPr>
          <p:cNvPr id="31" name="왼쪽/오른쪽 화살표 30"/>
          <p:cNvSpPr/>
          <p:nvPr/>
        </p:nvSpPr>
        <p:spPr>
          <a:xfrm>
            <a:off x="1556992" y="6732240"/>
            <a:ext cx="1440160" cy="648072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9040" y="6948264"/>
            <a:ext cx="666998" cy="90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왼쪽/오른쪽 화살표 31"/>
          <p:cNvSpPr/>
          <p:nvPr/>
        </p:nvSpPr>
        <p:spPr>
          <a:xfrm>
            <a:off x="3717232" y="6732240"/>
            <a:ext cx="1440160" cy="648072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9280" y="6948264"/>
            <a:ext cx="666998" cy="90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644008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개인화면 수정</a:t>
            </a:r>
            <a:r>
              <a:rPr lang="en-US" altLang="ko-KR" b="1" dirty="0" smtClean="0">
                <a:solidFill>
                  <a:schemeClr val="bg1"/>
                </a:solidFill>
              </a:rPr>
              <a:t>/</a:t>
            </a:r>
            <a:r>
              <a:rPr lang="ko-KR" altLang="en-US" b="1" dirty="0" smtClean="0">
                <a:solidFill>
                  <a:schemeClr val="bg1"/>
                </a:solidFill>
              </a:rPr>
              <a:t>삭제 방법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07504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개인화면 설정방법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39552"/>
            <a:ext cx="6858000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100" dirty="0" err="1" smtClean="0"/>
              <a:t>SmartDU</a:t>
            </a:r>
            <a:r>
              <a:rPr lang="ko-KR" altLang="en-US" sz="1100" dirty="0" smtClean="0"/>
              <a:t>에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즐겨찾기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(</a:t>
            </a:r>
            <a:r>
              <a:rPr lang="ko-KR" altLang="en-US" sz="1100" b="1" u="sng" dirty="0" err="1" smtClean="0">
                <a:solidFill>
                  <a:srgbClr val="0070C0"/>
                </a:solidFill>
              </a:rPr>
              <a:t>바로가기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)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서비스를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6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개까지 추가</a:t>
            </a:r>
            <a:r>
              <a:rPr lang="ko-KR" altLang="en-US" sz="1100" dirty="0" smtClean="0"/>
              <a:t>하여 편리하게 사용할 수 있다</a:t>
            </a:r>
            <a:r>
              <a:rPr lang="en-US" altLang="ko-KR" sz="1100" dirty="0" smtClean="0"/>
              <a:t>. </a:t>
            </a:r>
            <a:r>
              <a:rPr lang="ko-KR" altLang="en-US" sz="1100" dirty="0" err="1" smtClean="0"/>
              <a:t>즐겨찾기</a:t>
            </a:r>
            <a:r>
              <a:rPr lang="ko-KR" altLang="en-US" sz="1100" dirty="0" smtClean="0"/>
              <a:t> 설정은 서비스 별 색상을 선택하여 개인화면을 꾸밀 수 있다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971600"/>
            <a:ext cx="1916832" cy="2160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sz="1000" smtClean="0">
                <a:solidFill>
                  <a:schemeClr val="bg1"/>
                </a:solidFill>
              </a:rPr>
              <a:t>안드로이드 </a:t>
            </a:r>
            <a:r>
              <a:rPr lang="en-US" altLang="ko-KR" sz="1000" smtClean="0">
                <a:solidFill>
                  <a:schemeClr val="bg1"/>
                </a:solidFill>
              </a:rPr>
              <a:t>&amp; </a:t>
            </a:r>
            <a:r>
              <a:rPr lang="ko-KR" altLang="en-US" sz="1000" smtClean="0">
                <a:solidFill>
                  <a:schemeClr val="bg1"/>
                </a:solidFill>
              </a:rPr>
              <a:t>아이폰 공통</a:t>
            </a:r>
            <a:endParaRPr lang="ko-KR" altLang="en-US" sz="1000">
              <a:solidFill>
                <a:schemeClr val="bg1"/>
              </a:solidFill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32656" y="3891560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332656" y="4427984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0648" y="3891560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smtClean="0"/>
              <a:t>메인화면의 빈 곳을 </a:t>
            </a:r>
            <a:endParaRPr lang="en-US" altLang="ko-KR" sz="1000" smtClean="0"/>
          </a:p>
          <a:p>
            <a:r>
              <a:rPr lang="ko-KR" altLang="en-US" sz="1000" smtClean="0"/>
              <a:t>길게</a:t>
            </a:r>
            <a:r>
              <a:rPr lang="en-US" altLang="ko-KR" sz="1000" smtClean="0"/>
              <a:t>(1~2</a:t>
            </a:r>
            <a:r>
              <a:rPr lang="ko-KR" altLang="en-US" sz="1000" smtClean="0"/>
              <a:t>초</a:t>
            </a:r>
            <a:r>
              <a:rPr lang="en-US" altLang="ko-KR" sz="1000" smtClean="0"/>
              <a:t>) </a:t>
            </a:r>
            <a:r>
              <a:rPr lang="ko-KR" altLang="en-US" sz="1000" smtClean="0"/>
              <a:t>누른다</a:t>
            </a:r>
            <a:r>
              <a:rPr lang="en-US" altLang="ko-KR" sz="1000" smtClean="0"/>
              <a:t>.</a:t>
            </a:r>
            <a:endParaRPr lang="ko-KR" altLang="en-US" sz="1000"/>
          </a:p>
        </p:txBody>
      </p:sp>
      <p:cxnSp>
        <p:nvCxnSpPr>
          <p:cNvPr id="23" name="직선 연결선 22"/>
          <p:cNvCxnSpPr/>
          <p:nvPr/>
        </p:nvCxnSpPr>
        <p:spPr>
          <a:xfrm>
            <a:off x="1916832" y="3891560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1916832" y="4427984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44824" y="3891560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smtClean="0"/>
              <a:t>[</a:t>
            </a:r>
            <a:r>
              <a:rPr lang="ko-KR" altLang="en-US" sz="1000" smtClean="0"/>
              <a:t>바로가기설정</a:t>
            </a:r>
            <a:r>
              <a:rPr lang="en-US" altLang="ko-KR" sz="1000" smtClean="0"/>
              <a:t>]</a:t>
            </a:r>
            <a:r>
              <a:rPr lang="ko-KR" altLang="en-US" sz="1000" smtClean="0"/>
              <a:t>화면에</a:t>
            </a:r>
            <a:endParaRPr lang="en-US" altLang="ko-KR" sz="1000" smtClean="0"/>
          </a:p>
          <a:p>
            <a:r>
              <a:rPr lang="ko-KR" altLang="en-US" sz="1000" smtClean="0"/>
              <a:t>설정할 메뉴와 적용색상을 선택 후 </a:t>
            </a:r>
            <a:r>
              <a:rPr lang="en-US" altLang="ko-KR" sz="1000" smtClean="0"/>
              <a:t>[</a:t>
            </a:r>
            <a:r>
              <a:rPr lang="ko-KR" altLang="en-US" sz="1000" smtClean="0"/>
              <a:t>적용</a:t>
            </a:r>
            <a:r>
              <a:rPr lang="en-US" altLang="ko-KR" sz="1000" smtClean="0"/>
              <a:t>]</a:t>
            </a:r>
            <a:endParaRPr lang="ko-KR" altLang="en-US" sz="1000"/>
          </a:p>
        </p:txBody>
      </p:sp>
      <p:cxnSp>
        <p:nvCxnSpPr>
          <p:cNvPr id="26" name="직선 연결선 25"/>
          <p:cNvCxnSpPr/>
          <p:nvPr/>
        </p:nvCxnSpPr>
        <p:spPr>
          <a:xfrm>
            <a:off x="3573016" y="3891560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3573016" y="4427984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01008" y="3891560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err="1" smtClean="0"/>
              <a:t>컬러별로</a:t>
            </a:r>
            <a:r>
              <a:rPr lang="ko-KR" altLang="en-US" sz="1000" dirty="0" smtClean="0"/>
              <a:t> 선택하여</a:t>
            </a:r>
            <a:endParaRPr lang="en-US" altLang="ko-KR" sz="1000" dirty="0" smtClean="0"/>
          </a:p>
          <a:p>
            <a:r>
              <a:rPr lang="ko-KR" altLang="en-US" sz="1000" dirty="0" smtClean="0"/>
              <a:t>화면 꾸미기와 </a:t>
            </a:r>
            <a:endParaRPr lang="en-US" altLang="ko-KR" sz="1000" dirty="0" smtClean="0"/>
          </a:p>
          <a:p>
            <a:r>
              <a:rPr lang="ko-KR" altLang="en-US" sz="1000" dirty="0" smtClean="0"/>
              <a:t>수정변경 가능</a:t>
            </a:r>
            <a:endParaRPr lang="ko-KR" altLang="en-US" sz="1000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1227264"/>
            <a:ext cx="634523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3" descr="D:\Users\yoonine\Downloads\Screenshot_2015-03-20-02-39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720" y="1515296"/>
            <a:ext cx="1173600" cy="20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4" name="직사각형 33"/>
          <p:cNvSpPr/>
          <p:nvPr/>
        </p:nvSpPr>
        <p:spPr>
          <a:xfrm>
            <a:off x="332656" y="2451400"/>
            <a:ext cx="50405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664" y="2739432"/>
            <a:ext cx="52947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D:\Users\yoonine\Downloads\Screenshot_2015-03-20-03-02-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5728" y="1517128"/>
            <a:ext cx="1173600" cy="2086400"/>
          </a:xfrm>
          <a:prstGeom prst="rect">
            <a:avLst/>
          </a:prstGeom>
          <a:noFill/>
        </p:spPr>
      </p:pic>
      <p:sp>
        <p:nvSpPr>
          <p:cNvPr id="39" name="직사각형 38"/>
          <p:cNvSpPr/>
          <p:nvPr/>
        </p:nvSpPr>
        <p:spPr>
          <a:xfrm>
            <a:off x="1916832" y="1947344"/>
            <a:ext cx="136815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2132856" y="3027464"/>
            <a:ext cx="36004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5" name="Picture 3" descr="D:\Users\yoonine\Downloads\Screenshot_2015-03-20-03-06-3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89736" y="1489304"/>
            <a:ext cx="1173600" cy="2086400"/>
          </a:xfrm>
          <a:prstGeom prst="rect">
            <a:avLst/>
          </a:prstGeom>
          <a:noFill/>
        </p:spPr>
      </p:pic>
      <p:sp>
        <p:nvSpPr>
          <p:cNvPr id="41" name="직사각형 40"/>
          <p:cNvSpPr/>
          <p:nvPr/>
        </p:nvSpPr>
        <p:spPr>
          <a:xfrm>
            <a:off x="3631376" y="2370816"/>
            <a:ext cx="50405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4941168" y="899592"/>
            <a:ext cx="1628800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88" y="5076056"/>
            <a:ext cx="6858000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100" dirty="0" smtClean="0"/>
              <a:t>설정화면과 동일한 과정으로 이미 설정한 내용을 다른 내용으로 수정하거나 삭제할 수 있다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  <p:sp>
        <p:nvSpPr>
          <p:cNvPr id="44" name="TextBox 43"/>
          <p:cNvSpPr txBox="1"/>
          <p:nvPr/>
        </p:nvSpPr>
        <p:spPr>
          <a:xfrm>
            <a:off x="88" y="5364088"/>
            <a:ext cx="1916832" cy="2160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sz="1000" smtClean="0">
                <a:solidFill>
                  <a:schemeClr val="bg1"/>
                </a:solidFill>
              </a:rPr>
              <a:t>안드로이드 </a:t>
            </a:r>
            <a:r>
              <a:rPr lang="en-US" altLang="ko-KR" sz="1000" smtClean="0">
                <a:solidFill>
                  <a:schemeClr val="bg1"/>
                </a:solidFill>
              </a:rPr>
              <a:t>&amp; </a:t>
            </a:r>
            <a:r>
              <a:rPr lang="ko-KR" altLang="en-US" sz="1000" smtClean="0">
                <a:solidFill>
                  <a:schemeClr val="bg1"/>
                </a:solidFill>
              </a:rPr>
              <a:t>아이폰 공통</a:t>
            </a:r>
            <a:endParaRPr lang="ko-KR" altLang="en-US" sz="1000">
              <a:solidFill>
                <a:schemeClr val="bg1"/>
              </a:solidFill>
            </a:endParaRPr>
          </a:p>
        </p:txBody>
      </p:sp>
      <p:cxnSp>
        <p:nvCxnSpPr>
          <p:cNvPr id="46" name="직선 연결선 45"/>
          <p:cNvCxnSpPr/>
          <p:nvPr/>
        </p:nvCxnSpPr>
        <p:spPr>
          <a:xfrm>
            <a:off x="332744" y="8820472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60736" y="8284048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설정을 변경하려는 곳을 길게</a:t>
            </a:r>
            <a:r>
              <a:rPr lang="en-US" altLang="ko-KR" sz="1000" dirty="0" smtClean="0"/>
              <a:t>(1~2</a:t>
            </a:r>
            <a:r>
              <a:rPr lang="ko-KR" altLang="en-US" sz="1000" dirty="0" smtClean="0"/>
              <a:t>초</a:t>
            </a:r>
            <a:r>
              <a:rPr lang="en-US" altLang="ko-KR" sz="1000" dirty="0" smtClean="0"/>
              <a:t>) </a:t>
            </a:r>
            <a:r>
              <a:rPr lang="ko-KR" altLang="en-US" sz="1000" dirty="0" smtClean="0"/>
              <a:t>누른다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cxnSp>
        <p:nvCxnSpPr>
          <p:cNvPr id="48" name="직선 연결선 47"/>
          <p:cNvCxnSpPr/>
          <p:nvPr/>
        </p:nvCxnSpPr>
        <p:spPr>
          <a:xfrm>
            <a:off x="1916920" y="828404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1916920" y="8820472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844912" y="8284048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[</a:t>
            </a:r>
            <a:r>
              <a:rPr lang="ko-KR" altLang="en-US" sz="1000" dirty="0" err="1" smtClean="0"/>
              <a:t>바로가기설정</a:t>
            </a:r>
            <a:r>
              <a:rPr lang="en-US" altLang="ko-KR" sz="1000" dirty="0" smtClean="0"/>
              <a:t>]</a:t>
            </a:r>
            <a:r>
              <a:rPr lang="ko-KR" altLang="en-US" sz="1000" dirty="0" smtClean="0"/>
              <a:t>화면에</a:t>
            </a:r>
            <a:endParaRPr lang="en-US" altLang="ko-KR" sz="1000" dirty="0" smtClean="0"/>
          </a:p>
          <a:p>
            <a:r>
              <a:rPr lang="ko-KR" altLang="en-US" sz="1000" dirty="0" err="1" smtClean="0"/>
              <a:t>바로가기</a:t>
            </a:r>
            <a:r>
              <a:rPr lang="ko-KR" altLang="en-US" sz="1000" dirty="0" smtClean="0"/>
              <a:t> 삭제 선택 후 적용</a:t>
            </a:r>
            <a:endParaRPr lang="ko-KR" altLang="en-US" sz="1000" dirty="0"/>
          </a:p>
        </p:txBody>
      </p:sp>
      <p:cxnSp>
        <p:nvCxnSpPr>
          <p:cNvPr id="51" name="직선 연결선 50"/>
          <p:cNvCxnSpPr/>
          <p:nvPr/>
        </p:nvCxnSpPr>
        <p:spPr>
          <a:xfrm>
            <a:off x="3573104" y="828404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3573104" y="8820472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501096" y="8284048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선택했던 부분이 삭제된다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736" y="5619752"/>
            <a:ext cx="634523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3" descr="D:\Users\yoonine\Downloads\Screenshot_2015-03-20-02-39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8144" y="5907784"/>
            <a:ext cx="1173600" cy="20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" name="Picture 3" descr="D:\Users\yoonine\Downloads\Screenshot_2015-03-20-03-06-3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544" y="5881792"/>
            <a:ext cx="1173600" cy="2086400"/>
          </a:xfrm>
          <a:prstGeom prst="rect">
            <a:avLst/>
          </a:prstGeom>
          <a:noFill/>
        </p:spPr>
      </p:pic>
      <p:sp>
        <p:nvSpPr>
          <p:cNvPr id="62" name="직사각형 61"/>
          <p:cNvSpPr/>
          <p:nvPr/>
        </p:nvSpPr>
        <p:spPr>
          <a:xfrm>
            <a:off x="3631464" y="6763304"/>
            <a:ext cx="50405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4941256" y="5436096"/>
            <a:ext cx="1628800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5" name="직선 연결선 44"/>
          <p:cNvCxnSpPr/>
          <p:nvPr/>
        </p:nvCxnSpPr>
        <p:spPr>
          <a:xfrm>
            <a:off x="332744" y="828404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/>
          <p:cNvSpPr/>
          <p:nvPr/>
        </p:nvSpPr>
        <p:spPr>
          <a:xfrm>
            <a:off x="332744" y="6843888"/>
            <a:ext cx="50405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752" y="7131920"/>
            <a:ext cx="52947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D:\Users\yoonine\Downloads\Screenshot_2015-03-20-03-02-4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39376" y="5912856"/>
            <a:ext cx="1173600" cy="2086400"/>
          </a:xfrm>
          <a:prstGeom prst="rect">
            <a:avLst/>
          </a:prstGeom>
          <a:noFill/>
        </p:spPr>
      </p:pic>
      <p:sp>
        <p:nvSpPr>
          <p:cNvPr id="59" name="직사각형 58"/>
          <p:cNvSpPr/>
          <p:nvPr/>
        </p:nvSpPr>
        <p:spPr>
          <a:xfrm>
            <a:off x="1916920" y="6097816"/>
            <a:ext cx="136815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9512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Smart </a:t>
            </a:r>
            <a:r>
              <a:rPr lang="ko-KR" altLang="en-US" b="1" dirty="0" smtClean="0">
                <a:solidFill>
                  <a:schemeClr val="bg1"/>
                </a:solidFill>
              </a:rPr>
              <a:t>학생증 이용안내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1560"/>
            <a:ext cx="6858000" cy="1152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100" dirty="0" smtClean="0"/>
              <a:t>Smart</a:t>
            </a:r>
            <a:r>
              <a:rPr lang="ko-KR" altLang="en-US" sz="1100" dirty="0" smtClean="0"/>
              <a:t>학생증은 기존의 플라스틱 학생증 대신 신분증 정보를 휴대폰에 다운받아 이용하는 </a:t>
            </a:r>
            <a:r>
              <a:rPr lang="en-US" altLang="ko-KR" sz="1100" dirty="0" smtClean="0"/>
              <a:t>Smart</a:t>
            </a:r>
            <a:r>
              <a:rPr lang="ko-KR" altLang="en-US" sz="1100" dirty="0" smtClean="0"/>
              <a:t>학생증서비스이다</a:t>
            </a:r>
            <a:r>
              <a:rPr lang="en-US" altLang="ko-KR" sz="11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47664"/>
            <a:ext cx="1916832" cy="2160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sz="1000" smtClean="0">
                <a:solidFill>
                  <a:schemeClr val="bg1"/>
                </a:solidFill>
              </a:rPr>
              <a:t>안드로이드 </a:t>
            </a:r>
            <a:r>
              <a:rPr lang="en-US" altLang="ko-KR" sz="1000" smtClean="0">
                <a:solidFill>
                  <a:schemeClr val="bg1"/>
                </a:solidFill>
              </a:rPr>
              <a:t>&amp; </a:t>
            </a:r>
            <a:r>
              <a:rPr lang="ko-KR" altLang="en-US" sz="1000" smtClean="0">
                <a:solidFill>
                  <a:schemeClr val="bg1"/>
                </a:solidFill>
              </a:rPr>
              <a:t>아이폰 공통</a:t>
            </a:r>
            <a:endParaRPr lang="ko-KR" altLang="en-US" sz="1000">
              <a:solidFill>
                <a:schemeClr val="bg1"/>
              </a:solidFill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692696" y="799601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692696" y="853244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0688" y="8011758"/>
            <a:ext cx="1584176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smtClean="0"/>
              <a:t>대구대학교 전자출결 앱 실행 후 </a:t>
            </a:r>
            <a:r>
              <a:rPr lang="en-US" altLang="ko-KR" sz="1000" smtClean="0"/>
              <a:t>Smart </a:t>
            </a:r>
            <a:r>
              <a:rPr lang="ko-KR" altLang="en-US" sz="1000" smtClean="0"/>
              <a:t>신분증 화면으로 이동</a:t>
            </a:r>
            <a:endParaRPr lang="ko-KR" altLang="en-US" sz="1000"/>
          </a:p>
        </p:txBody>
      </p:sp>
      <p:cxnSp>
        <p:nvCxnSpPr>
          <p:cNvPr id="16" name="직선 연결선 15"/>
          <p:cNvCxnSpPr/>
          <p:nvPr/>
        </p:nvCxnSpPr>
        <p:spPr>
          <a:xfrm>
            <a:off x="3429000" y="799601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3429000" y="853244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56992" y="8011758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Smart</a:t>
            </a:r>
            <a:r>
              <a:rPr lang="ko-KR" altLang="en-US" sz="1000" dirty="0" smtClean="0"/>
              <a:t>학생증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부분을 </a:t>
            </a:r>
            <a:r>
              <a:rPr lang="ko-KR" altLang="en-US" sz="1000" dirty="0" err="1" smtClean="0"/>
              <a:t>모바일</a:t>
            </a:r>
            <a:r>
              <a:rPr lang="ko-KR" altLang="en-US" sz="1000" dirty="0" smtClean="0"/>
              <a:t> 리더기에 보이기</a:t>
            </a:r>
            <a:endParaRPr lang="ko-KR" altLang="en-US" sz="1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712" y="5868144"/>
            <a:ext cx="3803402" cy="197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직선 연결선 33"/>
          <p:cNvCxnSpPr/>
          <p:nvPr/>
        </p:nvCxnSpPr>
        <p:spPr>
          <a:xfrm>
            <a:off x="332656" y="4467624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332656" y="5148064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0648" y="4467624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err="1" smtClean="0"/>
              <a:t>모바일학생증을</a:t>
            </a:r>
            <a:r>
              <a:rPr lang="ko-KR" altLang="en-US" sz="1000" dirty="0" smtClean="0"/>
              <a:t> 신청하지 않은 상태라면 </a:t>
            </a:r>
            <a:r>
              <a:rPr lang="en-US" altLang="ko-KR" sz="1000" dirty="0" smtClean="0"/>
              <a:t>Smart</a:t>
            </a:r>
            <a:r>
              <a:rPr lang="ko-KR" altLang="en-US" sz="1000" dirty="0" smtClean="0"/>
              <a:t>신분증으로 이동하여 </a:t>
            </a:r>
            <a:r>
              <a:rPr lang="en-US" altLang="ko-KR" sz="1000" dirty="0" smtClean="0"/>
              <a:t>[</a:t>
            </a:r>
            <a:r>
              <a:rPr lang="ko-KR" altLang="en-US" sz="1000" dirty="0" smtClean="0"/>
              <a:t>신청하기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선택</a:t>
            </a:r>
            <a:endParaRPr lang="en-US" altLang="ko-KR" sz="1000" dirty="0" smtClean="0"/>
          </a:p>
        </p:txBody>
      </p:sp>
      <p:cxnSp>
        <p:nvCxnSpPr>
          <p:cNvPr id="37" name="직선 연결선 36"/>
          <p:cNvCxnSpPr/>
          <p:nvPr/>
        </p:nvCxnSpPr>
        <p:spPr>
          <a:xfrm>
            <a:off x="1916832" y="4467624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>
            <a:off x="1916832" y="4788024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44824" y="4467624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[</a:t>
            </a:r>
            <a:r>
              <a:rPr lang="ko-KR" altLang="en-US" sz="1000" dirty="0" smtClean="0"/>
              <a:t>확인</a:t>
            </a:r>
            <a:r>
              <a:rPr lang="en-US" altLang="ko-KR" sz="1000" dirty="0" smtClean="0"/>
              <a:t>]</a:t>
            </a:r>
            <a:endParaRPr lang="ko-KR" altLang="en-US" sz="1000" dirty="0"/>
          </a:p>
        </p:txBody>
      </p:sp>
      <p:cxnSp>
        <p:nvCxnSpPr>
          <p:cNvPr id="40" name="직선 연결선 39"/>
          <p:cNvCxnSpPr/>
          <p:nvPr/>
        </p:nvCxnSpPr>
        <p:spPr>
          <a:xfrm>
            <a:off x="3573016" y="4467624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>
            <a:off x="3573016" y="4788024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501008" y="4467624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발급완료</a:t>
            </a:r>
            <a:endParaRPr lang="ko-KR" altLang="en-US" sz="1000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1803328"/>
            <a:ext cx="634523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896" y="2084586"/>
            <a:ext cx="1173600" cy="208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9904" y="2096432"/>
            <a:ext cx="1173600" cy="208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직사각형 55"/>
          <p:cNvSpPr/>
          <p:nvPr/>
        </p:nvSpPr>
        <p:spPr>
          <a:xfrm>
            <a:off x="4954816" y="1403648"/>
            <a:ext cx="1628800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-88" y="5508104"/>
            <a:ext cx="1916832" cy="2160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sz="1000" dirty="0" err="1" smtClean="0">
                <a:solidFill>
                  <a:schemeClr val="bg1"/>
                </a:solidFill>
              </a:rPr>
              <a:t>모바일학생증</a:t>
            </a:r>
            <a:r>
              <a:rPr lang="ko-KR" altLang="en-US" sz="1000" dirty="0" smtClean="0">
                <a:solidFill>
                  <a:schemeClr val="bg1"/>
                </a:solidFill>
              </a:rPr>
              <a:t> 활용예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4394" y="2094121"/>
            <a:ext cx="1161808" cy="206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3000375"/>
            <a:ext cx="62880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2. </a:t>
            </a:r>
            <a:r>
              <a:rPr lang="ko-KR" altLang="en-US" sz="2800" dirty="0" err="1" smtClean="0"/>
              <a:t>스마트폰용</a:t>
            </a:r>
            <a:r>
              <a:rPr lang="ko-KR" altLang="en-US" sz="2800" dirty="0" smtClean="0"/>
              <a:t> 전자출결</a:t>
            </a:r>
            <a:r>
              <a:rPr lang="en-US" altLang="ko-KR" sz="2800" dirty="0"/>
              <a:t/>
            </a:r>
            <a:br>
              <a:rPr lang="en-US" altLang="ko-KR" sz="2800" dirty="0"/>
            </a:br>
            <a:r>
              <a:rPr lang="en-US" altLang="ko-KR" sz="2800" dirty="0"/>
              <a:t>(</a:t>
            </a:r>
            <a:r>
              <a:rPr lang="en-US" altLang="ko-KR" sz="2800" dirty="0" err="1"/>
              <a:t>SmartDU</a:t>
            </a:r>
            <a:r>
              <a:rPr lang="en-US" altLang="ko-KR" sz="2800" dirty="0"/>
              <a:t>)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7504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Smart </a:t>
            </a:r>
            <a:r>
              <a:rPr lang="ko-KR" altLang="en-US" b="1" dirty="0" smtClean="0">
                <a:solidFill>
                  <a:schemeClr val="bg1"/>
                </a:solidFill>
              </a:rPr>
              <a:t>전자출결 이용방법 </a:t>
            </a:r>
            <a:r>
              <a:rPr lang="en-US" altLang="ko-KR" b="1" dirty="0" smtClean="0">
                <a:solidFill>
                  <a:schemeClr val="bg1"/>
                </a:solidFill>
              </a:rPr>
              <a:t>- </a:t>
            </a:r>
            <a:r>
              <a:rPr lang="ko-KR" altLang="en-US" b="1" dirty="0" smtClean="0">
                <a:solidFill>
                  <a:schemeClr val="bg1"/>
                </a:solidFill>
              </a:rPr>
              <a:t>학생용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9552"/>
            <a:ext cx="6858000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100" dirty="0" smtClean="0"/>
              <a:t>기존 온라인 전자출석부와 출결체크 및 확인을 내 손안의 </a:t>
            </a:r>
            <a:r>
              <a:rPr lang="ko-KR" altLang="en-US" sz="1100" dirty="0" err="1" smtClean="0"/>
              <a:t>스마트폰에서도</a:t>
            </a:r>
            <a:r>
              <a:rPr lang="ko-KR" altLang="en-US" sz="1100" dirty="0" smtClean="0"/>
              <a:t> 즉시 이용할 수 있는 </a:t>
            </a:r>
            <a:r>
              <a:rPr lang="en-US" altLang="ko-KR" sz="1100" dirty="0" smtClean="0"/>
              <a:t>Smart</a:t>
            </a:r>
            <a:r>
              <a:rPr lang="ko-KR" altLang="en-US" sz="1100" dirty="0" smtClean="0"/>
              <a:t>전자출결 서비스가 시행되었다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전체 강의실에 설치되어 있는 </a:t>
            </a:r>
            <a:r>
              <a:rPr lang="en-US" altLang="ko-KR" sz="1100" dirty="0" smtClean="0"/>
              <a:t>‘</a:t>
            </a:r>
            <a:r>
              <a:rPr lang="ko-KR" altLang="en-US" sz="1100" dirty="0" smtClean="0"/>
              <a:t>전자출결보드</a:t>
            </a:r>
            <a:r>
              <a:rPr lang="en-US" altLang="ko-KR" sz="1100" dirty="0" smtClean="0"/>
              <a:t>’</a:t>
            </a:r>
            <a:r>
              <a:rPr lang="ko-KR" altLang="en-US" sz="1100" dirty="0" smtClean="0"/>
              <a:t>에 부착된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‘NFC/QR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태그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’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를 </a:t>
            </a:r>
            <a:r>
              <a:rPr lang="ko-KR" altLang="en-US" sz="1100" b="1" u="sng" dirty="0" err="1" smtClean="0">
                <a:solidFill>
                  <a:srgbClr val="0070C0"/>
                </a:solidFill>
              </a:rPr>
              <a:t>스마트폰으로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</a:t>
            </a:r>
            <a:r>
              <a:rPr lang="ko-KR" altLang="en-US" sz="1100" b="1" u="sng" dirty="0" err="1" smtClean="0">
                <a:solidFill>
                  <a:srgbClr val="0070C0"/>
                </a:solidFill>
              </a:rPr>
              <a:t>태깅하여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출석을 체크하고 실시간으로 출결조회</a:t>
            </a:r>
            <a:r>
              <a:rPr lang="ko-KR" altLang="en-US" sz="1100" dirty="0" smtClean="0"/>
              <a:t>를 </a:t>
            </a:r>
            <a:r>
              <a:rPr lang="en-US" altLang="ko-KR" sz="1100" dirty="0" smtClean="0"/>
              <a:t>‘</a:t>
            </a:r>
            <a:r>
              <a:rPr lang="en-US" altLang="ko-KR" sz="1100" dirty="0" err="1" smtClean="0"/>
              <a:t>SmartDU</a:t>
            </a:r>
            <a:r>
              <a:rPr lang="en-US" altLang="ko-KR" sz="1100" dirty="0" smtClean="0"/>
              <a:t>-</a:t>
            </a:r>
            <a:r>
              <a:rPr lang="ko-KR" altLang="en-US" sz="1100" dirty="0" smtClean="0"/>
              <a:t>출결도우미</a:t>
            </a:r>
            <a:r>
              <a:rPr lang="en-US" altLang="ko-KR" sz="1100" dirty="0" smtClean="0"/>
              <a:t>’</a:t>
            </a:r>
            <a:r>
              <a:rPr lang="ko-KR" altLang="en-US" sz="1100" dirty="0" smtClean="0"/>
              <a:t>에서 확인할 수 있다</a:t>
            </a:r>
            <a:r>
              <a:rPr lang="en-US" altLang="ko-KR" sz="1100" dirty="0" smtClean="0"/>
              <a:t>.</a:t>
            </a:r>
          </a:p>
          <a:p>
            <a:endParaRPr lang="ko-KR" altLang="en-US" sz="1000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332656" y="439561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332656" y="493204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0648" y="4395616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휴대폰 상단 </a:t>
            </a:r>
            <a:r>
              <a:rPr lang="ko-KR" altLang="en-US" sz="1000" dirty="0" err="1" smtClean="0"/>
              <a:t>상태창에서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[ NFC </a:t>
            </a:r>
            <a:r>
              <a:rPr lang="ko-KR" altLang="en-US" sz="1000" dirty="0" smtClean="0"/>
              <a:t>읽기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쓰기</a:t>
            </a:r>
            <a:r>
              <a:rPr lang="en-US" altLang="ko-KR" sz="1000" dirty="0" smtClean="0"/>
              <a:t>] </a:t>
            </a:r>
            <a:br>
              <a:rPr lang="en-US" altLang="ko-KR" sz="1000" dirty="0" smtClean="0"/>
            </a:br>
            <a:r>
              <a:rPr lang="ko-KR" altLang="en-US" sz="1000" dirty="0" smtClean="0"/>
              <a:t>설정</a:t>
            </a:r>
            <a:endParaRPr lang="ko-KR" altLang="en-US" sz="1000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1916832" y="439561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1916832" y="493204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44824" y="4395616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Smart DU </a:t>
            </a:r>
            <a:r>
              <a:rPr lang="ko-KR" altLang="en-US" sz="1000" dirty="0" smtClean="0"/>
              <a:t>에서 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NFC </a:t>
            </a:r>
            <a:r>
              <a:rPr lang="ko-KR" altLang="en-US" sz="1000" dirty="0" smtClean="0"/>
              <a:t>활성화 확인</a:t>
            </a:r>
            <a:endParaRPr lang="ko-KR" altLang="en-US" sz="1000" dirty="0"/>
          </a:p>
        </p:txBody>
      </p:sp>
      <p:cxnSp>
        <p:nvCxnSpPr>
          <p:cNvPr id="13" name="직선 연결선 12"/>
          <p:cNvCxnSpPr/>
          <p:nvPr/>
        </p:nvCxnSpPr>
        <p:spPr>
          <a:xfrm>
            <a:off x="3501008" y="439561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3501008" y="493204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29000" y="4395616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강의실에 부착되어 있는 출결보드에 휴대폰</a:t>
            </a:r>
            <a:endParaRPr lang="en-US" altLang="ko-KR" sz="1000" dirty="0" smtClean="0"/>
          </a:p>
          <a:p>
            <a:r>
              <a:rPr lang="ko-KR" altLang="en-US" sz="1000" dirty="0" err="1" smtClean="0"/>
              <a:t>뒷면부</a:t>
            </a:r>
            <a:r>
              <a:rPr lang="ko-KR" altLang="en-US" sz="1000" dirty="0" smtClean="0"/>
              <a:t> </a:t>
            </a:r>
            <a:r>
              <a:rPr lang="ko-KR" altLang="en-US" sz="1000" dirty="0" err="1" smtClean="0"/>
              <a:t>태깅</a:t>
            </a:r>
            <a:endParaRPr lang="ko-KR" altLang="en-US" sz="1000" dirty="0"/>
          </a:p>
        </p:txBody>
      </p:sp>
      <p:cxnSp>
        <p:nvCxnSpPr>
          <p:cNvPr id="16" name="직선 연결선 15"/>
          <p:cNvCxnSpPr/>
          <p:nvPr/>
        </p:nvCxnSpPr>
        <p:spPr>
          <a:xfrm>
            <a:off x="5085184" y="439561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5085184" y="493204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13176" y="4395616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[</a:t>
            </a:r>
            <a:r>
              <a:rPr lang="en-US" altLang="ko-KR" sz="1000" dirty="0" err="1" smtClean="0"/>
              <a:t>SmartDU</a:t>
            </a:r>
            <a:r>
              <a:rPr lang="en-US" altLang="ko-KR" sz="1000" dirty="0" smtClean="0"/>
              <a:t>]</a:t>
            </a:r>
            <a:r>
              <a:rPr lang="ko-KR" altLang="en-US" sz="1000" dirty="0" smtClean="0"/>
              <a:t>을 선택하면 출석 완료</a:t>
            </a:r>
            <a:r>
              <a:rPr lang="en-US" altLang="ko-KR" sz="1000" dirty="0" smtClean="0"/>
              <a:t>!</a:t>
            </a:r>
            <a:endParaRPr lang="ko-KR" alt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188640" y="5220072"/>
            <a:ext cx="3816424" cy="2160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200" b="1" dirty="0" smtClean="0">
                <a:solidFill>
                  <a:schemeClr val="accent3">
                    <a:lumMod val="50000"/>
                  </a:schemeClr>
                </a:solidFill>
              </a:rPr>
              <a:t>QR </a:t>
            </a:r>
            <a:r>
              <a:rPr lang="ko-KR" altLang="en-US" sz="1200" b="1" dirty="0" smtClean="0">
                <a:solidFill>
                  <a:schemeClr val="accent3">
                    <a:lumMod val="50000"/>
                  </a:schemeClr>
                </a:solidFill>
              </a:rPr>
              <a:t>코드로 출석체크 </a:t>
            </a:r>
            <a:r>
              <a:rPr lang="en-US" altLang="ko-KR" sz="12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ko-KR" altLang="en-US" sz="1200" b="1" dirty="0" err="1" smtClean="0">
                <a:solidFill>
                  <a:schemeClr val="accent3">
                    <a:lumMod val="50000"/>
                  </a:schemeClr>
                </a:solidFill>
              </a:rPr>
              <a:t>안드로이드</a:t>
            </a:r>
            <a:r>
              <a:rPr lang="en-US" altLang="ko-KR" sz="1200" b="1" dirty="0" smtClean="0">
                <a:solidFill>
                  <a:schemeClr val="accent3">
                    <a:lumMod val="50000"/>
                  </a:schemeClr>
                </a:solidFill>
              </a:rPr>
              <a:t>&amp;</a:t>
            </a:r>
            <a:r>
              <a:rPr lang="ko-KR" altLang="en-US" sz="1200" b="1" dirty="0" err="1" smtClean="0">
                <a:solidFill>
                  <a:schemeClr val="accent3">
                    <a:lumMod val="50000"/>
                  </a:schemeClr>
                </a:solidFill>
              </a:rPr>
              <a:t>아이폰</a:t>
            </a:r>
            <a:r>
              <a:rPr lang="ko-KR" altLang="en-US" sz="1200" b="1" dirty="0" smtClean="0">
                <a:solidFill>
                  <a:schemeClr val="accent3">
                    <a:lumMod val="50000"/>
                  </a:schemeClr>
                </a:solidFill>
              </a:rPr>
              <a:t> 공통</a:t>
            </a:r>
            <a:r>
              <a:rPr lang="en-US" altLang="ko-KR" sz="12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ko-KR" alt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305272" y="828404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305272" y="8676456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3264" y="8284048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err="1" smtClean="0"/>
              <a:t>SmartDU</a:t>
            </a:r>
            <a:r>
              <a:rPr lang="en-US" altLang="ko-KR" sz="1000" dirty="0" smtClean="0"/>
              <a:t> </a:t>
            </a:r>
            <a:r>
              <a:rPr lang="ko-KR" altLang="en-US" sz="1000" dirty="0" err="1" smtClean="0"/>
              <a:t>앱</a:t>
            </a:r>
            <a:r>
              <a:rPr lang="ko-KR" altLang="en-US" sz="1000" dirty="0" smtClean="0"/>
              <a:t> 하단 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[</a:t>
            </a:r>
            <a:r>
              <a:rPr lang="ko-KR" altLang="en-US" sz="1000" dirty="0" smtClean="0"/>
              <a:t>코드인식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을 확인</a:t>
            </a:r>
            <a:endParaRPr lang="ko-KR" altLang="en-US" sz="1000" dirty="0"/>
          </a:p>
        </p:txBody>
      </p:sp>
      <p:cxnSp>
        <p:nvCxnSpPr>
          <p:cNvPr id="29" name="직선 연결선 28"/>
          <p:cNvCxnSpPr/>
          <p:nvPr/>
        </p:nvCxnSpPr>
        <p:spPr>
          <a:xfrm>
            <a:off x="4653136" y="828404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4653136" y="8604448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81128" y="8316416"/>
            <a:ext cx="1512168" cy="2483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출석 완료</a:t>
            </a:r>
            <a:r>
              <a:rPr lang="en-US" altLang="ko-KR" sz="1000" dirty="0" smtClean="0"/>
              <a:t>!</a:t>
            </a:r>
            <a:endParaRPr lang="ko-KR" altLang="en-US" sz="1000" dirty="0"/>
          </a:p>
        </p:txBody>
      </p:sp>
      <p:cxnSp>
        <p:nvCxnSpPr>
          <p:cNvPr id="32" name="직선 연결선 31"/>
          <p:cNvCxnSpPr/>
          <p:nvPr/>
        </p:nvCxnSpPr>
        <p:spPr>
          <a:xfrm>
            <a:off x="111763" y="5500153"/>
            <a:ext cx="666936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116632" y="5235974"/>
            <a:ext cx="72008" cy="25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193509" y="1351251"/>
            <a:ext cx="3816424" cy="2160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200" b="1" dirty="0" smtClean="0">
                <a:solidFill>
                  <a:schemeClr val="accent3">
                    <a:lumMod val="50000"/>
                  </a:schemeClr>
                </a:solidFill>
              </a:rPr>
              <a:t>NFC</a:t>
            </a:r>
            <a:r>
              <a:rPr lang="ko-KR" altLang="en-US" sz="1200" b="1" dirty="0" smtClean="0">
                <a:solidFill>
                  <a:schemeClr val="accent3">
                    <a:lumMod val="50000"/>
                  </a:schemeClr>
                </a:solidFill>
              </a:rPr>
              <a:t>태그로 출석체크 </a:t>
            </a:r>
            <a:r>
              <a:rPr lang="en-US" altLang="ko-KR" sz="12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ko-KR" altLang="en-US" sz="1200" b="1" dirty="0" err="1" smtClean="0">
                <a:solidFill>
                  <a:schemeClr val="accent3">
                    <a:lumMod val="50000"/>
                  </a:schemeClr>
                </a:solidFill>
              </a:rPr>
              <a:t>안드로이드만</a:t>
            </a:r>
            <a:r>
              <a:rPr lang="ko-KR" altLang="en-US" sz="1200" b="1" dirty="0" smtClean="0">
                <a:solidFill>
                  <a:schemeClr val="accent3">
                    <a:lumMod val="50000"/>
                  </a:schemeClr>
                </a:solidFill>
              </a:rPr>
              <a:t> 지원</a:t>
            </a:r>
            <a:r>
              <a:rPr lang="en-US" altLang="ko-KR" sz="12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ko-KR" alt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7" name="직선 연결선 36"/>
          <p:cNvCxnSpPr/>
          <p:nvPr/>
        </p:nvCxnSpPr>
        <p:spPr>
          <a:xfrm>
            <a:off x="116632" y="1631332"/>
            <a:ext cx="666936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121501" y="1367153"/>
            <a:ext cx="72008" cy="25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691680"/>
            <a:ext cx="649763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5580112"/>
            <a:ext cx="48577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직사각형 40"/>
          <p:cNvSpPr/>
          <p:nvPr/>
        </p:nvSpPr>
        <p:spPr>
          <a:xfrm>
            <a:off x="541856" y="7688816"/>
            <a:ext cx="28803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1988840" y="5831632"/>
            <a:ext cx="3168352" cy="2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9271" y="6345148"/>
            <a:ext cx="2228081" cy="171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직선 연결선 24"/>
          <p:cNvCxnSpPr/>
          <p:nvPr/>
        </p:nvCxnSpPr>
        <p:spPr>
          <a:xfrm>
            <a:off x="2348880" y="828404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2348880" y="8604448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76872" y="8316416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카메라로 </a:t>
            </a:r>
            <a:r>
              <a:rPr lang="en-US" altLang="ko-KR" sz="1000" dirty="0" smtClean="0"/>
              <a:t>QR</a:t>
            </a:r>
            <a:r>
              <a:rPr lang="ko-KR" altLang="en-US" sz="1000" dirty="0" smtClean="0"/>
              <a:t>코드 인식</a:t>
            </a:r>
            <a:endParaRPr lang="ko-KR" altLang="en-US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44128" y="5823432"/>
            <a:ext cx="226707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1" y="2123729"/>
            <a:ext cx="15841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698" y="5580112"/>
            <a:ext cx="30670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0" y="107504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출석도우미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539552"/>
            <a:ext cx="6858000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100" dirty="0" err="1" smtClean="0"/>
              <a:t>SmartDU</a:t>
            </a:r>
            <a:r>
              <a:rPr lang="en-US" altLang="ko-KR" sz="1100" dirty="0" smtClean="0"/>
              <a:t> </a:t>
            </a:r>
            <a:r>
              <a:rPr lang="ko-KR" altLang="en-US" sz="1100" dirty="0" err="1" smtClean="0"/>
              <a:t>앱의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[</a:t>
            </a:r>
            <a:r>
              <a:rPr lang="ko-KR" altLang="en-US" sz="1100" dirty="0" smtClean="0"/>
              <a:t>출석도우미</a:t>
            </a:r>
            <a:r>
              <a:rPr lang="en-US" altLang="ko-KR" sz="1100" dirty="0" smtClean="0"/>
              <a:t>] </a:t>
            </a:r>
            <a:r>
              <a:rPr lang="ko-KR" altLang="en-US" sz="1100" dirty="0" smtClean="0"/>
              <a:t>메뉴를 통해 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출석 현황을 바로 확인</a:t>
            </a:r>
            <a:r>
              <a:rPr lang="ko-KR" altLang="en-US" sz="1100" dirty="0" smtClean="0"/>
              <a:t>할 수 있다</a:t>
            </a:r>
            <a:r>
              <a:rPr lang="en-US" altLang="ko-KR" sz="1100" dirty="0" smtClean="0"/>
              <a:t>.</a:t>
            </a:r>
            <a:r>
              <a:rPr lang="ko-KR" altLang="en-US" sz="1100" dirty="0" smtClean="0"/>
              <a:t> 뿐만 아니라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수업의 공지와 출석시간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,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지각인정시간 등을 확인</a:t>
            </a:r>
            <a:r>
              <a:rPr lang="ko-KR" altLang="en-US" sz="1100" dirty="0" smtClean="0"/>
              <a:t>할 수 있다</a:t>
            </a:r>
            <a:r>
              <a:rPr lang="en-US" altLang="ko-KR" sz="1100" dirty="0" smtClean="0"/>
              <a:t>.</a:t>
            </a:r>
            <a:endParaRPr lang="ko-KR" altLang="en-US" sz="11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1043608"/>
            <a:ext cx="6307137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직선 연결선 21"/>
          <p:cNvCxnSpPr/>
          <p:nvPr/>
        </p:nvCxnSpPr>
        <p:spPr>
          <a:xfrm>
            <a:off x="377280" y="399593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377280" y="4427984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5272" y="3995936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[</a:t>
            </a:r>
            <a:r>
              <a:rPr lang="ko-KR" altLang="en-US" sz="1000" dirty="0" smtClean="0"/>
              <a:t>전체보기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화면에서</a:t>
            </a:r>
            <a:endParaRPr lang="en-US" altLang="ko-KR" sz="1000" dirty="0" smtClean="0"/>
          </a:p>
          <a:p>
            <a:r>
              <a:rPr lang="en-US" altLang="ko-KR" sz="1000" dirty="0" smtClean="0"/>
              <a:t>[</a:t>
            </a:r>
            <a:r>
              <a:rPr lang="ko-KR" altLang="en-US" sz="1000" dirty="0" smtClean="0"/>
              <a:t>출석도우미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탭 </a:t>
            </a:r>
            <a:r>
              <a:rPr lang="en-US" altLang="ko-KR" sz="1000" dirty="0" smtClean="0"/>
              <a:t>!</a:t>
            </a:r>
            <a:endParaRPr lang="ko-KR" altLang="en-US" sz="1000" dirty="0"/>
          </a:p>
        </p:txBody>
      </p:sp>
      <p:cxnSp>
        <p:nvCxnSpPr>
          <p:cNvPr id="25" name="직선 연결선 24"/>
          <p:cNvCxnSpPr/>
          <p:nvPr/>
        </p:nvCxnSpPr>
        <p:spPr>
          <a:xfrm>
            <a:off x="1961456" y="399593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1961456" y="4427984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89448" y="4018779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목록 중 확인하려는 </a:t>
            </a:r>
            <a:endParaRPr lang="en-US" altLang="ko-KR" sz="1000" dirty="0" smtClean="0"/>
          </a:p>
          <a:p>
            <a:r>
              <a:rPr lang="ko-KR" altLang="en-US" sz="1000" dirty="0" smtClean="0"/>
              <a:t>강의 선택</a:t>
            </a:r>
            <a:endParaRPr lang="ko-KR" altLang="en-US" sz="1000" dirty="0"/>
          </a:p>
        </p:txBody>
      </p:sp>
      <p:cxnSp>
        <p:nvCxnSpPr>
          <p:cNvPr id="29" name="직선 연결선 28"/>
          <p:cNvCxnSpPr/>
          <p:nvPr/>
        </p:nvCxnSpPr>
        <p:spPr>
          <a:xfrm>
            <a:off x="3573016" y="399593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3573016" y="453236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01008" y="3995936"/>
            <a:ext cx="1584176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출결상황 확인 </a:t>
            </a:r>
            <a:r>
              <a:rPr lang="en-US" altLang="ko-KR" sz="1000" dirty="0" smtClean="0"/>
              <a:t>!</a:t>
            </a:r>
          </a:p>
          <a:p>
            <a:r>
              <a:rPr lang="ko-KR" altLang="en-US" sz="1000" dirty="0" smtClean="0"/>
              <a:t>    </a:t>
            </a:r>
            <a:r>
              <a:rPr lang="en-US" altLang="ko-KR" sz="1000" dirty="0" smtClean="0"/>
              <a:t>&gt; </a:t>
            </a:r>
            <a:r>
              <a:rPr lang="ko-KR" altLang="en-US" sz="1000" dirty="0" smtClean="0"/>
              <a:t>수업공지확인</a:t>
            </a:r>
            <a:endParaRPr lang="en-US" altLang="ko-KR" sz="1000" dirty="0" smtClean="0"/>
          </a:p>
          <a:p>
            <a:r>
              <a:rPr lang="ko-KR" altLang="en-US" sz="1000" dirty="0" smtClean="0"/>
              <a:t>    </a:t>
            </a:r>
            <a:r>
              <a:rPr lang="en-US" altLang="ko-KR" sz="1000" dirty="0" smtClean="0"/>
              <a:t>&gt; </a:t>
            </a:r>
            <a:r>
              <a:rPr lang="ko-KR" altLang="en-US" sz="1000" dirty="0" smtClean="0"/>
              <a:t>출석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지각시간확인</a:t>
            </a:r>
            <a:endParaRPr lang="en-US" altLang="ko-KR" sz="1000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0" y="4716016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수업시간표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34" y="5161731"/>
            <a:ext cx="6858000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100" dirty="0" err="1" smtClean="0"/>
              <a:t>SmartDU</a:t>
            </a:r>
            <a:r>
              <a:rPr lang="en-US" altLang="ko-KR" sz="1100" dirty="0" smtClean="0"/>
              <a:t> </a:t>
            </a:r>
            <a:r>
              <a:rPr lang="ko-KR" altLang="en-US" sz="1100" dirty="0" err="1" smtClean="0"/>
              <a:t>앱의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[</a:t>
            </a:r>
            <a:r>
              <a:rPr lang="ko-KR" altLang="en-US" sz="1100" dirty="0" smtClean="0"/>
              <a:t>수업시간표</a:t>
            </a:r>
            <a:r>
              <a:rPr lang="en-US" altLang="ko-KR" sz="1100" dirty="0" smtClean="0"/>
              <a:t>] </a:t>
            </a:r>
            <a:r>
              <a:rPr lang="ko-KR" altLang="en-US" sz="1100" dirty="0" smtClean="0"/>
              <a:t>메뉴를 통해 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수강과목과 강의실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, </a:t>
            </a:r>
            <a:r>
              <a:rPr lang="ko-KR" altLang="en-US" sz="1100" b="1" u="sng" dirty="0" err="1" smtClean="0">
                <a:solidFill>
                  <a:srgbClr val="0070C0"/>
                </a:solidFill>
              </a:rPr>
              <a:t>교수명을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확인 </a:t>
            </a:r>
            <a:r>
              <a:rPr lang="ko-KR" altLang="en-US" sz="1100" dirty="0" smtClean="0"/>
              <a:t>할 수 있다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  <p:cxnSp>
        <p:nvCxnSpPr>
          <p:cNvPr id="55" name="직선 연결선 54"/>
          <p:cNvCxnSpPr/>
          <p:nvPr/>
        </p:nvCxnSpPr>
        <p:spPr>
          <a:xfrm>
            <a:off x="380914" y="8388424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04664" y="8748464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08906" y="8388424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[</a:t>
            </a:r>
            <a:r>
              <a:rPr lang="ko-KR" altLang="en-US" sz="1000" dirty="0" smtClean="0"/>
              <a:t>전체보기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화면에서</a:t>
            </a:r>
            <a:endParaRPr lang="en-US" altLang="ko-KR" sz="1000" dirty="0" smtClean="0"/>
          </a:p>
          <a:p>
            <a:r>
              <a:rPr lang="en-US" altLang="ko-KR" sz="1000" dirty="0" smtClean="0"/>
              <a:t>[</a:t>
            </a:r>
            <a:r>
              <a:rPr lang="ko-KR" altLang="en-US" sz="1000" dirty="0" smtClean="0"/>
              <a:t>수업시간표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탭 </a:t>
            </a:r>
            <a:r>
              <a:rPr lang="en-US" altLang="ko-KR" sz="1000" dirty="0" smtClean="0"/>
              <a:t>!</a:t>
            </a:r>
            <a:endParaRPr lang="ko-KR" altLang="en-US" sz="1000" dirty="0"/>
          </a:p>
        </p:txBody>
      </p:sp>
      <p:cxnSp>
        <p:nvCxnSpPr>
          <p:cNvPr id="58" name="직선 연결선 57"/>
          <p:cNvCxnSpPr/>
          <p:nvPr/>
        </p:nvCxnSpPr>
        <p:spPr>
          <a:xfrm>
            <a:off x="1965090" y="8388424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>
            <a:off x="1988840" y="8748464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893082" y="8411267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err="1" smtClean="0"/>
              <a:t>요일별</a:t>
            </a:r>
            <a:r>
              <a:rPr lang="ko-KR" altLang="en-US" sz="1000" dirty="0" smtClean="0"/>
              <a:t> 시간표 확인</a:t>
            </a:r>
            <a:endParaRPr lang="ko-KR" altLang="en-US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B901E"/>
              </a:clrFrom>
              <a:clrTo>
                <a:srgbClr val="EB901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3016" y="4159002"/>
            <a:ext cx="1809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 descr="D:\Users\yoonine\Downloads\Screenshot_2015-03-20-02-39-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3192" y="1522200"/>
            <a:ext cx="1173600" cy="20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6" name="직사각형 65"/>
          <p:cNvSpPr/>
          <p:nvPr/>
        </p:nvSpPr>
        <p:spPr>
          <a:xfrm>
            <a:off x="751056" y="2106312"/>
            <a:ext cx="432048" cy="391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Picture 3" descr="D:\Users\yoonine\Downloads\Screenshot_2015-03-20-02-39-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368" y="5868144"/>
            <a:ext cx="1173600" cy="20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8" name="직사각형 67"/>
          <p:cNvSpPr/>
          <p:nvPr/>
        </p:nvSpPr>
        <p:spPr>
          <a:xfrm>
            <a:off x="365354" y="6457856"/>
            <a:ext cx="432048" cy="391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7" name="Picture 3" descr="D:\Users\yoonine\Downloads\Screenshot_2015-03-20-03-37-2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7032" y="1547664"/>
            <a:ext cx="1173600" cy="2086400"/>
          </a:xfrm>
          <a:prstGeom prst="rect">
            <a:avLst/>
          </a:prstGeom>
          <a:noFill/>
        </p:spPr>
      </p:pic>
      <p:sp>
        <p:nvSpPr>
          <p:cNvPr id="36" name="직사각형 35"/>
          <p:cNvSpPr/>
          <p:nvPr/>
        </p:nvSpPr>
        <p:spPr>
          <a:xfrm>
            <a:off x="3645024" y="2483768"/>
            <a:ext cx="129614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550" y="1506627"/>
            <a:ext cx="1189199" cy="2114132"/>
          </a:xfrm>
          <a:prstGeom prst="rect">
            <a:avLst/>
          </a:prstGeom>
        </p:spPr>
      </p:pic>
      <p:sp>
        <p:nvSpPr>
          <p:cNvPr id="34" name="직사각형 33"/>
          <p:cNvSpPr/>
          <p:nvPr/>
        </p:nvSpPr>
        <p:spPr>
          <a:xfrm>
            <a:off x="2054279" y="2130501"/>
            <a:ext cx="122413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0" y="107504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이의신청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539552"/>
            <a:ext cx="6858000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100" dirty="0" smtClean="0"/>
              <a:t>출석도우미에서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출결관련 이의신청</a:t>
            </a:r>
            <a:r>
              <a:rPr lang="ko-KR" altLang="en-US" sz="1100" dirty="0" smtClean="0"/>
              <a:t>을 할 수 있다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또한 이의신청 결과를 </a:t>
            </a:r>
            <a:r>
              <a:rPr lang="en-US" altLang="ko-KR" sz="1100" dirty="0" smtClean="0"/>
              <a:t>Push</a:t>
            </a:r>
            <a:r>
              <a:rPr lang="ko-KR" altLang="en-US" sz="1100" dirty="0" smtClean="0"/>
              <a:t>메시지로 받을 수 있다</a:t>
            </a:r>
            <a:r>
              <a:rPr lang="en-US" altLang="ko-KR" sz="1100" dirty="0" smtClean="0"/>
              <a:t>.</a:t>
            </a:r>
          </a:p>
          <a:p>
            <a:r>
              <a:rPr lang="ko-KR" altLang="en-US" sz="1100" dirty="0" smtClean="0"/>
              <a:t>해당 주차에 신청한 이의신청은 다시 이의신청을 할 수 없이 </a:t>
            </a:r>
            <a:r>
              <a:rPr lang="en-US" altLang="ko-KR" sz="1100" dirty="0" smtClean="0"/>
              <a:t>1</a:t>
            </a:r>
            <a:r>
              <a:rPr lang="ko-KR" altLang="en-US" sz="1100" dirty="0" smtClean="0"/>
              <a:t>회로 제한된다</a:t>
            </a:r>
            <a:r>
              <a:rPr lang="en-US" altLang="ko-KR" sz="1100" dirty="0" smtClean="0"/>
              <a:t>.</a:t>
            </a:r>
          </a:p>
          <a:p>
            <a:r>
              <a:rPr lang="ko-KR" altLang="en-US" sz="1100" dirty="0" smtClean="0"/>
              <a:t>신청한 이의신청은 교수님이 이의신청처리하기 전에 취소가 가능하다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 smtClean="0"/>
          </a:p>
          <a:p>
            <a:endParaRPr lang="en-US" altLang="ko-KR" sz="1100" dirty="0" smtClean="0"/>
          </a:p>
        </p:txBody>
      </p:sp>
      <p:cxnSp>
        <p:nvCxnSpPr>
          <p:cNvPr id="22" name="직선 연결선 21"/>
          <p:cNvCxnSpPr/>
          <p:nvPr/>
        </p:nvCxnSpPr>
        <p:spPr>
          <a:xfrm>
            <a:off x="377280" y="392392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377280" y="4316336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5272" y="3923928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[</a:t>
            </a:r>
            <a:r>
              <a:rPr lang="ko-KR" altLang="en-US" sz="1000" dirty="0" smtClean="0"/>
              <a:t>전체보기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화면에서</a:t>
            </a:r>
            <a:endParaRPr lang="en-US" altLang="ko-KR" sz="1000" dirty="0" smtClean="0"/>
          </a:p>
          <a:p>
            <a:r>
              <a:rPr lang="en-US" altLang="ko-KR" sz="1000" dirty="0" smtClean="0"/>
              <a:t>[</a:t>
            </a:r>
            <a:r>
              <a:rPr lang="ko-KR" altLang="en-US" sz="1000" dirty="0" smtClean="0"/>
              <a:t>출석도우미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탭 </a:t>
            </a:r>
            <a:r>
              <a:rPr lang="en-US" altLang="ko-KR" sz="1000" dirty="0" smtClean="0"/>
              <a:t>!</a:t>
            </a:r>
            <a:endParaRPr lang="ko-KR" altLang="en-US" sz="1000" dirty="0"/>
          </a:p>
        </p:txBody>
      </p:sp>
      <p:cxnSp>
        <p:nvCxnSpPr>
          <p:cNvPr id="25" name="직선 연결선 24"/>
          <p:cNvCxnSpPr/>
          <p:nvPr/>
        </p:nvCxnSpPr>
        <p:spPr>
          <a:xfrm>
            <a:off x="1961456" y="392392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1961456" y="4316336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89448" y="3946771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목록 중 확인하려는 </a:t>
            </a:r>
            <a:endParaRPr lang="en-US" altLang="ko-KR" sz="1000" dirty="0" smtClean="0"/>
          </a:p>
          <a:p>
            <a:r>
              <a:rPr lang="ko-KR" altLang="en-US" sz="1000" dirty="0" smtClean="0"/>
              <a:t>강의 선택</a:t>
            </a:r>
            <a:endParaRPr lang="ko-KR" altLang="en-US" sz="1000" dirty="0"/>
          </a:p>
        </p:txBody>
      </p:sp>
      <p:cxnSp>
        <p:nvCxnSpPr>
          <p:cNvPr id="29" name="직선 연결선 28"/>
          <p:cNvCxnSpPr/>
          <p:nvPr/>
        </p:nvCxnSpPr>
        <p:spPr>
          <a:xfrm>
            <a:off x="3573016" y="392392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3573016" y="4316336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01008" y="3923928"/>
            <a:ext cx="1584176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이의신청할 날짜의</a:t>
            </a:r>
            <a:endParaRPr lang="en-US" altLang="ko-KR" sz="1000" dirty="0" smtClean="0"/>
          </a:p>
          <a:p>
            <a:r>
              <a:rPr lang="en-US" altLang="ko-KR" sz="1000" dirty="0" smtClean="0"/>
              <a:t>    </a:t>
            </a:r>
            <a:r>
              <a:rPr lang="ko-KR" altLang="en-US" sz="1000" dirty="0" smtClean="0"/>
              <a:t>탭 클릭 </a:t>
            </a:r>
            <a:r>
              <a:rPr lang="en-US" altLang="ko-KR" sz="1000" dirty="0" smtClean="0"/>
              <a:t>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187624"/>
            <a:ext cx="63642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직선 연결선 27"/>
          <p:cNvCxnSpPr/>
          <p:nvPr/>
        </p:nvCxnSpPr>
        <p:spPr>
          <a:xfrm>
            <a:off x="5229200" y="392392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5229200" y="4316336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57192" y="3923928"/>
            <a:ext cx="1584176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원하는 출결상태와</a:t>
            </a:r>
            <a:endParaRPr lang="en-US" altLang="ko-KR" sz="1000" dirty="0" smtClean="0"/>
          </a:p>
          <a:p>
            <a:r>
              <a:rPr lang="ko-KR" altLang="en-US" sz="1000" dirty="0" smtClean="0"/>
              <a:t>사유를 입력하여 신청</a:t>
            </a:r>
            <a:endParaRPr lang="en-US" altLang="ko-KR" sz="1000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7967" y="4100311"/>
            <a:ext cx="216025" cy="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" descr="D:\Users\yoonine\Downloads\Screenshot_2015-03-20-02-39-2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1474616"/>
            <a:ext cx="1173600" cy="20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9" name="직사각형 38"/>
          <p:cNvSpPr/>
          <p:nvPr/>
        </p:nvSpPr>
        <p:spPr>
          <a:xfrm>
            <a:off x="700520" y="2058728"/>
            <a:ext cx="432048" cy="391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3" descr="D:\Users\yoonine\Downloads\Screenshot_2015-03-20-03-37-2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4784" y="1460968"/>
            <a:ext cx="1173600" cy="2086400"/>
          </a:xfrm>
          <a:prstGeom prst="rect">
            <a:avLst/>
          </a:prstGeom>
          <a:noFill/>
        </p:spPr>
      </p:pic>
      <p:sp>
        <p:nvSpPr>
          <p:cNvPr id="43" name="직사각형 42"/>
          <p:cNvSpPr/>
          <p:nvPr/>
        </p:nvSpPr>
        <p:spPr>
          <a:xfrm>
            <a:off x="3592776" y="2397072"/>
            <a:ext cx="129614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74" y="1429519"/>
            <a:ext cx="1189199" cy="2114132"/>
          </a:xfrm>
          <a:prstGeom prst="rect">
            <a:avLst/>
          </a:prstGeom>
        </p:spPr>
      </p:pic>
      <p:sp>
        <p:nvSpPr>
          <p:cNvPr id="41" name="직사각형 40"/>
          <p:cNvSpPr/>
          <p:nvPr/>
        </p:nvSpPr>
        <p:spPr>
          <a:xfrm>
            <a:off x="1967656" y="2064328"/>
            <a:ext cx="122413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3676</TotalTime>
  <Words>851</Words>
  <Application>Microsoft Office PowerPoint</Application>
  <PresentationFormat>화면 슬라이드 쇼(4:3)</PresentationFormat>
  <Paragraphs>170</Paragraphs>
  <Slides>15</Slides>
  <Notes>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전자출결시스템(학생용) 이용자 매뉴얼</vt:lpstr>
      <vt:lpstr>PowerPoint 프레젠테이션</vt:lpstr>
      <vt:lpstr>PowerPoint 프레젠테이션</vt:lpstr>
      <vt:lpstr>PowerPoint 프레젠테이션</vt:lpstr>
      <vt:lpstr>PowerPoint 프레젠테이션</vt:lpstr>
      <vt:lpstr>2. 스마트폰용 전자출결 (SmartDU)</vt:lpstr>
      <vt:lpstr>PowerPoint 프레젠테이션</vt:lpstr>
      <vt:lpstr>PowerPoint 프레젠테이션</vt:lpstr>
      <vt:lpstr>PowerPoint 프레젠테이션</vt:lpstr>
      <vt:lpstr>3. PC용 전자출결 attend.daegu.ac.kr</vt:lpstr>
      <vt:lpstr>PowerPoint 프레젠테이션</vt:lpstr>
      <vt:lpstr>4. 전자출결 앱(SmartDU) 관련 FAQ </vt:lpstr>
      <vt:lpstr>PowerPoint 프레젠테이션</vt:lpstr>
      <vt:lpstr>PowerPoint 프레젠테이션</vt:lpstr>
      <vt:lpstr>PowerPoint 프레젠테이션</vt:lpstr>
    </vt:vector>
  </TitlesOfParts>
  <Company>(주)아이콘랩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이송완</dc:creator>
  <cp:lastModifiedBy>user</cp:lastModifiedBy>
  <cp:revision>105</cp:revision>
  <cp:lastPrinted>2015-09-02T23:42:35Z</cp:lastPrinted>
  <dcterms:created xsi:type="dcterms:W3CDTF">2015-03-12T06:25:28Z</dcterms:created>
  <dcterms:modified xsi:type="dcterms:W3CDTF">2015-09-02T23:44:43Z</dcterms:modified>
</cp:coreProperties>
</file>