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78" r:id="rId3"/>
    <p:sldId id="379" r:id="rId4"/>
    <p:sldId id="399" r:id="rId5"/>
    <p:sldId id="354" r:id="rId6"/>
    <p:sldId id="403" r:id="rId7"/>
    <p:sldId id="408" r:id="rId8"/>
    <p:sldId id="405" r:id="rId9"/>
    <p:sldId id="406" r:id="rId10"/>
    <p:sldId id="404" r:id="rId11"/>
    <p:sldId id="407" r:id="rId12"/>
    <p:sldId id="414" r:id="rId13"/>
    <p:sldId id="415" r:id="rId14"/>
    <p:sldId id="400" r:id="rId15"/>
    <p:sldId id="409" r:id="rId16"/>
    <p:sldId id="410" r:id="rId17"/>
    <p:sldId id="411" r:id="rId18"/>
    <p:sldId id="412" r:id="rId19"/>
    <p:sldId id="413" r:id="rId20"/>
    <p:sldId id="365" r:id="rId21"/>
    <p:sldId id="355" r:id="rId22"/>
    <p:sldId id="356" r:id="rId23"/>
    <p:sldId id="357" r:id="rId24"/>
    <p:sldId id="358" r:id="rId25"/>
    <p:sldId id="359" r:id="rId26"/>
    <p:sldId id="360" r:id="rId27"/>
    <p:sldId id="375" r:id="rId28"/>
    <p:sldId id="392" r:id="rId29"/>
    <p:sldId id="394" r:id="rId30"/>
    <p:sldId id="262" r:id="rId31"/>
  </p:sldIdLst>
  <p:sldSz cx="9144000" cy="6858000" type="screen4x3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C90"/>
    <a:srgbClr val="D3F5B5"/>
    <a:srgbClr val="085EEA"/>
    <a:srgbClr val="8E3239"/>
    <a:srgbClr val="8B358B"/>
    <a:srgbClr val="F58D32"/>
    <a:srgbClr val="2B4C73"/>
    <a:srgbClr val="FFFFAB"/>
    <a:srgbClr val="FEDDA1"/>
    <a:srgbClr val="D19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51" autoAdjust="0"/>
    <p:restoredTop sz="94616" autoAdjust="0"/>
  </p:normalViewPr>
  <p:slideViewPr>
    <p:cSldViewPr>
      <p:cViewPr varScale="1">
        <p:scale>
          <a:sx n="150" d="100"/>
          <a:sy n="150" d="100"/>
        </p:scale>
        <p:origin x="105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960" y="-91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74" y="1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CA9BD-FF53-42D0-BAD8-84397C859556}" type="datetimeFigureOut">
              <a:rPr lang="ko-KR" altLang="en-US" smtClean="0"/>
              <a:pPr/>
              <a:t>2021-07-06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50E1D-24BF-407D-B564-E72A2B8648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543044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373AD-914E-41EE-9C00-0F0A26404380}" type="datetimeFigureOut">
              <a:rPr lang="ko-KR" altLang="en-US" smtClean="0"/>
              <a:pPr/>
              <a:t>2021-07-06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0BB10-1A65-45C3-A717-3533F3A562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942242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0B7B3-EE02-4308-9108-61C2674FFEC0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mailto:paerang@mobilus.co.kr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me2.do/G9qjp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paerang@mobilus.co.kr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me2.do/GfjU0cK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7463"/>
            <a:ext cx="9180513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576063"/>
          </a:xfrm>
        </p:spPr>
        <p:txBody>
          <a:bodyPr>
            <a:noAutofit/>
          </a:bodyPr>
          <a:lstStyle>
            <a:lvl1pPr algn="ctr">
              <a:defRPr sz="4000" b="1" spc="-150">
                <a:solidFill>
                  <a:schemeClr val="tx2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41376" y="2834680"/>
            <a:ext cx="6400800" cy="450304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E872-2EAA-4BEB-8DAA-B25DAE6320EF}" type="datetime1">
              <a:rPr lang="ko-KR" altLang="en-US" smtClean="0"/>
              <a:pPr/>
              <a:t>2021-07-06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664B-E114-42F5-9F4F-FC34A625A8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그림 8" descr="(주)티센오토모티브-문서용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40690" y="5314134"/>
            <a:ext cx="1931442" cy="9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9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6884" y="836712"/>
            <a:ext cx="8470232" cy="936104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B274-1ADC-4AC8-9929-228A19088C03}" type="datetime1">
              <a:rPr lang="ko-KR" altLang="en-US" smtClean="0"/>
              <a:pPr/>
              <a:t>2021-07-06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522096" y="6597352"/>
            <a:ext cx="442392" cy="144016"/>
          </a:xfrm>
        </p:spPr>
        <p:txBody>
          <a:bodyPr/>
          <a:lstStyle/>
          <a:p>
            <a:fld id="{BBD6664B-E114-42F5-9F4F-FC34A625A8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그림 7" descr="(주)티센오토모티브-문서용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381328"/>
            <a:ext cx="864096" cy="34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9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차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87624" y="1412776"/>
            <a:ext cx="7056784" cy="3096344"/>
          </a:xfrm>
        </p:spPr>
        <p:txBody>
          <a:bodyPr/>
          <a:lstStyle>
            <a:lvl1pPr marL="400050" indent="-400050">
              <a:buFont typeface="+mj-lt"/>
              <a:buAutoNum type="romanUcPeriod"/>
              <a:defRPr sz="1800"/>
            </a:lvl1pPr>
            <a:lvl2pPr marL="800100" indent="-342900">
              <a:buFont typeface="+mj-ea"/>
              <a:buAutoNum type="circleNumDbPlain"/>
              <a:defRPr/>
            </a:lvl2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B274-1ADC-4AC8-9929-228A19088C03}" type="datetime1">
              <a:rPr lang="ko-KR" altLang="en-US" smtClean="0"/>
              <a:pPr/>
              <a:t>2021-07-06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522096" y="6395896"/>
            <a:ext cx="442392" cy="345472"/>
          </a:xfrm>
        </p:spPr>
        <p:txBody>
          <a:bodyPr/>
          <a:lstStyle/>
          <a:p>
            <a:fld id="{BBD6664B-E114-42F5-9F4F-FC34A625A8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그림 7" descr="(주)티센오토모티브-문서용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381328"/>
            <a:ext cx="864096" cy="34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5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9612" y="2852936"/>
            <a:ext cx="6912768" cy="648072"/>
          </a:xfrm>
        </p:spPr>
        <p:txBody>
          <a:bodyPr anchor="t">
            <a:normAutofit/>
          </a:bodyPr>
          <a:lstStyle>
            <a:lvl1pPr algn="ctr">
              <a:defRPr sz="3200" b="1" cap="all" spc="-150">
                <a:solidFill>
                  <a:srgbClr val="2B4C73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0687-A745-481E-B2C9-2CFEC03C3355}" type="datetime1">
              <a:rPr lang="ko-KR" altLang="en-US" smtClean="0"/>
              <a:pPr/>
              <a:t>2021-07-06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664B-E114-42F5-9F4F-FC34A625A8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그림 7" descr="(주)티센오토모티브-문서용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381328"/>
            <a:ext cx="864096" cy="34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5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9BA7-E3D3-467C-9904-D38C85713271}" type="datetime1">
              <a:rPr lang="ko-KR" altLang="en-US" smtClean="0"/>
              <a:pPr/>
              <a:t>2021-07-06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664B-E114-42F5-9F4F-FC34A625A8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 descr="(주)티센오토모티브-문서용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381328"/>
            <a:ext cx="864096" cy="34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3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B274-1ADC-4AC8-9929-228A19088C03}" type="datetime1">
              <a:rPr lang="ko-KR" altLang="en-US" smtClean="0"/>
              <a:pPr/>
              <a:t>2021-07-06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522096" y="6395896"/>
            <a:ext cx="442392" cy="345472"/>
          </a:xfrm>
        </p:spPr>
        <p:txBody>
          <a:bodyPr/>
          <a:lstStyle/>
          <a:p>
            <a:fld id="{BBD6664B-E114-42F5-9F4F-FC34A625A8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8" name="TextBox 3"/>
          <p:cNvSpPr txBox="1">
            <a:spLocks noChangeArrowheads="1"/>
          </p:cNvSpPr>
          <p:nvPr userDrawn="1"/>
        </p:nvSpPr>
        <p:spPr bwMode="auto">
          <a:xfrm>
            <a:off x="3196853" y="3820978"/>
            <a:ext cx="2663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1000" b="0" dirty="0">
                <a:solidFill>
                  <a:srgbClr val="595959"/>
                </a:solidFill>
                <a:latin typeface="Arial" pitchFamily="34" charset="0"/>
                <a:ea typeface="맑은 고딕" pitchFamily="50" charset="-127"/>
                <a:hlinkClick r:id="rId3"/>
              </a:rPr>
              <a:t>kyb@tcen.co.kr</a:t>
            </a:r>
            <a:endParaRPr kumimoji="0" lang="en-US" altLang="ko-KR" sz="1000" b="0" dirty="0">
              <a:solidFill>
                <a:srgbClr val="595959"/>
              </a:solidFill>
              <a:latin typeface="Arial" pitchFamily="34" charset="0"/>
              <a:ea typeface="맑은 고딕" pitchFamily="50" charset="-127"/>
            </a:endParaRPr>
          </a:p>
          <a:p>
            <a:pPr algn="ctr" eaLnBrk="1" hangingPunct="1"/>
            <a:r>
              <a:rPr kumimoji="0" lang="en-US" altLang="ko-KR" sz="1000" b="0" dirty="0">
                <a:solidFill>
                  <a:srgbClr val="595959"/>
                </a:solidFill>
                <a:latin typeface="Arial" pitchFamily="34" charset="0"/>
                <a:ea typeface="맑은 고딕" pitchFamily="50" charset="-127"/>
              </a:rPr>
              <a:t>www.tcen.co.kr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2829347" y="2360935"/>
            <a:ext cx="33988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감사합니다</a:t>
            </a:r>
          </a:p>
        </p:txBody>
      </p:sp>
      <p:pic>
        <p:nvPicPr>
          <p:cNvPr id="10" name="그림 9" descr="(주)티센오토모티브-문서용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23928" y="4437112"/>
            <a:ext cx="1202824" cy="57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2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약도및연락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B274-1ADC-4AC8-9929-228A19088C03}" type="datetime1">
              <a:rPr lang="ko-KR" altLang="en-US" smtClean="0"/>
              <a:pPr/>
              <a:t>2021-07-06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522096" y="6395896"/>
            <a:ext cx="442392" cy="345472"/>
          </a:xfrm>
        </p:spPr>
        <p:txBody>
          <a:bodyPr/>
          <a:lstStyle/>
          <a:p>
            <a:fld id="{BBD6664B-E114-42F5-9F4F-FC34A625A8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17"/>
          <p:cNvGrpSpPr>
            <a:grpSpLocks/>
          </p:cNvGrpSpPr>
          <p:nvPr userDrawn="1"/>
        </p:nvGrpSpPr>
        <p:grpSpPr bwMode="auto">
          <a:xfrm>
            <a:off x="1043608" y="3717032"/>
            <a:ext cx="3456384" cy="400111"/>
            <a:chOff x="350839" y="2698212"/>
            <a:chExt cx="2841264" cy="313408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350839" y="2757146"/>
              <a:ext cx="533042" cy="213541"/>
            </a:xfrm>
            <a:prstGeom prst="homePlate">
              <a:avLst>
                <a:gd name="adj" fmla="val 28507"/>
              </a:avLst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000" b="1">
                  <a:solidFill>
                    <a:schemeClr val="bg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본사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942769" y="2698212"/>
              <a:ext cx="2249334" cy="31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ko-KR" altLang="en-US" sz="1000" kern="0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서울시 서초구 양재동 </a:t>
              </a:r>
              <a:r>
                <a:rPr lang="en-US" altLang="ko-KR" sz="1000" kern="0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351-5 </a:t>
              </a:r>
              <a:r>
                <a:rPr lang="ko-KR" altLang="en-US" sz="1000" kern="0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형제빌딩 </a:t>
              </a:r>
              <a:r>
                <a:rPr lang="en-US" altLang="ko-KR" sz="1000" kern="0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lang="ko-KR" altLang="en-US" sz="1000" kern="0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층</a:t>
              </a:r>
              <a:endParaRPr lang="en-US" altLang="ko-KR" sz="1000" kern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>
                <a:defRPr/>
              </a:pP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Tel : 02) 564-0744</a:t>
              </a:r>
            </a:p>
          </p:txBody>
        </p:sp>
      </p:grpSp>
      <p:pic>
        <p:nvPicPr>
          <p:cNvPr id="13" name="Picture 3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3371225" cy="225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268760"/>
            <a:ext cx="3371225" cy="225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utoShape 11"/>
          <p:cNvSpPr>
            <a:spLocks noChangeArrowheads="1"/>
          </p:cNvSpPr>
          <p:nvPr userDrawn="1"/>
        </p:nvSpPr>
        <p:spPr bwMode="auto">
          <a:xfrm>
            <a:off x="1012483" y="4968838"/>
            <a:ext cx="7087909" cy="692410"/>
          </a:xfrm>
          <a:prstGeom prst="homePlate">
            <a:avLst>
              <a:gd name="adj" fmla="val 2597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lIns="288000" anchor="ctr"/>
          <a:lstStyle/>
          <a:p>
            <a:pPr>
              <a:defRPr/>
            </a:pPr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관련 문의</a:t>
            </a:r>
          </a:p>
        </p:txBody>
      </p:sp>
      <p:sp>
        <p:nvSpPr>
          <p:cNvPr id="16" name="Text Box 12"/>
          <p:cNvSpPr txBox="1">
            <a:spLocks noChangeArrowheads="1"/>
          </p:cNvSpPr>
          <p:nvPr userDrawn="1"/>
        </p:nvSpPr>
        <p:spPr bwMode="auto">
          <a:xfrm>
            <a:off x="2255814" y="5099600"/>
            <a:ext cx="274823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900">
                <a:solidFill>
                  <a:srgbClr val="FF0000"/>
                </a:solidFill>
                <a:latin typeface="돋움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900">
                <a:solidFill>
                  <a:srgbClr val="FF0000"/>
                </a:solidFill>
                <a:latin typeface="돋움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900">
                <a:solidFill>
                  <a:srgbClr val="FF0000"/>
                </a:solidFill>
                <a:latin typeface="돋움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900">
                <a:solidFill>
                  <a:srgbClr val="FF0000"/>
                </a:solidFill>
                <a:latin typeface="돋움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900">
                <a:solidFill>
                  <a:srgbClr val="FF0000"/>
                </a:solidFill>
                <a:latin typeface="돋움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rgbClr val="FF0000"/>
                </a:solidFill>
                <a:latin typeface="돋움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rgbClr val="FF0000"/>
                </a:solidFill>
                <a:latin typeface="돋움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rgbClr val="FF0000"/>
                </a:solidFill>
                <a:latin typeface="돋움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rgbClr val="FF0000"/>
                </a:solidFill>
                <a:latin typeface="돋움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김영배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대표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(010-3245-3479)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E-mail : 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hlinkClick r:id="rId6"/>
              </a:rPr>
              <a:t>kyb@tcen.co.kr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>
            <a:off x="2101148" y="5099600"/>
            <a:ext cx="0" cy="43088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58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36884" y="116632"/>
            <a:ext cx="847023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36884" y="836712"/>
            <a:ext cx="8470232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562280" y="6437810"/>
            <a:ext cx="998621" cy="252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80C098-71A1-49EC-94E4-FBD18F2B3C83}" type="datetime1">
              <a:rPr lang="ko-KR" altLang="en-US" smtClean="0"/>
              <a:pPr/>
              <a:t>2021-07-06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460432" y="6587806"/>
            <a:ext cx="442392" cy="153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6664B-E114-42F5-9F4F-FC34A625A8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 descr="(주)티센오토모티브-문서용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79512" y="6381328"/>
            <a:ext cx="864096" cy="34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8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4" r:id="rId5"/>
    <p:sldLayoutId id="2147483658" r:id="rId6"/>
    <p:sldLayoutId id="2147483657" r:id="rId7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1600" b="1" kern="1200">
          <a:solidFill>
            <a:schemeClr val="tx2">
              <a:lumMod val="75000"/>
            </a:schemeClr>
          </a:solidFill>
          <a:latin typeface="+mj-ea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buFontTx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1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png"/><Relationship Id="rId7" Type="http://schemas.openxmlformats.org/officeDocument/2006/relationships/image" Target="../media/image2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48.jpeg"/><Relationship Id="rId3" Type="http://schemas.openxmlformats.org/officeDocument/2006/relationships/image" Target="../media/image44.jpeg"/><Relationship Id="rId7" Type="http://schemas.openxmlformats.org/officeDocument/2006/relationships/image" Target="../media/image55.png"/><Relationship Id="rId12" Type="http://schemas.openxmlformats.org/officeDocument/2006/relationships/image" Target="../media/image5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47.png"/><Relationship Id="rId5" Type="http://schemas.openxmlformats.org/officeDocument/2006/relationships/image" Target="../media/image50.png"/><Relationship Id="rId15" Type="http://schemas.openxmlformats.org/officeDocument/2006/relationships/image" Target="../media/image61.jpe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bilus.co.k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8.pn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4.jpe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jpeg"/><Relationship Id="rId7" Type="http://schemas.openxmlformats.org/officeDocument/2006/relationships/image" Target="../media/image7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0.jpeg"/><Relationship Id="rId4" Type="http://schemas.openxmlformats.org/officeDocument/2006/relationships/image" Target="../media/image67.png"/><Relationship Id="rId9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jpeg"/><Relationship Id="rId4" Type="http://schemas.openxmlformats.org/officeDocument/2006/relationships/image" Target="../media/image79.jpeg"/><Relationship Id="rId9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7" Type="http://schemas.openxmlformats.org/officeDocument/2006/relationships/image" Target="../media/image27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16.png"/><Relationship Id="rId4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0.jpeg"/><Relationship Id="rId7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77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9.jpe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19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0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642910" y="2132856"/>
            <a:ext cx="7772400" cy="1296144"/>
          </a:xfrm>
        </p:spPr>
        <p:txBody>
          <a:bodyPr/>
          <a:lstStyle/>
          <a:p>
            <a:r>
              <a:rPr lang="ko-KR" altLang="en-US" sz="6600" dirty="0"/>
              <a:t>회사소개서</a:t>
            </a:r>
          </a:p>
        </p:txBody>
      </p:sp>
    </p:spTree>
    <p:extLst>
      <p:ext uri="{BB962C8B-B14F-4D97-AF65-F5344CB8AC3E}">
        <p14:creationId xmlns:p14="http://schemas.microsoft.com/office/powerpoint/2010/main" val="219509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3"/>
          <p:cNvSpPr>
            <a:spLocks noGrp="1"/>
          </p:cNvSpPr>
          <p:nvPr>
            <p:ph idx="1"/>
          </p:nvPr>
        </p:nvSpPr>
        <p:spPr>
          <a:xfrm>
            <a:off x="336550" y="836613"/>
            <a:ext cx="8470900" cy="936625"/>
          </a:xfrm>
        </p:spPr>
        <p:txBody>
          <a:bodyPr>
            <a:normAutofit/>
          </a:bodyPr>
          <a:lstStyle/>
          <a:p>
            <a:r>
              <a:rPr lang="en-US" altLang="ko-KR" sz="1600" dirty="0">
                <a:solidFill>
                  <a:srgbClr val="0D0D0D"/>
                </a:solidFill>
              </a:rPr>
              <a:t>RDS Radio</a:t>
            </a:r>
            <a:endParaRPr lang="ko-KR" altLang="en-US" sz="1600" dirty="0">
              <a:solidFill>
                <a:srgbClr val="0D0D0D"/>
              </a:solidFill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36832DE-B50B-4DE7-804B-0EA5468A4399}" type="slidenum">
              <a:rPr lang="ko-KR" altLang="en-US"/>
              <a:pPr>
                <a:defRPr/>
              </a:pPr>
              <a:t>10</a:t>
            </a:fld>
            <a:endParaRPr lang="ko-KR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3850" y="1124744"/>
            <a:ext cx="842486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Linux &amp; QT Platform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기반의 유럽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 디지털 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RDS 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서비스의 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Integration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및 개발</a:t>
            </a:r>
            <a:endParaRPr kumimoji="0" lang="en-US" altLang="ko-KR" sz="1100" dirty="0">
              <a:solidFill>
                <a:srgbClr val="0D0D0D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방송 검색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, PTY, RT, New TA 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정보 표시 및 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Alternative Frequency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 기능 지원</a:t>
            </a:r>
            <a:endParaRPr kumimoji="0" lang="en-US" altLang="ko-KR" sz="1100" dirty="0">
              <a:solidFill>
                <a:srgbClr val="0D0D0D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68064" y="1772816"/>
            <a:ext cx="8280400" cy="720080"/>
          </a:xfrm>
          <a:prstGeom prst="roundRect">
            <a:avLst>
              <a:gd name="adj" fmla="val 6008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3" name="Picture 3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844824"/>
            <a:ext cx="10080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3995936" y="215062"/>
            <a:ext cx="46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756" lvl="0" indent="-180888" algn="r">
              <a:defRPr/>
            </a:pPr>
            <a:r>
              <a:rPr lang="en-US" altLang="ko-KR" sz="1200" b="1" i="1" dirty="0">
                <a:latin typeface="맑은 고딕" pitchFamily="50" charset="-127"/>
                <a:ea typeface="맑은 고딕" pitchFamily="50" charset="-127"/>
              </a:rPr>
              <a:t>4-6. RDS Service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8221" y="1916832"/>
            <a:ext cx="1197635" cy="504056"/>
          </a:xfrm>
          <a:prstGeom prst="rect">
            <a:avLst/>
          </a:prstGeom>
        </p:spPr>
      </p:pic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467544" y="2636912"/>
          <a:ext cx="4608512" cy="3403071"/>
        </p:xfrm>
        <a:graphic>
          <a:graphicData uri="http://schemas.openxmlformats.org/drawingml/2006/table">
            <a:tbl>
              <a:tblPr/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RDS Radio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98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방송 검색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주파수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SCAN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Preset SCAN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SEEK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BSM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Station List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일정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전계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이상의 방송국을 찾아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RDS data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를 수신하고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해당 방송국들을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Station List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에 표시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AF (Alternative Frequency)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방송국 연계 기능으로 지역 이동에 따른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전계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강도 악화 시 수신 감도가 양호한 동일 방송국을 자동 탐색하는 기능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TA 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(Traffic Announcement)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TA ON / OFF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설정에 따라 교통정보 안내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PTY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현 방송의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Program Type(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장르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를 표시한다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RT Text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RADIO TEXT(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문자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정보 수신 기능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PTY ALARM, News, TA 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PTY Type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에 대한 정보 수신 기능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8" name="그림 17" descr="RDS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9067" y="1844824"/>
            <a:ext cx="1210965" cy="556827"/>
          </a:xfrm>
          <a:prstGeom prst="rect">
            <a:avLst/>
          </a:prstGeom>
        </p:spPr>
      </p:pic>
      <p:pic>
        <p:nvPicPr>
          <p:cNvPr id="20" name="Picture 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9336" y="2636912"/>
            <a:ext cx="3469128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467544" y="0"/>
            <a:ext cx="691276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4.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보유기술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3"/>
          <p:cNvSpPr>
            <a:spLocks noGrp="1"/>
          </p:cNvSpPr>
          <p:nvPr>
            <p:ph idx="1"/>
          </p:nvPr>
        </p:nvSpPr>
        <p:spPr>
          <a:xfrm>
            <a:off x="336550" y="836613"/>
            <a:ext cx="8470900" cy="936625"/>
          </a:xfrm>
        </p:spPr>
        <p:txBody>
          <a:bodyPr>
            <a:normAutofit/>
          </a:bodyPr>
          <a:lstStyle/>
          <a:p>
            <a:r>
              <a:rPr lang="en-US" altLang="ko-KR" sz="1600" dirty="0">
                <a:solidFill>
                  <a:srgbClr val="0D0D0D"/>
                </a:solidFill>
              </a:rPr>
              <a:t>DAB+</a:t>
            </a:r>
            <a:endParaRPr lang="ko-KR" altLang="en-US" sz="1600" dirty="0">
              <a:solidFill>
                <a:srgbClr val="0D0D0D"/>
              </a:solidFill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36832DE-B50B-4DE7-804B-0EA5468A4399}" type="slidenum">
              <a:rPr lang="ko-KR" altLang="en-US"/>
              <a:pPr>
                <a:defRPr/>
              </a:pPr>
              <a:t>11</a:t>
            </a:fld>
            <a:endParaRPr lang="ko-KR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3850" y="1124744"/>
            <a:ext cx="842486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Linux &amp; QT Platform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기반의 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유럽 디지털 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Radio 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Data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서비스의 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Integration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및 개발</a:t>
            </a:r>
            <a:endParaRPr kumimoji="0" lang="en-US" altLang="ko-KR" sz="1100" dirty="0">
              <a:solidFill>
                <a:srgbClr val="0D0D0D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Channel List, PTY, DLS, EPG, News TA 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정보 표시 및 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Service Following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 기능 지원</a:t>
            </a:r>
            <a:endParaRPr kumimoji="0" lang="en-US" altLang="ko-KR" sz="1100" dirty="0">
              <a:solidFill>
                <a:srgbClr val="0D0D0D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68064" y="1772816"/>
            <a:ext cx="8280400" cy="720080"/>
          </a:xfrm>
          <a:prstGeom prst="roundRect">
            <a:avLst>
              <a:gd name="adj" fmla="val 6008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3" name="Picture 3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844824"/>
            <a:ext cx="10080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3995936" y="215062"/>
            <a:ext cx="46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756" lvl="0" indent="-180888" algn="r">
              <a:defRPr/>
            </a:pPr>
            <a:r>
              <a:rPr lang="en-US" altLang="ko-KR" sz="1200" b="1" i="1" dirty="0">
                <a:latin typeface="맑은 고딕" pitchFamily="50" charset="-127"/>
                <a:ea typeface="맑은 고딕" pitchFamily="50" charset="-127"/>
              </a:rPr>
              <a:t>4-7. DAB Service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8221" y="1916832"/>
            <a:ext cx="1197635" cy="504056"/>
          </a:xfrm>
          <a:prstGeom prst="rect">
            <a:avLst/>
          </a:prstGeom>
        </p:spPr>
      </p:pic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467544" y="2636912"/>
          <a:ext cx="4608512" cy="3456383"/>
        </p:xfrm>
        <a:graphic>
          <a:graphicData uri="http://schemas.openxmlformats.org/drawingml/2006/table">
            <a:tbl>
              <a:tblPr/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6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DAB+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8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Channel/Category List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채널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카테고리 별 다양한 리스트로 표시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8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Channel Tune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채널</a:t>
                      </a:r>
                      <a:r>
                        <a:rPr lang="ko-KR" altLang="en-US" sz="1000" b="0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000" b="0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Up/Down, Direct tune  </a:t>
                      </a:r>
                      <a:r>
                        <a:rPr lang="ko-KR" altLang="en-US" sz="1000" b="0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기능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8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EPG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Program</a:t>
                      </a:r>
                      <a:r>
                        <a:rPr lang="en-US" altLang="ko-KR" sz="1000" b="0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000" b="0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가이드 정보 안내 기능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8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SLS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Slide Show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서비스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8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DLS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Dynamic Label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서비스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8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TA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교통 정보 알림 서비스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8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PTY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현 방송의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Program Type(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장르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를 표시 기능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77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Service</a:t>
                      </a:r>
                      <a:r>
                        <a:rPr lang="en-US" sz="1000" b="1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 Following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방송국 연계 기능으로 지역 이동에 따른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전계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강도 악화 시 수신 감도가 양호한 동일 방송국을 자동 탐색하는 기능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8" name="그림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636912"/>
            <a:ext cx="343622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digital audio broadcasting에 대한 이미지 검색결과">
            <a:extLst>
              <a:ext uri="{FF2B5EF4-FFF2-40B4-BE49-F238E27FC236}">
                <a16:creationId xmlns:a16="http://schemas.microsoft.com/office/drawing/2014/main" id="{764B3AFC-5FD7-484B-A054-26B628FCF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16832"/>
            <a:ext cx="792088" cy="46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제목 1"/>
          <p:cNvSpPr txBox="1">
            <a:spLocks/>
          </p:cNvSpPr>
          <p:nvPr/>
        </p:nvSpPr>
        <p:spPr>
          <a:xfrm>
            <a:off x="467544" y="0"/>
            <a:ext cx="691276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4.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보유기술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3"/>
          <p:cNvSpPr>
            <a:spLocks noGrp="1"/>
          </p:cNvSpPr>
          <p:nvPr>
            <p:ph idx="1"/>
          </p:nvPr>
        </p:nvSpPr>
        <p:spPr>
          <a:xfrm>
            <a:off x="336550" y="836613"/>
            <a:ext cx="8470900" cy="936625"/>
          </a:xfrm>
        </p:spPr>
        <p:txBody>
          <a:bodyPr>
            <a:normAutofit/>
          </a:bodyPr>
          <a:lstStyle/>
          <a:p>
            <a:r>
              <a:rPr lang="en-US" altLang="ko-KR" sz="1600" dirty="0">
                <a:solidFill>
                  <a:srgbClr val="0D0D0D"/>
                </a:solidFill>
              </a:rPr>
              <a:t>Android Application</a:t>
            </a:r>
            <a:endParaRPr lang="ko-KR" altLang="en-US" sz="1600" dirty="0">
              <a:solidFill>
                <a:srgbClr val="0D0D0D"/>
              </a:solidFill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36832DE-B50B-4DE7-804B-0EA5468A4399}" type="slidenum">
              <a:rPr lang="ko-KR" altLang="en-US"/>
              <a:pPr>
                <a:defRPr/>
              </a:pPr>
              <a:t>12</a:t>
            </a:fld>
            <a:endParaRPr lang="ko-KR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3850" y="1124744"/>
            <a:ext cx="8424863" cy="5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Android Platform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기반의 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내수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 / 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유럽 각 기능별 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Application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개발</a:t>
            </a:r>
            <a:endParaRPr kumimoji="0" lang="en-US" altLang="ko-KR" sz="1100" dirty="0">
              <a:solidFill>
                <a:srgbClr val="0D0D0D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Radio, Music, Video, Launcher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등 각 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function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별 지원</a:t>
            </a:r>
            <a:endParaRPr kumimoji="0" lang="en-US" altLang="ko-KR" sz="1100" dirty="0">
              <a:solidFill>
                <a:srgbClr val="0D0D0D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995936" y="215062"/>
            <a:ext cx="46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756" lvl="0" indent="-180888" algn="r">
              <a:defRPr/>
            </a:pPr>
            <a:r>
              <a:rPr lang="en-US" altLang="ko-KR" sz="1200" b="1" i="1" dirty="0">
                <a:latin typeface="맑은 고딕" pitchFamily="50" charset="-127"/>
                <a:ea typeface="맑은 고딕" pitchFamily="50" charset="-127"/>
              </a:rPr>
              <a:t>4-8. Android Application</a:t>
            </a:r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467544" y="2636912"/>
          <a:ext cx="4608512" cy="3456383"/>
        </p:xfrm>
        <a:graphic>
          <a:graphicData uri="http://schemas.openxmlformats.org/drawingml/2006/table">
            <a:tbl>
              <a:tblPr/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6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function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8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Radio (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내수 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/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유럽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내수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/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유럽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Radio Application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8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Music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USB Music Application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8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Video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USB Video</a:t>
                      </a:r>
                      <a:r>
                        <a:rPr lang="en-US" altLang="ko-KR" sz="1000" b="0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 Application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8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Launcher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Home / All menu / My</a:t>
                      </a:r>
                      <a:r>
                        <a:rPr lang="en-US" altLang="ko-KR" sz="1000" b="0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 menu Application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8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Connectivity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Android Auto / </a:t>
                      </a:r>
                      <a:r>
                        <a:rPr lang="en-US" altLang="ko-KR" sz="10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CarPlay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/ </a:t>
                      </a:r>
                      <a:r>
                        <a:rPr lang="en-US" altLang="ko-KR" sz="10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MirrorLink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Application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8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Green</a:t>
                      </a:r>
                      <a:r>
                        <a:rPr lang="en-US" sz="1000" b="1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 Car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EV / Drive mode Application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8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Setting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설정 관련 기능 지원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Application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770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그 외 기타 </a:t>
                      </a:r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앱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다수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Keyboard / </a:t>
                      </a:r>
                      <a:r>
                        <a:rPr lang="en-US" altLang="ko-KR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SystemUI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/ Climate</a:t>
                      </a:r>
                      <a:r>
                        <a:rPr lang="en-US" altLang="ko-KR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/ </a:t>
                      </a:r>
                      <a:r>
                        <a:rPr lang="en-US" altLang="ko-KR" sz="1000" b="0" i="0" u="none" strike="noStrike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Engineermode</a:t>
                      </a:r>
                      <a:r>
                        <a:rPr lang="en-US" altLang="ko-KR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/ USB image </a:t>
                      </a:r>
                      <a:r>
                        <a:rPr lang="ko-KR" altLang="en-US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등 기타 </a:t>
                      </a:r>
                      <a:r>
                        <a:rPr lang="en-US" altLang="ko-KR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Application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" name="제목 1"/>
          <p:cNvSpPr txBox="1">
            <a:spLocks/>
          </p:cNvSpPr>
          <p:nvPr/>
        </p:nvSpPr>
        <p:spPr>
          <a:xfrm>
            <a:off x="467544" y="0"/>
            <a:ext cx="691276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4.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보유기술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468064" y="1772816"/>
            <a:ext cx="8280400" cy="720080"/>
          </a:xfrm>
          <a:prstGeom prst="roundRect">
            <a:avLst>
              <a:gd name="adj" fmla="val 6008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22" name="그림 21" descr="제목 없음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825341"/>
            <a:ext cx="1428760" cy="625082"/>
          </a:xfrm>
          <a:prstGeom prst="rect">
            <a:avLst/>
          </a:prstGeom>
        </p:spPr>
      </p:pic>
      <p:pic>
        <p:nvPicPr>
          <p:cNvPr id="23" name="그림 22" descr="제목 없음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0708" y="2595884"/>
            <a:ext cx="3556134" cy="2140264"/>
          </a:xfrm>
          <a:prstGeom prst="rect">
            <a:avLst/>
          </a:prstGeom>
        </p:spPr>
      </p:pic>
      <p:pic>
        <p:nvPicPr>
          <p:cNvPr id="24" name="그림 23" descr="제목 없음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1785926"/>
            <a:ext cx="1071570" cy="694313"/>
          </a:xfrm>
          <a:prstGeom prst="rect">
            <a:avLst/>
          </a:prstGeom>
        </p:spPr>
      </p:pic>
      <p:pic>
        <p:nvPicPr>
          <p:cNvPr id="25" name="그림 24" descr="제목 없음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1785927"/>
            <a:ext cx="1143008" cy="6795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3"/>
          <p:cNvSpPr>
            <a:spLocks noGrp="1"/>
          </p:cNvSpPr>
          <p:nvPr>
            <p:ph idx="1"/>
          </p:nvPr>
        </p:nvSpPr>
        <p:spPr>
          <a:xfrm>
            <a:off x="336550" y="836613"/>
            <a:ext cx="8470900" cy="936625"/>
          </a:xfrm>
        </p:spPr>
        <p:txBody>
          <a:bodyPr>
            <a:normAutofit/>
          </a:bodyPr>
          <a:lstStyle/>
          <a:p>
            <a:r>
              <a:rPr lang="en-US" altLang="ko-KR" sz="1600" dirty="0">
                <a:solidFill>
                  <a:srgbClr val="0D0D0D"/>
                </a:solidFill>
              </a:rPr>
              <a:t>Android Framework</a:t>
            </a:r>
            <a:endParaRPr lang="ko-KR" altLang="en-US" sz="1600" dirty="0">
              <a:solidFill>
                <a:srgbClr val="0D0D0D"/>
              </a:solidFill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36832DE-B50B-4DE7-804B-0EA5468A4399}" type="slidenum">
              <a:rPr lang="ko-KR" altLang="en-US"/>
              <a:pPr>
                <a:defRPr/>
              </a:pPr>
              <a:t>13</a:t>
            </a:fld>
            <a:endParaRPr lang="ko-KR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3850" y="1124744"/>
            <a:ext cx="842486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Android Platform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framework layer 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개발</a:t>
            </a:r>
            <a:endParaRPr kumimoji="0" lang="en-US" altLang="ko-KR" sz="1100" dirty="0">
              <a:solidFill>
                <a:srgbClr val="0D0D0D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 err="1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Telematics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 / Audio / Bluetooth / Engineer mode framework layer 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기능 구현</a:t>
            </a:r>
            <a:endParaRPr kumimoji="0" lang="en-US" altLang="ko-KR" sz="1100" dirty="0">
              <a:solidFill>
                <a:srgbClr val="0D0D0D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995936" y="215062"/>
            <a:ext cx="46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756" lvl="0" indent="-180888" algn="r">
              <a:defRPr/>
            </a:pPr>
            <a:r>
              <a:rPr lang="en-US" altLang="ko-KR" sz="1200" b="1" i="1" dirty="0">
                <a:latin typeface="맑은 고딕" pitchFamily="50" charset="-127"/>
                <a:ea typeface="맑은 고딕" pitchFamily="50" charset="-127"/>
              </a:rPr>
              <a:t>4-9. Android Framework</a:t>
            </a:r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467544" y="2636912"/>
          <a:ext cx="4608512" cy="1935096"/>
        </p:xfrm>
        <a:graphic>
          <a:graphicData uri="http://schemas.openxmlformats.org/drawingml/2006/table">
            <a:tbl>
              <a:tblPr/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6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function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8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Telematics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MOF</a:t>
                      </a:r>
                      <a:r>
                        <a:rPr lang="en-US" altLang="ko-KR" sz="1000" b="0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 / Telephony framework </a:t>
                      </a:r>
                      <a:r>
                        <a:rPr lang="ko-KR" altLang="en-US" sz="1000" b="0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구현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8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Audio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Audio</a:t>
                      </a:r>
                      <a:r>
                        <a:rPr lang="en-US" altLang="ko-KR" sz="1000" b="0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 service </a:t>
                      </a:r>
                      <a:r>
                        <a:rPr lang="ko-KR" altLang="en-US" sz="1000" b="0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구현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8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Bluetooth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Bluetooth Remote control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기능 지원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8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Engineer</a:t>
                      </a:r>
                      <a:r>
                        <a:rPr lang="en-US" sz="1000" b="1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 mode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개발 지원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/</a:t>
                      </a:r>
                      <a:r>
                        <a:rPr lang="en-US" altLang="ko-KR" sz="1000" b="0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000" b="0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확인을 위한 개발자 모드 </a:t>
                      </a:r>
                      <a:r>
                        <a:rPr lang="en-US" altLang="ko-KR" sz="1000" b="0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framework </a:t>
                      </a:r>
                      <a:r>
                        <a:rPr lang="ko-KR" altLang="en-US" sz="1000" b="0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구현</a:t>
                      </a:r>
                      <a:endParaRPr lang="en-US" altLang="ko-KR" sz="1000" b="0" i="0" u="none" strike="noStrike" baseline="0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제목 1"/>
          <p:cNvSpPr txBox="1">
            <a:spLocks/>
          </p:cNvSpPr>
          <p:nvPr/>
        </p:nvSpPr>
        <p:spPr>
          <a:xfrm>
            <a:off x="467544" y="0"/>
            <a:ext cx="691276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4.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보유기술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468064" y="1772816"/>
            <a:ext cx="8280400" cy="720080"/>
          </a:xfrm>
          <a:prstGeom prst="roundRect">
            <a:avLst>
              <a:gd name="adj" fmla="val 6008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22" name="그림 21" descr="제목 없음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825341"/>
            <a:ext cx="1428760" cy="625082"/>
          </a:xfrm>
          <a:prstGeom prst="rect">
            <a:avLst/>
          </a:prstGeom>
        </p:spPr>
      </p:pic>
      <p:pic>
        <p:nvPicPr>
          <p:cNvPr id="11" name="그림 10" descr="제목 없음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3" y="2603767"/>
            <a:ext cx="3590984" cy="20396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F4407C-F038-4463-9475-59560584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664B-E114-42F5-9F4F-FC34A625A802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7" name="내용 개체 틀 3">
            <a:extLst>
              <a:ext uri="{FF2B5EF4-FFF2-40B4-BE49-F238E27FC236}">
                <a16:creationId xmlns:a16="http://schemas.microsoft.com/office/drawing/2014/main" id="{200ED7D0-7FDB-4BAE-8EBA-AC7F17E9D4B9}"/>
              </a:ext>
            </a:extLst>
          </p:cNvPr>
          <p:cNvSpPr txBox="1">
            <a:spLocks/>
          </p:cNvSpPr>
          <p:nvPr/>
        </p:nvSpPr>
        <p:spPr>
          <a:xfrm>
            <a:off x="336550" y="836613"/>
            <a:ext cx="8470900" cy="432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1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In-Vehicle Universal Radio Client </a:t>
            </a:r>
            <a:endParaRPr lang="ko-KR" alt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8118F769-F91E-4BFE-BE6C-85F2C3B2E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73" y="1268760"/>
            <a:ext cx="8064823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ko-KR" sz="1100" b="1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Linux &amp; QT </a:t>
            </a:r>
            <a:r>
              <a:rPr kumimoji="0" lang="ko-KR" altLang="en-US" sz="1100" b="1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플랫폼 기반의 </a:t>
            </a:r>
            <a:r>
              <a:rPr kumimoji="0" lang="en-US" altLang="ko-KR" sz="1100" b="1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Radio client system</a:t>
            </a:r>
          </a:p>
        </p:txBody>
      </p:sp>
      <p:sp>
        <p:nvSpPr>
          <p:cNvPr id="9" name="모서리가 둥근 직사각형 6">
            <a:extLst>
              <a:ext uri="{FF2B5EF4-FFF2-40B4-BE49-F238E27FC236}">
                <a16:creationId xmlns:a16="http://schemas.microsoft.com/office/drawing/2014/main" id="{24FB69A5-53DB-48EB-914B-F1936B4CB8DA}"/>
              </a:ext>
            </a:extLst>
          </p:cNvPr>
          <p:cNvSpPr/>
          <p:nvPr/>
        </p:nvSpPr>
        <p:spPr>
          <a:xfrm>
            <a:off x="468064" y="1772816"/>
            <a:ext cx="8280400" cy="1152128"/>
          </a:xfrm>
          <a:prstGeom prst="roundRect">
            <a:avLst>
              <a:gd name="adj" fmla="val 6008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4EAD33B-D2F4-4171-B21A-A986E4BB4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852" y="1926848"/>
            <a:ext cx="8064823" cy="82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</a:rPr>
              <a:t>FM/AM Legacy Radio system with RDS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Digital Audio Radio system – DAB, HD Radio, DRM, SiriusXM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Data Broadcast (Traffic, TPEG, Weather, Fuel, Stock …)</a:t>
            </a:r>
          </a:p>
        </p:txBody>
      </p:sp>
      <p:pic>
        <p:nvPicPr>
          <p:cNvPr id="11" name="Picture 61" descr="C:\Users\david\Pictures\소개서Update\Satellite.png">
            <a:extLst>
              <a:ext uri="{FF2B5EF4-FFF2-40B4-BE49-F238E27FC236}">
                <a16:creationId xmlns:a16="http://schemas.microsoft.com/office/drawing/2014/main" id="{9014656C-BCA8-4888-A369-7EDB3CC26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014454"/>
            <a:ext cx="1143730" cy="20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upload.wikimedia.org/wikipedia/en/thumb/8/8a/Radio_Data_System_%28svg%29.svg/200px-Radio_Data_System_%28svg%29.svg.png">
            <a:extLst>
              <a:ext uri="{FF2B5EF4-FFF2-40B4-BE49-F238E27FC236}">
                <a16:creationId xmlns:a16="http://schemas.microsoft.com/office/drawing/2014/main" id="{E833BEE8-8A32-420B-8283-286084887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951" y="2431817"/>
            <a:ext cx="760761" cy="20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D Radio에 대한 이미지 검색결과">
            <a:extLst>
              <a:ext uri="{FF2B5EF4-FFF2-40B4-BE49-F238E27FC236}">
                <a16:creationId xmlns:a16="http://schemas.microsoft.com/office/drawing/2014/main" id="{426067C0-08AE-4F6E-BAFE-20FE5C14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438" y="1974140"/>
            <a:ext cx="792088" cy="24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thumb/2/21/Digital_radio_mondiale-Logo.svg/220px-Digital_radio_mondiale-Logo.svg.png">
            <a:extLst>
              <a:ext uri="{FF2B5EF4-FFF2-40B4-BE49-F238E27FC236}">
                <a16:creationId xmlns:a16="http://schemas.microsoft.com/office/drawing/2014/main" id="{C5967BB8-6698-4CFA-A7EC-C37BB5E56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802" y="1860937"/>
            <a:ext cx="611519" cy="4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582F771B-D2EB-4E45-B903-9E2EE6445965}"/>
              </a:ext>
            </a:extLst>
          </p:cNvPr>
          <p:cNvSpPr/>
          <p:nvPr/>
        </p:nvSpPr>
        <p:spPr bwMode="auto">
          <a:xfrm>
            <a:off x="1619671" y="3035307"/>
            <a:ext cx="6114751" cy="818295"/>
          </a:xfrm>
          <a:prstGeom prst="rect">
            <a:avLst/>
          </a:prstGeom>
          <a:solidFill>
            <a:srgbClr val="B9CDE5"/>
          </a:solidFill>
          <a:ln w="19050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>
              <a:lnSpc>
                <a:spcPct val="110000"/>
              </a:lnSpc>
            </a:pPr>
            <a:r>
              <a:rPr kumimoji="0" lang="en-US" altLang="ko-KR" sz="9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Radio </a:t>
            </a:r>
            <a:r>
              <a:rPr lang="en-US" altLang="ko-KR" sz="900" b="1" dirty="0">
                <a:latin typeface="맑은 고딕" pitchFamily="50" charset="-127"/>
                <a:ea typeface="맑은 고딕" pitchFamily="50" charset="-127"/>
              </a:rPr>
              <a:t>HMI (QML)</a:t>
            </a:r>
            <a:endParaRPr kumimoji="0" lang="ko-KR" altLang="en-US" sz="9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F41BEDB-FBC3-4E0F-B373-C7C1700A5FDA}"/>
              </a:ext>
            </a:extLst>
          </p:cNvPr>
          <p:cNvSpPr/>
          <p:nvPr/>
        </p:nvSpPr>
        <p:spPr bwMode="auto">
          <a:xfrm>
            <a:off x="1619672" y="3933092"/>
            <a:ext cx="6114750" cy="818295"/>
          </a:xfrm>
          <a:prstGeom prst="rect">
            <a:avLst/>
          </a:prstGeom>
          <a:solidFill>
            <a:srgbClr val="B9CDE5"/>
          </a:solidFill>
          <a:ln w="19050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>
              <a:lnSpc>
                <a:spcPct val="110000"/>
              </a:lnSpc>
            </a:pPr>
            <a:r>
              <a:rPr kumimoji="0" lang="en-US" altLang="ko-KR" sz="9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Radio Application Logic</a:t>
            </a:r>
            <a:endParaRPr kumimoji="0" lang="ko-KR" altLang="en-US" sz="9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167C236-9B9C-41BD-A25D-34DBED608CD8}"/>
              </a:ext>
            </a:extLst>
          </p:cNvPr>
          <p:cNvSpPr/>
          <p:nvPr/>
        </p:nvSpPr>
        <p:spPr bwMode="auto">
          <a:xfrm>
            <a:off x="1619672" y="4835508"/>
            <a:ext cx="6114750" cy="818295"/>
          </a:xfrm>
          <a:prstGeom prst="rect">
            <a:avLst/>
          </a:prstGeom>
          <a:solidFill>
            <a:srgbClr val="B9CDE5"/>
          </a:solidFill>
          <a:ln w="19050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>
              <a:lnSpc>
                <a:spcPct val="110000"/>
              </a:lnSpc>
            </a:pPr>
            <a:r>
              <a:rPr kumimoji="0" lang="en-US" altLang="ko-KR" sz="9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Radio Controller (Dat</a:t>
            </a:r>
            <a:r>
              <a:rPr lang="en-US" altLang="ko-KR" sz="900" b="1" dirty="0">
                <a:latin typeface="맑은 고딕" pitchFamily="50" charset="-127"/>
                <a:ea typeface="맑은 고딕" pitchFamily="50" charset="-127"/>
              </a:rPr>
              <a:t>a)</a:t>
            </a:r>
            <a:endParaRPr kumimoji="0" lang="ko-KR" altLang="en-US" sz="9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EB88AB3-DCB6-4F42-9F66-4614CB9C9570}"/>
              </a:ext>
            </a:extLst>
          </p:cNvPr>
          <p:cNvSpPr/>
          <p:nvPr/>
        </p:nvSpPr>
        <p:spPr bwMode="auto">
          <a:xfrm>
            <a:off x="1620967" y="5737924"/>
            <a:ext cx="3024336" cy="271251"/>
          </a:xfrm>
          <a:prstGeom prst="rect">
            <a:avLst/>
          </a:prstGeom>
          <a:solidFill>
            <a:srgbClr val="DCE6F2"/>
          </a:solidFill>
          <a:ln w="19050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90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Micom</a:t>
            </a:r>
            <a:endParaRPr kumimoji="0" lang="ko-KR" altLang="en-US" sz="9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2F2D5BD2-3294-4656-89D8-F6A432554120}"/>
              </a:ext>
            </a:extLst>
          </p:cNvPr>
          <p:cNvSpPr/>
          <p:nvPr/>
        </p:nvSpPr>
        <p:spPr bwMode="auto">
          <a:xfrm>
            <a:off x="4710086" y="5737923"/>
            <a:ext cx="3024336" cy="643405"/>
          </a:xfrm>
          <a:prstGeom prst="rect">
            <a:avLst/>
          </a:prstGeom>
          <a:solidFill>
            <a:srgbClr val="DCE6F2"/>
          </a:solidFill>
          <a:ln w="19050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9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Broadcast Modules</a:t>
            </a:r>
          </a:p>
          <a:p>
            <a:pPr algn="ctr">
              <a:lnSpc>
                <a:spcPct val="110000"/>
              </a:lnSpc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(SXM, DAB, DRM)</a:t>
            </a:r>
            <a:endParaRPr kumimoji="0" lang="ko-KR" altLang="en-US" sz="9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3C2D3CF-DF5A-4146-8A98-1A0F473FD005}"/>
              </a:ext>
            </a:extLst>
          </p:cNvPr>
          <p:cNvSpPr/>
          <p:nvPr/>
        </p:nvSpPr>
        <p:spPr bwMode="auto">
          <a:xfrm>
            <a:off x="1620967" y="6088304"/>
            <a:ext cx="3024336" cy="271251"/>
          </a:xfrm>
          <a:prstGeom prst="rect">
            <a:avLst/>
          </a:prstGeom>
          <a:solidFill>
            <a:srgbClr val="DCE6F2"/>
          </a:solidFill>
          <a:ln w="19050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9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Tuner (FM, AM, DRM, HD Radio, RDS)</a:t>
            </a:r>
            <a:endParaRPr kumimoji="0" lang="ko-KR" altLang="en-US" sz="9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9EB9DDEB-C24F-4858-8765-A5C8B9B77384}"/>
              </a:ext>
            </a:extLst>
          </p:cNvPr>
          <p:cNvSpPr/>
          <p:nvPr/>
        </p:nvSpPr>
        <p:spPr bwMode="auto">
          <a:xfrm>
            <a:off x="3044073" y="3230510"/>
            <a:ext cx="467432" cy="373329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Preset </a:t>
            </a:r>
          </a:p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</a:t>
            </a:r>
            <a:endParaRPr kumimoji="0" lang="ko-KR" altLang="en-US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AFBC4C3-CD12-4C9A-87A4-3E424E53C451}"/>
              </a:ext>
            </a:extLst>
          </p:cNvPr>
          <p:cNvSpPr/>
          <p:nvPr/>
        </p:nvSpPr>
        <p:spPr bwMode="auto">
          <a:xfrm>
            <a:off x="1755887" y="3230510"/>
            <a:ext cx="576064" cy="373329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Freq Dial</a:t>
            </a:r>
          </a:p>
          <a:p>
            <a:pPr algn="ctr">
              <a:lnSpc>
                <a:spcPct val="110000"/>
              </a:lnSpc>
            </a:pPr>
            <a:r>
              <a:rPr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Viewer</a:t>
            </a:r>
            <a:endParaRPr kumimoji="0" lang="ko-KR" altLang="en-US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2CF88515-318E-42CF-94A5-7B2201374008}"/>
              </a:ext>
            </a:extLst>
          </p:cNvPr>
          <p:cNvSpPr/>
          <p:nvPr/>
        </p:nvSpPr>
        <p:spPr bwMode="auto">
          <a:xfrm>
            <a:off x="4114995" y="3230510"/>
            <a:ext cx="467432" cy="373329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Menu</a:t>
            </a:r>
            <a:endParaRPr kumimoji="0" lang="ko-KR" altLang="en-US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3E6578F4-737C-42FF-9EB8-9B2F85965670}"/>
              </a:ext>
            </a:extLst>
          </p:cNvPr>
          <p:cNvSpPr/>
          <p:nvPr/>
        </p:nvSpPr>
        <p:spPr bwMode="auto">
          <a:xfrm>
            <a:off x="7009562" y="3230510"/>
            <a:ext cx="576064" cy="373329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State </a:t>
            </a:r>
          </a:p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Manager</a:t>
            </a:r>
            <a:endParaRPr kumimoji="0" lang="ko-KR" altLang="en-US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C06DB93-7FB1-4C94-933E-17F20563AB78}"/>
              </a:ext>
            </a:extLst>
          </p:cNvPr>
          <p:cNvSpPr/>
          <p:nvPr/>
        </p:nvSpPr>
        <p:spPr bwMode="auto">
          <a:xfrm>
            <a:off x="3579534" y="3230510"/>
            <a:ext cx="467432" cy="373329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Channel </a:t>
            </a:r>
          </a:p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</a:t>
            </a:r>
            <a:endParaRPr kumimoji="0" lang="ko-KR" altLang="en-US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022FA57A-9B1A-4E82-8B14-443583A03EFD}"/>
              </a:ext>
            </a:extLst>
          </p:cNvPr>
          <p:cNvSpPr/>
          <p:nvPr/>
        </p:nvSpPr>
        <p:spPr bwMode="auto">
          <a:xfrm>
            <a:off x="2399980" y="3230510"/>
            <a:ext cx="576064" cy="373329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Digital Radio</a:t>
            </a:r>
          </a:p>
          <a:p>
            <a:pPr algn="ctr">
              <a:lnSpc>
                <a:spcPct val="110000"/>
              </a:lnSpc>
            </a:pPr>
            <a:r>
              <a:rPr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Player</a:t>
            </a:r>
            <a:endParaRPr kumimoji="0" lang="ko-KR" altLang="en-US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A73581F2-21E8-40BF-BA4F-7B5D59F6FFE3}"/>
              </a:ext>
            </a:extLst>
          </p:cNvPr>
          <p:cNvSpPr/>
          <p:nvPr/>
        </p:nvSpPr>
        <p:spPr bwMode="auto">
          <a:xfrm>
            <a:off x="5185917" y="3230510"/>
            <a:ext cx="467432" cy="373329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EPG</a:t>
            </a:r>
            <a:endParaRPr kumimoji="0" lang="ko-KR" altLang="en-US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770AF8FE-08F2-4EED-B51A-627FC072BF5E}"/>
              </a:ext>
            </a:extLst>
          </p:cNvPr>
          <p:cNvSpPr/>
          <p:nvPr/>
        </p:nvSpPr>
        <p:spPr bwMode="auto">
          <a:xfrm>
            <a:off x="5721378" y="3230510"/>
            <a:ext cx="576064" cy="373329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Data Viewer</a:t>
            </a:r>
          </a:p>
          <a:p>
            <a:pPr algn="ctr">
              <a:lnSpc>
                <a:spcPct val="110000"/>
              </a:lnSpc>
            </a:pPr>
            <a:r>
              <a:rPr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(Weather,</a:t>
            </a:r>
          </a:p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Traffic, </a:t>
            </a:r>
            <a:r>
              <a:rPr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Sports…)</a:t>
            </a:r>
            <a:endParaRPr kumimoji="0" lang="ko-KR" altLang="en-US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C0C7A9A9-346B-4C40-86ED-19E3BDD195EE}"/>
              </a:ext>
            </a:extLst>
          </p:cNvPr>
          <p:cNvSpPr/>
          <p:nvPr/>
        </p:nvSpPr>
        <p:spPr bwMode="auto">
          <a:xfrm>
            <a:off x="3131840" y="3961278"/>
            <a:ext cx="2160021" cy="194028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HMI Event </a:t>
            </a:r>
            <a:r>
              <a:rPr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Notifier</a:t>
            </a:r>
            <a:endParaRPr kumimoji="0" lang="ko-KR" altLang="en-US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548F1457-BDFE-4842-B0A6-117585EBD887}"/>
              </a:ext>
            </a:extLst>
          </p:cNvPr>
          <p:cNvSpPr/>
          <p:nvPr/>
        </p:nvSpPr>
        <p:spPr bwMode="auto">
          <a:xfrm>
            <a:off x="5384799" y="3961278"/>
            <a:ext cx="2211535" cy="192130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External Event </a:t>
            </a:r>
            <a:r>
              <a:rPr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Notifier</a:t>
            </a:r>
            <a:endParaRPr kumimoji="0" lang="ko-KR" altLang="en-US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8DAFA112-BD14-4BC2-9D20-C63BDCE8AD8D}"/>
              </a:ext>
            </a:extLst>
          </p:cNvPr>
          <p:cNvSpPr/>
          <p:nvPr/>
        </p:nvSpPr>
        <p:spPr bwMode="auto">
          <a:xfrm>
            <a:off x="1748815" y="4511727"/>
            <a:ext cx="4263345" cy="213417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Event Handler</a:t>
            </a:r>
            <a:endParaRPr kumimoji="0" lang="ko-KR" altLang="en-US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437CAA2D-6629-4495-9B3F-6F400C347920}"/>
              </a:ext>
            </a:extLst>
          </p:cNvPr>
          <p:cNvSpPr/>
          <p:nvPr/>
        </p:nvSpPr>
        <p:spPr bwMode="auto">
          <a:xfrm>
            <a:off x="6084168" y="4511727"/>
            <a:ext cx="1512167" cy="213417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70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Preloader</a:t>
            </a:r>
            <a:endParaRPr kumimoji="0" lang="ko-KR" altLang="en-US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E417F92E-F8D0-42FC-9A11-FFC538D7F007}"/>
              </a:ext>
            </a:extLst>
          </p:cNvPr>
          <p:cNvSpPr/>
          <p:nvPr/>
        </p:nvSpPr>
        <p:spPr bwMode="auto">
          <a:xfrm>
            <a:off x="6365471" y="3230510"/>
            <a:ext cx="576064" cy="373329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Engineering</a:t>
            </a:r>
          </a:p>
          <a:p>
            <a:pPr algn="ctr">
              <a:lnSpc>
                <a:spcPct val="110000"/>
              </a:lnSpc>
            </a:pPr>
            <a:r>
              <a:rPr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Mode</a:t>
            </a:r>
            <a:endParaRPr kumimoji="0" lang="ko-KR" altLang="en-US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EC15EE62-4353-4133-ADB9-CB6D4BCAFB79}"/>
              </a:ext>
            </a:extLst>
          </p:cNvPr>
          <p:cNvSpPr/>
          <p:nvPr/>
        </p:nvSpPr>
        <p:spPr bwMode="auto">
          <a:xfrm>
            <a:off x="1748814" y="4186034"/>
            <a:ext cx="726177" cy="288032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State</a:t>
            </a:r>
          </a:p>
          <a:p>
            <a:pPr algn="ctr">
              <a:lnSpc>
                <a:spcPct val="110000"/>
              </a:lnSpc>
            </a:pPr>
            <a:r>
              <a:rPr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Manager</a:t>
            </a:r>
            <a:endParaRPr kumimoji="0" lang="ko-KR" altLang="en-US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F7B2EF01-77B3-4149-A1E2-C237AF673917}"/>
              </a:ext>
            </a:extLst>
          </p:cNvPr>
          <p:cNvSpPr/>
          <p:nvPr/>
        </p:nvSpPr>
        <p:spPr bwMode="auto">
          <a:xfrm>
            <a:off x="2513308" y="4186034"/>
            <a:ext cx="644078" cy="288032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Timer </a:t>
            </a:r>
          </a:p>
          <a:p>
            <a:pPr algn="ctr">
              <a:lnSpc>
                <a:spcPct val="110000"/>
              </a:lnSpc>
            </a:pPr>
            <a:r>
              <a:rPr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Manager</a:t>
            </a:r>
            <a:endParaRPr kumimoji="0" lang="ko-KR" altLang="en-US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21762BA2-64CA-4013-89C3-7C3146A13618}"/>
              </a:ext>
            </a:extLst>
          </p:cNvPr>
          <p:cNvSpPr/>
          <p:nvPr/>
        </p:nvSpPr>
        <p:spPr bwMode="auto">
          <a:xfrm>
            <a:off x="3195703" y="4186034"/>
            <a:ext cx="701508" cy="288032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Preset </a:t>
            </a:r>
          </a:p>
          <a:p>
            <a:pPr algn="ctr">
              <a:lnSpc>
                <a:spcPct val="110000"/>
              </a:lnSpc>
            </a:pPr>
            <a:r>
              <a:rPr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Manager</a:t>
            </a:r>
            <a:endParaRPr kumimoji="0" lang="ko-KR" altLang="en-US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5A471FB5-8B2C-40ED-A867-5671B1931811}"/>
              </a:ext>
            </a:extLst>
          </p:cNvPr>
          <p:cNvSpPr/>
          <p:nvPr/>
        </p:nvSpPr>
        <p:spPr bwMode="auto">
          <a:xfrm>
            <a:off x="3935528" y="4186034"/>
            <a:ext cx="701508" cy="288032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Channel </a:t>
            </a:r>
          </a:p>
          <a:p>
            <a:pPr algn="ctr">
              <a:lnSpc>
                <a:spcPct val="110000"/>
              </a:lnSpc>
            </a:pPr>
            <a:r>
              <a:rPr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Manager</a:t>
            </a:r>
            <a:endParaRPr kumimoji="0" lang="ko-KR" altLang="en-US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602A94D5-0695-45AE-8301-3342191C50FB}"/>
              </a:ext>
            </a:extLst>
          </p:cNvPr>
          <p:cNvSpPr/>
          <p:nvPr/>
        </p:nvSpPr>
        <p:spPr bwMode="auto">
          <a:xfrm>
            <a:off x="4675353" y="4186034"/>
            <a:ext cx="701508" cy="288032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Category </a:t>
            </a:r>
          </a:p>
          <a:p>
            <a:pPr algn="ctr">
              <a:lnSpc>
                <a:spcPct val="110000"/>
              </a:lnSpc>
            </a:pPr>
            <a:r>
              <a:rPr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Manager</a:t>
            </a:r>
            <a:endParaRPr kumimoji="0" lang="ko-KR" altLang="en-US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E00AAC8C-DDD2-4258-84BC-ECB66BEDC0C6}"/>
              </a:ext>
            </a:extLst>
          </p:cNvPr>
          <p:cNvSpPr/>
          <p:nvPr/>
        </p:nvSpPr>
        <p:spPr bwMode="auto">
          <a:xfrm>
            <a:off x="5415178" y="4186034"/>
            <a:ext cx="701508" cy="288032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EPG </a:t>
            </a:r>
          </a:p>
          <a:p>
            <a:pPr algn="ctr">
              <a:lnSpc>
                <a:spcPct val="110000"/>
              </a:lnSpc>
            </a:pPr>
            <a:r>
              <a:rPr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Manager</a:t>
            </a:r>
            <a:endParaRPr kumimoji="0" lang="ko-KR" altLang="en-US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3E6B82B8-33D0-44C1-ABFA-7680F70C7376}"/>
              </a:ext>
            </a:extLst>
          </p:cNvPr>
          <p:cNvSpPr/>
          <p:nvPr/>
        </p:nvSpPr>
        <p:spPr bwMode="auto">
          <a:xfrm>
            <a:off x="6155003" y="4186034"/>
            <a:ext cx="701508" cy="288032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Data </a:t>
            </a:r>
          </a:p>
          <a:p>
            <a:pPr algn="ctr">
              <a:lnSpc>
                <a:spcPct val="110000"/>
              </a:lnSpc>
            </a:pPr>
            <a:r>
              <a:rPr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Manager</a:t>
            </a:r>
            <a:endParaRPr kumimoji="0" lang="ko-KR" altLang="en-US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DE82027A-756B-4B62-BA9D-287371A0BAE7}"/>
              </a:ext>
            </a:extLst>
          </p:cNvPr>
          <p:cNvSpPr/>
          <p:nvPr/>
        </p:nvSpPr>
        <p:spPr bwMode="auto">
          <a:xfrm>
            <a:off x="6894828" y="4186034"/>
            <a:ext cx="701508" cy="288032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Subscribe</a:t>
            </a:r>
          </a:p>
          <a:p>
            <a:pPr algn="ctr">
              <a:lnSpc>
                <a:spcPct val="110000"/>
              </a:lnSpc>
            </a:pPr>
            <a:r>
              <a:rPr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Manager</a:t>
            </a:r>
            <a:endParaRPr kumimoji="0" lang="ko-KR" altLang="en-US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ECA0B696-F022-47D0-A042-9BD619915856}"/>
              </a:ext>
            </a:extLst>
          </p:cNvPr>
          <p:cNvSpPr/>
          <p:nvPr/>
        </p:nvSpPr>
        <p:spPr bwMode="auto">
          <a:xfrm>
            <a:off x="1755887" y="5405728"/>
            <a:ext cx="5840448" cy="216024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Communication Handler (SPI, UART, File)</a:t>
            </a:r>
            <a:endParaRPr kumimoji="0" lang="ko-KR" altLang="en-US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C5B759CE-E924-44F0-8926-AED6EEE8DD3E}"/>
              </a:ext>
            </a:extLst>
          </p:cNvPr>
          <p:cNvSpPr/>
          <p:nvPr/>
        </p:nvSpPr>
        <p:spPr bwMode="auto">
          <a:xfrm>
            <a:off x="4650456" y="3229232"/>
            <a:ext cx="467432" cy="373329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OSD</a:t>
            </a:r>
            <a:endParaRPr kumimoji="0" lang="ko-KR" altLang="en-US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A7E9C18E-2B0A-4C39-92D9-4451D9F3D27A}"/>
              </a:ext>
            </a:extLst>
          </p:cNvPr>
          <p:cNvSpPr/>
          <p:nvPr/>
        </p:nvSpPr>
        <p:spPr bwMode="auto">
          <a:xfrm>
            <a:off x="1755887" y="5079883"/>
            <a:ext cx="658165" cy="288032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10000"/>
              </a:lnSpc>
            </a:pPr>
            <a:r>
              <a:rPr lang="en-US" altLang="ko-KR" sz="70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Conn.</a:t>
            </a:r>
            <a:r>
              <a:rPr kumimoji="0" lang="en-US" altLang="ko-KR" sz="70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State</a:t>
            </a:r>
            <a:endParaRPr kumimoji="0" lang="en-US" altLang="ko-KR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10000"/>
              </a:lnSpc>
            </a:pPr>
            <a:r>
              <a:rPr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Manager</a:t>
            </a:r>
            <a:endParaRPr kumimoji="0" lang="ko-KR" altLang="en-US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BA708ED2-80BC-453A-B79A-09034A13C242}"/>
              </a:ext>
            </a:extLst>
          </p:cNvPr>
          <p:cNvSpPr/>
          <p:nvPr/>
        </p:nvSpPr>
        <p:spPr bwMode="auto">
          <a:xfrm>
            <a:off x="2439420" y="5079883"/>
            <a:ext cx="583755" cy="288032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Timer </a:t>
            </a:r>
          </a:p>
          <a:p>
            <a:pPr algn="ctr">
              <a:lnSpc>
                <a:spcPct val="110000"/>
              </a:lnSpc>
            </a:pPr>
            <a:r>
              <a:rPr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Manager</a:t>
            </a:r>
            <a:endParaRPr kumimoji="0" lang="ko-KR" altLang="en-US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7F3D2D20-266F-405B-9454-38599ECECC5F}"/>
              </a:ext>
            </a:extLst>
          </p:cNvPr>
          <p:cNvSpPr/>
          <p:nvPr/>
        </p:nvSpPr>
        <p:spPr bwMode="auto">
          <a:xfrm>
            <a:off x="6960527" y="5079883"/>
            <a:ext cx="635807" cy="288032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Ant, Signal..</a:t>
            </a:r>
          </a:p>
          <a:p>
            <a:pPr algn="ctr">
              <a:lnSpc>
                <a:spcPct val="110000"/>
              </a:lnSpc>
            </a:pPr>
            <a:r>
              <a:rPr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Manager</a:t>
            </a:r>
            <a:endParaRPr kumimoji="0" lang="ko-KR" altLang="en-US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4A6E7595-51B6-44F8-A2B9-86011612D4A4}"/>
              </a:ext>
            </a:extLst>
          </p:cNvPr>
          <p:cNvSpPr/>
          <p:nvPr/>
        </p:nvSpPr>
        <p:spPr bwMode="auto">
          <a:xfrm>
            <a:off x="6299351" y="5079883"/>
            <a:ext cx="635807" cy="288032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FW update</a:t>
            </a:r>
          </a:p>
          <a:p>
            <a:pPr algn="ctr">
              <a:lnSpc>
                <a:spcPct val="110000"/>
              </a:lnSpc>
            </a:pPr>
            <a:r>
              <a:rPr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Manager</a:t>
            </a:r>
            <a:endParaRPr kumimoji="0" lang="ko-KR" altLang="en-US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27C21B88-DFD0-4C6C-95A0-DB26A767CD0C}"/>
              </a:ext>
            </a:extLst>
          </p:cNvPr>
          <p:cNvSpPr/>
          <p:nvPr/>
        </p:nvSpPr>
        <p:spPr bwMode="auto">
          <a:xfrm>
            <a:off x="3131840" y="4873607"/>
            <a:ext cx="4453786" cy="168463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Event </a:t>
            </a:r>
            <a:r>
              <a:rPr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Notifier</a:t>
            </a:r>
            <a:endParaRPr kumimoji="0" lang="ko-KR" altLang="en-US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D86291E1-7838-47A5-BE00-18ECEA9DD05E}"/>
              </a:ext>
            </a:extLst>
          </p:cNvPr>
          <p:cNvSpPr/>
          <p:nvPr/>
        </p:nvSpPr>
        <p:spPr bwMode="auto">
          <a:xfrm>
            <a:off x="3048543" y="5079883"/>
            <a:ext cx="1262454" cy="288032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10000"/>
              </a:lnSpc>
            </a:pPr>
            <a:r>
              <a:rPr lang="en-US" altLang="ko-KR" sz="70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EPG,Preset,Chanel,Category</a:t>
            </a:r>
            <a:r>
              <a:rPr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List/Parser</a:t>
            </a:r>
            <a:endParaRPr kumimoji="0" lang="ko-KR" altLang="en-US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1C6AA33B-9B43-44C7-9FC2-64CCE1E6243B}"/>
              </a:ext>
            </a:extLst>
          </p:cNvPr>
          <p:cNvSpPr/>
          <p:nvPr/>
        </p:nvSpPr>
        <p:spPr bwMode="auto">
          <a:xfrm>
            <a:off x="4336366" y="5079883"/>
            <a:ext cx="1276441" cy="288032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10000"/>
              </a:lnSpc>
            </a:pPr>
            <a:r>
              <a:rPr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Data Manager</a:t>
            </a:r>
          </a:p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(Message/Data Parser)</a:t>
            </a:r>
            <a:endParaRPr kumimoji="0" lang="ko-KR" altLang="en-US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52C5AED3-A458-4EF5-B70F-373328CB5452}"/>
              </a:ext>
            </a:extLst>
          </p:cNvPr>
          <p:cNvSpPr/>
          <p:nvPr/>
        </p:nvSpPr>
        <p:spPr bwMode="auto">
          <a:xfrm>
            <a:off x="5638175" y="5079883"/>
            <a:ext cx="635807" cy="288032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Traffic</a:t>
            </a:r>
          </a:p>
          <a:p>
            <a:pPr algn="ctr">
              <a:lnSpc>
                <a:spcPct val="110000"/>
              </a:lnSpc>
            </a:pPr>
            <a:r>
              <a:rPr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Manager</a:t>
            </a:r>
            <a:endParaRPr kumimoji="0" lang="ko-KR" altLang="en-US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1FCA61A8-99A6-4C8C-8235-27BACA2022B5}"/>
              </a:ext>
            </a:extLst>
          </p:cNvPr>
          <p:cNvSpPr/>
          <p:nvPr/>
        </p:nvSpPr>
        <p:spPr bwMode="auto">
          <a:xfrm>
            <a:off x="7870636" y="4836557"/>
            <a:ext cx="1109777" cy="817246"/>
          </a:xfrm>
          <a:prstGeom prst="rect">
            <a:avLst/>
          </a:prstGeom>
          <a:solidFill>
            <a:srgbClr val="DCE6F2"/>
          </a:solidFill>
          <a:ln w="19050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9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Navigation</a:t>
            </a:r>
            <a:endParaRPr kumimoji="0" lang="ko-KR" altLang="en-US" sz="9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5A716C08-C4B0-4031-A2C5-8B6880A512DE}"/>
              </a:ext>
            </a:extLst>
          </p:cNvPr>
          <p:cNvSpPr/>
          <p:nvPr/>
        </p:nvSpPr>
        <p:spPr bwMode="auto">
          <a:xfrm>
            <a:off x="638266" y="5737923"/>
            <a:ext cx="837390" cy="643405"/>
          </a:xfrm>
          <a:prstGeom prst="rect">
            <a:avLst/>
          </a:prstGeom>
          <a:solidFill>
            <a:srgbClr val="DCE6F2"/>
          </a:solidFill>
          <a:ln w="19050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Cluster</a:t>
            </a:r>
            <a:endParaRPr kumimoji="0" lang="ko-KR" altLang="en-US" sz="9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8939982E-BCF1-4693-978F-D99FFAE60C02}"/>
              </a:ext>
            </a:extLst>
          </p:cNvPr>
          <p:cNvSpPr/>
          <p:nvPr/>
        </p:nvSpPr>
        <p:spPr bwMode="auto">
          <a:xfrm>
            <a:off x="1761263" y="3659574"/>
            <a:ext cx="5835071" cy="144000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10000"/>
              </a:lnSpc>
            </a:pPr>
            <a:r>
              <a:rPr kumimoji="0" lang="en-US" altLang="ko-KR" sz="7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HMI Main frame</a:t>
            </a:r>
            <a:endParaRPr kumimoji="0" lang="ko-KR" altLang="en-US" sz="7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3" name="Picture 66" descr="C:\Users\david\Pictures\소개서Update\WorldDMB_logo2_large.jpeg">
            <a:extLst>
              <a:ext uri="{FF2B5EF4-FFF2-40B4-BE49-F238E27FC236}">
                <a16:creationId xmlns:a16="http://schemas.microsoft.com/office/drawing/2014/main" id="{457F8912-E2C4-4ABA-B387-E55B3DF99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4511" y="2365795"/>
            <a:ext cx="670810" cy="38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digital audio broadcasting에 대한 이미지 검색결과">
            <a:extLst>
              <a:ext uri="{FF2B5EF4-FFF2-40B4-BE49-F238E27FC236}">
                <a16:creationId xmlns:a16="http://schemas.microsoft.com/office/drawing/2014/main" id="{764B3AFC-5FD7-484B-A054-26B628FCF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228" y="2355829"/>
            <a:ext cx="603425" cy="35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직사각형 57"/>
          <p:cNvSpPr/>
          <p:nvPr/>
        </p:nvSpPr>
        <p:spPr>
          <a:xfrm>
            <a:off x="3995936" y="215062"/>
            <a:ext cx="46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756" lvl="0" indent="-180888" algn="r">
              <a:defRPr/>
            </a:pPr>
            <a:r>
              <a:rPr lang="en-US" altLang="ko-KR" sz="1200" b="1" i="1" dirty="0">
                <a:latin typeface="맑은 고딕" pitchFamily="50" charset="-127"/>
                <a:ea typeface="맑은 고딕" pitchFamily="50" charset="-127"/>
              </a:rPr>
              <a:t>4-8. Universal Radio Client</a:t>
            </a:r>
          </a:p>
        </p:txBody>
      </p:sp>
      <p:sp>
        <p:nvSpPr>
          <p:cNvPr id="65" name="제목 1"/>
          <p:cNvSpPr txBox="1">
            <a:spLocks/>
          </p:cNvSpPr>
          <p:nvPr/>
        </p:nvSpPr>
        <p:spPr>
          <a:xfrm>
            <a:off x="467544" y="0"/>
            <a:ext cx="691276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4.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보유기술</a:t>
            </a:r>
          </a:p>
        </p:txBody>
      </p:sp>
    </p:spTree>
    <p:extLst>
      <p:ext uri="{BB962C8B-B14F-4D97-AF65-F5344CB8AC3E}">
        <p14:creationId xmlns:p14="http://schemas.microsoft.com/office/powerpoint/2010/main" val="2495810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90"/>
          <p:cNvGrpSpPr/>
          <p:nvPr/>
        </p:nvGrpSpPr>
        <p:grpSpPr>
          <a:xfrm>
            <a:off x="1155124" y="1674139"/>
            <a:ext cx="6729244" cy="4419157"/>
            <a:chOff x="1023711" y="1628800"/>
            <a:chExt cx="6729244" cy="4419157"/>
          </a:xfrm>
        </p:grpSpPr>
        <p:grpSp>
          <p:nvGrpSpPr>
            <p:cNvPr id="6" name="그룹 84"/>
            <p:cNvGrpSpPr/>
            <p:nvPr/>
          </p:nvGrpSpPr>
          <p:grpSpPr>
            <a:xfrm>
              <a:off x="1023711" y="1628800"/>
              <a:ext cx="6729244" cy="4419157"/>
              <a:chOff x="416864" y="1242091"/>
              <a:chExt cx="7899552" cy="5169234"/>
            </a:xfrm>
          </p:grpSpPr>
          <p:sp>
            <p:nvSpPr>
              <p:cNvPr id="74" name="눈물 방울 73"/>
              <p:cNvSpPr/>
              <p:nvPr/>
            </p:nvSpPr>
            <p:spPr>
              <a:xfrm rot="8100000">
                <a:off x="3050264" y="1242091"/>
                <a:ext cx="3000396" cy="3000396"/>
              </a:xfrm>
              <a:prstGeom prst="teardrop">
                <a:avLst>
                  <a:gd name="adj" fmla="val 95556"/>
                </a:avLst>
              </a:prstGeom>
              <a:gradFill>
                <a:gsLst>
                  <a:gs pos="59000">
                    <a:srgbClr val="00B0F0"/>
                  </a:gs>
                  <a:gs pos="100000">
                    <a:schemeClr val="accent5">
                      <a:lumMod val="40000"/>
                      <a:lumOff val="6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휴먼엑스포" panose="02030504000101010101" pitchFamily="18" charset="-127"/>
                  <a:ea typeface="휴먼엑스포" panose="02030504000101010101" pitchFamily="18" charset="-127"/>
                </a:endParaRPr>
              </a:p>
            </p:txBody>
          </p:sp>
          <p:sp>
            <p:nvSpPr>
              <p:cNvPr id="75" name="눈물 방울 74"/>
              <p:cNvSpPr/>
              <p:nvPr/>
            </p:nvSpPr>
            <p:spPr>
              <a:xfrm rot="8100000">
                <a:off x="3144723" y="1304154"/>
                <a:ext cx="2801896" cy="2801895"/>
              </a:xfrm>
              <a:prstGeom prst="teardrop">
                <a:avLst>
                  <a:gd name="adj" fmla="val 95556"/>
                </a:avLst>
              </a:prstGeom>
              <a:gradFill>
                <a:gsLst>
                  <a:gs pos="27000">
                    <a:schemeClr val="bg1"/>
                  </a:gs>
                  <a:gs pos="54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18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휴먼엑스포" panose="02030504000101010101" pitchFamily="18" charset="-127"/>
                  <a:ea typeface="휴먼엑스포" panose="02030504000101010101" pitchFamily="18" charset="-127"/>
                </a:endParaRPr>
              </a:p>
            </p:txBody>
          </p:sp>
          <p:sp>
            <p:nvSpPr>
              <p:cNvPr id="76" name="직사각형 75"/>
              <p:cNvSpPr/>
              <p:nvPr/>
            </p:nvSpPr>
            <p:spPr>
              <a:xfrm>
                <a:off x="2699791" y="1988840"/>
                <a:ext cx="3600400" cy="1242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rPr>
                  <a:t>전장 플랫폼 확대</a:t>
                </a:r>
                <a:endParaRPr kumimoji="0"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endParaRPr>
              </a:p>
              <a:p>
                <a:pPr algn="ctr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ko-KR" sz="1200" b="1" dirty="0">
                  <a:solidFill>
                    <a:prstClr val="black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rPr>
                  <a:t>Android </a:t>
                </a:r>
                <a:r>
                  <a:rPr lang="ko-KR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rPr>
                  <a:t>플랫폼 상용화</a:t>
                </a:r>
                <a:endPara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rPr>
                  <a:t>Linux</a:t>
                </a:r>
                <a:r>
                  <a:rPr lang="ko-KR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rPr>
                  <a:t> 플랫폼 개발</a:t>
                </a:r>
                <a:endPara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endParaRPr>
              </a:p>
            </p:txBody>
          </p:sp>
          <p:sp>
            <p:nvSpPr>
              <p:cNvPr id="77" name="눈물 방울 76"/>
              <p:cNvSpPr/>
              <p:nvPr/>
            </p:nvSpPr>
            <p:spPr>
              <a:xfrm rot="13584299">
                <a:off x="5271551" y="3410928"/>
                <a:ext cx="3000396" cy="3000396"/>
              </a:xfrm>
              <a:prstGeom prst="teardrop">
                <a:avLst>
                  <a:gd name="adj" fmla="val 95556"/>
                </a:avLst>
              </a:prstGeom>
              <a:gradFill>
                <a:gsLst>
                  <a:gs pos="59000">
                    <a:srgbClr val="00B050"/>
                  </a:gs>
                  <a:gs pos="100000">
                    <a:srgbClr val="92D050"/>
                  </a:gs>
                </a:gsLst>
                <a:lin ang="1800000" scaled="0"/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1">
                  <a:latin typeface="휴먼엑스포" panose="02030504000101010101" pitchFamily="18" charset="-127"/>
                  <a:ea typeface="휴먼엑스포" panose="02030504000101010101" pitchFamily="18" charset="-127"/>
                </a:endParaRPr>
              </a:p>
            </p:txBody>
          </p:sp>
          <p:sp>
            <p:nvSpPr>
              <p:cNvPr id="78" name="눈물 방울 77"/>
              <p:cNvSpPr/>
              <p:nvPr/>
            </p:nvSpPr>
            <p:spPr>
              <a:xfrm rot="13584299">
                <a:off x="5366010" y="3472991"/>
                <a:ext cx="2801896" cy="2801896"/>
              </a:xfrm>
              <a:prstGeom prst="teardrop">
                <a:avLst>
                  <a:gd name="adj" fmla="val 95556"/>
                </a:avLst>
              </a:prstGeom>
              <a:gradFill>
                <a:gsLst>
                  <a:gs pos="20000">
                    <a:schemeClr val="bg1"/>
                  </a:gs>
                  <a:gs pos="45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13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1">
                  <a:latin typeface="휴먼엑스포" panose="02030504000101010101" pitchFamily="18" charset="-127"/>
                  <a:ea typeface="휴먼엑스포" panose="02030504000101010101" pitchFamily="18" charset="-127"/>
                </a:endParaRPr>
              </a:p>
            </p:txBody>
          </p:sp>
          <p:sp>
            <p:nvSpPr>
              <p:cNvPr id="79" name="직사각형 14"/>
              <p:cNvSpPr>
                <a:spLocks noChangeArrowheads="1"/>
              </p:cNvSpPr>
              <p:nvPr/>
            </p:nvSpPr>
            <p:spPr bwMode="auto">
              <a:xfrm>
                <a:off x="5199459" y="4270737"/>
                <a:ext cx="3116957" cy="1202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ko-KR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rPr>
                  <a:t>차세대 솔루션 확보</a:t>
                </a:r>
                <a:endPara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kumimoji="0" lang="ko-KR" altLang="en-US" sz="1200" b="1" dirty="0">
                    <a:solidFill>
                      <a:srgbClr val="000000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rPr>
                  <a:t> </a:t>
                </a:r>
                <a:endParaRPr kumimoji="0" lang="en-US" altLang="ko-KR" sz="1200" b="1" dirty="0">
                  <a:solidFill>
                    <a:srgbClr val="000000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rPr>
                  <a:t>지능형 음성인식 개발 및 상용화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rPr>
                  <a:t>V2X </a:t>
                </a:r>
                <a:r>
                  <a:rPr lang="ko-KR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rPr>
                  <a:t>솔루션 개발</a:t>
                </a:r>
                <a:endPara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endParaRPr>
              </a:p>
            </p:txBody>
          </p:sp>
          <p:sp>
            <p:nvSpPr>
              <p:cNvPr id="80" name="눈물 방울 79"/>
              <p:cNvSpPr/>
              <p:nvPr/>
            </p:nvSpPr>
            <p:spPr>
              <a:xfrm rot="8015701" flipH="1">
                <a:off x="842394" y="3410929"/>
                <a:ext cx="3000396" cy="3000396"/>
              </a:xfrm>
              <a:prstGeom prst="teardrop">
                <a:avLst>
                  <a:gd name="adj" fmla="val 95556"/>
                </a:avLst>
              </a:prstGeom>
              <a:gradFill>
                <a:gsLst>
                  <a:gs pos="59000">
                    <a:schemeClr val="accent6">
                      <a:lumMod val="75000"/>
                    </a:schemeClr>
                  </a:gs>
                  <a:gs pos="100000">
                    <a:srgbClr val="92D050"/>
                  </a:gs>
                </a:gsLst>
                <a:lin ang="1800000" scaled="0"/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1">
                  <a:latin typeface="휴먼엑스포" panose="02030504000101010101" pitchFamily="18" charset="-127"/>
                  <a:ea typeface="휴먼엑스포" panose="02030504000101010101" pitchFamily="18" charset="-127"/>
                </a:endParaRPr>
              </a:p>
            </p:txBody>
          </p:sp>
          <p:sp>
            <p:nvSpPr>
              <p:cNvPr id="81" name="눈물 방울 80"/>
              <p:cNvSpPr/>
              <p:nvPr/>
            </p:nvSpPr>
            <p:spPr>
              <a:xfrm rot="8015701" flipH="1">
                <a:off x="936853" y="3472992"/>
                <a:ext cx="2801896" cy="2801896"/>
              </a:xfrm>
              <a:prstGeom prst="teardrop">
                <a:avLst>
                  <a:gd name="adj" fmla="val 95556"/>
                </a:avLst>
              </a:prstGeom>
              <a:gradFill>
                <a:gsLst>
                  <a:gs pos="20000">
                    <a:schemeClr val="bg1"/>
                  </a:gs>
                  <a:gs pos="45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13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1">
                  <a:latin typeface="휴먼엑스포" panose="02030504000101010101" pitchFamily="18" charset="-127"/>
                  <a:ea typeface="휴먼엑스포" panose="02030504000101010101" pitchFamily="18" charset="-127"/>
                </a:endParaRPr>
              </a:p>
            </p:txBody>
          </p:sp>
          <p:sp>
            <p:nvSpPr>
              <p:cNvPr id="84" name="직사각형 83"/>
              <p:cNvSpPr/>
              <p:nvPr/>
            </p:nvSpPr>
            <p:spPr>
              <a:xfrm>
                <a:off x="416864" y="4149080"/>
                <a:ext cx="3600393" cy="14724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rPr>
                  <a:t>전장 제품군</a:t>
                </a:r>
                <a:r>
                  <a:rPr kumimoji="0" lang="ko-KR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rPr>
                  <a:t> 확대</a:t>
                </a:r>
                <a:endParaRPr kumimoji="0"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endParaRPr>
              </a:p>
              <a:p>
                <a:pPr algn="ctr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ko-KR" sz="1200" b="1" dirty="0">
                  <a:solidFill>
                    <a:prstClr val="black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rPr>
                  <a:t>LG</a:t>
                </a:r>
                <a:r>
                  <a:rPr lang="ko-KR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rPr>
                  <a:t>전자와의 협력부문 확대</a:t>
                </a:r>
                <a:endPara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rPr>
                  <a:t>Telematics</a:t>
                </a:r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rPr>
                  <a:t>, Cluster </a:t>
                </a:r>
                <a:r>
                  <a:rPr lang="ko-KR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rPr>
                  <a:t>등의 </a:t>
                </a:r>
                <a:endPara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rPr>
                  <a:t>전장제품 개발</a:t>
                </a:r>
                <a:endPara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endParaRPr>
              </a:p>
            </p:txBody>
          </p:sp>
        </p:grpSp>
        <p:grpSp>
          <p:nvGrpSpPr>
            <p:cNvPr id="7" name="그룹 89"/>
            <p:cNvGrpSpPr/>
            <p:nvPr/>
          </p:nvGrpSpPr>
          <p:grpSpPr>
            <a:xfrm>
              <a:off x="3579095" y="3796216"/>
              <a:ext cx="1905905" cy="1851231"/>
              <a:chOff x="6833958" y="2071506"/>
              <a:chExt cx="1722268" cy="1679613"/>
            </a:xfrm>
          </p:grpSpPr>
          <p:sp>
            <p:nvSpPr>
              <p:cNvPr id="88" name="타원 87"/>
              <p:cNvSpPr/>
              <p:nvPr/>
            </p:nvSpPr>
            <p:spPr>
              <a:xfrm>
                <a:off x="6833958" y="2071506"/>
                <a:ext cx="1722268" cy="1679613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65100" dist="1016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22300" h="241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latin typeface="휴먼엑스포" panose="02030504000101010101" pitchFamily="18" charset="-127"/>
                  <a:ea typeface="휴먼엑스포" panose="02030504000101010101" pitchFamily="18" charset="-127"/>
                </a:endParaRPr>
              </a:p>
            </p:txBody>
          </p:sp>
          <p:sp>
            <p:nvSpPr>
              <p:cNvPr id="89" name="직사각형 88"/>
              <p:cNvSpPr/>
              <p:nvPr/>
            </p:nvSpPr>
            <p:spPr>
              <a:xfrm>
                <a:off x="6901044" y="2723168"/>
                <a:ext cx="1594844" cy="575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rPr>
                  <a:t>자동차 전장기술</a:t>
                </a:r>
                <a:endPara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endParaRPr>
              </a:p>
              <a:p>
                <a:pPr algn="ctr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rPr>
                  <a:t>전문기업</a:t>
                </a:r>
                <a:endPara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endParaRPr>
              </a:p>
            </p:txBody>
          </p:sp>
        </p:grpSp>
      </p:grpSp>
      <p:sp>
        <p:nvSpPr>
          <p:cNvPr id="22" name="제목 1"/>
          <p:cNvSpPr txBox="1">
            <a:spLocks/>
          </p:cNvSpPr>
          <p:nvPr/>
        </p:nvSpPr>
        <p:spPr>
          <a:xfrm>
            <a:off x="467544" y="0"/>
            <a:ext cx="8470232" cy="60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5. Technical Road Map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283968" y="260648"/>
            <a:ext cx="46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756" lvl="0" indent="-180888" algn="r">
              <a:defRPr/>
            </a:pPr>
            <a:r>
              <a:rPr lang="en-US" altLang="ko-KR" sz="1200" b="1" i="1" dirty="0">
                <a:latin typeface="맑은 고딕" pitchFamily="50" charset="-127"/>
                <a:ea typeface="맑은 고딕" pitchFamily="50" charset="-127"/>
              </a:rPr>
              <a:t>5-1. Vision</a:t>
            </a:r>
          </a:p>
        </p:txBody>
      </p:sp>
      <p:sp>
        <p:nvSpPr>
          <p:cNvPr id="24" name="텍스트 개체 틀 2"/>
          <p:cNvSpPr txBox="1">
            <a:spLocks/>
          </p:cNvSpPr>
          <p:nvPr/>
        </p:nvSpPr>
        <p:spPr>
          <a:xfrm>
            <a:off x="336884" y="836712"/>
            <a:ext cx="8470232" cy="93610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Vision 2022 : 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세계 최고의 품질경쟁력을 갖춘 자동차 전장 기술 전문기업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슬라이드 번호 개체 틀 3">
            <a:extLst>
              <a:ext uri="{FF2B5EF4-FFF2-40B4-BE49-F238E27FC236}">
                <a16:creationId xmlns:a16="http://schemas.microsoft.com/office/drawing/2014/main" id="{BEF4407C-F038-4463-9475-59560584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096" y="6597352"/>
            <a:ext cx="442392" cy="144016"/>
          </a:xfrm>
        </p:spPr>
        <p:txBody>
          <a:bodyPr/>
          <a:lstStyle/>
          <a:p>
            <a:fld id="{BBD6664B-E114-42F5-9F4F-FC34A625A802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74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그룹 52"/>
          <p:cNvGrpSpPr/>
          <p:nvPr/>
        </p:nvGrpSpPr>
        <p:grpSpPr>
          <a:xfrm>
            <a:off x="1657797" y="4077072"/>
            <a:ext cx="5650507" cy="2779737"/>
            <a:chOff x="334298" y="3692013"/>
            <a:chExt cx="6312309" cy="3165987"/>
          </a:xfrm>
        </p:grpSpPr>
        <p:sp>
          <p:nvSpPr>
            <p:cNvPr id="54" name="평행 사변형 53"/>
            <p:cNvSpPr/>
            <p:nvPr/>
          </p:nvSpPr>
          <p:spPr>
            <a:xfrm>
              <a:off x="1641987" y="3692013"/>
              <a:ext cx="5004620" cy="3165987"/>
            </a:xfrm>
            <a:prstGeom prst="parallelogram">
              <a:avLst>
                <a:gd name="adj" fmla="val 11690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7" name="평행 사변형 56"/>
            <p:cNvSpPr/>
            <p:nvPr/>
          </p:nvSpPr>
          <p:spPr>
            <a:xfrm>
              <a:off x="334298" y="3692013"/>
              <a:ext cx="6012426" cy="3165987"/>
            </a:xfrm>
            <a:prstGeom prst="parallelogram">
              <a:avLst>
                <a:gd name="adj" fmla="val 157276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8" name="평행 사변형 57"/>
            <p:cNvSpPr/>
            <p:nvPr/>
          </p:nvSpPr>
          <p:spPr>
            <a:xfrm>
              <a:off x="1138084" y="3692013"/>
              <a:ext cx="5508523" cy="3165987"/>
            </a:xfrm>
            <a:prstGeom prst="parallelogram">
              <a:avLst>
                <a:gd name="adj" fmla="val 157276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6027018" y="1515359"/>
            <a:ext cx="2747034" cy="2561713"/>
            <a:chOff x="5308958" y="1130300"/>
            <a:chExt cx="2819042" cy="2561713"/>
          </a:xfrm>
          <a:solidFill>
            <a:schemeClr val="bg1">
              <a:lumMod val="75000"/>
            </a:schemeClr>
          </a:solidFill>
        </p:grpSpPr>
        <p:sp>
          <p:nvSpPr>
            <p:cNvPr id="60" name="평행 사변형 59"/>
            <p:cNvSpPr/>
            <p:nvPr/>
          </p:nvSpPr>
          <p:spPr>
            <a:xfrm>
              <a:off x="5308958" y="1130300"/>
              <a:ext cx="2819041" cy="2561713"/>
            </a:xfrm>
            <a:prstGeom prst="parallelogram">
              <a:avLst>
                <a:gd name="adj" fmla="val 743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1" name="평행 사변형 60"/>
            <p:cNvSpPr/>
            <p:nvPr/>
          </p:nvSpPr>
          <p:spPr>
            <a:xfrm>
              <a:off x="5740990" y="1130300"/>
              <a:ext cx="2387010" cy="2561713"/>
            </a:xfrm>
            <a:prstGeom prst="parallelogram">
              <a:avLst>
                <a:gd name="adj" fmla="val 626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62" name="이등변 삼각형 61"/>
          <p:cNvSpPr/>
          <p:nvPr/>
        </p:nvSpPr>
        <p:spPr>
          <a:xfrm>
            <a:off x="7496621" y="764704"/>
            <a:ext cx="1511300" cy="901700"/>
          </a:xfrm>
          <a:prstGeom prst="triangle">
            <a:avLst>
              <a:gd name="adj" fmla="val 7437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3203848" y="5085184"/>
            <a:ext cx="1080120" cy="10838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67779" y="1745969"/>
            <a:ext cx="143781" cy="166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28" name="꺾인 연결선 27"/>
          <p:cNvCxnSpPr>
            <a:stCxn id="27" idx="2"/>
            <a:endCxn id="15" idx="2"/>
          </p:cNvCxnSpPr>
          <p:nvPr/>
        </p:nvCxnSpPr>
        <p:spPr>
          <a:xfrm rot="16200000" flipH="1">
            <a:off x="14308" y="2437563"/>
            <a:ext cx="3714903" cy="2664178"/>
          </a:xfrm>
          <a:prstGeom prst="bentConnector2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47864" y="6186790"/>
            <a:ext cx="696024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>
                    <a:lumMod val="95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2018</a:t>
            </a:r>
            <a:endParaRPr lang="ko-KR" altLang="en-US" sz="1600" dirty="0">
              <a:solidFill>
                <a:schemeClr val="bg1">
                  <a:lumMod val="95000"/>
                </a:schemeClr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68288" y="4437112"/>
            <a:ext cx="63030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2019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5652120" y="3717032"/>
            <a:ext cx="720080" cy="693787"/>
          </a:xfrm>
          <a:prstGeom prst="ellipse">
            <a:avLst/>
          </a:prstGeom>
          <a:solidFill>
            <a:srgbClr val="F4705E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028" name="Picture 4" descr="File:Android robot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935" y="3894956"/>
            <a:ext cx="298241" cy="35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꺾인 연결선 41"/>
          <p:cNvCxnSpPr>
            <a:stCxn id="75" idx="3"/>
            <a:endCxn id="36" idx="0"/>
          </p:cNvCxnSpPr>
          <p:nvPr/>
        </p:nvCxnSpPr>
        <p:spPr>
          <a:xfrm>
            <a:off x="3808447" y="2617486"/>
            <a:ext cx="2203713" cy="1099546"/>
          </a:xfrm>
          <a:prstGeom prst="bentConnector2">
            <a:avLst/>
          </a:prstGeom>
          <a:ln>
            <a:solidFill>
              <a:srgbClr val="F470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그림 4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478" y="1628800"/>
            <a:ext cx="1198304" cy="434906"/>
          </a:xfrm>
          <a:prstGeom prst="rect">
            <a:avLst/>
          </a:prstGeom>
        </p:spPr>
      </p:pic>
      <p:sp>
        <p:nvSpPr>
          <p:cNvPr id="45" name="직사각형 44"/>
          <p:cNvSpPr/>
          <p:nvPr/>
        </p:nvSpPr>
        <p:spPr>
          <a:xfrm>
            <a:off x="619577" y="2061966"/>
            <a:ext cx="2296239" cy="2015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prstClr val="black">
                    <a:lumMod val="50000"/>
                    <a:lumOff val="50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Android 4.4.2 KitKat </a:t>
            </a:r>
            <a:r>
              <a:rPr lang="ko-KR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기반의 </a:t>
            </a:r>
            <a:r>
              <a:rPr lang="en-US" altLang="ko-KR" sz="900" dirty="0">
                <a:solidFill>
                  <a:prstClr val="black">
                    <a:lumMod val="50000"/>
                    <a:lumOff val="50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AVN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개발 완료</a:t>
            </a:r>
            <a:endParaRPr lang="en-US" altLang="ko-KR" sz="900" dirty="0">
              <a:solidFill>
                <a:prstClr val="black">
                  <a:lumMod val="50000"/>
                  <a:lumOff val="50000"/>
                </a:prstClr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prstClr val="black">
                    <a:lumMod val="50000"/>
                    <a:lumOff val="50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- Specification</a:t>
            </a:r>
          </a:p>
          <a:p>
            <a:pPr>
              <a:lnSpc>
                <a:spcPct val="150000"/>
              </a:lnSpc>
            </a:pPr>
            <a:r>
              <a:rPr lang="en-US" altLang="ko-KR" sz="700" dirty="0">
                <a:solidFill>
                  <a:prstClr val="black">
                    <a:lumMod val="50000"/>
                    <a:lumOff val="50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 - USB Video, Music, Picture</a:t>
            </a:r>
          </a:p>
          <a:p>
            <a:pPr>
              <a:lnSpc>
                <a:spcPct val="150000"/>
              </a:lnSpc>
            </a:pPr>
            <a:r>
              <a:rPr lang="en-US" altLang="ko-KR" sz="700" dirty="0">
                <a:solidFill>
                  <a:prstClr val="black">
                    <a:lumMod val="50000"/>
                    <a:lumOff val="50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 - iPod, BT Music </a:t>
            </a:r>
          </a:p>
          <a:p>
            <a:pPr>
              <a:lnSpc>
                <a:spcPct val="150000"/>
              </a:lnSpc>
            </a:pPr>
            <a:r>
              <a:rPr lang="en-US" altLang="ko-KR" sz="700" dirty="0">
                <a:solidFill>
                  <a:prstClr val="black">
                    <a:lumMod val="50000"/>
                    <a:lumOff val="50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 - BT Hands Free</a:t>
            </a:r>
          </a:p>
          <a:p>
            <a:pPr>
              <a:lnSpc>
                <a:spcPct val="150000"/>
              </a:lnSpc>
            </a:pPr>
            <a:r>
              <a:rPr lang="en-US" altLang="ko-KR" sz="700" dirty="0">
                <a:solidFill>
                  <a:prstClr val="black">
                    <a:lumMod val="50000"/>
                    <a:lumOff val="50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 - FM/AM dual tuner (RDS)</a:t>
            </a:r>
          </a:p>
          <a:p>
            <a:pPr>
              <a:lnSpc>
                <a:spcPct val="150000"/>
              </a:lnSpc>
            </a:pPr>
            <a:endParaRPr lang="en-US" altLang="ko-KR" sz="700" dirty="0">
              <a:solidFill>
                <a:prstClr val="black">
                  <a:lumMod val="50000"/>
                  <a:lumOff val="50000"/>
                </a:prstClr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prstClr val="black">
                    <a:lumMod val="50000"/>
                    <a:lumOff val="50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Android 8.0 Oreo </a:t>
            </a:r>
            <a:r>
              <a:rPr lang="ko-KR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기반의 </a:t>
            </a:r>
            <a:r>
              <a:rPr lang="en-US" altLang="ko-KR" sz="900" dirty="0">
                <a:solidFill>
                  <a:prstClr val="black">
                    <a:lumMod val="50000"/>
                    <a:lumOff val="50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AVN 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prstClr val="black">
                    <a:lumMod val="50000"/>
                    <a:lumOff val="50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Pilot </a:t>
            </a:r>
            <a:r>
              <a:rPr lang="ko-KR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프로젝트 진행 </a:t>
            </a:r>
            <a:endParaRPr lang="en-US" altLang="ko-KR" sz="900" dirty="0">
              <a:solidFill>
                <a:prstClr val="black">
                  <a:lumMod val="50000"/>
                  <a:lumOff val="50000"/>
                </a:prstClr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900" dirty="0">
              <a:solidFill>
                <a:prstClr val="black">
                  <a:lumMod val="50000"/>
                  <a:lumOff val="50000"/>
                </a:prstClr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7236296" y="2116741"/>
            <a:ext cx="536712" cy="52016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64288" y="2750731"/>
            <a:ext cx="569387" cy="246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chemeClr val="bg1">
                    <a:lumMod val="95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2020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8388424" y="4501000"/>
            <a:ext cx="180000" cy="1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51" name="꺾인 연결선 50"/>
          <p:cNvCxnSpPr>
            <a:stCxn id="47" idx="6"/>
            <a:endCxn id="50" idx="0"/>
          </p:cNvCxnSpPr>
          <p:nvPr/>
        </p:nvCxnSpPr>
        <p:spPr>
          <a:xfrm>
            <a:off x="7773008" y="2376826"/>
            <a:ext cx="705416" cy="2124174"/>
          </a:xfrm>
          <a:prstGeom prst="bentConnector2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직사각형 54"/>
          <p:cNvSpPr/>
          <p:nvPr/>
        </p:nvSpPr>
        <p:spPr>
          <a:xfrm>
            <a:off x="5724128" y="5141078"/>
            <a:ext cx="3015167" cy="1096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ko-KR" sz="900" dirty="0">
                <a:solidFill>
                  <a:prstClr val="black">
                    <a:lumMod val="50000"/>
                    <a:lumOff val="50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POSIX(Linux) OS </a:t>
            </a:r>
            <a:r>
              <a:rPr lang="ko-KR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기반에 </a:t>
            </a:r>
            <a:endParaRPr lang="en-US" altLang="ko-KR" sz="900" dirty="0">
              <a:solidFill>
                <a:prstClr val="black">
                  <a:lumMod val="50000"/>
                  <a:lumOff val="50000"/>
                </a:prstClr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sz="900" dirty="0">
                <a:solidFill>
                  <a:prstClr val="black">
                    <a:lumMod val="50000"/>
                    <a:lumOff val="50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AUTOSAR Adaptive</a:t>
            </a:r>
          </a:p>
          <a:p>
            <a:pPr algn="r">
              <a:lnSpc>
                <a:spcPct val="150000"/>
              </a:lnSpc>
            </a:pPr>
            <a:r>
              <a:rPr lang="en-US" altLang="ko-KR" sz="900" dirty="0">
                <a:solidFill>
                  <a:prstClr val="black">
                    <a:lumMod val="50000"/>
                    <a:lumOff val="50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AVN </a:t>
            </a:r>
            <a:r>
              <a:rPr lang="ko-KR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개발</a:t>
            </a: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4725144"/>
            <a:ext cx="802489" cy="398551"/>
          </a:xfrm>
          <a:prstGeom prst="rect">
            <a:avLst/>
          </a:prstGeom>
        </p:spPr>
      </p:pic>
      <p:pic>
        <p:nvPicPr>
          <p:cNvPr id="1038" name="Picture 14" descr="관련 이미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613" y="2208098"/>
            <a:ext cx="303978" cy="30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타원 64"/>
          <p:cNvSpPr/>
          <p:nvPr/>
        </p:nvSpPr>
        <p:spPr>
          <a:xfrm>
            <a:off x="8029810" y="980728"/>
            <a:ext cx="510700" cy="45941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028384" y="1512730"/>
            <a:ext cx="470000" cy="2154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800" dirty="0">
                <a:solidFill>
                  <a:schemeClr val="bg1">
                    <a:lumMod val="95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2022</a:t>
            </a:r>
            <a:endParaRPr lang="ko-KR" altLang="en-US" sz="800" dirty="0">
              <a:solidFill>
                <a:schemeClr val="bg1">
                  <a:lumMod val="95000"/>
                </a:schemeClr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69" name="Picture 9" descr="H:\블로그\20151201 ppt\idea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185" y="1088811"/>
            <a:ext cx="229299" cy="2292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직사각형 74"/>
          <p:cNvSpPr/>
          <p:nvPr/>
        </p:nvSpPr>
        <p:spPr>
          <a:xfrm>
            <a:off x="3664666" y="2534370"/>
            <a:ext cx="143781" cy="166232"/>
          </a:xfrm>
          <a:prstGeom prst="rect">
            <a:avLst/>
          </a:prstGeom>
          <a:solidFill>
            <a:srgbClr val="F47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3419872" y="3501008"/>
            <a:ext cx="2296239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차량용 </a:t>
            </a:r>
            <a:r>
              <a:rPr lang="en-US" altLang="ko-KR" sz="900" dirty="0">
                <a:solidFill>
                  <a:prstClr val="black">
                    <a:lumMod val="50000"/>
                    <a:lumOff val="50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Linux </a:t>
            </a:r>
            <a:r>
              <a:rPr lang="ko-KR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기반 </a:t>
            </a:r>
            <a:r>
              <a:rPr lang="en-US" altLang="ko-KR" sz="900" dirty="0">
                <a:solidFill>
                  <a:prstClr val="black">
                    <a:lumMod val="50000"/>
                    <a:lumOff val="50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QT UI</a:t>
            </a:r>
            <a:r>
              <a:rPr lang="ko-KR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를 적용한 </a:t>
            </a:r>
            <a:r>
              <a:rPr lang="en-US" altLang="ko-KR" sz="900" dirty="0">
                <a:solidFill>
                  <a:prstClr val="black">
                    <a:lumMod val="50000"/>
                    <a:lumOff val="50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AVN </a:t>
            </a:r>
            <a:r>
              <a:rPr lang="ko-KR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개발</a:t>
            </a:r>
            <a:endParaRPr lang="en-US" altLang="ko-KR" sz="900" dirty="0">
              <a:solidFill>
                <a:prstClr val="black">
                  <a:lumMod val="50000"/>
                  <a:lumOff val="50000"/>
                </a:prstClr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900" dirty="0">
              <a:solidFill>
                <a:prstClr val="black">
                  <a:lumMod val="50000"/>
                  <a:lumOff val="50000"/>
                </a:prstClr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355976" y="2674416"/>
            <a:ext cx="1152128" cy="322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기반의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AVN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38" name="Picture 4" descr="File:Android robot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369975"/>
            <a:ext cx="432048" cy="50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670409"/>
            <a:ext cx="802489" cy="398551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3068960"/>
            <a:ext cx="792088" cy="333371"/>
          </a:xfrm>
          <a:prstGeom prst="rect">
            <a:avLst/>
          </a:prstGeom>
        </p:spPr>
      </p:pic>
      <p:pic>
        <p:nvPicPr>
          <p:cNvPr id="43" name="그림 42" descr="autosar_logo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3522" y="4725144"/>
            <a:ext cx="1330846" cy="371295"/>
          </a:xfrm>
          <a:prstGeom prst="rect">
            <a:avLst/>
          </a:prstGeom>
        </p:spPr>
      </p:pic>
      <p:sp>
        <p:nvSpPr>
          <p:cNvPr id="35" name="텍스트 개체 틀 2"/>
          <p:cNvSpPr txBox="1">
            <a:spLocks/>
          </p:cNvSpPr>
          <p:nvPr/>
        </p:nvSpPr>
        <p:spPr>
          <a:xfrm>
            <a:off x="336884" y="836712"/>
            <a:ext cx="8470232" cy="93610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지속적인 투자를 통한 플랫폼 선행 개발</a:t>
            </a:r>
            <a:endParaRPr kumimoji="0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축적된 </a:t>
            </a:r>
            <a:r>
              <a:rPr kumimoji="0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 How </a:t>
            </a:r>
            <a:r>
              <a:rPr kumimoji="0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를 설계에 반영하여 플랫폼 경쟁력 확보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제목 1"/>
          <p:cNvSpPr txBox="1">
            <a:spLocks/>
          </p:cNvSpPr>
          <p:nvPr/>
        </p:nvSpPr>
        <p:spPr>
          <a:xfrm>
            <a:off x="467544" y="0"/>
            <a:ext cx="8470232" cy="60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5. Technical Road Map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4283968" y="260648"/>
            <a:ext cx="46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756" lvl="0" indent="-180888" algn="r">
              <a:defRPr/>
            </a:pPr>
            <a:r>
              <a:rPr lang="en-US" altLang="ko-KR" sz="1200" b="1" i="1" dirty="0">
                <a:latin typeface="맑은 고딕" pitchFamily="50" charset="-127"/>
                <a:ea typeface="맑은 고딕" pitchFamily="50" charset="-127"/>
              </a:rPr>
              <a:t>5-2. </a:t>
            </a:r>
            <a:r>
              <a:rPr lang="ko-KR" altLang="en-US" sz="1200" b="1" i="1" dirty="0">
                <a:latin typeface="맑은 고딕" pitchFamily="50" charset="-127"/>
                <a:ea typeface="맑은 고딕" pitchFamily="50" charset="-127"/>
              </a:rPr>
              <a:t>전장 플랫폼 확대방안</a:t>
            </a:r>
            <a:endParaRPr lang="en-US" altLang="ko-KR" sz="1200" b="1" i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슬라이드 번호 개체 틀 3">
            <a:extLst>
              <a:ext uri="{FF2B5EF4-FFF2-40B4-BE49-F238E27FC236}">
                <a16:creationId xmlns:a16="http://schemas.microsoft.com/office/drawing/2014/main" id="{BEF4407C-F038-4463-9475-59560584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096" y="6597352"/>
            <a:ext cx="442392" cy="144016"/>
          </a:xfrm>
        </p:spPr>
        <p:txBody>
          <a:bodyPr/>
          <a:lstStyle/>
          <a:p>
            <a:fld id="{BBD6664B-E114-42F5-9F4F-FC34A625A802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9732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그림 52" descr="smart_antenn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789040"/>
            <a:ext cx="1440160" cy="809689"/>
          </a:xfrm>
          <a:prstGeom prst="rect">
            <a:avLst/>
          </a:prstGeom>
        </p:spPr>
      </p:pic>
      <p:sp>
        <p:nvSpPr>
          <p:cNvPr id="10" name="도넛 9"/>
          <p:cNvSpPr/>
          <p:nvPr/>
        </p:nvSpPr>
        <p:spPr>
          <a:xfrm>
            <a:off x="2235450" y="4365104"/>
            <a:ext cx="1152128" cy="1152128"/>
          </a:xfrm>
          <a:prstGeom prst="donut">
            <a:avLst>
              <a:gd name="adj" fmla="val 1626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도넛 10"/>
          <p:cNvSpPr/>
          <p:nvPr/>
        </p:nvSpPr>
        <p:spPr>
          <a:xfrm>
            <a:off x="3040136" y="3645024"/>
            <a:ext cx="1152128" cy="1152128"/>
          </a:xfrm>
          <a:prstGeom prst="donut">
            <a:avLst>
              <a:gd name="adj" fmla="val 1626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도넛 11"/>
          <p:cNvSpPr/>
          <p:nvPr/>
        </p:nvSpPr>
        <p:spPr>
          <a:xfrm>
            <a:off x="3832224" y="2852936"/>
            <a:ext cx="1152128" cy="1152128"/>
          </a:xfrm>
          <a:prstGeom prst="donut">
            <a:avLst>
              <a:gd name="adj" fmla="val 1626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도넛 12"/>
          <p:cNvSpPr/>
          <p:nvPr/>
        </p:nvSpPr>
        <p:spPr>
          <a:xfrm>
            <a:off x="4624312" y="2060848"/>
            <a:ext cx="1152128" cy="1152128"/>
          </a:xfrm>
          <a:prstGeom prst="donut">
            <a:avLst>
              <a:gd name="adj" fmla="val 1626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원호 13"/>
          <p:cNvSpPr/>
          <p:nvPr/>
        </p:nvSpPr>
        <p:spPr>
          <a:xfrm>
            <a:off x="2320056" y="4437168"/>
            <a:ext cx="1008000" cy="1008000"/>
          </a:xfrm>
          <a:prstGeom prst="arc">
            <a:avLst>
              <a:gd name="adj1" fmla="val 20707963"/>
              <a:gd name="adj2" fmla="val 16083744"/>
            </a:avLst>
          </a:prstGeom>
          <a:ln w="73025" cap="rnd">
            <a:solidFill>
              <a:srgbClr val="E6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5" name="원호 14"/>
          <p:cNvSpPr/>
          <p:nvPr/>
        </p:nvSpPr>
        <p:spPr>
          <a:xfrm>
            <a:off x="3112200" y="3717088"/>
            <a:ext cx="1008000" cy="1008000"/>
          </a:xfrm>
          <a:prstGeom prst="arc">
            <a:avLst>
              <a:gd name="adj1" fmla="val 11879244"/>
              <a:gd name="adj2" fmla="val 16083744"/>
            </a:avLst>
          </a:prstGeom>
          <a:ln w="73025" cap="rnd">
            <a:solidFill>
              <a:srgbClr val="F09D1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6" name="원호 15"/>
          <p:cNvSpPr/>
          <p:nvPr/>
        </p:nvSpPr>
        <p:spPr>
          <a:xfrm>
            <a:off x="3918920" y="2925000"/>
            <a:ext cx="1008000" cy="1008000"/>
          </a:xfrm>
          <a:prstGeom prst="arc">
            <a:avLst>
              <a:gd name="adj1" fmla="val 5575656"/>
              <a:gd name="adj2" fmla="val 16083744"/>
            </a:avLst>
          </a:prstGeom>
          <a:ln w="73025" cap="rnd">
            <a:solidFill>
              <a:schemeClr val="accent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7" name="원호 16"/>
          <p:cNvSpPr/>
          <p:nvPr/>
        </p:nvSpPr>
        <p:spPr>
          <a:xfrm>
            <a:off x="4696376" y="2132912"/>
            <a:ext cx="1008000" cy="1008000"/>
          </a:xfrm>
          <a:prstGeom prst="arc">
            <a:avLst>
              <a:gd name="adj1" fmla="val 118657"/>
              <a:gd name="adj2" fmla="val 16083744"/>
            </a:avLst>
          </a:prstGeom>
          <a:ln w="73025" cap="rnd">
            <a:solidFill>
              <a:schemeClr val="tx2">
                <a:lumMod val="7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18" name="직선 연결선 17"/>
          <p:cNvCxnSpPr>
            <a:stCxn id="13" idx="1"/>
          </p:cNvCxnSpPr>
          <p:nvPr/>
        </p:nvCxnSpPr>
        <p:spPr>
          <a:xfrm flipH="1">
            <a:off x="3616200" y="2229573"/>
            <a:ext cx="1176837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>
            <a:stCxn id="12" idx="1"/>
          </p:cNvCxnSpPr>
          <p:nvPr/>
        </p:nvCxnSpPr>
        <p:spPr>
          <a:xfrm flipH="1">
            <a:off x="2824056" y="3021661"/>
            <a:ext cx="117689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>
            <a:stCxn id="11" idx="1"/>
          </p:cNvCxnSpPr>
          <p:nvPr/>
        </p:nvCxnSpPr>
        <p:spPr>
          <a:xfrm flipH="1">
            <a:off x="2104032" y="3813749"/>
            <a:ext cx="110482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>
            <a:stCxn id="10" idx="1"/>
          </p:cNvCxnSpPr>
          <p:nvPr/>
        </p:nvCxnSpPr>
        <p:spPr>
          <a:xfrm flipH="1">
            <a:off x="1215228" y="4533829"/>
            <a:ext cx="1188947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5801148" y="2852936"/>
            <a:ext cx="1176837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5009004" y="3645024"/>
            <a:ext cx="117689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4288980" y="4437112"/>
            <a:ext cx="110482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400176" y="5157192"/>
            <a:ext cx="1188947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4"/>
          <p:cNvSpPr txBox="1"/>
          <p:nvPr/>
        </p:nvSpPr>
        <p:spPr>
          <a:xfrm>
            <a:off x="1383953" y="191683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400" b="1" dirty="0">
                <a:solidFill>
                  <a:schemeClr val="tx2">
                    <a:lumMod val="75000"/>
                  </a:schemeClr>
                </a:solidFill>
              </a:rPr>
              <a:t>‘2021 </a:t>
            </a:r>
            <a:r>
              <a:rPr lang="en-US" altLang="ko-K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HUD/Cluster</a:t>
            </a:r>
            <a:endParaRPr lang="ko-KR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39"/>
          <p:cNvSpPr txBox="1"/>
          <p:nvPr/>
        </p:nvSpPr>
        <p:spPr>
          <a:xfrm>
            <a:off x="591864" y="2708920"/>
            <a:ext cx="2160240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400" b="1" dirty="0">
                <a:solidFill>
                  <a:schemeClr val="accent1"/>
                </a:solidFill>
              </a:rPr>
              <a:t>‘2020 </a:t>
            </a:r>
            <a:r>
              <a:rPr lang="en-US" altLang="ko-K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RSE /</a:t>
            </a:r>
          </a:p>
          <a:p>
            <a:pPr algn="r"/>
            <a:r>
              <a:rPr lang="en-US" altLang="ko-KR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Telematics</a:t>
            </a:r>
            <a:endParaRPr lang="ko-KR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Box 40"/>
          <p:cNvSpPr txBox="1"/>
          <p:nvPr/>
        </p:nvSpPr>
        <p:spPr>
          <a:xfrm>
            <a:off x="303832" y="3501008"/>
            <a:ext cx="1800200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400" b="1" dirty="0">
                <a:solidFill>
                  <a:srgbClr val="F09D11"/>
                </a:solidFill>
              </a:rPr>
              <a:t>‘2019 </a:t>
            </a:r>
            <a:r>
              <a:rPr lang="en-US" altLang="ko-K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Smart Antenna</a:t>
            </a:r>
            <a:endParaRPr lang="ko-KR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Box 41"/>
          <p:cNvSpPr txBox="1"/>
          <p:nvPr/>
        </p:nvSpPr>
        <p:spPr>
          <a:xfrm>
            <a:off x="447848" y="4653136"/>
            <a:ext cx="1520552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rgbClr val="E60000"/>
                </a:solidFill>
              </a:rPr>
              <a:t>‘2018</a:t>
            </a:r>
          </a:p>
          <a:p>
            <a:pPr algn="ctr"/>
            <a:r>
              <a:rPr lang="en-US" altLang="ko-K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AVN</a:t>
            </a:r>
            <a:endParaRPr lang="ko-KR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TextBox 42"/>
          <p:cNvSpPr txBox="1"/>
          <p:nvPr/>
        </p:nvSpPr>
        <p:spPr>
          <a:xfrm>
            <a:off x="6965080" y="2564904"/>
            <a:ext cx="2015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HUD &amp; Cluster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Cluster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및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Head Up Display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에 대한 개발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Box 43"/>
          <p:cNvSpPr txBox="1"/>
          <p:nvPr/>
        </p:nvSpPr>
        <p:spPr>
          <a:xfrm>
            <a:off x="5508104" y="4077072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Smart Antenna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안테나 모듈에 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Ethernet 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단자 추가된 제품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Ethernet 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연결을 통한 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RF 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수신과 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A/V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전송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TextBox 44"/>
          <p:cNvSpPr txBox="1"/>
          <p:nvPr/>
        </p:nvSpPr>
        <p:spPr>
          <a:xfrm>
            <a:off x="6300192" y="3284984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RSE &amp; </a:t>
            </a:r>
            <a:r>
              <a:rPr lang="en-US" altLang="ko-KR" sz="1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Telematics</a:t>
            </a: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후석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Entertainment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지원을 위한 </a:t>
            </a:r>
            <a:r>
              <a:rPr lang="ko-KR" alt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독립형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제품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차량의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Connectivity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지원을 위한 통신 모듈</a:t>
            </a:r>
          </a:p>
        </p:txBody>
      </p:sp>
      <p:sp>
        <p:nvSpPr>
          <p:cNvPr id="41" name="TextBox 45"/>
          <p:cNvSpPr txBox="1"/>
          <p:nvPr/>
        </p:nvSpPr>
        <p:spPr>
          <a:xfrm>
            <a:off x="4696320" y="4869160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AVN </a:t>
            </a:r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개발</a:t>
            </a: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자체 개발 플랫폼을 탑재한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AVN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개발 완료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Telechips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TCC8931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DDR3 1GB / NAND 8GB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GPS/DR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BT4.0 / </a:t>
            </a:r>
            <a:r>
              <a:rPr lang="en-US" altLang="ko-KR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WiFi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2.4GHz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DiRaNa3 Audio DSP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146" name="Picture 2" descr="head up display png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63" y="2238250"/>
            <a:ext cx="1072225" cy="80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vn png에 대한 이미지 검색결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10" y="4705396"/>
            <a:ext cx="784008" cy="54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그림 53" descr="porsche-norm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0984" y="3254027"/>
            <a:ext cx="829048" cy="390997"/>
          </a:xfrm>
          <a:prstGeom prst="rect">
            <a:avLst/>
          </a:prstGeom>
        </p:spPr>
      </p:pic>
      <p:sp>
        <p:nvSpPr>
          <p:cNvPr id="33" name="텍스트 개체 틀 2"/>
          <p:cNvSpPr txBox="1">
            <a:spLocks/>
          </p:cNvSpPr>
          <p:nvPr/>
        </p:nvSpPr>
        <p:spPr>
          <a:xfrm>
            <a:off x="336884" y="836712"/>
            <a:ext cx="8470232" cy="93610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AVN </a:t>
            </a:r>
            <a:r>
              <a:rPr kumimoji="0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중심의 전장 제품군 확대를 통한 신사업 영업 창출</a:t>
            </a:r>
            <a:endParaRPr kumimoji="0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플랫폼 및 솔루션과 통합 및 확장 가능성 검토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제목 1"/>
          <p:cNvSpPr txBox="1">
            <a:spLocks/>
          </p:cNvSpPr>
          <p:nvPr/>
        </p:nvSpPr>
        <p:spPr>
          <a:xfrm>
            <a:off x="467544" y="0"/>
            <a:ext cx="8470232" cy="60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5. Technical Road Map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4283968" y="260648"/>
            <a:ext cx="46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756" lvl="0" indent="-180888" algn="r">
              <a:defRPr/>
            </a:pPr>
            <a:r>
              <a:rPr lang="en-US" altLang="ko-KR" sz="1200" b="1" i="1" dirty="0">
                <a:latin typeface="맑은 고딕" pitchFamily="50" charset="-127"/>
                <a:ea typeface="맑은 고딕" pitchFamily="50" charset="-127"/>
              </a:rPr>
              <a:t>5-3. </a:t>
            </a:r>
            <a:r>
              <a:rPr lang="ko-KR" altLang="en-US" sz="1200" b="1" i="1" dirty="0">
                <a:latin typeface="맑은 고딕" pitchFamily="50" charset="-127"/>
                <a:ea typeface="맑은 고딕" pitchFamily="50" charset="-127"/>
              </a:rPr>
              <a:t>전장 </a:t>
            </a:r>
            <a:r>
              <a:rPr lang="ko-KR" altLang="en-US" sz="1200" b="1" i="1" dirty="0" err="1">
                <a:latin typeface="맑은 고딕" pitchFamily="50" charset="-127"/>
                <a:ea typeface="맑은 고딕" pitchFamily="50" charset="-127"/>
              </a:rPr>
              <a:t>제품군</a:t>
            </a:r>
            <a:r>
              <a:rPr lang="ko-KR" altLang="en-US" sz="1200" b="1" i="1" dirty="0">
                <a:latin typeface="맑은 고딕" pitchFamily="50" charset="-127"/>
                <a:ea typeface="맑은 고딕" pitchFamily="50" charset="-127"/>
              </a:rPr>
              <a:t> 확대방안</a:t>
            </a:r>
            <a:endParaRPr lang="en-US" altLang="ko-KR" sz="1200" b="1" i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슬라이드 번호 개체 틀 3">
            <a:extLst>
              <a:ext uri="{FF2B5EF4-FFF2-40B4-BE49-F238E27FC236}">
                <a16:creationId xmlns:a16="http://schemas.microsoft.com/office/drawing/2014/main" id="{BEF4407C-F038-4463-9475-59560584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096" y="6597352"/>
            <a:ext cx="442392" cy="144016"/>
          </a:xfrm>
        </p:spPr>
        <p:txBody>
          <a:bodyPr/>
          <a:lstStyle/>
          <a:p>
            <a:fld id="{BBD6664B-E114-42F5-9F4F-FC34A625A802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1792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육각형 43"/>
          <p:cNvSpPr/>
          <p:nvPr/>
        </p:nvSpPr>
        <p:spPr>
          <a:xfrm rot="16200000">
            <a:off x="3099480" y="1863380"/>
            <a:ext cx="1350713" cy="1187717"/>
          </a:xfrm>
          <a:prstGeom prst="hexagon">
            <a:avLst>
              <a:gd name="adj" fmla="val 28895"/>
              <a:gd name="vf" fmla="val 115470"/>
            </a:avLst>
          </a:prstGeom>
          <a:solidFill>
            <a:srgbClr val="EBECF0"/>
          </a:solidFill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45" name="사다리꼴 44"/>
          <p:cNvSpPr/>
          <p:nvPr/>
        </p:nvSpPr>
        <p:spPr>
          <a:xfrm rot="19800000">
            <a:off x="3046993" y="1938340"/>
            <a:ext cx="992081" cy="262259"/>
          </a:xfrm>
          <a:prstGeom prst="trapezoid">
            <a:avLst>
              <a:gd name="adj" fmla="val 57042"/>
            </a:avLst>
          </a:prstGeom>
          <a:solidFill>
            <a:srgbClr val="FF5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pSp>
        <p:nvGrpSpPr>
          <p:cNvPr id="2" name="그룹 45"/>
          <p:cNvGrpSpPr/>
          <p:nvPr/>
        </p:nvGrpSpPr>
        <p:grpSpPr>
          <a:xfrm rot="3600000">
            <a:off x="4398617" y="1726830"/>
            <a:ext cx="1319664" cy="1352799"/>
            <a:chOff x="5262162" y="1666369"/>
            <a:chExt cx="1892555" cy="1937083"/>
          </a:xfrm>
        </p:grpSpPr>
        <p:sp>
          <p:nvSpPr>
            <p:cNvPr id="47" name="육각형 46"/>
            <p:cNvSpPr/>
            <p:nvPr/>
          </p:nvSpPr>
          <p:spPr>
            <a:xfrm rot="16200000">
              <a:off x="5335825" y="1784560"/>
              <a:ext cx="1937083" cy="1700701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EBECF0"/>
            </a:solidFill>
            <a:ln>
              <a:noFill/>
            </a:ln>
            <a:effectLst>
              <a:outerShdw blurRad="1651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휴먼엑스포" panose="02030504000101010101" pitchFamily="18" charset="-127"/>
                <a:ea typeface="휴먼엑스포" panose="02030504000101010101" pitchFamily="18" charset="-127"/>
              </a:endParaRPr>
            </a:p>
          </p:txBody>
        </p:sp>
        <p:sp>
          <p:nvSpPr>
            <p:cNvPr id="48" name="사다리꼴 47"/>
            <p:cNvSpPr/>
            <p:nvPr/>
          </p:nvSpPr>
          <p:spPr>
            <a:xfrm rot="19800000">
              <a:off x="5262162" y="1890749"/>
              <a:ext cx="1420569" cy="376111"/>
            </a:xfrm>
            <a:prstGeom prst="trapezoid">
              <a:avLst>
                <a:gd name="adj" fmla="val 57042"/>
              </a:avLst>
            </a:prstGeom>
            <a:solidFill>
              <a:srgbClr val="159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휴먼엑스포" panose="02030504000101010101" pitchFamily="18" charset="-127"/>
                <a:ea typeface="휴먼엑스포" panose="02030504000101010101" pitchFamily="18" charset="-127"/>
              </a:endParaRPr>
            </a:p>
          </p:txBody>
        </p:sp>
      </p:grpSp>
      <p:grpSp>
        <p:nvGrpSpPr>
          <p:cNvPr id="3" name="그룹 48"/>
          <p:cNvGrpSpPr/>
          <p:nvPr/>
        </p:nvGrpSpPr>
        <p:grpSpPr>
          <a:xfrm rot="7200000">
            <a:off x="5123815" y="2813883"/>
            <a:ext cx="1319664" cy="1352799"/>
            <a:chOff x="5262162" y="1666369"/>
            <a:chExt cx="1892555" cy="1937083"/>
          </a:xfrm>
        </p:grpSpPr>
        <p:sp>
          <p:nvSpPr>
            <p:cNvPr id="50" name="육각형 49"/>
            <p:cNvSpPr/>
            <p:nvPr/>
          </p:nvSpPr>
          <p:spPr>
            <a:xfrm rot="16200000">
              <a:off x="5335825" y="1784560"/>
              <a:ext cx="1937083" cy="1700701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EBECF0"/>
            </a:solidFill>
            <a:ln>
              <a:noFill/>
            </a:ln>
            <a:effectLst>
              <a:outerShdw blurRad="1651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휴먼엑스포" panose="02030504000101010101" pitchFamily="18" charset="-127"/>
                <a:ea typeface="휴먼엑스포" panose="02030504000101010101" pitchFamily="18" charset="-127"/>
              </a:endParaRPr>
            </a:p>
          </p:txBody>
        </p:sp>
        <p:sp>
          <p:nvSpPr>
            <p:cNvPr id="51" name="사다리꼴 50"/>
            <p:cNvSpPr/>
            <p:nvPr/>
          </p:nvSpPr>
          <p:spPr>
            <a:xfrm rot="19800000">
              <a:off x="5262162" y="1890749"/>
              <a:ext cx="1420569" cy="376111"/>
            </a:xfrm>
            <a:prstGeom prst="trapezoid">
              <a:avLst>
                <a:gd name="adj" fmla="val 57042"/>
              </a:avLst>
            </a:prstGeom>
            <a:solidFill>
              <a:srgbClr val="28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휴먼엑스포" panose="02030504000101010101" pitchFamily="18" charset="-127"/>
                <a:ea typeface="휴먼엑스포" panose="02030504000101010101" pitchFamily="18" charset="-127"/>
              </a:endParaRPr>
            </a:p>
          </p:txBody>
        </p:sp>
      </p:grpSp>
      <p:grpSp>
        <p:nvGrpSpPr>
          <p:cNvPr id="4" name="그룹 51"/>
          <p:cNvGrpSpPr/>
          <p:nvPr/>
        </p:nvGrpSpPr>
        <p:grpSpPr>
          <a:xfrm rot="14400000" flipH="1">
            <a:off x="2501139" y="2862954"/>
            <a:ext cx="1319664" cy="1352799"/>
            <a:chOff x="5262162" y="1666369"/>
            <a:chExt cx="1892555" cy="1937083"/>
          </a:xfrm>
        </p:grpSpPr>
        <p:sp>
          <p:nvSpPr>
            <p:cNvPr id="53" name="육각형 52"/>
            <p:cNvSpPr/>
            <p:nvPr/>
          </p:nvSpPr>
          <p:spPr>
            <a:xfrm rot="16200000">
              <a:off x="5335825" y="1784560"/>
              <a:ext cx="1937083" cy="1700701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EBECF0"/>
            </a:solidFill>
            <a:ln>
              <a:noFill/>
            </a:ln>
            <a:effectLst>
              <a:outerShdw blurRad="1651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휴먼엑스포" panose="02030504000101010101" pitchFamily="18" charset="-127"/>
                <a:ea typeface="휴먼엑스포" panose="02030504000101010101" pitchFamily="18" charset="-127"/>
              </a:endParaRPr>
            </a:p>
          </p:txBody>
        </p:sp>
        <p:sp>
          <p:nvSpPr>
            <p:cNvPr id="54" name="사다리꼴 53"/>
            <p:cNvSpPr/>
            <p:nvPr/>
          </p:nvSpPr>
          <p:spPr>
            <a:xfrm rot="19800000">
              <a:off x="5262162" y="1890749"/>
              <a:ext cx="1420569" cy="376111"/>
            </a:xfrm>
            <a:prstGeom prst="trapezoid">
              <a:avLst>
                <a:gd name="adj" fmla="val 57042"/>
              </a:avLst>
            </a:prstGeom>
            <a:solidFill>
              <a:srgbClr val="FFA7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휴먼엑스포" panose="02030504000101010101" pitchFamily="18" charset="-127"/>
                <a:ea typeface="휴먼엑스포" panose="02030504000101010101" pitchFamily="18" charset="-127"/>
              </a:endParaRPr>
            </a:p>
          </p:txBody>
        </p:sp>
      </p:grpSp>
      <p:grpSp>
        <p:nvGrpSpPr>
          <p:cNvPr id="5" name="그룹 54"/>
          <p:cNvGrpSpPr/>
          <p:nvPr/>
        </p:nvGrpSpPr>
        <p:grpSpPr>
          <a:xfrm flipV="1">
            <a:off x="3113985" y="4005172"/>
            <a:ext cx="1321702" cy="1350713"/>
            <a:chOff x="5262162" y="1666369"/>
            <a:chExt cx="1892555" cy="1937083"/>
          </a:xfrm>
        </p:grpSpPr>
        <p:sp>
          <p:nvSpPr>
            <p:cNvPr id="56" name="육각형 55"/>
            <p:cNvSpPr/>
            <p:nvPr/>
          </p:nvSpPr>
          <p:spPr>
            <a:xfrm rot="16200000">
              <a:off x="5335825" y="1784560"/>
              <a:ext cx="1937083" cy="1700701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EBECF0"/>
            </a:solidFill>
            <a:ln>
              <a:noFill/>
            </a:ln>
            <a:effectLst>
              <a:outerShdw blurRad="1651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휴먼엑스포" panose="02030504000101010101" pitchFamily="18" charset="-127"/>
                <a:ea typeface="휴먼엑스포" panose="02030504000101010101" pitchFamily="18" charset="-127"/>
              </a:endParaRPr>
            </a:p>
          </p:txBody>
        </p:sp>
        <p:sp>
          <p:nvSpPr>
            <p:cNvPr id="57" name="사다리꼴 56"/>
            <p:cNvSpPr/>
            <p:nvPr/>
          </p:nvSpPr>
          <p:spPr>
            <a:xfrm rot="19800000">
              <a:off x="5262162" y="1890749"/>
              <a:ext cx="1420569" cy="376111"/>
            </a:xfrm>
            <a:prstGeom prst="trapezoid">
              <a:avLst>
                <a:gd name="adj" fmla="val 57042"/>
              </a:avLst>
            </a:prstGeom>
            <a:solidFill>
              <a:srgbClr val="FFD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휴먼엑스포" panose="02030504000101010101" pitchFamily="18" charset="-127"/>
                <a:ea typeface="휴먼엑스포" panose="02030504000101010101" pitchFamily="18" charset="-127"/>
              </a:endParaRPr>
            </a:p>
          </p:txBody>
        </p:sp>
      </p:grpSp>
      <p:grpSp>
        <p:nvGrpSpPr>
          <p:cNvPr id="6" name="그룹 57"/>
          <p:cNvGrpSpPr/>
          <p:nvPr/>
        </p:nvGrpSpPr>
        <p:grpSpPr>
          <a:xfrm rot="18000000" flipV="1">
            <a:off x="4458042" y="4067899"/>
            <a:ext cx="1319664" cy="1352799"/>
            <a:chOff x="5262162" y="1666369"/>
            <a:chExt cx="1892555" cy="1937083"/>
          </a:xfrm>
        </p:grpSpPr>
        <p:sp>
          <p:nvSpPr>
            <p:cNvPr id="59" name="육각형 58"/>
            <p:cNvSpPr/>
            <p:nvPr/>
          </p:nvSpPr>
          <p:spPr>
            <a:xfrm rot="16200000">
              <a:off x="5335825" y="1784560"/>
              <a:ext cx="1937083" cy="1700701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EBECF0"/>
            </a:solidFill>
            <a:ln>
              <a:noFill/>
            </a:ln>
            <a:effectLst>
              <a:outerShdw blurRad="1651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휴먼엑스포" panose="02030504000101010101" pitchFamily="18" charset="-127"/>
                <a:ea typeface="휴먼엑스포" panose="02030504000101010101" pitchFamily="18" charset="-127"/>
              </a:endParaRPr>
            </a:p>
          </p:txBody>
        </p:sp>
        <p:sp>
          <p:nvSpPr>
            <p:cNvPr id="60" name="사다리꼴 59"/>
            <p:cNvSpPr/>
            <p:nvPr/>
          </p:nvSpPr>
          <p:spPr>
            <a:xfrm rot="19800000">
              <a:off x="5262162" y="1890749"/>
              <a:ext cx="1420569" cy="376111"/>
            </a:xfrm>
            <a:prstGeom prst="trapezoid">
              <a:avLst>
                <a:gd name="adj" fmla="val 57042"/>
              </a:avLst>
            </a:prstGeom>
            <a:solidFill>
              <a:srgbClr val="C9D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휴먼엑스포" panose="02030504000101010101" pitchFamily="18" charset="-127"/>
                <a:ea typeface="휴먼엑스포" panose="02030504000101010101" pitchFamily="18" charset="-127"/>
              </a:endParaRPr>
            </a:p>
          </p:txBody>
        </p:sp>
      </p:grpSp>
      <p:sp>
        <p:nvSpPr>
          <p:cNvPr id="61" name="타원 60"/>
          <p:cNvSpPr/>
          <p:nvPr/>
        </p:nvSpPr>
        <p:spPr>
          <a:xfrm>
            <a:off x="4000408" y="3373164"/>
            <a:ext cx="128041" cy="127844"/>
          </a:xfrm>
          <a:prstGeom prst="ellipse">
            <a:avLst/>
          </a:prstGeom>
          <a:solidFill>
            <a:srgbClr val="FF5E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62" name="타원 61"/>
          <p:cNvSpPr/>
          <p:nvPr/>
        </p:nvSpPr>
        <p:spPr>
          <a:xfrm>
            <a:off x="4165906" y="3373164"/>
            <a:ext cx="128041" cy="127844"/>
          </a:xfrm>
          <a:prstGeom prst="ellipse">
            <a:avLst/>
          </a:prstGeom>
          <a:solidFill>
            <a:srgbClr val="1590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63" name="타원 62"/>
          <p:cNvSpPr/>
          <p:nvPr/>
        </p:nvSpPr>
        <p:spPr>
          <a:xfrm>
            <a:off x="4827894" y="3373164"/>
            <a:ext cx="128041" cy="127844"/>
          </a:xfrm>
          <a:prstGeom prst="ellipse">
            <a:avLst/>
          </a:prstGeom>
          <a:solidFill>
            <a:srgbClr val="28BCC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64" name="타원 63"/>
          <p:cNvSpPr/>
          <p:nvPr/>
        </p:nvSpPr>
        <p:spPr>
          <a:xfrm>
            <a:off x="4331403" y="3373164"/>
            <a:ext cx="128041" cy="127844"/>
          </a:xfrm>
          <a:prstGeom prst="ellipse">
            <a:avLst/>
          </a:prstGeom>
          <a:solidFill>
            <a:srgbClr val="FFA72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65" name="타원 64"/>
          <p:cNvSpPr/>
          <p:nvPr/>
        </p:nvSpPr>
        <p:spPr>
          <a:xfrm>
            <a:off x="4496900" y="3373164"/>
            <a:ext cx="128041" cy="127844"/>
          </a:xfrm>
          <a:prstGeom prst="ellipse">
            <a:avLst/>
          </a:prstGeom>
          <a:solidFill>
            <a:srgbClr val="FFD6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66" name="타원 65"/>
          <p:cNvSpPr/>
          <p:nvPr/>
        </p:nvSpPr>
        <p:spPr>
          <a:xfrm>
            <a:off x="4662398" y="3373164"/>
            <a:ext cx="128041" cy="127844"/>
          </a:xfrm>
          <a:prstGeom prst="ellipse">
            <a:avLst/>
          </a:prstGeom>
          <a:solidFill>
            <a:srgbClr val="C9D93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5736252" y="2030214"/>
            <a:ext cx="2940204" cy="6232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Connected Car Service</a:t>
            </a:r>
          </a:p>
          <a:p>
            <a:pPr algn="just">
              <a:lnSpc>
                <a:spcPct val="150000"/>
              </a:lnSpc>
            </a:pP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V2X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를 기반으로 하는 서비스 개발 검토</a:t>
            </a:r>
            <a:endParaRPr lang="en-US" altLang="ko-KR" sz="900" dirty="0">
              <a:solidFill>
                <a:prstClr val="black">
                  <a:lumMod val="75000"/>
                  <a:lumOff val="25000"/>
                </a:prstClr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6444208" y="3187701"/>
            <a:ext cx="2592288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ko-KR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V2X </a:t>
            </a:r>
          </a:p>
          <a:p>
            <a:pPr algn="just">
              <a:lnSpc>
                <a:spcPct val="150000"/>
              </a:lnSpc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지능형 교통시스템</a:t>
            </a: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(ITS) 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의</a:t>
            </a: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핵심 기술</a:t>
            </a:r>
            <a:endParaRPr lang="en-US" altLang="ko-KR" sz="900" dirty="0">
              <a:solidFill>
                <a:prstClr val="black">
                  <a:lumMod val="75000"/>
                  <a:lumOff val="25000"/>
                </a:prstClr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개발 기술 검토</a:t>
            </a:r>
            <a:endParaRPr lang="en-US" altLang="ko-KR" sz="900" dirty="0">
              <a:solidFill>
                <a:prstClr val="black">
                  <a:lumMod val="75000"/>
                  <a:lumOff val="25000"/>
                </a:prstClr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189235" y="3200162"/>
            <a:ext cx="2294533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ko-KR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Android Auto</a:t>
            </a:r>
          </a:p>
          <a:p>
            <a:pPr algn="r">
              <a:lnSpc>
                <a:spcPct val="150000"/>
              </a:lnSpc>
            </a:pP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Android Car Connectivity Solution</a:t>
            </a:r>
          </a:p>
          <a:p>
            <a:pPr algn="r">
              <a:lnSpc>
                <a:spcPct val="150000"/>
              </a:lnSpc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외부 </a:t>
            </a: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Solution 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도입 및 개발 완료</a:t>
            </a:r>
            <a:endParaRPr lang="en-US" altLang="ko-KR" sz="900" dirty="0">
              <a:solidFill>
                <a:prstClr val="black">
                  <a:lumMod val="75000"/>
                  <a:lumOff val="25000"/>
                </a:prstClr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5786161" y="4388651"/>
            <a:ext cx="3178327" cy="8540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지능형 음성인식 솔루션</a:t>
            </a: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대화형 명령을 지원하는 차세대 솔루션 개발 검토</a:t>
            </a:r>
            <a:endParaRPr lang="en-US" altLang="ko-KR" sz="900" dirty="0">
              <a:solidFill>
                <a:prstClr val="black">
                  <a:lumMod val="75000"/>
                  <a:lumOff val="25000"/>
                </a:prstClr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>
              <a:lnSpc>
                <a:spcPct val="150000"/>
              </a:lnSpc>
            </a:pP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0" y="4394022"/>
            <a:ext cx="316689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ko-K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In-Vehicle Universal Radio Client</a:t>
            </a: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sz="900" dirty="0">
                <a:solidFill>
                  <a:srgbClr val="0D0D0D"/>
                </a:solidFill>
                <a:latin typeface="맑은 고딕" pitchFamily="50" charset="-127"/>
              </a:rPr>
              <a:t>FM/AM/RDS </a:t>
            </a:r>
            <a:r>
              <a:rPr lang="ko-KR" altLang="en-US" sz="900" dirty="0" err="1">
                <a:solidFill>
                  <a:srgbClr val="0D0D0D"/>
                </a:solidFill>
                <a:latin typeface="맑은 고딕" pitchFamily="50" charset="-127"/>
              </a:rPr>
              <a:t>레거시</a:t>
            </a:r>
            <a:r>
              <a:rPr lang="en-US" altLang="ko-KR" sz="900" dirty="0">
                <a:solidFill>
                  <a:srgbClr val="0D0D0D"/>
                </a:solidFill>
                <a:latin typeface="맑은 고딕" pitchFamily="50" charset="-127"/>
              </a:rPr>
              <a:t> </a:t>
            </a:r>
            <a:r>
              <a:rPr lang="ko-KR" altLang="en-US" sz="900" dirty="0">
                <a:solidFill>
                  <a:srgbClr val="0D0D0D"/>
                </a:solidFill>
                <a:latin typeface="맑은 고딕" pitchFamily="50" charset="-127"/>
              </a:rPr>
              <a:t>라디오</a:t>
            </a:r>
            <a:endParaRPr lang="en-US" altLang="ko-KR" sz="900" dirty="0">
              <a:solidFill>
                <a:srgbClr val="0D0D0D"/>
              </a:solidFill>
              <a:latin typeface="맑은 고딕" pitchFamily="50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9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디지털 라디오</a:t>
            </a:r>
            <a:r>
              <a:rPr lang="en-US" altLang="ko-KR" sz="9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 – DAB, HD Radio, DRM, </a:t>
            </a:r>
            <a:r>
              <a:rPr lang="en-US" altLang="ko-KR" sz="900" dirty="0" err="1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SiriusXM</a:t>
            </a:r>
            <a:r>
              <a:rPr lang="en-US" altLang="ko-KR" sz="9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en-US" altLang="ko-KR" sz="9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Data Broadcast (Traffic, TPEG, Weather, Fuel, Stock …)</a:t>
            </a:r>
          </a:p>
          <a:p>
            <a:pPr algn="r">
              <a:lnSpc>
                <a:spcPct val="150000"/>
              </a:lnSpc>
            </a:pPr>
            <a:endParaRPr lang="en-US" altLang="ko-KR" sz="900" dirty="0">
              <a:solidFill>
                <a:prstClr val="black">
                  <a:lumMod val="75000"/>
                  <a:lumOff val="25000"/>
                </a:prstClr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179512" y="2004373"/>
            <a:ext cx="2940204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ko-KR" sz="1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CarPlay</a:t>
            </a: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Apple Car Connectivity Solution</a:t>
            </a:r>
          </a:p>
          <a:p>
            <a:pPr algn="r">
              <a:lnSpc>
                <a:spcPct val="150000"/>
              </a:lnSpc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외부 </a:t>
            </a: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Solution 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도입 및 개발 완료</a:t>
            </a:r>
            <a:endParaRPr lang="en-US" altLang="ko-KR" sz="900" dirty="0">
              <a:solidFill>
                <a:prstClr val="black">
                  <a:lumMod val="75000"/>
                  <a:lumOff val="25000"/>
                </a:prstClr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893973" y="3573016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Solution</a:t>
            </a:r>
          </a:p>
        </p:txBody>
      </p:sp>
      <p:pic>
        <p:nvPicPr>
          <p:cNvPr id="74" name="Picture 6" descr="CarPlay icon png에 대한 이미지 검색결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r="26278" b="44334"/>
          <a:stretch/>
        </p:blipFill>
        <p:spPr bwMode="auto">
          <a:xfrm>
            <a:off x="3610026" y="2346696"/>
            <a:ext cx="345156" cy="39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8" descr="Android Auto icon png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11" y="3447120"/>
            <a:ext cx="302527" cy="30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2" descr="mirrorlink icon png에 대한 이미지 검색결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472" y="4475524"/>
            <a:ext cx="323002" cy="32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V2X png에 대한 이미지 검색결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04" y="3341239"/>
            <a:ext cx="473872" cy="394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arLife png에 대한 이미지 검색결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993" y="4437601"/>
            <a:ext cx="398111" cy="3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39"/>
          <p:cNvSpPr txBox="1"/>
          <p:nvPr/>
        </p:nvSpPr>
        <p:spPr>
          <a:xfrm rot="19707095">
            <a:off x="3184306" y="1960497"/>
            <a:ext cx="679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dirty="0">
                <a:solidFill>
                  <a:schemeClr val="bg1">
                    <a:lumMod val="95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2018</a:t>
            </a:r>
          </a:p>
        </p:txBody>
      </p:sp>
      <p:sp>
        <p:nvSpPr>
          <p:cNvPr id="80" name="TextBox 39"/>
          <p:cNvSpPr txBox="1"/>
          <p:nvPr/>
        </p:nvSpPr>
        <p:spPr>
          <a:xfrm rot="16200000">
            <a:off x="2391512" y="3449290"/>
            <a:ext cx="679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dirty="0">
                <a:solidFill>
                  <a:schemeClr val="bg1">
                    <a:lumMod val="95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2018</a:t>
            </a:r>
          </a:p>
        </p:txBody>
      </p:sp>
      <p:sp>
        <p:nvSpPr>
          <p:cNvPr id="81" name="TextBox 39"/>
          <p:cNvSpPr txBox="1"/>
          <p:nvPr/>
        </p:nvSpPr>
        <p:spPr>
          <a:xfrm rot="12579438">
            <a:off x="3233923" y="4939594"/>
            <a:ext cx="679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dirty="0">
                <a:solidFill>
                  <a:schemeClr val="bg1">
                    <a:lumMod val="95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2019</a:t>
            </a:r>
          </a:p>
        </p:txBody>
      </p:sp>
      <p:sp>
        <p:nvSpPr>
          <p:cNvPr id="82" name="TextBox 39"/>
          <p:cNvSpPr txBox="1"/>
          <p:nvPr/>
        </p:nvSpPr>
        <p:spPr>
          <a:xfrm rot="8977447">
            <a:off x="5046673" y="4965985"/>
            <a:ext cx="679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dirty="0">
                <a:solidFill>
                  <a:schemeClr val="bg1">
                    <a:lumMod val="95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2019</a:t>
            </a:r>
          </a:p>
        </p:txBody>
      </p:sp>
      <p:sp>
        <p:nvSpPr>
          <p:cNvPr id="83" name="TextBox 39"/>
          <p:cNvSpPr txBox="1"/>
          <p:nvPr/>
        </p:nvSpPr>
        <p:spPr>
          <a:xfrm rot="5400000">
            <a:off x="5857688" y="3429639"/>
            <a:ext cx="679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dirty="0">
                <a:solidFill>
                  <a:schemeClr val="bg1">
                    <a:lumMod val="95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2020</a:t>
            </a:r>
          </a:p>
        </p:txBody>
      </p:sp>
      <p:sp>
        <p:nvSpPr>
          <p:cNvPr id="84" name="TextBox 39"/>
          <p:cNvSpPr txBox="1"/>
          <p:nvPr/>
        </p:nvSpPr>
        <p:spPr>
          <a:xfrm rot="1792947">
            <a:off x="4954925" y="1955810"/>
            <a:ext cx="679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dirty="0">
                <a:solidFill>
                  <a:schemeClr val="bg1">
                    <a:lumMod val="95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2021</a:t>
            </a:r>
          </a:p>
        </p:txBody>
      </p:sp>
      <p:pic>
        <p:nvPicPr>
          <p:cNvPr id="85" name="Picture 22" descr="total solution png에 대한 이미지 검색결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08" y="2303768"/>
            <a:ext cx="597349" cy="42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텍스트 개체 틀 2"/>
          <p:cNvSpPr txBox="1">
            <a:spLocks/>
          </p:cNvSpPr>
          <p:nvPr/>
        </p:nvSpPr>
        <p:spPr>
          <a:xfrm>
            <a:off x="336884" y="836712"/>
            <a:ext cx="8470232" cy="93610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차세대 솔루션에 대한 전문성 강화</a:t>
            </a:r>
            <a:endParaRPr kumimoji="0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Phone Connectivity </a:t>
            </a:r>
            <a:r>
              <a:rPr kumimoji="0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및 지능형 교통 시스템 </a:t>
            </a:r>
            <a:r>
              <a:rPr kumimoji="0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(ITS) </a:t>
            </a:r>
            <a:r>
              <a:rPr kumimoji="0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에</a:t>
            </a:r>
            <a:r>
              <a:rPr kumimoji="0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필요한 기술 개발 및 도입 검토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제목 1"/>
          <p:cNvSpPr txBox="1">
            <a:spLocks/>
          </p:cNvSpPr>
          <p:nvPr/>
        </p:nvSpPr>
        <p:spPr>
          <a:xfrm>
            <a:off x="467544" y="0"/>
            <a:ext cx="8470232" cy="60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5. Technical Road Map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4283968" y="260648"/>
            <a:ext cx="46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756" lvl="0" indent="-180888" algn="r">
              <a:defRPr/>
            </a:pPr>
            <a:r>
              <a:rPr lang="en-US" altLang="ko-KR" sz="1200" b="1" i="1" dirty="0">
                <a:latin typeface="맑은 고딕" pitchFamily="50" charset="-127"/>
                <a:ea typeface="맑은 고딕" pitchFamily="50" charset="-127"/>
              </a:rPr>
              <a:t>5-4. </a:t>
            </a:r>
            <a:r>
              <a:rPr lang="ko-KR" altLang="en-US" sz="1200" b="1" i="1" dirty="0">
                <a:latin typeface="맑은 고딕" pitchFamily="50" charset="-127"/>
                <a:ea typeface="맑은 고딕" pitchFamily="50" charset="-127"/>
              </a:rPr>
              <a:t>차세대 솔루션 확보 방안</a:t>
            </a:r>
            <a:endParaRPr lang="en-US" altLang="ko-KR" sz="1200" b="1" i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8" name="슬라이드 번호 개체 틀 3">
            <a:extLst>
              <a:ext uri="{FF2B5EF4-FFF2-40B4-BE49-F238E27FC236}">
                <a16:creationId xmlns:a16="http://schemas.microsoft.com/office/drawing/2014/main" id="{BEF4407C-F038-4463-9475-59560584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096" y="6597352"/>
            <a:ext cx="442392" cy="144016"/>
          </a:xfrm>
        </p:spPr>
        <p:txBody>
          <a:bodyPr/>
          <a:lstStyle/>
          <a:p>
            <a:fld id="{BBD6664B-E114-42F5-9F4F-FC34A625A802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3682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그림 37" descr="autosar_log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9306" y="2780928"/>
            <a:ext cx="898798" cy="371295"/>
          </a:xfrm>
          <a:prstGeom prst="rect">
            <a:avLst/>
          </a:prstGeom>
        </p:spPr>
      </p:pic>
      <p:graphicFrame>
        <p:nvGraphicFramePr>
          <p:cNvPr id="61" name="표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069358"/>
              </p:ext>
            </p:extLst>
          </p:nvPr>
        </p:nvGraphicFramePr>
        <p:xfrm>
          <a:off x="827584" y="2714761"/>
          <a:ext cx="7344816" cy="257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4102081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87688163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91236640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67281372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7472916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34936555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전장 플랫폼</a:t>
                      </a:r>
                      <a:endParaRPr lang="en-US" altLang="ko-KR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확대</a:t>
                      </a:r>
                      <a:endParaRPr lang="en-US" altLang="ko-KR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Android 4.4.2</a:t>
                      </a:r>
                      <a:endParaRPr lang="en-US" altLang="ko-KR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차량용 </a:t>
                      </a:r>
                      <a:r>
                        <a:rPr lang="en-US" altLang="ko-KR" sz="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Linux </a:t>
                      </a:r>
                      <a:r>
                        <a:rPr lang="ko-KR" altLang="en-US" sz="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플랫폼</a:t>
                      </a:r>
                      <a:r>
                        <a:rPr lang="en-US" altLang="ko-KR" sz="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/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/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/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AUTOSAR</a:t>
                      </a:r>
                      <a:r>
                        <a:rPr lang="en-US" altLang="ko-KR" sz="8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 Adaptive AVN</a:t>
                      </a:r>
                      <a:endParaRPr lang="en-US" altLang="ko-KR" sz="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AUTOSAR </a:t>
                      </a:r>
                      <a:r>
                        <a:rPr lang="en-US" altLang="ko-KR" sz="8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Adaptive AVN </a:t>
                      </a:r>
                      <a:r>
                        <a:rPr lang="ko-KR" altLang="en-US" sz="8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고도화</a:t>
                      </a:r>
                      <a:endParaRPr lang="en-US" altLang="ko-KR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자동차</a:t>
                      </a:r>
                      <a:endParaRPr lang="en-US" altLang="ko-KR" sz="1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전장 전문 기업</a:t>
                      </a:r>
                      <a:endParaRPr lang="en-US" altLang="ko-KR" sz="1000" b="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전장 제품군</a:t>
                      </a:r>
                      <a:endParaRPr lang="en-US" altLang="ko-KR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확대</a:t>
                      </a:r>
                      <a:endParaRPr lang="en-US" altLang="ko-KR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AVN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Smart</a:t>
                      </a:r>
                      <a:r>
                        <a:rPr lang="en-US" altLang="ko-KR" sz="9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 Antenna</a:t>
                      </a:r>
                      <a:endParaRPr lang="en-US" altLang="ko-KR" sz="10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RSE</a:t>
                      </a: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/</a:t>
                      </a:r>
                      <a:r>
                        <a:rPr lang="en-US" altLang="ko-KR" sz="800" b="0" baseline="0" dirty="0" err="1">
                          <a:solidFill>
                            <a:schemeClr val="tx1"/>
                          </a:solidFill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Telematics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HUD/Cluster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60877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차세대 솔루션</a:t>
                      </a:r>
                      <a:endParaRPr lang="en-US" altLang="ko-KR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CarPlay</a:t>
                      </a:r>
                      <a:r>
                        <a:rPr lang="en-US" altLang="ko-KR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 &amp;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Android Auto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Universal Radio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/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지능형 음성인식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V2X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Connected Car Service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3988300"/>
                  </a:ext>
                </a:extLst>
              </a:tr>
            </a:tbl>
          </a:graphicData>
        </a:graphic>
      </p:graphicFrame>
      <p:pic>
        <p:nvPicPr>
          <p:cNvPr id="2050" name="Picture 2" descr="V2X png에 대한 이미지 검색결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91685"/>
            <a:ext cx="473872" cy="39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Android Auto icon png에 대한 이미지 검색결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297" y="4498766"/>
            <a:ext cx="302527" cy="30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CarPlay icon png에 대한 이미지 검색결과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r="26278" b="44334"/>
          <a:stretch/>
        </p:blipFill>
        <p:spPr bwMode="auto">
          <a:xfrm>
            <a:off x="2258069" y="4454530"/>
            <a:ext cx="345156" cy="39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total solution png에 대한 이미지 검색결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110" y="3270706"/>
            <a:ext cx="1343828" cy="95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36"/>
          <p:cNvGrpSpPr/>
          <p:nvPr/>
        </p:nvGrpSpPr>
        <p:grpSpPr>
          <a:xfrm>
            <a:off x="2051720" y="2319843"/>
            <a:ext cx="6192688" cy="394919"/>
            <a:chOff x="2051720" y="2319843"/>
            <a:chExt cx="6192688" cy="394919"/>
          </a:xfrm>
        </p:grpSpPr>
        <p:grpSp>
          <p:nvGrpSpPr>
            <p:cNvPr id="6" name="그룹 9"/>
            <p:cNvGrpSpPr/>
            <p:nvPr/>
          </p:nvGrpSpPr>
          <p:grpSpPr>
            <a:xfrm>
              <a:off x="2051720" y="2319843"/>
              <a:ext cx="6192688" cy="394919"/>
              <a:chOff x="2051720" y="2319843"/>
              <a:chExt cx="6192688" cy="394919"/>
            </a:xfrm>
          </p:grpSpPr>
          <p:sp>
            <p:nvSpPr>
              <p:cNvPr id="87" name="직사각형 86"/>
              <p:cNvSpPr/>
              <p:nvPr/>
            </p:nvSpPr>
            <p:spPr>
              <a:xfrm rot="5400000">
                <a:off x="2614217" y="2028699"/>
                <a:ext cx="123565" cy="124856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88" name="직사각형 87"/>
              <p:cNvSpPr/>
              <p:nvPr/>
            </p:nvSpPr>
            <p:spPr>
              <a:xfrm rot="5400000">
                <a:off x="3844723" y="2043779"/>
                <a:ext cx="123566" cy="1218400"/>
              </a:xfrm>
              <a:prstGeom prst="rect">
                <a:avLst/>
              </a:prstGeom>
              <a:solidFill>
                <a:srgbClr val="5FD0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89" name="직사각형 88"/>
              <p:cNvSpPr/>
              <p:nvPr/>
            </p:nvSpPr>
            <p:spPr>
              <a:xfrm rot="5400000">
                <a:off x="5050277" y="2040912"/>
                <a:ext cx="123565" cy="122413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90" name="직사각형 89"/>
              <p:cNvSpPr/>
              <p:nvPr/>
            </p:nvSpPr>
            <p:spPr>
              <a:xfrm rot="5400000">
                <a:off x="6265480" y="2041133"/>
                <a:ext cx="123565" cy="122369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91" name="직사각형 90"/>
              <p:cNvSpPr/>
              <p:nvPr/>
            </p:nvSpPr>
            <p:spPr>
              <a:xfrm rot="5400000">
                <a:off x="7504336" y="2039694"/>
                <a:ext cx="115525" cy="123460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92" name="TextBox 39"/>
              <p:cNvSpPr txBox="1"/>
              <p:nvPr/>
            </p:nvSpPr>
            <p:spPr>
              <a:xfrm>
                <a:off x="2079519" y="2319843"/>
                <a:ext cx="12683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ko-KR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rPr>
                  <a:t>‘2018</a:t>
                </a:r>
              </a:p>
            </p:txBody>
          </p:sp>
          <p:sp>
            <p:nvSpPr>
              <p:cNvPr id="94" name="TextBox 39"/>
              <p:cNvSpPr txBox="1"/>
              <p:nvPr/>
            </p:nvSpPr>
            <p:spPr>
              <a:xfrm>
                <a:off x="3275856" y="2329135"/>
                <a:ext cx="12683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ko-KR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rPr>
                  <a:t>‘2019</a:t>
                </a:r>
              </a:p>
            </p:txBody>
          </p:sp>
          <p:sp>
            <p:nvSpPr>
              <p:cNvPr id="95" name="TextBox 39"/>
              <p:cNvSpPr txBox="1"/>
              <p:nvPr/>
            </p:nvSpPr>
            <p:spPr>
              <a:xfrm>
                <a:off x="4455783" y="2329135"/>
                <a:ext cx="12683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ko-KR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rPr>
                  <a:t>‘2020</a:t>
                </a:r>
              </a:p>
            </p:txBody>
          </p:sp>
          <p:sp>
            <p:nvSpPr>
              <p:cNvPr id="96" name="TextBox 39"/>
              <p:cNvSpPr txBox="1"/>
              <p:nvPr/>
            </p:nvSpPr>
            <p:spPr>
              <a:xfrm>
                <a:off x="5679919" y="2329135"/>
                <a:ext cx="12683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ko-KR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rPr>
                  <a:t>‘2021</a:t>
                </a:r>
              </a:p>
            </p:txBody>
          </p:sp>
          <p:sp>
            <p:nvSpPr>
              <p:cNvPr id="97" name="TextBox 39"/>
              <p:cNvSpPr txBox="1"/>
              <p:nvPr/>
            </p:nvSpPr>
            <p:spPr>
              <a:xfrm>
                <a:off x="6976063" y="2329135"/>
                <a:ext cx="12683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ko-KR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rPr>
                  <a:t>‘2022</a:t>
                </a:r>
              </a:p>
            </p:txBody>
          </p:sp>
        </p:grpSp>
        <p:sp>
          <p:nvSpPr>
            <p:cNvPr id="11" name="포인트가 5개인 별 10"/>
            <p:cNvSpPr/>
            <p:nvPr/>
          </p:nvSpPr>
          <p:spPr>
            <a:xfrm>
              <a:off x="7308304" y="2361700"/>
              <a:ext cx="216024" cy="216024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074" name="Picture 26" descr="android png에 대한 이미지 검색결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05687"/>
            <a:ext cx="849374" cy="30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linux png에 대한 이미지 검색결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824" y="2780928"/>
            <a:ext cx="568136" cy="42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head up display png에 대한 이미지 검색결과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64317"/>
            <a:ext cx="740325" cy="55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avn png에 대한 이미지 검색결과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182" y="3574549"/>
            <a:ext cx="784008" cy="54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그림 33" descr="siri_wannbe_50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35896" y="4509120"/>
            <a:ext cx="576064" cy="385963"/>
          </a:xfrm>
          <a:prstGeom prst="rect">
            <a:avLst/>
          </a:prstGeom>
        </p:spPr>
      </p:pic>
      <p:pic>
        <p:nvPicPr>
          <p:cNvPr id="35" name="그림 34" descr="porsche-normal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97878" y="3653650"/>
            <a:ext cx="1016196" cy="390997"/>
          </a:xfrm>
          <a:prstGeom prst="rect">
            <a:avLst/>
          </a:prstGeom>
        </p:spPr>
      </p:pic>
      <p:pic>
        <p:nvPicPr>
          <p:cNvPr id="39" name="그림 38" descr="autosar_logo.jpe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837664" y="2780929"/>
            <a:ext cx="1008112" cy="360040"/>
          </a:xfrm>
          <a:prstGeom prst="rect">
            <a:avLst/>
          </a:prstGeom>
        </p:spPr>
      </p:pic>
      <p:pic>
        <p:nvPicPr>
          <p:cNvPr id="40" name="그림 39" descr="smart_antenna2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283476" y="3573016"/>
            <a:ext cx="1080120" cy="607266"/>
          </a:xfrm>
          <a:prstGeom prst="rect">
            <a:avLst/>
          </a:prstGeom>
        </p:spPr>
      </p:pic>
      <p:pic>
        <p:nvPicPr>
          <p:cNvPr id="42" name="그림 41" descr="connected_car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012160" y="4509120"/>
            <a:ext cx="672075" cy="432048"/>
          </a:xfrm>
          <a:prstGeom prst="rect">
            <a:avLst/>
          </a:prstGeom>
        </p:spPr>
      </p:pic>
      <p:sp>
        <p:nvSpPr>
          <p:cNvPr id="41" name="제목 1"/>
          <p:cNvSpPr txBox="1">
            <a:spLocks/>
          </p:cNvSpPr>
          <p:nvPr/>
        </p:nvSpPr>
        <p:spPr>
          <a:xfrm>
            <a:off x="467544" y="7412"/>
            <a:ext cx="8470232" cy="60669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5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. Technical Road Map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477408" y="962725"/>
            <a:ext cx="8189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‘2018</a:t>
            </a:r>
            <a:r>
              <a:rPr lang="ko-KR" altLang="en-US" sz="1400" dirty="0"/>
              <a:t>경영 목표에 기반한 신사업 영역 선정 및 지속 개발 투자</a:t>
            </a:r>
            <a:endParaRPr lang="en-US" altLang="ko-K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/>
              <a:t>전장 플랫폼 확대 </a:t>
            </a:r>
            <a:r>
              <a:rPr lang="en-US" altLang="ko-KR" sz="1400" dirty="0"/>
              <a:t>– Android Oreo </a:t>
            </a:r>
            <a:r>
              <a:rPr lang="ko-KR" altLang="en-US" sz="1400" dirty="0"/>
              <a:t>선행 개발</a:t>
            </a:r>
            <a:endParaRPr lang="en-US" altLang="ko-K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/>
              <a:t>전장 제품군 확대 </a:t>
            </a:r>
            <a:r>
              <a:rPr lang="en-US" altLang="ko-KR" sz="1400" dirty="0"/>
              <a:t>– Rear Seat Entertainment </a:t>
            </a:r>
            <a:r>
              <a:rPr lang="ko-KR" altLang="en-US" sz="1400" dirty="0"/>
              <a:t>및 </a:t>
            </a:r>
            <a:r>
              <a:rPr lang="en-US" altLang="ko-KR" sz="1400" dirty="0"/>
              <a:t>Cluster </a:t>
            </a:r>
            <a:r>
              <a:rPr lang="ko-KR" altLang="en-US" sz="1400" dirty="0"/>
              <a:t>개발</a:t>
            </a:r>
            <a:endParaRPr lang="en-US" altLang="ko-K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/>
              <a:t>차세대 솔루션 </a:t>
            </a:r>
            <a:r>
              <a:rPr lang="en-US" altLang="ko-KR" sz="1400" dirty="0"/>
              <a:t>– </a:t>
            </a:r>
            <a:r>
              <a:rPr lang="ko-KR" altLang="en-US" sz="1400" dirty="0"/>
              <a:t>지능형 음성인식 솔루션</a:t>
            </a:r>
            <a:r>
              <a:rPr lang="en-US" altLang="ko-KR" sz="1400" dirty="0"/>
              <a:t> </a:t>
            </a:r>
            <a:r>
              <a:rPr lang="ko-KR" altLang="en-US" sz="1400" dirty="0"/>
              <a:t>개발</a:t>
            </a:r>
            <a:endParaRPr lang="en-US" altLang="ko-KR" sz="1400" dirty="0"/>
          </a:p>
        </p:txBody>
      </p:sp>
      <p:sp>
        <p:nvSpPr>
          <p:cNvPr id="44" name="직사각형 43"/>
          <p:cNvSpPr/>
          <p:nvPr/>
        </p:nvSpPr>
        <p:spPr>
          <a:xfrm>
            <a:off x="4283968" y="268060"/>
            <a:ext cx="46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756" lvl="0" indent="-180888" algn="r">
              <a:defRPr/>
            </a:pPr>
            <a:r>
              <a:rPr lang="en-US" altLang="ko-KR" sz="1200" b="1" i="1" dirty="0">
                <a:latin typeface="맑은 고딕" pitchFamily="50" charset="-127"/>
                <a:ea typeface="맑은 고딕" pitchFamily="50" charset="-127"/>
              </a:rPr>
              <a:t>5-5. </a:t>
            </a:r>
            <a:r>
              <a:rPr lang="ko-KR" altLang="en-US" sz="1200" b="1" i="1" dirty="0">
                <a:latin typeface="맑은 고딕" pitchFamily="50" charset="-127"/>
                <a:ea typeface="맑은 고딕" pitchFamily="50" charset="-127"/>
              </a:rPr>
              <a:t>자동차 전장 전문기업</a:t>
            </a:r>
            <a:endParaRPr lang="en-US" altLang="ko-KR" sz="1200" b="1" i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슬라이드 번호 개체 틀 3">
            <a:extLst>
              <a:ext uri="{FF2B5EF4-FFF2-40B4-BE49-F238E27FC236}">
                <a16:creationId xmlns:a16="http://schemas.microsoft.com/office/drawing/2014/main" id="{BEF4407C-F038-4463-9475-59560584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096" y="6597352"/>
            <a:ext cx="442392" cy="144016"/>
          </a:xfrm>
        </p:spPr>
        <p:txBody>
          <a:bodyPr/>
          <a:lstStyle/>
          <a:p>
            <a:fld id="{BBD6664B-E114-42F5-9F4F-FC34A625A802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0816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664B-E114-42F5-9F4F-FC34A625A802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63" name="제목 1"/>
          <p:cNvSpPr txBox="1">
            <a:spLocks/>
          </p:cNvSpPr>
          <p:nvPr/>
        </p:nvSpPr>
        <p:spPr>
          <a:xfrm>
            <a:off x="467544" y="0"/>
            <a:ext cx="691276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1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.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회사개요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9552" y="836712"/>
            <a:ext cx="8280920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1050" b="1" dirty="0"/>
              <a:t>주식회사 </a:t>
            </a:r>
            <a:r>
              <a:rPr lang="ko-KR" altLang="ko-KR" sz="1050" b="1" dirty="0" err="1"/>
              <a:t>모비루스는</a:t>
            </a:r>
            <a:r>
              <a:rPr lang="ko-KR" altLang="ko-KR" sz="1050" b="1" dirty="0"/>
              <a:t> </a:t>
            </a:r>
            <a:r>
              <a:rPr lang="en-US" altLang="ko-KR" sz="1050" b="1" dirty="0"/>
              <a:t>“</a:t>
            </a:r>
            <a:r>
              <a:rPr lang="ko-KR" altLang="ko-KR" sz="1050" b="1" dirty="0"/>
              <a:t>사람과 기술</a:t>
            </a:r>
            <a:r>
              <a:rPr lang="en-US" altLang="ko-KR" sz="1050" b="1" dirty="0"/>
              <a:t>”</a:t>
            </a:r>
            <a:r>
              <a:rPr lang="ko-KR" altLang="ko-KR" sz="1050" b="1" dirty="0"/>
              <a:t>이라는 핵심가치를 기반으로 설립되어</a:t>
            </a:r>
            <a:r>
              <a:rPr lang="en-US" altLang="ko-KR" sz="1050" b="1" dirty="0"/>
              <a:t>, </a:t>
            </a:r>
            <a:r>
              <a:rPr lang="ko-KR" altLang="ko-KR" sz="1050" b="1" dirty="0"/>
              <a:t>차량용</a:t>
            </a:r>
            <a:r>
              <a:rPr lang="en-US" altLang="ko-KR" sz="1050" b="1" dirty="0"/>
              <a:t> AVN(Audio Video Navigation)</a:t>
            </a:r>
            <a:r>
              <a:rPr lang="ko-KR" altLang="ko-KR" sz="1050" b="1" dirty="0"/>
              <a:t>을 개발하는</a:t>
            </a:r>
            <a:r>
              <a:rPr lang="en-US" altLang="ko-KR" sz="1050" b="1" dirty="0"/>
              <a:t> </a:t>
            </a:r>
          </a:p>
          <a:p>
            <a:pPr>
              <a:lnSpc>
                <a:spcPct val="150000"/>
              </a:lnSpc>
            </a:pPr>
            <a:r>
              <a:rPr lang="ko-KR" altLang="ko-KR" sz="1050" b="1" dirty="0"/>
              <a:t>전문기업입니다</a:t>
            </a:r>
            <a:r>
              <a:rPr lang="en-US" altLang="ko-KR" sz="1050" b="1" dirty="0"/>
              <a:t>.  </a:t>
            </a:r>
            <a:r>
              <a:rPr lang="ko-KR" altLang="ko-KR" sz="1050" b="1" dirty="0"/>
              <a:t>휴대폰 </a:t>
            </a:r>
            <a:r>
              <a:rPr lang="ko-KR" altLang="ko-KR" sz="1050" b="1" dirty="0" err="1"/>
              <a:t>임베디드</a:t>
            </a:r>
            <a:r>
              <a:rPr lang="ko-KR" altLang="ko-KR" sz="1050" b="1" dirty="0"/>
              <a:t> 시스템 개발과 </a:t>
            </a:r>
            <a:r>
              <a:rPr lang="ko-KR" altLang="ko-KR" sz="1050" b="1" dirty="0" err="1"/>
              <a:t>모바일</a:t>
            </a:r>
            <a:r>
              <a:rPr lang="ko-KR" altLang="ko-KR" sz="1050" b="1" dirty="0"/>
              <a:t> 솔루션 및 어플리케이션 개발에서 축적된 기술들을 활용하여</a:t>
            </a:r>
            <a:r>
              <a:rPr lang="en-US" altLang="ko-KR" sz="1050" b="1" dirty="0"/>
              <a:t>, </a:t>
            </a:r>
          </a:p>
          <a:p>
            <a:pPr>
              <a:lnSpc>
                <a:spcPct val="150000"/>
              </a:lnSpc>
            </a:pPr>
            <a:r>
              <a:rPr lang="ko-KR" altLang="ko-KR" sz="1050" b="1" dirty="0"/>
              <a:t>글로벌 자동차 회사들이 필요로 하는 차량용 </a:t>
            </a:r>
            <a:r>
              <a:rPr lang="en-US" altLang="ko-KR" sz="1050" b="1" dirty="0"/>
              <a:t>AVN</a:t>
            </a:r>
            <a:r>
              <a:rPr lang="ko-KR" altLang="ko-KR" sz="1050" b="1" dirty="0"/>
              <a:t>을 개발</a:t>
            </a:r>
            <a:r>
              <a:rPr lang="en-US" altLang="ko-KR" sz="1050" b="1" dirty="0"/>
              <a:t>/</a:t>
            </a:r>
            <a:r>
              <a:rPr lang="ko-KR" altLang="ko-KR" sz="1050" b="1" dirty="0"/>
              <a:t>공급하고 있습니다</a:t>
            </a:r>
            <a:r>
              <a:rPr lang="en-US" altLang="ko-KR" sz="1050" b="1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050" b="1" dirty="0"/>
              <a:t>“</a:t>
            </a:r>
            <a:r>
              <a:rPr lang="ko-KR" altLang="ko-KR" sz="1050" b="1" dirty="0"/>
              <a:t>자동차의 전자화</a:t>
            </a:r>
            <a:r>
              <a:rPr lang="en-US" altLang="ko-KR" sz="1050" b="1" dirty="0"/>
              <a:t>”</a:t>
            </a:r>
            <a:r>
              <a:rPr lang="ko-KR" altLang="ko-KR" sz="1050" b="1" dirty="0"/>
              <a:t>라는 큰 흐름 속에서</a:t>
            </a:r>
            <a:r>
              <a:rPr lang="en-US" altLang="ko-KR" sz="1050" b="1" dirty="0"/>
              <a:t>, </a:t>
            </a:r>
            <a:r>
              <a:rPr lang="ko-KR" altLang="ko-KR" sz="1050" b="1" dirty="0"/>
              <a:t>끊임없는 연구개발을 통하여 차세대 핵심기술을 선도하고 지속적인 품질혁신으로 </a:t>
            </a:r>
            <a:endParaRPr lang="en-US" altLang="ko-KR" sz="1050" b="1" dirty="0"/>
          </a:p>
          <a:p>
            <a:pPr>
              <a:lnSpc>
                <a:spcPct val="150000"/>
              </a:lnSpc>
            </a:pPr>
            <a:r>
              <a:rPr lang="ko-KR" altLang="ko-KR" sz="1050" b="1" dirty="0"/>
              <a:t>시장경쟁력을 강화하여</a:t>
            </a:r>
            <a:r>
              <a:rPr lang="en-US" altLang="ko-KR" sz="1050" b="1" dirty="0"/>
              <a:t>, “</a:t>
            </a:r>
            <a:r>
              <a:rPr lang="ko-KR" altLang="ko-KR" sz="1050" b="1" dirty="0"/>
              <a:t>세계최고의 품질경쟁력을 갖춘 차량용</a:t>
            </a:r>
            <a:r>
              <a:rPr lang="en-US" altLang="ko-KR" sz="1050" b="1" dirty="0"/>
              <a:t> AVN </a:t>
            </a:r>
            <a:r>
              <a:rPr lang="ko-KR" altLang="ko-KR" sz="1050" b="1" dirty="0"/>
              <a:t>개발 전문기업</a:t>
            </a:r>
            <a:r>
              <a:rPr lang="en-US" altLang="ko-KR" sz="1050" b="1" dirty="0"/>
              <a:t>”</a:t>
            </a:r>
            <a:r>
              <a:rPr lang="ko-KR" altLang="ko-KR" sz="1050" b="1" dirty="0"/>
              <a:t>이 되도록 부단한 노력을 다하겠습니다</a:t>
            </a:r>
            <a:endParaRPr lang="ko-KR" altLang="en-US" sz="1050" b="1" dirty="0"/>
          </a:p>
        </p:txBody>
      </p:sp>
      <p:graphicFrame>
        <p:nvGraphicFramePr>
          <p:cNvPr id="41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020671"/>
              </p:ext>
            </p:extLst>
          </p:nvPr>
        </p:nvGraphicFramePr>
        <p:xfrm>
          <a:off x="496344" y="857231"/>
          <a:ext cx="8136903" cy="1390103"/>
        </p:xfrm>
        <a:graphic>
          <a:graphicData uri="http://schemas.openxmlformats.org/drawingml/2006/table">
            <a:tbl>
              <a:tblPr/>
              <a:tblGrid>
                <a:gridCol w="982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7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5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744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회사명</a:t>
                      </a:r>
                    </a:p>
                  </a:txBody>
                  <a:tcPr marL="90000" marR="90000" marT="49022" marB="4902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9pPr>
                    </a:lstStyle>
                    <a:p>
                      <a:pPr marL="0" marR="0" lvl="0" indent="0" algn="l" defTabSz="957263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티센오토모티브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9022" marB="4902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대표자</a:t>
                      </a:r>
                    </a:p>
                  </a:txBody>
                  <a:tcPr marL="90000" marR="90000" marT="49022" marB="4902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김 영 배</a:t>
                      </a:r>
                    </a:p>
                  </a:txBody>
                  <a:tcPr marL="90000" marR="90000" marT="49022" marB="4902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56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주  소</a:t>
                      </a:r>
                    </a:p>
                  </a:txBody>
                  <a:tcPr marL="90000" marR="90000" marT="49022" marB="4902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9pPr>
                    </a:lstStyle>
                    <a:p>
                      <a:pPr marL="93663" marR="0" lvl="0" indent="-93663" algn="l" defTabSz="957263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경기도 성남시 수정구 </a:t>
                      </a:r>
                      <a:r>
                        <a:rPr kumimoji="1" lang="ko-KR" altLang="en-US" sz="1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창업로</a:t>
                      </a: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54 </a:t>
                      </a: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제</a:t>
                      </a:r>
                      <a:r>
                        <a:rPr kumimoji="1" lang="en-US" altLang="ko-K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</a:t>
                      </a:r>
                      <a:r>
                        <a:rPr kumimoji="1" lang="ko-KR" altLang="en-US" sz="1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테크노밸리</a:t>
                      </a: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기업성장센터 </a:t>
                      </a:r>
                      <a:r>
                        <a:rPr kumimoji="1" lang="en-US" altLang="ko-K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607</a:t>
                      </a: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호</a:t>
                      </a:r>
                    </a:p>
                  </a:txBody>
                  <a:tcPr marL="90000" marR="90000" marT="49022" marB="4902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회사연락처</a:t>
                      </a:r>
                    </a:p>
                  </a:txBody>
                  <a:tcPr marL="90000" marR="90000" marT="49022" marB="4902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B"/>
                    </a:solidFill>
                  </a:tcPr>
                </a:tc>
                <a:tc>
                  <a:txBody>
                    <a:bodyPr/>
                    <a:lstStyle/>
                    <a:p>
                      <a:pPr marL="93663" marR="0" lvl="0" indent="-93663" algn="l" defTabSz="957263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본 사 </a:t>
                      </a:r>
                      <a:r>
                        <a:rPr kumimoji="1" lang="en-US" altLang="ko-K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031-752-3300</a:t>
                      </a:r>
                    </a:p>
                  </a:txBody>
                  <a:tcPr marL="90000" marR="90000" marT="49022" marB="4902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579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직원수</a:t>
                      </a:r>
                      <a:endParaRPr kumimoji="1" lang="ko-KR" alt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0000" marR="90000" marT="49022" marB="4902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가는각진제목체"/>
                          <a:ea typeface="가는각진제목체"/>
                        </a:defRPr>
                      </a:lvl9pPr>
                    </a:lstStyle>
                    <a:p>
                      <a:pPr marL="93663" marR="0" lvl="0" indent="-93663" algn="l" defTabSz="957263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총원 </a:t>
                      </a:r>
                      <a:r>
                        <a:rPr kumimoji="1" lang="en-US" altLang="ko-K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48</a:t>
                      </a: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명 </a:t>
                      </a:r>
                      <a:r>
                        <a:rPr kumimoji="1" lang="en-US" altLang="ko-K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(R&amp;D</a:t>
                      </a: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인원 </a:t>
                      </a:r>
                      <a:r>
                        <a:rPr kumimoji="1" lang="en-US" altLang="ko-K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45</a:t>
                      </a: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명</a:t>
                      </a:r>
                      <a:r>
                        <a:rPr kumimoji="1" lang="en-US" altLang="ko-K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kumimoji="1" lang="ko-KR" alt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0000" marR="90000" marT="49022" marB="4902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Home page</a:t>
                      </a:r>
                      <a:endParaRPr kumimoji="1" lang="ko-KR" alt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0000" marR="90000" marT="49022" marB="4902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hlinkClick r:id="rId2"/>
                        </a:rPr>
                        <a:t>www.tcen.co.kr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90000" marR="90000" marT="49022" marB="49022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4" name="그룹 23">
            <a:extLst>
              <a:ext uri="{FF2B5EF4-FFF2-40B4-BE49-F238E27FC236}">
                <a16:creationId xmlns:a16="http://schemas.microsoft.com/office/drawing/2014/main" id="{F6ECF2AC-BFA9-4FFF-8E3F-860E6B0D0C82}"/>
              </a:ext>
            </a:extLst>
          </p:cNvPr>
          <p:cNvGrpSpPr/>
          <p:nvPr/>
        </p:nvGrpSpPr>
        <p:grpSpPr>
          <a:xfrm>
            <a:off x="562676" y="2636912"/>
            <a:ext cx="7719518" cy="3384376"/>
            <a:chOff x="881282" y="1916832"/>
            <a:chExt cx="7088319" cy="3431586"/>
          </a:xfrm>
        </p:grpSpPr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5758554A-5ECE-49B1-8DFD-889DC297893C}"/>
                </a:ext>
              </a:extLst>
            </p:cNvPr>
            <p:cNvCxnSpPr>
              <a:cxnSpLocks/>
              <a:stCxn id="29" idx="2"/>
            </p:cNvCxnSpPr>
            <p:nvPr/>
          </p:nvCxnSpPr>
          <p:spPr bwMode="auto">
            <a:xfrm rot="5400000">
              <a:off x="4485977" y="2267619"/>
              <a:ext cx="201308" cy="3791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AutoShape 16">
              <a:extLst>
                <a:ext uri="{FF2B5EF4-FFF2-40B4-BE49-F238E27FC236}">
                  <a16:creationId xmlns:a16="http://schemas.microsoft.com/office/drawing/2014/main" id="{E02FD3CC-C33F-4B38-A435-254696253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607" y="2948787"/>
              <a:ext cx="1145956" cy="303480"/>
            </a:xfrm>
            <a:prstGeom prst="roundRect">
              <a:avLst>
                <a:gd name="adj" fmla="val 3880"/>
              </a:avLst>
            </a:prstGeom>
            <a:solidFill>
              <a:srgbClr val="00B0F0"/>
            </a:solidFill>
            <a:ln w="19050" algn="ctr">
              <a:noFill/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anchor="ctr"/>
            <a:lstStyle/>
            <a:p>
              <a:pPr algn="ctr">
                <a:lnSpc>
                  <a:spcPct val="110000"/>
                </a:lnSpc>
                <a:defRPr/>
              </a:pPr>
              <a:r>
                <a:rPr lang="ko-KR" altLang="en-US" sz="900" b="1" dirty="0">
                  <a:latin typeface="맑은 고딕" pitchFamily="50" charset="-127"/>
                  <a:ea typeface="맑은 고딕" pitchFamily="50" charset="-127"/>
                </a:rPr>
                <a:t>표준형</a:t>
              </a:r>
              <a:r>
                <a:rPr lang="en-US" altLang="ko-KR" sz="900" b="1" dirty="0">
                  <a:latin typeface="맑은 고딕" pitchFamily="50" charset="-127"/>
                  <a:ea typeface="맑은 고딕" pitchFamily="50" charset="-127"/>
                </a:rPr>
                <a:t>5</a:t>
              </a:r>
              <a:r>
                <a:rPr lang="ko-KR" altLang="en-US" sz="900" b="1" dirty="0">
                  <a:latin typeface="맑은 고딕" pitchFamily="50" charset="-127"/>
                  <a:ea typeface="맑은 고딕" pitchFamily="50" charset="-127"/>
                </a:rPr>
                <a:t>세대 </a:t>
              </a:r>
              <a:r>
                <a:rPr lang="en-US" altLang="ko-KR" sz="900" b="1" dirty="0">
                  <a:latin typeface="맑은 고딕" pitchFamily="50" charset="-127"/>
                  <a:ea typeface="맑은 고딕" pitchFamily="50" charset="-127"/>
                </a:rPr>
                <a:t>/ </a:t>
              </a:r>
            </a:p>
            <a:p>
              <a:pPr algn="ctr">
                <a:lnSpc>
                  <a:spcPct val="110000"/>
                </a:lnSpc>
                <a:defRPr/>
              </a:pPr>
              <a:r>
                <a:rPr lang="ko-KR" altLang="en-US" sz="900" b="1" dirty="0">
                  <a:latin typeface="맑은 고딕" pitchFamily="50" charset="-127"/>
                  <a:ea typeface="맑은 고딕" pitchFamily="50" charset="-127"/>
                </a:rPr>
                <a:t>인도</a:t>
              </a:r>
              <a:r>
                <a:rPr lang="en-US" altLang="ko-KR" sz="900" b="1" dirty="0">
                  <a:latin typeface="맑은 고딕" pitchFamily="50" charset="-127"/>
                  <a:ea typeface="맑은 고딕" pitchFamily="50" charset="-127"/>
                </a:rPr>
                <a:t>PIO</a:t>
              </a:r>
              <a:r>
                <a:rPr lang="ko-KR" altLang="en-US" sz="900" b="1" dirty="0">
                  <a:latin typeface="맑은 고딕" pitchFamily="50" charset="-127"/>
                  <a:ea typeface="맑은 고딕" pitchFamily="50" charset="-127"/>
                </a:rPr>
                <a:t> </a:t>
              </a:r>
              <a:endParaRPr kumimoji="0" lang="en-US" altLang="ko-KR" sz="9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7" name="직선 연결선 45">
              <a:extLst>
                <a:ext uri="{FF2B5EF4-FFF2-40B4-BE49-F238E27FC236}">
                  <a16:creationId xmlns:a16="http://schemas.microsoft.com/office/drawing/2014/main" id="{8673EF43-38CD-4471-91D1-242E2D6C09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88526" y="2079394"/>
              <a:ext cx="2091889" cy="1488875"/>
            </a:xfrm>
            <a:prstGeom prst="line">
              <a:avLst/>
            </a:prstGeom>
            <a:noFill/>
            <a:ln w="3175" algn="ctr">
              <a:noFill/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4441FED2-6D0E-4847-B5CC-71CC10CCC4F9}"/>
                </a:ext>
              </a:extLst>
            </p:cNvPr>
            <p:cNvCxnSpPr/>
            <p:nvPr/>
          </p:nvCxnSpPr>
          <p:spPr bwMode="auto">
            <a:xfrm>
              <a:off x="5537569" y="2351545"/>
              <a:ext cx="47091" cy="828092"/>
            </a:xfrm>
            <a:prstGeom prst="lin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cxnSp>
        <p:sp>
          <p:nvSpPr>
            <p:cNvPr id="29" name="AutoShape 7">
              <a:extLst>
                <a:ext uri="{FF2B5EF4-FFF2-40B4-BE49-F238E27FC236}">
                  <a16:creationId xmlns:a16="http://schemas.microsoft.com/office/drawing/2014/main" id="{3418988E-8D0D-401D-ADCB-4BA5D9476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6269" y="1916832"/>
              <a:ext cx="1884514" cy="252028"/>
            </a:xfrm>
            <a:prstGeom prst="roundRect">
              <a:avLst>
                <a:gd name="adj" fmla="val 3880"/>
              </a:avLst>
            </a:prstGeom>
            <a:solidFill>
              <a:srgbClr val="476B03"/>
            </a:solidFill>
            <a:ln w="19050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anchor="ctr"/>
            <a:lstStyle/>
            <a:p>
              <a:pPr algn="ctr" fontAlgn="auto">
                <a:lnSpc>
                  <a:spcPct val="110000"/>
                </a:lnSpc>
                <a:spcBef>
                  <a:spcPct val="10000"/>
                </a:spcBef>
                <a:spcAft>
                  <a:spcPts val="0"/>
                </a:spcAft>
                <a:defRPr/>
              </a:pPr>
              <a:r>
                <a:rPr kumimoji="0" lang="en-US" altLang="ko-KR" sz="1050" b="1" dirty="0">
                  <a:solidFill>
                    <a:schemeClr val="bg1">
                      <a:lumMod val="8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CEO</a:t>
              </a:r>
              <a:endParaRPr kumimoji="0" lang="en-US" altLang="ko-KR" sz="900" b="1" dirty="0"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0" name="AutoShape 16">
              <a:extLst>
                <a:ext uri="{FF2B5EF4-FFF2-40B4-BE49-F238E27FC236}">
                  <a16:creationId xmlns:a16="http://schemas.microsoft.com/office/drawing/2014/main" id="{BAB453F0-0031-45EA-9DC2-6B88D8F6A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282" y="3323362"/>
              <a:ext cx="1378055" cy="2025056"/>
            </a:xfrm>
            <a:prstGeom prst="roundRect">
              <a:avLst>
                <a:gd name="adj" fmla="val 3880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anchor="t"/>
            <a:lstStyle/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en-US" altLang="ko-KR" sz="900" b="1" dirty="0">
                  <a:latin typeface="맑은 고딕" pitchFamily="50" charset="-127"/>
                  <a:ea typeface="맑은 고딕" pitchFamily="50" charset="-127"/>
                </a:rPr>
                <a:t> Connectivity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altLang="ko-KR" sz="900" b="1" dirty="0">
                  <a:latin typeface="맑은 고딕" pitchFamily="50" charset="-127"/>
                  <a:ea typeface="맑은 고딕" pitchFamily="50" charset="-127"/>
                </a:rPr>
                <a:t>  (AA/CP/ML/</a:t>
              </a:r>
              <a:r>
                <a:rPr lang="en-US" altLang="ko-KR" sz="900" b="1" dirty="0" err="1">
                  <a:latin typeface="맑은 고딕" pitchFamily="50" charset="-127"/>
                  <a:ea typeface="맑은 고딕" pitchFamily="50" charset="-127"/>
                </a:rPr>
                <a:t>CarLife</a:t>
              </a:r>
              <a:r>
                <a:rPr lang="en-US" altLang="ko-KR" sz="900" b="1" dirty="0">
                  <a:latin typeface="맑은 고딕" pitchFamily="50" charset="-127"/>
                  <a:ea typeface="맑은 고딕" pitchFamily="50" charset="-127"/>
                </a:rPr>
                <a:t>)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en-US" altLang="ko-KR" sz="900" b="1" dirty="0">
                  <a:latin typeface="맑은 고딕" pitchFamily="50" charset="-127"/>
                  <a:ea typeface="맑은 고딕" pitchFamily="50" charset="-127"/>
                </a:rPr>
                <a:t> Voice Memo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en-US" altLang="ko-KR" sz="900" b="1" dirty="0">
                  <a:latin typeface="맑은 고딕" pitchFamily="50" charset="-127"/>
                  <a:ea typeface="맑은 고딕" pitchFamily="50" charset="-127"/>
                </a:rPr>
                <a:t> Radio / DMB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en-US" altLang="ko-KR" sz="900" b="1" dirty="0">
                  <a:latin typeface="맑은 고딕" pitchFamily="50" charset="-127"/>
                  <a:ea typeface="맑은 고딕" pitchFamily="50" charset="-127"/>
                </a:rPr>
                <a:t> DAB / RDS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en-US" altLang="ko-KR" sz="900" b="1" dirty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900" b="1" dirty="0" err="1">
                  <a:latin typeface="맑은 고딕" pitchFamily="50" charset="-127"/>
                  <a:ea typeface="맑은 고딕" pitchFamily="50" charset="-127"/>
                </a:rPr>
                <a:t>WiFi</a:t>
              </a:r>
              <a:endParaRPr lang="en-US" altLang="ko-KR" sz="900" b="1" dirty="0">
                <a:latin typeface="맑은 고딕" pitchFamily="50" charset="-127"/>
                <a:ea typeface="맑은 고딕" pitchFamily="50" charset="-127"/>
              </a:endParaRP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en-US" altLang="ko-KR" sz="900" b="1" dirty="0">
                  <a:latin typeface="맑은 고딕" pitchFamily="50" charset="-127"/>
                  <a:ea typeface="맑은 고딕" pitchFamily="50" charset="-127"/>
                </a:rPr>
                <a:t> Media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altLang="ko-KR" sz="800" b="1" dirty="0">
                  <a:latin typeface="맑은 고딕" pitchFamily="50" charset="-127"/>
                  <a:ea typeface="맑은 고딕" pitchFamily="50" charset="-127"/>
                </a:rPr>
                <a:t>  (Music/Video/iPod/Aux)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en-US" altLang="ko-KR" sz="900" b="1" dirty="0">
                  <a:latin typeface="맑은 고딕" pitchFamily="50" charset="-127"/>
                  <a:ea typeface="맑은 고딕" pitchFamily="50" charset="-127"/>
                </a:rPr>
                <a:t> Home UI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en-US" altLang="ko-KR" sz="900" b="1" dirty="0">
                  <a:latin typeface="맑은 고딕" pitchFamily="50" charset="-127"/>
                  <a:ea typeface="맑은 고딕" pitchFamily="50" charset="-127"/>
                </a:rPr>
                <a:t> setting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en-US" altLang="ko-KR" sz="900" b="1" dirty="0">
                  <a:latin typeface="맑은 고딕" pitchFamily="50" charset="-127"/>
                  <a:ea typeface="맑은 고딕" pitchFamily="50" charset="-127"/>
                </a:rPr>
                <a:t> USM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en-US" altLang="ko-KR" sz="900" b="1" dirty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900" b="1" dirty="0" err="1">
                  <a:latin typeface="맑은 고딕" pitchFamily="50" charset="-127"/>
                  <a:ea typeface="맑은 고딕" pitchFamily="50" charset="-127"/>
                </a:rPr>
                <a:t>환경차</a:t>
              </a:r>
              <a:endParaRPr lang="en-US" altLang="ko-KR" sz="900" b="1" dirty="0">
                <a:latin typeface="맑은 고딕" pitchFamily="50" charset="-127"/>
                <a:ea typeface="맑은 고딕" pitchFamily="50" charset="-127"/>
              </a:endParaRP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en-US" altLang="ko-KR" sz="900" b="1" dirty="0">
                  <a:latin typeface="맑은 고딕" pitchFamily="50" charset="-127"/>
                  <a:ea typeface="맑은 고딕" pitchFamily="50" charset="-127"/>
                </a:rPr>
                <a:t> Telematics</a:t>
              </a:r>
            </a:p>
            <a:p>
              <a:pPr algn="ctr">
                <a:lnSpc>
                  <a:spcPct val="150000"/>
                </a:lnSpc>
                <a:defRPr/>
              </a:pPr>
              <a:endParaRPr lang="en-US" altLang="ko-KR" sz="9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31" name="꺾인 연결선 67">
              <a:extLst>
                <a:ext uri="{FF2B5EF4-FFF2-40B4-BE49-F238E27FC236}">
                  <a16:creationId xmlns:a16="http://schemas.microsoft.com/office/drawing/2014/main" id="{9E736AFC-A2C0-479E-B350-33793F8EB142}"/>
                </a:ext>
              </a:extLst>
            </p:cNvPr>
            <p:cNvCxnSpPr>
              <a:cxnSpLocks/>
              <a:stCxn id="32" idx="1"/>
            </p:cNvCxnSpPr>
            <p:nvPr/>
          </p:nvCxnSpPr>
          <p:spPr bwMode="auto">
            <a:xfrm rot="10800000">
              <a:off x="4600800" y="2274022"/>
              <a:ext cx="2099246" cy="226038"/>
            </a:xfrm>
            <a:prstGeom prst="bentConnector3">
              <a:avLst>
                <a:gd name="adj1" fmla="val 50000"/>
              </a:avLst>
            </a:prstGeom>
            <a:noFill/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AutoShape 16">
              <a:extLst>
                <a:ext uri="{FF2B5EF4-FFF2-40B4-BE49-F238E27FC236}">
                  <a16:creationId xmlns:a16="http://schemas.microsoft.com/office/drawing/2014/main" id="{A07DF10F-5E17-4F4D-9221-BD8DA1592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0046" y="2339621"/>
              <a:ext cx="1269555" cy="320877"/>
            </a:xfrm>
            <a:prstGeom prst="roundRect">
              <a:avLst>
                <a:gd name="adj" fmla="val 388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 algn="ctr">
              <a:noFill/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anchor="ctr"/>
            <a:lstStyle/>
            <a:p>
              <a:pPr algn="ctr">
                <a:lnSpc>
                  <a:spcPct val="110000"/>
                </a:lnSpc>
                <a:defRPr/>
              </a:pPr>
              <a:r>
                <a:rPr kumimoji="0" lang="ko-KR" altLang="en-US" sz="900" b="1" dirty="0" err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경영지원</a:t>
              </a:r>
              <a:r>
                <a:rPr lang="ko-KR" altLang="en-US" sz="900" b="1" dirty="0" err="1">
                  <a:latin typeface="맑은 고딕" pitchFamily="50" charset="-127"/>
                  <a:ea typeface="맑은 고딕" pitchFamily="50" charset="-127"/>
                </a:rPr>
                <a:t>팀</a:t>
              </a:r>
              <a:endParaRPr kumimoji="0" lang="ko-KR" altLang="en-US" sz="9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3" name="AutoShape 16">
              <a:extLst>
                <a:ext uri="{FF2B5EF4-FFF2-40B4-BE49-F238E27FC236}">
                  <a16:creationId xmlns:a16="http://schemas.microsoft.com/office/drawing/2014/main" id="{785F052E-4E0A-44B1-8E6E-0CDED3F32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9571" y="2370168"/>
              <a:ext cx="1870328" cy="251844"/>
            </a:xfrm>
            <a:prstGeom prst="roundRect">
              <a:avLst>
                <a:gd name="adj" fmla="val 3880"/>
              </a:avLst>
            </a:prstGeom>
            <a:solidFill>
              <a:srgbClr val="00B0F0"/>
            </a:solidFill>
            <a:ln w="19050" algn="ctr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anchor="ctr"/>
            <a:lstStyle/>
            <a:p>
              <a:pPr algn="ctr">
                <a:lnSpc>
                  <a:spcPct val="110000"/>
                </a:lnSpc>
                <a:defRPr/>
              </a:pPr>
              <a:r>
                <a:rPr lang="ko-KR" altLang="en-US" sz="900" b="1" dirty="0">
                  <a:latin typeface="맑은 고딕" pitchFamily="50" charset="-127"/>
                  <a:ea typeface="맑은 고딕" pitchFamily="50" charset="-127"/>
                </a:rPr>
                <a:t>사업부장</a:t>
              </a:r>
              <a:endParaRPr kumimoji="0" lang="en-US" altLang="ko-KR" sz="9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4" name="AutoShape 16">
            <a:extLst>
              <a:ext uri="{FF2B5EF4-FFF2-40B4-BE49-F238E27FC236}">
                <a16:creationId xmlns:a16="http://schemas.microsoft.com/office/drawing/2014/main" id="{C544752D-DF49-4BF7-8B28-94633AADD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5886" y="3654670"/>
            <a:ext cx="1248001" cy="299305"/>
          </a:xfrm>
          <a:prstGeom prst="roundRect">
            <a:avLst>
              <a:gd name="adj" fmla="val 3880"/>
            </a:avLst>
          </a:prstGeom>
          <a:solidFill>
            <a:srgbClr val="00B0F0"/>
          </a:solidFill>
          <a:ln w="19050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algn="ctr">
              <a:lnSpc>
                <a:spcPct val="110000"/>
              </a:lnSpc>
              <a:defRPr/>
            </a:pPr>
            <a:r>
              <a:rPr lang="en-US" altLang="ko-KR" sz="900" b="1" dirty="0" err="1">
                <a:latin typeface="맑은 고딕" pitchFamily="50" charset="-127"/>
              </a:rPr>
              <a:t>ccIC</a:t>
            </a:r>
            <a:endParaRPr lang="en-US" altLang="ko-KR" sz="900" b="1" dirty="0">
              <a:latin typeface="맑은 고딕" pitchFamily="50" charset="-127"/>
            </a:endParaRPr>
          </a:p>
        </p:txBody>
      </p:sp>
      <p:sp>
        <p:nvSpPr>
          <p:cNvPr id="35" name="AutoShape 16">
            <a:extLst>
              <a:ext uri="{FF2B5EF4-FFF2-40B4-BE49-F238E27FC236}">
                <a16:creationId xmlns:a16="http://schemas.microsoft.com/office/drawing/2014/main" id="{5EA9251D-B2E6-43E3-B407-8B5A53479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4024092"/>
            <a:ext cx="1500768" cy="1997196"/>
          </a:xfrm>
          <a:prstGeom prst="roundRect">
            <a:avLst>
              <a:gd name="adj" fmla="val 3880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t"/>
          <a:lstStyle/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ko-KR" sz="900" b="1" dirty="0">
                <a:latin typeface="맑은 고딕" pitchFamily="50" charset="-127"/>
              </a:rPr>
              <a:t> FM/AM Radio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ko-KR" sz="900" b="1" dirty="0">
                <a:latin typeface="맑은 고딕" pitchFamily="50" charset="-127"/>
              </a:rPr>
              <a:t> HD Radio / Data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ko-KR" sz="900" b="1" dirty="0">
                <a:latin typeface="맑은 고딕" pitchFamily="50" charset="-127"/>
              </a:rPr>
              <a:t> DAB / RDS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ko-KR" sz="900" b="1" dirty="0">
                <a:latin typeface="맑은 고딕" pitchFamily="50" charset="-127"/>
              </a:rPr>
              <a:t> DMB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ko-KR" sz="900" b="1" dirty="0">
                <a:latin typeface="맑은 고딕" pitchFamily="50" charset="-127"/>
              </a:rPr>
              <a:t> SXM</a:t>
            </a:r>
          </a:p>
          <a:p>
            <a:pPr>
              <a:lnSpc>
                <a:spcPct val="110000"/>
              </a:lnSpc>
              <a:defRPr/>
            </a:pPr>
            <a:endParaRPr lang="en-US" altLang="ko-KR" sz="900" b="1" dirty="0">
              <a:latin typeface="맑은 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900" b="1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AutoShape 16">
            <a:extLst>
              <a:ext uri="{FF2B5EF4-FFF2-40B4-BE49-F238E27FC236}">
                <a16:creationId xmlns:a16="http://schemas.microsoft.com/office/drawing/2014/main" id="{B54B374A-8D8A-4AEF-8CBC-63A0DCBF2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933" y="3663691"/>
            <a:ext cx="1248001" cy="299305"/>
          </a:xfrm>
          <a:prstGeom prst="roundRect">
            <a:avLst>
              <a:gd name="adj" fmla="val 3880"/>
            </a:avLst>
          </a:prstGeom>
          <a:solidFill>
            <a:srgbClr val="00B0F0"/>
          </a:solidFill>
          <a:ln w="19050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algn="ctr">
              <a:lnSpc>
                <a:spcPct val="110000"/>
              </a:lnSpc>
              <a:defRPr/>
            </a:pPr>
            <a:r>
              <a:rPr lang="ko-KR" altLang="en-US" sz="900" b="1" dirty="0">
                <a:latin typeface="맑은 고딕" pitchFamily="50" charset="-127"/>
              </a:rPr>
              <a:t>고급형</a:t>
            </a:r>
            <a:r>
              <a:rPr lang="en-US" altLang="ko-KR" sz="900" b="1" dirty="0">
                <a:latin typeface="맑은 고딕" pitchFamily="50" charset="-127"/>
              </a:rPr>
              <a:t>2.0</a:t>
            </a:r>
          </a:p>
        </p:txBody>
      </p:sp>
      <p:sp>
        <p:nvSpPr>
          <p:cNvPr id="37" name="AutoShape 16">
            <a:extLst>
              <a:ext uri="{FF2B5EF4-FFF2-40B4-BE49-F238E27FC236}">
                <a16:creationId xmlns:a16="http://schemas.microsoft.com/office/drawing/2014/main" id="{CEBFE039-0150-44C3-A549-4D1415BD3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783" y="4033113"/>
            <a:ext cx="1500768" cy="1997196"/>
          </a:xfrm>
          <a:prstGeom prst="roundRect">
            <a:avLst>
              <a:gd name="adj" fmla="val 3880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t"/>
          <a:lstStyle/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ko-KR" sz="900" b="1" dirty="0">
                <a:latin typeface="맑은 고딕" pitchFamily="50" charset="-127"/>
              </a:rPr>
              <a:t> FM/AM Radio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ko-KR" sz="900" b="1" dirty="0">
                <a:latin typeface="맑은 고딕" pitchFamily="50" charset="-127"/>
              </a:rPr>
              <a:t> HD Radio / Data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ko-KR" sz="900" b="1" dirty="0">
                <a:latin typeface="맑은 고딕" pitchFamily="50" charset="-127"/>
              </a:rPr>
              <a:t> DAB / RDS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ko-KR" sz="900" b="1" dirty="0">
                <a:latin typeface="맑은 고딕" pitchFamily="50" charset="-127"/>
              </a:rPr>
              <a:t> DMB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ko-KR" sz="900" b="1" dirty="0">
                <a:latin typeface="맑은 고딕" pitchFamily="50" charset="-127"/>
              </a:rPr>
              <a:t> SXM</a:t>
            </a:r>
          </a:p>
          <a:p>
            <a:pPr algn="ctr">
              <a:lnSpc>
                <a:spcPct val="150000"/>
              </a:lnSpc>
              <a:defRPr/>
            </a:pPr>
            <a:endParaRPr lang="en-US" altLang="ko-KR" sz="900" b="1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AutoShape 16">
            <a:extLst>
              <a:ext uri="{FF2B5EF4-FFF2-40B4-BE49-F238E27FC236}">
                <a16:creationId xmlns:a16="http://schemas.microsoft.com/office/drawing/2014/main" id="{571ED19C-6D7C-4304-B1EF-61E1E28CD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5821" y="3654670"/>
            <a:ext cx="1248001" cy="299305"/>
          </a:xfrm>
          <a:prstGeom prst="roundRect">
            <a:avLst>
              <a:gd name="adj" fmla="val 3880"/>
            </a:avLst>
          </a:prstGeom>
          <a:solidFill>
            <a:srgbClr val="00B0F0"/>
          </a:solidFill>
          <a:ln w="19050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algn="ctr">
              <a:lnSpc>
                <a:spcPct val="110000"/>
              </a:lnSpc>
              <a:defRPr/>
            </a:pPr>
            <a:r>
              <a:rPr lang="ko-KR" altLang="en-US" sz="900" b="1" dirty="0">
                <a:latin typeface="맑은 고딕" pitchFamily="50" charset="-127"/>
              </a:rPr>
              <a:t>표준형</a:t>
            </a:r>
            <a:r>
              <a:rPr lang="en-US" altLang="ko-KR" sz="900" b="1" dirty="0">
                <a:latin typeface="맑은 고딕" pitchFamily="50" charset="-127"/>
              </a:rPr>
              <a:t>5</a:t>
            </a:r>
            <a:r>
              <a:rPr lang="ko-KR" altLang="en-US" sz="900" b="1" dirty="0">
                <a:latin typeface="맑은 고딕" pitchFamily="50" charset="-127"/>
              </a:rPr>
              <a:t>세대</a:t>
            </a:r>
            <a:r>
              <a:rPr lang="en-US" altLang="ko-KR" sz="900" b="1" dirty="0">
                <a:latin typeface="맑은 고딕" pitchFamily="50" charset="-127"/>
              </a:rPr>
              <a:t>W</a:t>
            </a:r>
            <a:r>
              <a:rPr lang="ko-KR" altLang="en-US" sz="900" b="1" dirty="0">
                <a:latin typeface="맑은 고딕" pitchFamily="50" charset="-127"/>
              </a:rPr>
              <a:t> </a:t>
            </a:r>
            <a:r>
              <a:rPr lang="en-US" altLang="ko-KR" sz="900" b="1" dirty="0">
                <a:latin typeface="맑은 고딕" pitchFamily="50" charset="-127"/>
              </a:rPr>
              <a:t>/</a:t>
            </a:r>
          </a:p>
          <a:p>
            <a:pPr algn="ctr">
              <a:lnSpc>
                <a:spcPct val="110000"/>
              </a:lnSpc>
              <a:defRPr/>
            </a:pPr>
            <a:r>
              <a:rPr lang="en-US" altLang="ko-KR" sz="900" b="1" dirty="0">
                <a:latin typeface="맑은 고딕" pitchFamily="50" charset="-127"/>
              </a:rPr>
              <a:t>VW</a:t>
            </a:r>
          </a:p>
        </p:txBody>
      </p:sp>
      <p:sp>
        <p:nvSpPr>
          <p:cNvPr id="40" name="AutoShape 16">
            <a:extLst>
              <a:ext uri="{FF2B5EF4-FFF2-40B4-BE49-F238E27FC236}">
                <a16:creationId xmlns:a16="http://schemas.microsoft.com/office/drawing/2014/main" id="{4FD8C8B6-A102-4F91-AF50-DB9A49DE1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5671" y="4024092"/>
            <a:ext cx="1500768" cy="1997196"/>
          </a:xfrm>
          <a:prstGeom prst="roundRect">
            <a:avLst>
              <a:gd name="adj" fmla="val 3880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t"/>
          <a:lstStyle/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ko-KR" sz="900" b="1" dirty="0">
                <a:latin typeface="맑은 고딕" pitchFamily="50" charset="-127"/>
              </a:rPr>
              <a:t>SXM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ko-KR" sz="900" b="1" dirty="0">
                <a:latin typeface="맑은 고딕" pitchFamily="50" charset="-127"/>
              </a:rPr>
              <a:t>DAB</a:t>
            </a:r>
            <a:r>
              <a:rPr lang="ko-KR" altLang="en-US" sz="900" b="1" dirty="0">
                <a:latin typeface="맑은 고딕" pitchFamily="50" charset="-127"/>
              </a:rPr>
              <a:t> </a:t>
            </a:r>
            <a:r>
              <a:rPr lang="en-US" altLang="ko-KR" sz="900" b="1" dirty="0">
                <a:latin typeface="맑은 고딕" pitchFamily="50" charset="-127"/>
              </a:rPr>
              <a:t>/ RDS</a:t>
            </a:r>
          </a:p>
          <a:p>
            <a:pPr>
              <a:lnSpc>
                <a:spcPct val="110000"/>
              </a:lnSpc>
              <a:defRPr/>
            </a:pPr>
            <a:endParaRPr lang="en-US" altLang="ko-KR" sz="900" b="1" dirty="0">
              <a:latin typeface="맑은 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900" b="1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AutoShape 16">
            <a:extLst>
              <a:ext uri="{FF2B5EF4-FFF2-40B4-BE49-F238E27FC236}">
                <a16:creationId xmlns:a16="http://schemas.microsoft.com/office/drawing/2014/main" id="{BE51F5BB-E374-4DEC-876B-258DFFF61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3221" y="3647523"/>
            <a:ext cx="1248001" cy="299305"/>
          </a:xfrm>
          <a:prstGeom prst="roundRect">
            <a:avLst>
              <a:gd name="adj" fmla="val 3880"/>
            </a:avLst>
          </a:prstGeom>
          <a:solidFill>
            <a:srgbClr val="00B0F0"/>
          </a:solidFill>
          <a:ln w="19050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algn="ctr">
              <a:lnSpc>
                <a:spcPct val="110000"/>
              </a:lnSpc>
              <a:defRPr/>
            </a:pPr>
            <a:r>
              <a:rPr lang="ko-KR" altLang="en-US" sz="900" b="1" dirty="0">
                <a:latin typeface="맑은 고딕" pitchFamily="50" charset="-127"/>
              </a:rPr>
              <a:t>고급형</a:t>
            </a:r>
            <a:r>
              <a:rPr lang="en-US" altLang="ko-KR" sz="900" b="1" dirty="0">
                <a:latin typeface="맑은 고딕" pitchFamily="50" charset="-127"/>
              </a:rPr>
              <a:t>6</a:t>
            </a:r>
            <a:r>
              <a:rPr lang="ko-KR" altLang="en-US" sz="900" b="1" dirty="0">
                <a:latin typeface="맑은 고딕" pitchFamily="50" charset="-127"/>
              </a:rPr>
              <a:t>세대 </a:t>
            </a:r>
            <a:r>
              <a:rPr lang="en-US" altLang="ko-KR" sz="900" b="1" dirty="0">
                <a:latin typeface="맑은 고딕" pitchFamily="50" charset="-127"/>
              </a:rPr>
              <a:t>/ </a:t>
            </a:r>
          </a:p>
          <a:p>
            <a:pPr algn="ctr">
              <a:lnSpc>
                <a:spcPct val="110000"/>
              </a:lnSpc>
              <a:defRPr/>
            </a:pPr>
            <a:r>
              <a:rPr lang="ko-KR" altLang="en-US" sz="900" b="1" dirty="0">
                <a:latin typeface="맑은 고딕" pitchFamily="50" charset="-127"/>
              </a:rPr>
              <a:t>고급형</a:t>
            </a:r>
            <a:r>
              <a:rPr lang="en-US" altLang="ko-KR" sz="900" b="1" dirty="0">
                <a:latin typeface="맑은 고딕" pitchFamily="50" charset="-127"/>
              </a:rPr>
              <a:t>5</a:t>
            </a:r>
            <a:r>
              <a:rPr lang="ko-KR" altLang="en-US" sz="900" b="1" dirty="0">
                <a:latin typeface="맑은 고딕" pitchFamily="50" charset="-127"/>
              </a:rPr>
              <a:t>세대</a:t>
            </a:r>
            <a:endParaRPr lang="en-US" altLang="ko-KR" sz="900" b="1" dirty="0">
              <a:latin typeface="맑은 고딕" pitchFamily="50" charset="-127"/>
            </a:endParaRPr>
          </a:p>
        </p:txBody>
      </p:sp>
      <p:sp>
        <p:nvSpPr>
          <p:cNvPr id="46" name="AutoShape 16">
            <a:extLst>
              <a:ext uri="{FF2B5EF4-FFF2-40B4-BE49-F238E27FC236}">
                <a16:creationId xmlns:a16="http://schemas.microsoft.com/office/drawing/2014/main" id="{5772B26F-9838-4D35-8035-5B34DCA25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3071" y="4016945"/>
            <a:ext cx="1500768" cy="1997196"/>
          </a:xfrm>
          <a:prstGeom prst="roundRect">
            <a:avLst>
              <a:gd name="adj" fmla="val 3880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t"/>
          <a:lstStyle/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ko-KR" sz="900" b="1" dirty="0">
                <a:latin typeface="맑은 고딕" pitchFamily="50" charset="-127"/>
              </a:rPr>
              <a:t> FM/AM Radio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ko-KR" sz="900" b="1" dirty="0">
                <a:latin typeface="맑은 고딕" pitchFamily="50" charset="-127"/>
              </a:rPr>
              <a:t> HD Radio / Data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ko-KR" sz="900" b="1" dirty="0">
                <a:latin typeface="맑은 고딕" pitchFamily="50" charset="-127"/>
              </a:rPr>
              <a:t> DAB / RDS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ko-KR" sz="900" b="1" dirty="0">
                <a:latin typeface="맑은 고딕" pitchFamily="50" charset="-127"/>
              </a:rPr>
              <a:t> DMB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ko-KR" sz="900" b="1" dirty="0">
                <a:latin typeface="맑은 고딕" pitchFamily="50" charset="-127"/>
              </a:rPr>
              <a:t> SXM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ko-KR" sz="900" b="1" dirty="0">
                <a:latin typeface="맑은 고딕" pitchFamily="50" charset="-127"/>
              </a:rPr>
              <a:t> DRM</a:t>
            </a:r>
            <a:endParaRPr lang="en-US" altLang="ko-KR" sz="900" b="1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2126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9612" y="2276872"/>
            <a:ext cx="6912768" cy="648072"/>
          </a:xfrm>
        </p:spPr>
        <p:txBody>
          <a:bodyPr/>
          <a:lstStyle/>
          <a:p>
            <a:r>
              <a:rPr lang="en-US" altLang="ko-KR" dirty="0"/>
              <a:t>Appendix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8522096" y="6587806"/>
            <a:ext cx="442392" cy="153562"/>
          </a:xfrm>
        </p:spPr>
        <p:txBody>
          <a:bodyPr/>
          <a:lstStyle/>
          <a:p>
            <a:fld id="{BBD6664B-E114-42F5-9F4F-FC34A625A802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563888" y="2780928"/>
            <a:ext cx="316835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noProof="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I. 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AVN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개발이력</a:t>
            </a:r>
            <a:endParaRPr lang="en-US" altLang="ko-KR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  <a:cs typeface="+mj-cs"/>
            </a:endParaRPr>
          </a:p>
        </p:txBody>
      </p:sp>
      <p:pic>
        <p:nvPicPr>
          <p:cNvPr id="8" name="그림 7" descr="l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3560" y="4201964"/>
            <a:ext cx="1741589" cy="576064"/>
          </a:xfrm>
          <a:prstGeom prst="rect">
            <a:avLst/>
          </a:prstGeom>
        </p:spPr>
      </p:pic>
      <p:pic>
        <p:nvPicPr>
          <p:cNvPr id="9" name="그림 8" descr="HKM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4077072"/>
            <a:ext cx="2088232" cy="822056"/>
          </a:xfrm>
          <a:prstGeom prst="rect">
            <a:avLst/>
          </a:prstGeom>
        </p:spPr>
      </p:pic>
      <p:pic>
        <p:nvPicPr>
          <p:cNvPr id="10" name="그림 9" descr="G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7570" y="4095712"/>
            <a:ext cx="792088" cy="788568"/>
          </a:xfrm>
          <a:prstGeom prst="rect">
            <a:avLst/>
          </a:prstGeom>
        </p:spPr>
      </p:pic>
      <p:pic>
        <p:nvPicPr>
          <p:cNvPr id="1026" name="Picture 2" descr="D:\21743009_1532751640146886_3680500804923469237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3428" y="4071942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36832DE-B50B-4DE7-804B-0EA5468A4399}" type="slidenum">
              <a:rPr lang="ko-KR" altLang="en-US"/>
              <a:pPr>
                <a:defRPr/>
              </a:pPr>
              <a:t>21</a:t>
            </a:fld>
            <a:endParaRPr lang="ko-KR" altLang="en-US"/>
          </a:p>
        </p:txBody>
      </p:sp>
      <p:sp>
        <p:nvSpPr>
          <p:cNvPr id="104" name="제목 1"/>
          <p:cNvSpPr txBox="1">
            <a:spLocks/>
          </p:cNvSpPr>
          <p:nvPr/>
        </p:nvSpPr>
        <p:spPr>
          <a:xfrm>
            <a:off x="467544" y="0"/>
            <a:ext cx="691276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1" noProof="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Appendix I – </a:t>
            </a:r>
            <a:r>
              <a:rPr lang="en-US" altLang="ko-KR" sz="1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AVN </a:t>
            </a:r>
            <a:r>
              <a:rPr lang="ko-KR" altLang="en-US" sz="1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개발이력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36550" y="836613"/>
            <a:ext cx="8470900" cy="432147"/>
          </a:xfrm>
        </p:spPr>
        <p:txBody>
          <a:bodyPr>
            <a:normAutofit/>
          </a:bodyPr>
          <a:lstStyle/>
          <a:p>
            <a:r>
              <a:rPr lang="en-US" altLang="ko-KR" sz="1600" dirty="0">
                <a:solidFill>
                  <a:srgbClr val="0D0D0D"/>
                </a:solidFill>
              </a:rPr>
              <a:t>HKMC FS </a:t>
            </a:r>
            <a:r>
              <a:rPr lang="ko-KR" altLang="en-US" sz="1600" dirty="0">
                <a:solidFill>
                  <a:srgbClr val="0D0D0D"/>
                </a:solidFill>
              </a:rPr>
              <a:t>북미</a:t>
            </a:r>
            <a:r>
              <a:rPr lang="en-US" altLang="ko-KR" sz="1600" dirty="0">
                <a:solidFill>
                  <a:srgbClr val="0D0D0D"/>
                </a:solidFill>
              </a:rPr>
              <a:t>/</a:t>
            </a:r>
            <a:r>
              <a:rPr lang="ko-KR" altLang="en-US" sz="1600" dirty="0">
                <a:solidFill>
                  <a:srgbClr val="0D0D0D"/>
                </a:solidFill>
              </a:rPr>
              <a:t>유럽 향</a:t>
            </a:r>
            <a:r>
              <a:rPr lang="en-US" altLang="ko-KR" sz="1600" dirty="0">
                <a:solidFill>
                  <a:srgbClr val="0D0D0D"/>
                </a:solidFill>
              </a:rPr>
              <a:t>(GD,JD) </a:t>
            </a:r>
            <a:r>
              <a:rPr lang="ko-KR" altLang="en-US" sz="1600" dirty="0">
                <a:solidFill>
                  <a:srgbClr val="0D0D0D"/>
                </a:solidFill>
              </a:rPr>
              <a:t>개발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7617" y="1196752"/>
            <a:ext cx="8064823" cy="5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Window CE Platform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기반의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 SXM, Pandora, Bluetooth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솔루션의 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Integration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및 개발을 진행하였으며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, XM TA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인증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, Pandora certification, BT IOP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진행을 하였습니다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468313" y="1773238"/>
            <a:ext cx="8280400" cy="1367730"/>
          </a:xfrm>
          <a:prstGeom prst="roundRect">
            <a:avLst>
              <a:gd name="adj" fmla="val 6008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7" name="Picture 61" descr="C:\Users\david\Pictures\소개서Update\Satell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1989138"/>
            <a:ext cx="1800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989138"/>
            <a:ext cx="143986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1916113"/>
            <a:ext cx="22320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oup 51"/>
          <p:cNvGraphicFramePr>
            <a:graphicFrameLocks noGrp="1"/>
          </p:cNvGraphicFramePr>
          <p:nvPr/>
        </p:nvGraphicFramePr>
        <p:xfrm>
          <a:off x="468313" y="3212976"/>
          <a:ext cx="8280400" cy="3092474"/>
        </p:xfrm>
        <a:graphic>
          <a:graphicData uri="http://schemas.openxmlformats.org/drawingml/2006/table">
            <a:tbl>
              <a:tblPr/>
              <a:tblGrid>
                <a:gridCol w="122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5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내용</a:t>
                      </a:r>
                      <a:endParaRPr kumimoji="1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Bluetooth</a:t>
                      </a: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CSR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사의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Bluetooth chip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을 이용한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BT Mgr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와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BT App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부분을 구현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북미 및 유럽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Field test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및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Integration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시험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IOPT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진행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(2011, 2012)</a:t>
                      </a: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XM 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XM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사의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C90 SSDEC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칩을 이용한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XM Radio/Data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구현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UART Interface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구현 및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Radio Mgr/App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구현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XM Data protocol parser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구현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멀티 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튠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기능 적용 및 성능 향상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CGS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이미지 표시를 위한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PNG Decoder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북미 현장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Field Test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및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Integration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시험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XM TA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인증 진행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(Audio/Data)</a:t>
                      </a: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Pandora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1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ko-K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iPhone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Pandora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구현</a:t>
                      </a:r>
                    </a:p>
                    <a:p>
                      <a:pPr marL="85725" marR="0" lvl="1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Pandora-Link Parser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85725" marR="0" lvl="1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Pandora certification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진행</a:t>
                      </a:r>
                    </a:p>
                    <a:p>
                      <a:pPr marL="85725" marR="0" lvl="1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Field test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및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DQA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검증 이슈 대응</a:t>
                      </a:r>
                    </a:p>
                    <a:p>
                      <a:pPr marL="85725" marR="0" lvl="1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Android phone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 대한 기능 확장 적용</a:t>
                      </a: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1916113"/>
            <a:ext cx="1304925" cy="1219200"/>
          </a:xfrm>
          <a:prstGeom prst="rect">
            <a:avLst/>
          </a:prstGeom>
          <a:noFill/>
        </p:spPr>
      </p:pic>
      <p:pic>
        <p:nvPicPr>
          <p:cNvPr id="12" name="Picture 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2565400"/>
            <a:ext cx="1838325" cy="495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36832DE-B50B-4DE7-804B-0EA5468A4399}" type="slidenum">
              <a:rPr lang="ko-KR" altLang="en-US"/>
              <a:pPr>
                <a:defRPr/>
              </a:pPr>
              <a:t>22</a:t>
            </a:fld>
            <a:endParaRPr lang="ko-KR" altLang="en-US"/>
          </a:p>
        </p:txBody>
      </p:sp>
      <p:sp>
        <p:nvSpPr>
          <p:cNvPr id="104" name="제목 1"/>
          <p:cNvSpPr txBox="1">
            <a:spLocks/>
          </p:cNvSpPr>
          <p:nvPr/>
        </p:nvSpPr>
        <p:spPr>
          <a:xfrm>
            <a:off x="467544" y="0"/>
            <a:ext cx="691276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16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Appendix I – AVN </a:t>
            </a:r>
            <a:r>
              <a:rPr lang="ko-KR" altLang="en-US" sz="16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개발이력</a:t>
            </a:r>
          </a:p>
        </p:txBody>
      </p:sp>
      <p:sp>
        <p:nvSpPr>
          <p:cNvPr id="9" name="내용 개체 틀 3"/>
          <p:cNvSpPr>
            <a:spLocks noGrp="1"/>
          </p:cNvSpPr>
          <p:nvPr>
            <p:ph idx="1"/>
          </p:nvPr>
        </p:nvSpPr>
        <p:spPr>
          <a:xfrm>
            <a:off x="336550" y="836712"/>
            <a:ext cx="8470900" cy="432147"/>
          </a:xfrm>
        </p:spPr>
        <p:txBody>
          <a:bodyPr>
            <a:normAutofit/>
          </a:bodyPr>
          <a:lstStyle/>
          <a:p>
            <a:r>
              <a:rPr lang="en-US" altLang="ko-KR" sz="1600" dirty="0">
                <a:solidFill>
                  <a:srgbClr val="0D0D0D"/>
                </a:solidFill>
              </a:rPr>
              <a:t>HKMC </a:t>
            </a:r>
            <a:r>
              <a:rPr lang="ko-KR" altLang="en-US" sz="1600" dirty="0" err="1">
                <a:solidFill>
                  <a:srgbClr val="0D0D0D"/>
                </a:solidFill>
              </a:rPr>
              <a:t>북미향</a:t>
            </a:r>
            <a:r>
              <a:rPr lang="ko-KR" altLang="en-US" sz="1600" dirty="0">
                <a:solidFill>
                  <a:srgbClr val="0D0D0D"/>
                </a:solidFill>
              </a:rPr>
              <a:t> </a:t>
            </a:r>
            <a:r>
              <a:rPr lang="en-US" altLang="ko-KR" sz="1600" dirty="0">
                <a:solidFill>
                  <a:srgbClr val="0D0D0D"/>
                </a:solidFill>
              </a:rPr>
              <a:t>LAN8910 HD</a:t>
            </a:r>
            <a:endParaRPr lang="ko-KR" altLang="en-US" sz="1600" dirty="0">
              <a:solidFill>
                <a:srgbClr val="0D0D0D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7544" y="1124744"/>
            <a:ext cx="8064823" cy="5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현대자동차 </a:t>
            </a:r>
            <a:r>
              <a:rPr lang="ko-KR" altLang="en-US" sz="1100" dirty="0" err="1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북미향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LAN8910 HD 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프로젝트의 </a:t>
            </a:r>
            <a:r>
              <a:rPr lang="en-US" altLang="ko-KR" sz="1100" dirty="0" err="1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Micom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, Main, USB, CD XM, Bluetooth, </a:t>
            </a:r>
            <a:r>
              <a:rPr lang="en-US" altLang="ko-KR" sz="1100" dirty="0" err="1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iPod&amp;AUX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의 문제점 수정 및 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SW 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유지보수 업무를 수행하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였습니다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graphicFrame>
        <p:nvGraphicFramePr>
          <p:cNvPr id="11" name="Group 62"/>
          <p:cNvGraphicFramePr>
            <a:graphicFrameLocks noGrp="1"/>
          </p:cNvGraphicFramePr>
          <p:nvPr/>
        </p:nvGraphicFramePr>
        <p:xfrm>
          <a:off x="467544" y="2708920"/>
          <a:ext cx="8280400" cy="3596656"/>
        </p:xfrm>
        <a:graphic>
          <a:graphicData uri="http://schemas.openxmlformats.org/drawingml/2006/table">
            <a:tbl>
              <a:tblPr/>
              <a:tblGrid>
                <a:gridCol w="122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5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내용</a:t>
                      </a:r>
                      <a:endParaRPr kumimoji="1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Micom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Main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USB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CD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Bluetooth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iPod&amp;AUX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XM</a:t>
                      </a: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Static Test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대응 코드 개선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배터리 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충방전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시험 부팅 오류 개선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Acc On/Off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부팅 오류 개선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Storage Card2 File System TFAT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적용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USB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를 통한 업그레이드 방법 변경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(USB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내의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Abraham_hmc.exe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를 통해 업그레이드 가능토록 기능 개선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기타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HD AVN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13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 정기업그레이드 사항 수정 적용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USB Play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Pause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 이전 꼭 재생되는 문제 수정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AUX sound level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초기화 되는 현상 수정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Bluetooth </a:t>
                      </a:r>
                      <a:r>
                        <a:rPr kumimoji="1" lang="en-US" altLang="ko-K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Incomming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call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화면오류 수정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BT Outgoing call Display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오류문제 수정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Media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재생 중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information time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오류 수정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iPod </a:t>
                      </a:r>
                      <a:r>
                        <a:rPr kumimoji="1" lang="en-US" altLang="ko-K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Prev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동작오류 수정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Media ACC OFF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후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On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Resume Play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안 되는 오류 수정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Power off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상태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Acc on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동작오류 수정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Power </a:t>
                      </a:r>
                      <a:r>
                        <a:rPr kumimoji="1" lang="en-US" altLang="ko-K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off_on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또는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Acc </a:t>
                      </a:r>
                      <a:r>
                        <a:rPr kumimoji="1" lang="en-US" altLang="ko-K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off_on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이전 볼륨 유지 안 되는 현상 수정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Radio seeking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 키 입력 시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Preset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되는 오류 수정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Storage Card2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 파일시스템 깨지는 현상 수정 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모서리가 둥근 직사각형 11"/>
          <p:cNvSpPr/>
          <p:nvPr/>
        </p:nvSpPr>
        <p:spPr>
          <a:xfrm>
            <a:off x="468064" y="1700808"/>
            <a:ext cx="8280400" cy="936104"/>
          </a:xfrm>
          <a:prstGeom prst="roundRect">
            <a:avLst>
              <a:gd name="adj" fmla="val 6008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6" name="그림 15" descr="744px-usb-logo_genericsvg-125x55-cust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844824"/>
            <a:ext cx="968934" cy="432048"/>
          </a:xfrm>
          <a:prstGeom prst="rect">
            <a:avLst/>
          </a:prstGeom>
        </p:spPr>
      </p:pic>
      <p:pic>
        <p:nvPicPr>
          <p:cNvPr id="17" name="Picture 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204864"/>
            <a:ext cx="1136641" cy="33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그림 17" descr="1418ddbe01253fce2363e85e19cd2bd6_media_200x3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844824"/>
            <a:ext cx="1466168" cy="294832"/>
          </a:xfrm>
          <a:prstGeom prst="rect">
            <a:avLst/>
          </a:prstGeom>
        </p:spPr>
      </p:pic>
      <p:pic>
        <p:nvPicPr>
          <p:cNvPr id="19" name="Picture 61" descr="C:\Users\david\Pictures\소개서Update\Satell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204864"/>
            <a:ext cx="1800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Made for iPod 로고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1772816"/>
            <a:ext cx="8461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36832DE-B50B-4DE7-804B-0EA5468A4399}" type="slidenum">
              <a:rPr lang="ko-KR" altLang="en-US"/>
              <a:pPr>
                <a:defRPr/>
              </a:pPr>
              <a:t>23</a:t>
            </a:fld>
            <a:endParaRPr lang="ko-KR" altLang="en-US"/>
          </a:p>
        </p:txBody>
      </p:sp>
      <p:sp>
        <p:nvSpPr>
          <p:cNvPr id="104" name="제목 1"/>
          <p:cNvSpPr txBox="1">
            <a:spLocks/>
          </p:cNvSpPr>
          <p:nvPr/>
        </p:nvSpPr>
        <p:spPr>
          <a:xfrm>
            <a:off x="467544" y="0"/>
            <a:ext cx="691276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16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Appendix I – AVN </a:t>
            </a:r>
            <a:r>
              <a:rPr lang="ko-KR" altLang="en-US" sz="16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개발이력</a:t>
            </a:r>
          </a:p>
        </p:txBody>
      </p:sp>
      <p:sp>
        <p:nvSpPr>
          <p:cNvPr id="5" name="내용 개체 틀 3"/>
          <p:cNvSpPr>
            <a:spLocks noGrp="1"/>
          </p:cNvSpPr>
          <p:nvPr>
            <p:ph idx="4294967295"/>
          </p:nvPr>
        </p:nvSpPr>
        <p:spPr>
          <a:xfrm>
            <a:off x="336550" y="836613"/>
            <a:ext cx="8470900" cy="432147"/>
          </a:xfrm>
        </p:spPr>
        <p:txBody>
          <a:bodyPr>
            <a:normAutofit/>
          </a:bodyPr>
          <a:lstStyle/>
          <a:p>
            <a:r>
              <a:rPr lang="en-US" altLang="ko-KR" sz="1600" dirty="0">
                <a:solidFill>
                  <a:srgbClr val="0D0D0D"/>
                </a:solidFill>
              </a:rPr>
              <a:t>GM BYOM </a:t>
            </a:r>
            <a:r>
              <a:rPr lang="ko-KR" altLang="en-US" sz="1600" dirty="0">
                <a:solidFill>
                  <a:srgbClr val="0D0D0D"/>
                </a:solidFill>
              </a:rPr>
              <a:t>개발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7617" y="1124744"/>
            <a:ext cx="8424863" cy="5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Window CE Platform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기반의 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 SXM, Bluetooth, DAB+, HF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솔루션의 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Integration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및 개발을 진행하고 있으며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, XM TA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인증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,  BT IOP, HF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튜닝 및 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DAB field test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를 진행 하였습니다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468313" y="1773238"/>
            <a:ext cx="8280400" cy="1223714"/>
          </a:xfrm>
          <a:prstGeom prst="roundRect">
            <a:avLst>
              <a:gd name="adj" fmla="val 6008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graphicFrame>
        <p:nvGraphicFramePr>
          <p:cNvPr id="8" name="Group 62"/>
          <p:cNvGraphicFramePr>
            <a:graphicFrameLocks noGrp="1"/>
          </p:cNvGraphicFramePr>
          <p:nvPr/>
        </p:nvGraphicFramePr>
        <p:xfrm>
          <a:off x="468313" y="3085436"/>
          <a:ext cx="8280400" cy="3291872"/>
        </p:xfrm>
        <a:graphic>
          <a:graphicData uri="http://schemas.openxmlformats.org/drawingml/2006/table">
            <a:tbl>
              <a:tblPr/>
              <a:tblGrid>
                <a:gridCol w="122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5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내용</a:t>
                      </a:r>
                      <a:endParaRPr kumimoji="1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Bluetooth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Hands-Free</a:t>
                      </a: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BT App/Mgr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CSR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사의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Bluetooth stack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을 이용한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BT Mgr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와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BT App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부분을 구현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QNX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사의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QWA Lib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를 적용하여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Hands-Free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개발 및 튜닝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Phone book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Calling list, SPP Profile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개발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SIG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인증 완료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북미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유럽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한국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IOPT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진행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SPP Buffer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튜닝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SIRI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추가 구현 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DAB </a:t>
                      </a:r>
                      <a:endParaRPr kumimoji="1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Telechips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TCC316x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모델을 이용한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DAB Mgr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SPI/UART Interface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구현 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각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Feature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별 세부 기능 구현 완료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EPG Information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개발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유럽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Field test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진행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ECIMS, DQA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문제 대응</a:t>
                      </a: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XM</a:t>
                      </a: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1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XM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사의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C90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모듈을 이용한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XM Audio Mgr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</a:t>
                      </a:r>
                    </a:p>
                    <a:p>
                      <a:pPr marL="85725" marR="0" lvl="1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UART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통신을 이용한 모듈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I/F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및 각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Feature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별 세부 기능 구현</a:t>
                      </a:r>
                    </a:p>
                    <a:p>
                      <a:pPr marL="85725" marR="0" lvl="1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XM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사의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TA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인증 통과</a:t>
                      </a: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6" y="1787158"/>
            <a:ext cx="1333692" cy="70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1" descr="C:\Users\david\Pictures\소개서Update\Satell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988840"/>
            <a:ext cx="1800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060848"/>
            <a:ext cx="143986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931620"/>
            <a:ext cx="1571625" cy="1000125"/>
          </a:xfrm>
          <a:prstGeom prst="rect">
            <a:avLst/>
          </a:prstGeom>
          <a:noFill/>
        </p:spPr>
      </p:pic>
      <p:pic>
        <p:nvPicPr>
          <p:cNvPr id="13" name="Picture 5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2276872"/>
            <a:ext cx="1295400" cy="70485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2492896"/>
            <a:ext cx="16383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36832DE-B50B-4DE7-804B-0EA5468A4399}" type="slidenum">
              <a:rPr lang="ko-KR" altLang="en-US"/>
              <a:pPr>
                <a:defRPr/>
              </a:pPr>
              <a:t>24</a:t>
            </a:fld>
            <a:endParaRPr lang="ko-KR" altLang="en-US"/>
          </a:p>
        </p:txBody>
      </p:sp>
      <p:sp>
        <p:nvSpPr>
          <p:cNvPr id="104" name="제목 1"/>
          <p:cNvSpPr txBox="1">
            <a:spLocks/>
          </p:cNvSpPr>
          <p:nvPr/>
        </p:nvSpPr>
        <p:spPr>
          <a:xfrm>
            <a:off x="467544" y="0"/>
            <a:ext cx="691276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16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Appendix I – AVN </a:t>
            </a:r>
            <a:r>
              <a:rPr lang="ko-KR" altLang="en-US" sz="16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개발이력</a:t>
            </a:r>
          </a:p>
        </p:txBody>
      </p:sp>
      <p:sp>
        <p:nvSpPr>
          <p:cNvPr id="5" name="내용 개체 틀 3"/>
          <p:cNvSpPr>
            <a:spLocks noGrp="1"/>
          </p:cNvSpPr>
          <p:nvPr>
            <p:ph idx="4294967295"/>
          </p:nvPr>
        </p:nvSpPr>
        <p:spPr>
          <a:xfrm>
            <a:off x="336550" y="836613"/>
            <a:ext cx="8470900" cy="936625"/>
          </a:xfrm>
        </p:spPr>
        <p:txBody>
          <a:bodyPr>
            <a:normAutofit/>
          </a:bodyPr>
          <a:lstStyle/>
          <a:p>
            <a:r>
              <a:rPr lang="en-US" altLang="ko-KR" sz="1600" dirty="0">
                <a:solidFill>
                  <a:srgbClr val="0D0D0D"/>
                </a:solidFill>
              </a:rPr>
              <a:t>HKMC DH </a:t>
            </a:r>
            <a:r>
              <a:rPr lang="ko-KR" altLang="en-US" sz="1600" dirty="0">
                <a:solidFill>
                  <a:srgbClr val="0D0D0D"/>
                </a:solidFill>
              </a:rPr>
              <a:t>개발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3850" y="1124744"/>
            <a:ext cx="8424863" cy="5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ko-KR" sz="1100" dirty="0" err="1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MeeGo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 Platform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기반의 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SXM Radio/Data, DAB+, DMB, Radio, Bluetooth UI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 솔루션 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Integration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및 개발을 진행하고 있으며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, Linux native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기반의 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SXM Manager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기능 구현을 진행하고 있습니다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468064" y="1772816"/>
            <a:ext cx="8280400" cy="1296144"/>
          </a:xfrm>
          <a:prstGeom prst="roundRect">
            <a:avLst>
              <a:gd name="adj" fmla="val 6008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8" name="Picture 61" descr="C:\Users\david\Pictures\소개서Update\Satell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589" y="1928242"/>
            <a:ext cx="19446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C:\Users\david\Pictures\소개서Update\크기변환_사본 -high_hd_radio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739" y="1950467"/>
            <a:ext cx="11525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5727" y="1907605"/>
            <a:ext cx="1511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6" descr="C:\Users\david\Pictures\소개서Update\WorldDMB_logo2_larg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114" y="2348880"/>
            <a:ext cx="9366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189" y="1810297"/>
            <a:ext cx="10080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914" y="1916832"/>
            <a:ext cx="1511523" cy="9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3777" y="2204864"/>
            <a:ext cx="12954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427" y="2348880"/>
            <a:ext cx="100806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Group 62"/>
          <p:cNvGraphicFramePr>
            <a:graphicFrameLocks noGrp="1"/>
          </p:cNvGraphicFramePr>
          <p:nvPr/>
        </p:nvGraphicFramePr>
        <p:xfrm>
          <a:off x="468064" y="3224960"/>
          <a:ext cx="8280400" cy="2868336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97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내용</a:t>
                      </a:r>
                      <a:endParaRPr kumimoji="1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내수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(Radio, DMB)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Simulation Car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를 통한 실 방송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Test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를 통해 기능 안정화</a:t>
                      </a:r>
                      <a:endParaRPr kumimoji="0" lang="en-US" altLang="ko-KR" sz="1000" b="1" u="none" strike="noStrike" cap="none" normalizeH="0" baseline="0" dirty="0">
                        <a:ln>
                          <a:noFill/>
                        </a:ln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북미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(HD-Radio, XM)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XM Data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1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미구현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기능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Fuel Prices, Stock Tickers, SXM Weather, SXM Sports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인증 준비 및 기능 안정화</a:t>
                      </a:r>
                      <a:endParaRPr kumimoji="0" lang="en-US" altLang="ko-KR" sz="1000" b="1" u="none" strike="noStrike" cap="none" normalizeH="0" baseline="0" dirty="0">
                        <a:ln>
                          <a:noFill/>
                        </a:ln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TA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인증 진행 실 방송 동작 성 확인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유럽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(RDS, DAB+)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RDS : Signal Capture </a:t>
                      </a:r>
                      <a:r>
                        <a:rPr kumimoji="0" lang="ko-KR" altLang="en-US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장비 이용하여 현지 평가 </a:t>
                      </a:r>
                      <a:r>
                        <a:rPr kumimoji="0" lang="en-US" altLang="ko-KR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Course </a:t>
                      </a:r>
                      <a:r>
                        <a:rPr kumimoji="0" lang="ko-KR" altLang="en-US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실 방송 </a:t>
                      </a:r>
                      <a:r>
                        <a:rPr kumimoji="0" lang="en-US" altLang="ko-KR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Modeling </a:t>
                      </a:r>
                      <a:r>
                        <a:rPr kumimoji="0" lang="ko-KR" altLang="en-US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환경 구축</a:t>
                      </a:r>
                      <a:endParaRPr kumimoji="0" lang="en-US" altLang="ko-KR" sz="1050" b="1" u="none" strike="noStrike" cap="none" normalizeH="0" baseline="0" dirty="0">
                        <a:ln>
                          <a:noFill/>
                        </a:ln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ES1 </a:t>
                      </a:r>
                      <a:r>
                        <a:rPr kumimoji="0" lang="ko-KR" altLang="en-US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샘플 이전 현지 평가 </a:t>
                      </a:r>
                      <a:r>
                        <a:rPr kumimoji="0" lang="en-US" altLang="ko-KR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Course </a:t>
                      </a:r>
                      <a:r>
                        <a:rPr kumimoji="0" lang="ko-KR" altLang="en-US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실사</a:t>
                      </a:r>
                      <a:endParaRPr kumimoji="0" lang="en-US" altLang="ko-KR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BT Phone UI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ko-KR" altLang="en-US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현 기능 개발</a:t>
                      </a:r>
                      <a:endParaRPr kumimoji="0" lang="en-US" altLang="ko-KR" sz="1050" b="1" u="none" strike="noStrike" cap="none" normalizeH="0" baseline="0" dirty="0">
                        <a:ln>
                          <a:noFill/>
                        </a:ln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Manager </a:t>
                      </a:r>
                      <a:r>
                        <a:rPr kumimoji="0" lang="ko-KR" altLang="en-US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연동 및 테스트 </a:t>
                      </a:r>
                      <a:endParaRPr kumimoji="0" lang="en-US" altLang="ko-KR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GUI (</a:t>
                      </a:r>
                      <a:r>
                        <a:rPr kumimoji="0" lang="en-US" altLang="ko-KR" sz="1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SettingsBT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en-US" altLang="ko-KR" sz="1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AutoCare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Manager </a:t>
                      </a:r>
                      <a:r>
                        <a:rPr kumimoji="0" lang="ko-KR" altLang="en-US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연동 및 테스트</a:t>
                      </a:r>
                      <a:endParaRPr kumimoji="0" lang="en-US" altLang="ko-KR" sz="1050" b="1" u="none" strike="noStrike" cap="none" normalizeH="0" baseline="0" dirty="0">
                        <a:ln>
                          <a:noFill/>
                        </a:ln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변경 사항 및 추가 기능 개발</a:t>
                      </a:r>
                      <a:endParaRPr kumimoji="0" lang="en-US" altLang="ko-KR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36832DE-B50B-4DE7-804B-0EA5468A4399}" type="slidenum">
              <a:rPr lang="ko-KR" altLang="en-US"/>
              <a:pPr>
                <a:defRPr/>
              </a:pPr>
              <a:t>25</a:t>
            </a:fld>
            <a:endParaRPr lang="ko-KR" altLang="en-US"/>
          </a:p>
        </p:txBody>
      </p:sp>
      <p:sp>
        <p:nvSpPr>
          <p:cNvPr id="104" name="제목 1"/>
          <p:cNvSpPr txBox="1">
            <a:spLocks/>
          </p:cNvSpPr>
          <p:nvPr/>
        </p:nvSpPr>
        <p:spPr>
          <a:xfrm>
            <a:off x="467544" y="0"/>
            <a:ext cx="691276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16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Appendix I – AVN </a:t>
            </a:r>
            <a:r>
              <a:rPr lang="ko-KR" altLang="en-US" sz="16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개발이력</a:t>
            </a:r>
          </a:p>
        </p:txBody>
      </p:sp>
      <p:sp>
        <p:nvSpPr>
          <p:cNvPr id="5" name="내용 개체 틀 3"/>
          <p:cNvSpPr>
            <a:spLocks noGrp="1"/>
          </p:cNvSpPr>
          <p:nvPr>
            <p:ph idx="4294967295"/>
          </p:nvPr>
        </p:nvSpPr>
        <p:spPr>
          <a:xfrm>
            <a:off x="336550" y="836613"/>
            <a:ext cx="8470900" cy="43214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HKMC </a:t>
            </a:r>
            <a:r>
              <a:rPr lang="ko-KR" alt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유럽향</a:t>
            </a: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2.0 </a:t>
            </a: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개발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7617" y="1124744"/>
            <a:ext cx="8064823" cy="5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WinCE Platform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기반의 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USB, CD, Bluetooth, DAB, AUX, iPod, Navigation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 솔루션의 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Integration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및 신규 기능 구현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, ISV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문제점 수정 업무 대응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467544" y="1772816"/>
            <a:ext cx="8280400" cy="1224136"/>
          </a:xfrm>
          <a:prstGeom prst="roundRect">
            <a:avLst>
              <a:gd name="adj" fmla="val 6008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9" name="Picture 7" descr="Made for iPod 로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348880"/>
            <a:ext cx="8461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bluetooth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844824"/>
            <a:ext cx="80888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Glonass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276872"/>
            <a:ext cx="8578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logo-da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420888"/>
            <a:ext cx="864096" cy="44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420888"/>
            <a:ext cx="16192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43851_300x225xf18739c3e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844824"/>
            <a:ext cx="792088" cy="59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cortex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1844824"/>
            <a:ext cx="113294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stitcher-news-amp-sports-radi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1844824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Group 83"/>
          <p:cNvGraphicFramePr>
            <a:graphicFrameLocks noGrp="1"/>
          </p:cNvGraphicFramePr>
          <p:nvPr/>
        </p:nvGraphicFramePr>
        <p:xfrm>
          <a:off x="474168" y="3107321"/>
          <a:ext cx="8280400" cy="2985975"/>
        </p:xfrm>
        <a:graphic>
          <a:graphicData uri="http://schemas.openxmlformats.org/drawingml/2006/table">
            <a:tbl>
              <a:tblPr/>
              <a:tblGrid>
                <a:gridCol w="122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1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내용</a:t>
                      </a:r>
                      <a:endParaRPr kumimoji="1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Connectivity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LG 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이노텍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Bluetooth chip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을 이용한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BT Mgr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와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BT App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BT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모듈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Control I/F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구현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유럽향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BT IOP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문제점 대응</a:t>
                      </a: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6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Media Contents 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MP3/WMA/OGG Audio Player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Photo Viewer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USB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호환성 대응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CD Deck Control I/F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Codec(MP3, WMA) I/F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구현 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DAB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모듈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Control I/F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현지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Field Test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6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Navigation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1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Media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분할 화면 기능</a:t>
                      </a:r>
                    </a:p>
                    <a:p>
                      <a:pPr marL="85725" marR="0" lvl="1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Turn-by-Turn Cluster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연동 기능</a:t>
                      </a:r>
                    </a:p>
                    <a:p>
                      <a:pPr marL="85725" marR="0" lvl="1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유럽 현지 성능 검증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36832DE-B50B-4DE7-804B-0EA5468A4399}" type="slidenum">
              <a:rPr lang="ko-KR" altLang="en-US"/>
              <a:pPr>
                <a:defRPr/>
              </a:pPr>
              <a:t>26</a:t>
            </a:fld>
            <a:endParaRPr lang="ko-KR" altLang="en-US"/>
          </a:p>
        </p:txBody>
      </p:sp>
      <p:sp>
        <p:nvSpPr>
          <p:cNvPr id="104" name="제목 1"/>
          <p:cNvSpPr txBox="1">
            <a:spLocks/>
          </p:cNvSpPr>
          <p:nvPr/>
        </p:nvSpPr>
        <p:spPr>
          <a:xfrm>
            <a:off x="467544" y="0"/>
            <a:ext cx="691276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16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Appendix I – AVN </a:t>
            </a:r>
            <a:r>
              <a:rPr lang="ko-KR" altLang="en-US" sz="16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개발이력</a:t>
            </a:r>
          </a:p>
        </p:txBody>
      </p:sp>
      <p:sp>
        <p:nvSpPr>
          <p:cNvPr id="5" name="내용 개체 틀 3"/>
          <p:cNvSpPr>
            <a:spLocks noGrp="1"/>
          </p:cNvSpPr>
          <p:nvPr>
            <p:ph idx="4294967295"/>
          </p:nvPr>
        </p:nvSpPr>
        <p:spPr>
          <a:xfrm>
            <a:off x="336550" y="836613"/>
            <a:ext cx="8470900" cy="43214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HKMC </a:t>
            </a: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표준형 </a:t>
            </a:r>
            <a:r>
              <a:rPr lang="ko-KR" alt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내비</a:t>
            </a: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세대</a:t>
            </a: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개발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7617" y="1124744"/>
            <a:ext cx="8064823" cy="5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Android Platform 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기반의 현대자동차 표준형 </a:t>
            </a:r>
            <a:r>
              <a:rPr lang="ko-KR" altLang="en-US" sz="1100" dirty="0" err="1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내비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세대 개발 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Media Player, USB, DMB, DAB/RDS, </a:t>
            </a:r>
            <a:r>
              <a:rPr lang="en-US" altLang="ko-KR" sz="1100" dirty="0" err="1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WiFi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, Setting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UI 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신규 기능 구현 및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 ISV 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문제점 수정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dirty="0" err="1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실차</a:t>
            </a:r>
            <a:r>
              <a:rPr lang="ko-KR" altLang="en-US" sz="11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 시험 업무</a:t>
            </a:r>
            <a:endParaRPr lang="en-US" altLang="ko-KR" sz="1100" dirty="0">
              <a:solidFill>
                <a:srgbClr val="0D0D0D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468064" y="1772816"/>
            <a:ext cx="8280400" cy="1224136"/>
          </a:xfrm>
          <a:prstGeom prst="roundRect">
            <a:avLst>
              <a:gd name="adj" fmla="val 6008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graphicFrame>
        <p:nvGraphicFramePr>
          <p:cNvPr id="17" name="Group 83"/>
          <p:cNvGraphicFramePr>
            <a:graphicFrameLocks noGrp="1"/>
          </p:cNvGraphicFramePr>
          <p:nvPr/>
        </p:nvGraphicFramePr>
        <p:xfrm>
          <a:off x="468064" y="3140968"/>
          <a:ext cx="8280400" cy="3092054"/>
        </p:xfrm>
        <a:graphic>
          <a:graphicData uri="http://schemas.openxmlformats.org/drawingml/2006/table">
            <a:tbl>
              <a:tblPr/>
              <a:tblGrid>
                <a:gridCol w="122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1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내용</a:t>
                      </a:r>
                      <a:endParaRPr kumimoji="1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USB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latinLnBrk="1">
                        <a:buFont typeface="Arial" pitchFamily="34" charset="0"/>
                        <a:buChar char="•"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de-DE" altLang="ko-KR" sz="1000" b="1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MP3/WMA/OGG Audio Player </a:t>
                      </a:r>
                      <a:r>
                        <a:rPr lang="ko-KR" altLang="ko-KR" sz="1000" b="1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기능</a:t>
                      </a:r>
                      <a:r>
                        <a:rPr lang="de-DE" altLang="ko-KR" sz="1000" b="1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(</a:t>
                      </a:r>
                      <a:r>
                        <a:rPr lang="ko-KR" altLang="ko-KR" sz="1000" b="1" kern="120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코덱은</a:t>
                      </a:r>
                      <a:r>
                        <a:rPr lang="ko-KR" altLang="ko-KR" sz="1000" b="1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타</a:t>
                      </a:r>
                      <a:r>
                        <a:rPr lang="de-DE" altLang="ko-KR" sz="1000" b="1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3rd Party </a:t>
                      </a:r>
                      <a:r>
                        <a:rPr lang="ko-KR" altLang="ko-KR" sz="1000" b="1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</a:t>
                      </a:r>
                      <a:r>
                        <a:rPr lang="de-DE" altLang="ko-KR" sz="1000" b="1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  <a:p>
                      <a:pPr lvl="0" latinLnBrk="1">
                        <a:buFont typeface="Arial" pitchFamily="34" charset="0"/>
                        <a:buChar char="•"/>
                      </a:pPr>
                      <a:r>
                        <a:rPr lang="de-DE" altLang="ko-KR" sz="1000" b="1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Photo Viewer </a:t>
                      </a:r>
                      <a:r>
                        <a:rPr lang="ko-KR" altLang="ko-KR" sz="1000" b="1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기능 </a:t>
                      </a:r>
                      <a:endParaRPr lang="en-US" altLang="ko-KR" sz="1000" b="1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lvl="0" latinLnBrk="1">
                        <a:buFont typeface="Arial" pitchFamily="34" charset="0"/>
                        <a:buChar char="•"/>
                      </a:pP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USB </a:t>
                      </a:r>
                      <a:r>
                        <a:rPr lang="ko-KR" altLang="ko-KR" sz="1000" b="1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호환성 대응</a:t>
                      </a: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(USB </a:t>
                      </a:r>
                      <a:r>
                        <a:rPr lang="ko-KR" altLang="ko-KR" sz="1000" b="1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드라이버는 타</a:t>
                      </a: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3</a:t>
                      </a:r>
                      <a:r>
                        <a:rPr lang="en-US" altLang="ko-KR" sz="1000" b="1" kern="1200" baseline="300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rd</a:t>
                      </a: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Party </a:t>
                      </a:r>
                      <a:r>
                        <a:rPr lang="ko-KR" altLang="ko-KR" sz="1000" b="1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</a:t>
                      </a: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lang="ko-KR" altLang="ko-KR" sz="10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유럽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(DAB/RDS)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RDS: FM/AM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외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TA, Radio Text, PS Name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지원</a:t>
                      </a:r>
                      <a:endParaRPr kumimoji="0" lang="en-US" altLang="ko-KR" sz="1000" b="1" u="none" strike="noStrike" cap="none" normalizeH="0" baseline="0" dirty="0">
                        <a:ln>
                          <a:noFill/>
                        </a:ln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Signal Capture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장비 이용하여 현지 평가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Course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실 방송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Modeling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환경 구축</a:t>
                      </a:r>
                      <a:endParaRPr kumimoji="0" lang="en-US" altLang="ko-KR" sz="1000" b="1" u="none" strike="noStrike" cap="none" normalizeH="0" baseline="0" dirty="0">
                        <a:ln>
                          <a:noFill/>
                        </a:ln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6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DMB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latinLnBrk="1">
                        <a:buFont typeface="Arial" pitchFamily="34" charset="0"/>
                        <a:buChar char="•"/>
                      </a:pPr>
                      <a:r>
                        <a:rPr lang="de-DE" altLang="ko-K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DMB </a:t>
                      </a:r>
                      <a:r>
                        <a:rPr lang="ko-KR" altLang="ko-K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모듈</a:t>
                      </a:r>
                      <a:r>
                        <a:rPr lang="de-DE" altLang="ko-K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Control I/F</a:t>
                      </a:r>
                      <a:endParaRPr lang="ko-KR" altLang="ko-K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latinLnBrk="1">
                        <a:buFont typeface="Arial" pitchFamily="34" charset="0"/>
                        <a:buChar char="•"/>
                      </a:pP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DMB </a:t>
                      </a:r>
                      <a:r>
                        <a:rPr lang="ko-KR" altLang="ko-K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간 연동 기능</a:t>
                      </a: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ko-K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latinLnBrk="1">
                        <a:buFont typeface="Arial" pitchFamily="34" charset="0"/>
                        <a:buChar char="•"/>
                      </a:pP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모드 전환 및 복합 동작 시 안정화</a:t>
                      </a:r>
                      <a:endParaRPr lang="ko-KR" altLang="ko-K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6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WiFi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latinLnBrk="1">
                        <a:buFont typeface="Arial" pitchFamily="34" charset="0"/>
                        <a:buChar char="•"/>
                      </a:pP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신규</a:t>
                      </a:r>
                      <a:r>
                        <a:rPr lang="de-DE" altLang="ko-K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GUI </a:t>
                      </a:r>
                      <a:r>
                        <a:rPr lang="ko-KR" altLang="ko-K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구현</a:t>
                      </a:r>
                      <a:r>
                        <a:rPr lang="de-DE" altLang="ko-K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(Design</a:t>
                      </a:r>
                      <a:r>
                        <a:rPr lang="ko-KR" altLang="ko-K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안은 별도 제공</a:t>
                      </a:r>
                      <a:r>
                        <a:rPr lang="de-DE" altLang="ko-K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ko-KR" altLang="ko-K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latinLnBrk="1">
                        <a:buFont typeface="Arial" pitchFamily="34" charset="0"/>
                        <a:buChar char="•"/>
                      </a:pP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기능 구현 완료 및 기능 동작 상</a:t>
                      </a: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Top/A</a:t>
                      </a:r>
                      <a:r>
                        <a:rPr lang="ko-KR" altLang="ko-K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급 문제점</a:t>
                      </a: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Clear</a:t>
                      </a:r>
                      <a:endParaRPr lang="ko-KR" altLang="ko-K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6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Setting UI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latinLnBrk="1">
                        <a:buFont typeface="Arial" pitchFamily="34" charset="0"/>
                        <a:buChar char="•"/>
                      </a:pP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신규</a:t>
                      </a:r>
                      <a:r>
                        <a:rPr lang="de-DE" altLang="ko-K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GUI </a:t>
                      </a:r>
                      <a:r>
                        <a:rPr lang="ko-KR" altLang="ko-K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구현</a:t>
                      </a:r>
                      <a:r>
                        <a:rPr lang="de-DE" altLang="ko-K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(Design</a:t>
                      </a:r>
                      <a:r>
                        <a:rPr lang="ko-KR" altLang="ko-K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안은 별도 제공</a:t>
                      </a:r>
                      <a:r>
                        <a:rPr lang="de-DE" altLang="ko-K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ko-KR" altLang="ko-K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latinLnBrk="1">
                        <a:buFont typeface="Arial" pitchFamily="34" charset="0"/>
                        <a:buChar char="•"/>
                      </a:pPr>
                      <a:r>
                        <a:rPr lang="en-US" altLang="ko-KR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기능 구현 완료 및 기능 동작 상</a:t>
                      </a: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Top/A</a:t>
                      </a:r>
                      <a:r>
                        <a:rPr lang="ko-KR" altLang="ko-K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급 문제점</a:t>
                      </a: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Clear</a:t>
                      </a:r>
                      <a:endParaRPr lang="ko-KR" altLang="ko-K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" name="그림 18" descr="Google_android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204864"/>
            <a:ext cx="1662335" cy="648072"/>
          </a:xfrm>
          <a:prstGeom prst="rect">
            <a:avLst/>
          </a:prstGeom>
        </p:spPr>
      </p:pic>
      <p:pic>
        <p:nvPicPr>
          <p:cNvPr id="20" name="그림 19" descr="wifi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2420888"/>
            <a:ext cx="710907" cy="324833"/>
          </a:xfrm>
          <a:prstGeom prst="rect">
            <a:avLst/>
          </a:prstGeom>
        </p:spPr>
      </p:pic>
      <p:pic>
        <p:nvPicPr>
          <p:cNvPr id="21" name="그림 20" descr="logo_DM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1916832"/>
            <a:ext cx="827287" cy="432048"/>
          </a:xfrm>
          <a:prstGeom prst="rect">
            <a:avLst/>
          </a:prstGeom>
        </p:spPr>
      </p:pic>
      <p:pic>
        <p:nvPicPr>
          <p:cNvPr id="22" name="그림 21" descr="744px-usb-logo_genericsvg-125x55-custo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2348880"/>
            <a:ext cx="968934" cy="43204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1844824"/>
            <a:ext cx="1440160" cy="101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그림 14" descr="RDS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1797839"/>
            <a:ext cx="1354981" cy="62304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36832DE-B50B-4DE7-804B-0EA5468A4399}" type="slidenum">
              <a:rPr lang="ko-KR" altLang="en-US"/>
              <a:pPr>
                <a:defRPr/>
              </a:pPr>
              <a:t>27</a:t>
            </a:fld>
            <a:endParaRPr lang="ko-KR" altLang="en-US"/>
          </a:p>
        </p:txBody>
      </p:sp>
      <p:sp>
        <p:nvSpPr>
          <p:cNvPr id="104" name="제목 1"/>
          <p:cNvSpPr txBox="1">
            <a:spLocks/>
          </p:cNvSpPr>
          <p:nvPr/>
        </p:nvSpPr>
        <p:spPr>
          <a:xfrm>
            <a:off x="467544" y="0"/>
            <a:ext cx="691276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16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Appendix I – AVN </a:t>
            </a:r>
            <a:r>
              <a:rPr lang="ko-KR" altLang="en-US" sz="16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개발이력</a:t>
            </a:r>
          </a:p>
        </p:txBody>
      </p:sp>
      <p:sp>
        <p:nvSpPr>
          <p:cNvPr id="5" name="내용 개체 틀 3"/>
          <p:cNvSpPr>
            <a:spLocks noGrp="1"/>
          </p:cNvSpPr>
          <p:nvPr>
            <p:ph idx="4294967295"/>
          </p:nvPr>
        </p:nvSpPr>
        <p:spPr>
          <a:xfrm>
            <a:off x="336550" y="836613"/>
            <a:ext cx="8470900" cy="936625"/>
          </a:xfrm>
        </p:spPr>
        <p:txBody>
          <a:bodyPr>
            <a:normAutofit/>
          </a:bodyPr>
          <a:lstStyle/>
          <a:p>
            <a:r>
              <a:rPr lang="en-US" altLang="ko-KR" sz="1600" dirty="0">
                <a:solidFill>
                  <a:srgbClr val="0D0D0D"/>
                </a:solidFill>
              </a:rPr>
              <a:t>HKMC KH </a:t>
            </a:r>
            <a:r>
              <a:rPr lang="ko-KR" altLang="en-US" sz="1600" dirty="0">
                <a:solidFill>
                  <a:srgbClr val="0D0D0D"/>
                </a:solidFill>
              </a:rPr>
              <a:t>개발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3850" y="1124744"/>
            <a:ext cx="842486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ko-KR" sz="1100" dirty="0" err="1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MeeGo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 Platform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기반의 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SXM Radio/Data, DAB+, DMB, Radio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솔루션 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Integration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및 개발을 진행하고 있으며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, Linux native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기반의 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SXM Manager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기능 구현을 진행하고 있습니다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468064" y="1772816"/>
            <a:ext cx="8280400" cy="1224136"/>
          </a:xfrm>
          <a:prstGeom prst="roundRect">
            <a:avLst>
              <a:gd name="adj" fmla="val 6008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8" name="Picture 61" descr="C:\Users\david\Pictures\소개서Update\Satell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464" y="1928242"/>
            <a:ext cx="19446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6" descr="C:\Users\david\Pictures\소개서Update\WorldDMB_logo2_lar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7543" y="2348880"/>
            <a:ext cx="9366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833" y="1810297"/>
            <a:ext cx="10080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914" y="2410024"/>
            <a:ext cx="100806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Group 62"/>
          <p:cNvGraphicFramePr>
            <a:graphicFrameLocks noGrp="1"/>
          </p:cNvGraphicFramePr>
          <p:nvPr/>
        </p:nvGraphicFramePr>
        <p:xfrm>
          <a:off x="468064" y="3160075"/>
          <a:ext cx="8424416" cy="2715800"/>
        </p:xfrm>
        <a:graphic>
          <a:graphicData uri="http://schemas.openxmlformats.org/drawingml/2006/table">
            <a:tbl>
              <a:tblPr/>
              <a:tblGrid>
                <a:gridCol w="1538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5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97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내용</a:t>
                      </a:r>
                      <a:endParaRPr kumimoji="1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내수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(Radio, DMB)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DMB: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현 위치 기반 채널 스캔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재난 방송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SLS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지원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Radio: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현 위치 및 행정 구역 기반 방송국명 표시 기능 지원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Simulation Car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를 통한 실 방송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Test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를 통해 기능 안정화</a:t>
                      </a:r>
                      <a:endParaRPr kumimoji="0" lang="en-US" altLang="ko-KR" sz="1000" b="1" u="none" strike="noStrike" cap="none" normalizeH="0" baseline="0" dirty="0">
                        <a:ln>
                          <a:noFill/>
                        </a:ln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북미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(SXM, HD-Radio)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S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XM Data: Weather, Traffic, Fuel Prices, Stock Tickers, Sports, Movies, WS Alerts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지원</a:t>
                      </a:r>
                      <a:endParaRPr kumimoji="0" lang="en-US" altLang="ko-KR" sz="1000" b="1" u="none" strike="noStrike" cap="none" normalizeH="0" baseline="0" dirty="0">
                        <a:ln>
                          <a:noFill/>
                        </a:ln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SXM Radio: Smart Favorites, Tune Scan, Featured Favorites, Song Tagging, Instant Replay, EPG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지원</a:t>
                      </a:r>
                      <a:endParaRPr kumimoji="0" lang="en-US" altLang="ko-KR" sz="1000" b="1" u="none" strike="noStrike" cap="none" normalizeH="0" baseline="0" dirty="0">
                        <a:ln>
                          <a:noFill/>
                        </a:ln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SXM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社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TA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인증 진행 및 실 방송 동작 성 확인</a:t>
                      </a:r>
                      <a:endParaRPr kumimoji="0" lang="en-US" altLang="ko-KR" sz="1000" b="1" u="none" strike="noStrike" cap="none" normalizeH="0" baseline="0" dirty="0">
                        <a:ln>
                          <a:noFill/>
                        </a:ln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HD Radio: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기본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FM/AM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외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Radio Text, PS Name, Song Title/Artist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등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HD Radio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지원</a:t>
                      </a: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유럽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(RDS)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RDS: FM/AM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외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TA, Radio Text, PS Name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지원</a:t>
                      </a:r>
                      <a:endParaRPr kumimoji="0" lang="en-US" altLang="ko-KR" sz="1000" b="1" u="none" strike="noStrike" cap="none" normalizeH="0" baseline="0" dirty="0">
                        <a:ln>
                          <a:noFill/>
                        </a:ln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Signal Capture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장비 이용하여 현지 평가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Course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실 방송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Modeling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환경 구축</a:t>
                      </a:r>
                      <a:endParaRPr kumimoji="0" lang="en-US" altLang="ko-KR" sz="1000" b="1" u="none" strike="noStrike" cap="none" normalizeH="0" baseline="0" dirty="0">
                        <a:ln>
                          <a:noFill/>
                        </a:ln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ES1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샘플 이전 현지 평가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Course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실사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" name="그림 18" descr="naver_com_20120426_1331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1844824"/>
            <a:ext cx="1519521" cy="1008112"/>
          </a:xfrm>
          <a:prstGeom prst="rect">
            <a:avLst/>
          </a:prstGeom>
        </p:spPr>
      </p:pic>
      <p:pic>
        <p:nvPicPr>
          <p:cNvPr id="9" name="Picture 63" descr="C:\Users\david\Pictures\소개서Update\크기변환_사본 -high_hd_radio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916832"/>
            <a:ext cx="11525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그림 22" descr="RDS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17419" y="2301895"/>
            <a:ext cx="1354981" cy="62304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36832DE-B50B-4DE7-804B-0EA5468A4399}" type="slidenum">
              <a:rPr lang="ko-KR" altLang="en-US"/>
              <a:pPr>
                <a:defRPr/>
              </a:pPr>
              <a:t>28</a:t>
            </a:fld>
            <a:endParaRPr lang="ko-KR" altLang="en-US"/>
          </a:p>
        </p:txBody>
      </p:sp>
      <p:sp>
        <p:nvSpPr>
          <p:cNvPr id="104" name="제목 1"/>
          <p:cNvSpPr txBox="1">
            <a:spLocks/>
          </p:cNvSpPr>
          <p:nvPr/>
        </p:nvSpPr>
        <p:spPr>
          <a:xfrm>
            <a:off x="467544" y="0"/>
            <a:ext cx="691276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16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Appendix I – AVN </a:t>
            </a:r>
            <a:r>
              <a:rPr lang="ko-KR" altLang="en-US" sz="16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개발이력</a:t>
            </a:r>
          </a:p>
        </p:txBody>
      </p:sp>
      <p:sp>
        <p:nvSpPr>
          <p:cNvPr id="5" name="내용 개체 틀 3"/>
          <p:cNvSpPr>
            <a:spLocks noGrp="1"/>
          </p:cNvSpPr>
          <p:nvPr>
            <p:ph idx="4294967295"/>
          </p:nvPr>
        </p:nvSpPr>
        <p:spPr>
          <a:xfrm>
            <a:off x="336550" y="836613"/>
            <a:ext cx="8470900" cy="936625"/>
          </a:xfrm>
        </p:spPr>
        <p:txBody>
          <a:bodyPr>
            <a:normAutofit/>
          </a:bodyPr>
          <a:lstStyle/>
          <a:p>
            <a:r>
              <a:rPr lang="en-US" altLang="ko-KR" sz="1600" dirty="0">
                <a:solidFill>
                  <a:srgbClr val="0D0D0D"/>
                </a:solidFill>
              </a:rPr>
              <a:t>HKMC </a:t>
            </a:r>
            <a:r>
              <a:rPr lang="ko-KR" altLang="en-US" sz="1600" dirty="0">
                <a:solidFill>
                  <a:srgbClr val="0D0D0D"/>
                </a:solidFill>
              </a:rPr>
              <a:t>고급형</a:t>
            </a:r>
            <a:r>
              <a:rPr lang="en-US" altLang="ko-KR" sz="1600" dirty="0">
                <a:solidFill>
                  <a:srgbClr val="0D0D0D"/>
                </a:solidFill>
              </a:rPr>
              <a:t>5</a:t>
            </a:r>
            <a:r>
              <a:rPr lang="ko-KR" altLang="en-US" sz="1600" dirty="0">
                <a:solidFill>
                  <a:srgbClr val="0D0D0D"/>
                </a:solidFill>
              </a:rPr>
              <a:t>세대</a:t>
            </a:r>
            <a:r>
              <a:rPr lang="en-US" altLang="ko-KR" sz="1600" dirty="0">
                <a:solidFill>
                  <a:srgbClr val="0D0D0D"/>
                </a:solidFill>
              </a:rPr>
              <a:t> </a:t>
            </a:r>
            <a:r>
              <a:rPr lang="ko-KR" altLang="en-US" sz="1600" dirty="0">
                <a:solidFill>
                  <a:srgbClr val="0D0D0D"/>
                </a:solidFill>
              </a:rPr>
              <a:t>개발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3850" y="1124744"/>
            <a:ext cx="842486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Linux &amp; Qt Platform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기반의 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SXM Radio/Data, DAB+, DMB, Radio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솔루션 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Integration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및 개발을 진행하고 있으며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, Linux native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기반의 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SXM Manager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기능 구현을 진행하고 있습니다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468064" y="1772816"/>
            <a:ext cx="8280400" cy="1224136"/>
          </a:xfrm>
          <a:prstGeom prst="roundRect">
            <a:avLst>
              <a:gd name="adj" fmla="val 6008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8" name="Picture 61" descr="C:\Users\david\Pictures\소개서Update\Satell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464" y="1928242"/>
            <a:ext cx="19446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6" descr="C:\Users\david\Pictures\소개서Update\WorldDMB_logo2_lar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7543" y="2348880"/>
            <a:ext cx="9366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833" y="1810297"/>
            <a:ext cx="10080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Group 62"/>
          <p:cNvGraphicFramePr>
            <a:graphicFrameLocks noGrp="1"/>
          </p:cNvGraphicFramePr>
          <p:nvPr/>
        </p:nvGraphicFramePr>
        <p:xfrm>
          <a:off x="468064" y="3160075"/>
          <a:ext cx="8424416" cy="2944400"/>
        </p:xfrm>
        <a:graphic>
          <a:graphicData uri="http://schemas.openxmlformats.org/drawingml/2006/table">
            <a:tbl>
              <a:tblPr/>
              <a:tblGrid>
                <a:gridCol w="1538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5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97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내용</a:t>
                      </a:r>
                      <a:endParaRPr kumimoji="1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내수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(Radio, DMB)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DMB: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현 위치 기반 채널 스캔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재난 방송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SLS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지원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Radio: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현 위치 및 행정 구역 기반 방송국명 표시 기능 지원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Simulation Car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를 통한 실 방송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Test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를 통해 기능 안정화</a:t>
                      </a:r>
                      <a:endParaRPr kumimoji="0" lang="en-US" altLang="ko-KR" sz="1000" b="1" u="none" strike="noStrike" cap="none" normalizeH="0" baseline="0" dirty="0">
                        <a:ln>
                          <a:noFill/>
                        </a:ln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북미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(SXM, HD-Radio)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S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XM Data: Weather, Traffic, Fuel Prices, Stock Tickers, Sports, Movies, WS Alerts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지원</a:t>
                      </a:r>
                      <a:endParaRPr kumimoji="0" lang="en-US" altLang="ko-KR" sz="1000" b="1" u="none" strike="noStrike" cap="none" normalizeH="0" baseline="0" dirty="0">
                        <a:ln>
                          <a:noFill/>
                        </a:ln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SXM Radio: Smart Favorites, Tune Scan, Featured Favorites, Instant Replay, EPG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지원</a:t>
                      </a:r>
                      <a:endParaRPr kumimoji="0" lang="en-US" altLang="ko-KR" sz="1000" b="1" u="none" strike="noStrike" cap="none" normalizeH="0" baseline="0" dirty="0">
                        <a:ln>
                          <a:noFill/>
                        </a:ln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SXM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社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TA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인증 진행 및 실 방송 동작 성 확인</a:t>
                      </a:r>
                      <a:endParaRPr kumimoji="0" lang="en-US" altLang="ko-KR" sz="1000" b="1" u="none" strike="noStrike" cap="none" normalizeH="0" baseline="0" dirty="0">
                        <a:ln>
                          <a:noFill/>
                        </a:ln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HD Radio: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기본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FM/AM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외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Radio Text, PS Name, Song Title/Artist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등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HD Radio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지원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HD Radio Data: Traffic(TPEG), Weather, Doppler Weather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서비스 기능 지원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유럽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(DAB/RDS)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DAB/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RDS: FM/AM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외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TA, Radio Text, PS Name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지원</a:t>
                      </a:r>
                      <a:endParaRPr kumimoji="0" lang="en-US" altLang="ko-KR" sz="1000" b="1" u="none" strike="noStrike" cap="none" normalizeH="0" baseline="0" dirty="0">
                        <a:ln>
                          <a:noFill/>
                        </a:ln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Signal Capture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장비 이용하여 현지 평가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Course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실 방송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Modeling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환경 구축</a:t>
                      </a:r>
                      <a:endParaRPr kumimoji="0" lang="en-US" altLang="ko-KR" sz="1000" b="1" u="none" strike="noStrike" cap="none" normalizeH="0" baseline="0" dirty="0">
                        <a:ln>
                          <a:noFill/>
                        </a:ln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현지 평가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Course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실사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" name="그림 18" descr="naver_com_20120426_1331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1844824"/>
            <a:ext cx="1519521" cy="1008112"/>
          </a:xfrm>
          <a:prstGeom prst="rect">
            <a:avLst/>
          </a:prstGeom>
        </p:spPr>
      </p:pic>
      <p:pic>
        <p:nvPicPr>
          <p:cNvPr id="9" name="Picture 63" descr="C:\Users\david\Pictures\소개서Update\크기변환_사본 -high_hd_radio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916832"/>
            <a:ext cx="11525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그림 22" descr="RDS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17419" y="2301895"/>
            <a:ext cx="1354981" cy="62304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3"/>
          <p:cNvSpPr>
            <a:spLocks noGrp="1"/>
          </p:cNvSpPr>
          <p:nvPr>
            <p:ph idx="1"/>
          </p:nvPr>
        </p:nvSpPr>
        <p:spPr>
          <a:xfrm>
            <a:off x="336550" y="836613"/>
            <a:ext cx="8470900" cy="936625"/>
          </a:xfrm>
        </p:spPr>
        <p:txBody>
          <a:bodyPr>
            <a:normAutofit/>
          </a:bodyPr>
          <a:lstStyle/>
          <a:p>
            <a:r>
              <a:rPr lang="en-US" altLang="ko-KR" sz="1600" dirty="0">
                <a:solidFill>
                  <a:srgbClr val="0D0D0D"/>
                </a:solidFill>
              </a:rPr>
              <a:t>HMC </a:t>
            </a:r>
            <a:r>
              <a:rPr lang="ko-KR" altLang="en-US" sz="1600" dirty="0">
                <a:solidFill>
                  <a:srgbClr val="0D0D0D"/>
                </a:solidFill>
              </a:rPr>
              <a:t>고급형 </a:t>
            </a:r>
            <a:r>
              <a:rPr lang="en-US" altLang="ko-KR" sz="1600" dirty="0">
                <a:solidFill>
                  <a:srgbClr val="0D0D0D"/>
                </a:solidFill>
              </a:rPr>
              <a:t>6</a:t>
            </a:r>
            <a:r>
              <a:rPr lang="ko-KR" altLang="en-US" sz="1600" dirty="0">
                <a:solidFill>
                  <a:srgbClr val="0D0D0D"/>
                </a:solidFill>
              </a:rPr>
              <a:t>세대</a:t>
            </a:r>
            <a:r>
              <a:rPr lang="en-US" altLang="ko-KR" sz="1600" dirty="0">
                <a:solidFill>
                  <a:srgbClr val="0D0D0D"/>
                </a:solidFill>
              </a:rPr>
              <a:t> </a:t>
            </a:r>
            <a:r>
              <a:rPr lang="ko-KR" altLang="en-US" sz="1600" dirty="0">
                <a:solidFill>
                  <a:srgbClr val="0D0D0D"/>
                </a:solidFill>
              </a:rPr>
              <a:t>개발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36832DE-B50B-4DE7-804B-0EA5468A4399}" type="slidenum">
              <a:rPr lang="ko-KR" altLang="en-US"/>
              <a:pPr>
                <a:defRPr/>
              </a:pPr>
              <a:t>29</a:t>
            </a:fld>
            <a:endParaRPr lang="ko-KR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3850" y="1124744"/>
            <a:ext cx="842486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Linux &amp; QT Platform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기반의 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SXM Radio/Data, DAB+, DMB, Radio, HD Radio, 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DRM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 솔루션 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Integration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및 개발을 진행하고 있으며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, Linux native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기반의 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SXM Manager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기능 구현을 진행하고 있습니다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468064" y="1772816"/>
            <a:ext cx="8280400" cy="1152128"/>
          </a:xfrm>
          <a:prstGeom prst="roundRect">
            <a:avLst>
              <a:gd name="adj" fmla="val 6008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8" name="Picture 61" descr="C:\Users\david\Pictures\소개서Update\Satell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916832"/>
            <a:ext cx="19446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C:\Users\david\Pictures\소개서Update\크기변환_사본 -high_hd_radio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916832"/>
            <a:ext cx="11525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6" descr="C:\Users\david\Pictures\소개서Update\WorldDMB_logo2_larg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348880"/>
            <a:ext cx="9366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25" y="2312169"/>
            <a:ext cx="10080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914" y="1916832"/>
            <a:ext cx="1511523" cy="9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2204864"/>
            <a:ext cx="12954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290725"/>
              </p:ext>
            </p:extLst>
          </p:nvPr>
        </p:nvGraphicFramePr>
        <p:xfrm>
          <a:off x="468064" y="3068960"/>
          <a:ext cx="8280400" cy="3147150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97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개발 내용</a:t>
                      </a:r>
                      <a:endParaRPr kumimoji="1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내수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(Radio, DMB)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Simulation Car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를 통한 실 방송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Test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를 통해 기능 안정화</a:t>
                      </a:r>
                      <a:endParaRPr kumimoji="0" lang="en-US" altLang="ko-KR" sz="1000" b="1" u="none" strike="noStrike" cap="none" normalizeH="0" baseline="0" dirty="0">
                        <a:ln>
                          <a:noFill/>
                        </a:ln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북미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(HD-Radio, SXM)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SXM Audio: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위성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Radio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서비스 개발</a:t>
                      </a:r>
                      <a:endParaRPr kumimoji="0" lang="en-US" altLang="ko-KR" sz="1000" b="1" u="none" strike="noStrike" cap="none" normalizeH="0" baseline="0" dirty="0">
                        <a:ln>
                          <a:noFill/>
                        </a:ln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SXM Data: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및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Fuel Prices, Stock Tickers, SXM Weather, SXM Sports,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등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Data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서비스 개발</a:t>
                      </a:r>
                      <a:endParaRPr kumimoji="0" lang="en-US" altLang="ko-KR" sz="1000" b="1" u="none" strike="noStrike" cap="none" normalizeH="0" baseline="0" dirty="0">
                        <a:ln>
                          <a:noFill/>
                        </a:ln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HD Radio: </a:t>
                      </a:r>
                      <a:r>
                        <a:rPr kumimoji="0" lang="ko-KR" altLang="en-US" sz="1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지상파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HD Radio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및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Data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서비스 개발</a:t>
                      </a:r>
                      <a:endParaRPr kumimoji="0" lang="en-US" altLang="ko-KR" sz="1000" b="1" u="none" strike="noStrike" cap="none" normalizeH="0" baseline="0" dirty="0">
                        <a:ln>
                          <a:noFill/>
                        </a:ln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현지 방송을 </a:t>
                      </a:r>
                      <a:r>
                        <a:rPr kumimoji="0" lang="ko-KR" altLang="en-US" sz="1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시뮬레이션하는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Signal generator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및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S/W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툴을 이용한 원격지 개발</a:t>
                      </a:r>
                      <a:endParaRPr kumimoji="0" lang="en-US" altLang="ko-KR" sz="1000" b="1" u="none" strike="noStrike" cap="none" normalizeH="0" baseline="0" dirty="0">
                        <a:ln>
                          <a:noFill/>
                        </a:ln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인증 준비 및 기능 안정화</a:t>
                      </a:r>
                      <a:endParaRPr kumimoji="0" lang="en-US" altLang="ko-KR" sz="1000" b="1" u="none" strike="noStrike" cap="none" normalizeH="0" baseline="0" dirty="0">
                        <a:ln>
                          <a:noFill/>
                        </a:ln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TA </a:t>
                      </a: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인증 진행 실 방송 동작 성 확인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유럽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(RDS, DAB+)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DAB+: </a:t>
                      </a:r>
                      <a:r>
                        <a:rPr kumimoji="0" lang="ko-KR" altLang="en-US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유럽 </a:t>
                      </a:r>
                      <a:r>
                        <a:rPr kumimoji="0" lang="ko-KR" altLang="en-US" sz="105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지상파</a:t>
                      </a:r>
                      <a:r>
                        <a:rPr kumimoji="0" lang="ko-KR" altLang="en-US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디지털 라디오</a:t>
                      </a:r>
                      <a:r>
                        <a:rPr kumimoji="0" lang="en-US" altLang="ko-KR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서비스 개발</a:t>
                      </a:r>
                      <a:endParaRPr kumimoji="0" lang="en-US" altLang="ko-KR" sz="1050" b="1" u="none" strike="noStrike" cap="none" normalizeH="0" baseline="0" dirty="0">
                        <a:ln>
                          <a:noFill/>
                        </a:ln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RDS : Signal Capture </a:t>
                      </a:r>
                      <a:r>
                        <a:rPr kumimoji="0" lang="ko-KR" altLang="en-US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장비 이용하여 현지 평가 </a:t>
                      </a:r>
                      <a:r>
                        <a:rPr kumimoji="0" lang="en-US" altLang="ko-KR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Course </a:t>
                      </a:r>
                      <a:r>
                        <a:rPr kumimoji="0" lang="ko-KR" altLang="en-US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실 방송 </a:t>
                      </a:r>
                      <a:r>
                        <a:rPr kumimoji="0" lang="en-US" altLang="ko-KR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Modeling </a:t>
                      </a:r>
                      <a:r>
                        <a:rPr kumimoji="0" lang="ko-KR" altLang="en-US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환경 구축</a:t>
                      </a:r>
                      <a:endParaRPr kumimoji="0" lang="en-US" altLang="ko-KR" sz="1050" b="1" u="none" strike="noStrike" cap="none" normalizeH="0" baseline="0" dirty="0">
                        <a:ln>
                          <a:noFill/>
                        </a:ln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ES1 </a:t>
                      </a:r>
                      <a:r>
                        <a:rPr kumimoji="0" lang="ko-KR" altLang="en-US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샘플 이전 현지 평가 </a:t>
                      </a:r>
                      <a:r>
                        <a:rPr kumimoji="0" lang="en-US" altLang="ko-KR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Course </a:t>
                      </a:r>
                      <a:r>
                        <a:rPr kumimoji="0" lang="ko-KR" altLang="en-US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실사</a:t>
                      </a:r>
                      <a:endParaRPr kumimoji="0" lang="en-US" altLang="ko-KR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기타</a:t>
                      </a: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DRM: </a:t>
                      </a:r>
                      <a:r>
                        <a:rPr kumimoji="0" lang="ko-KR" altLang="en-US" sz="10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지상파</a:t>
                      </a:r>
                      <a:r>
                        <a:rPr kumimoji="0" lang="ko-KR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디지털 </a:t>
                      </a: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DRM </a:t>
                      </a:r>
                      <a:r>
                        <a:rPr kumimoji="0" lang="ko-KR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라디오 서비스 개발</a:t>
                      </a:r>
                      <a:endParaRPr kumimoji="0" lang="en-US" altLang="ko-KR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" name="그림 20" descr="DRM_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52320" y="1988840"/>
            <a:ext cx="1080120" cy="818618"/>
          </a:xfrm>
          <a:prstGeom prst="rect">
            <a:avLst/>
          </a:prstGeom>
        </p:spPr>
      </p:pic>
      <p:sp>
        <p:nvSpPr>
          <p:cNvPr id="20" name="제목 1"/>
          <p:cNvSpPr txBox="1">
            <a:spLocks/>
          </p:cNvSpPr>
          <p:nvPr/>
        </p:nvSpPr>
        <p:spPr>
          <a:xfrm>
            <a:off x="467544" y="0"/>
            <a:ext cx="691276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16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Appendix I – AVN </a:t>
            </a:r>
            <a:r>
              <a:rPr lang="ko-KR" altLang="en-US" sz="16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개발이력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36832DE-B50B-4DE7-804B-0EA5468A4399}" type="slidenum">
              <a:rPr lang="ko-KR" altLang="en-US"/>
              <a:pPr>
                <a:defRPr/>
              </a:pPr>
              <a:t>3</a:t>
            </a:fld>
            <a:endParaRPr lang="ko-KR" altLang="en-US"/>
          </a:p>
        </p:txBody>
      </p:sp>
      <p:sp>
        <p:nvSpPr>
          <p:cNvPr id="104" name="제목 1"/>
          <p:cNvSpPr txBox="1">
            <a:spLocks/>
          </p:cNvSpPr>
          <p:nvPr/>
        </p:nvSpPr>
        <p:spPr>
          <a:xfrm>
            <a:off x="467544" y="0"/>
            <a:ext cx="691276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2.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연혁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(</a:t>
            </a:r>
            <a:r>
              <a:rPr lang="en-US" altLang="ko-KR" sz="1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AVN</a:t>
            </a:r>
            <a:r>
              <a:rPr lang="ko-KR" altLang="en-US" sz="1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개발</a:t>
            </a:r>
            <a:r>
              <a:rPr lang="en-US" altLang="ko-KR" sz="1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)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357290" y="1071546"/>
            <a:ext cx="631561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/>
              <a:t>2010   12 LG</a:t>
            </a:r>
            <a:r>
              <a:rPr lang="ko-KR" altLang="en-US" sz="1050" dirty="0"/>
              <a:t>전자 </a:t>
            </a:r>
            <a:r>
              <a:rPr lang="ko-KR" altLang="en-US" sz="1050" dirty="0" err="1"/>
              <a:t>카사업부</a:t>
            </a:r>
            <a:r>
              <a:rPr lang="ko-KR" altLang="en-US" sz="1050" dirty="0"/>
              <a:t> 협력업체 등록</a:t>
            </a:r>
            <a:endParaRPr lang="ko-KR" altLang="ko-KR" sz="1050" dirty="0"/>
          </a:p>
          <a:p>
            <a:r>
              <a:rPr lang="en-US" altLang="ko-KR" sz="1050" dirty="0"/>
              <a:t>2011   01 </a:t>
            </a:r>
            <a:r>
              <a:rPr lang="ko-KR" altLang="ko-KR" sz="1050" dirty="0"/>
              <a:t>현대자동차 북미</a:t>
            </a:r>
            <a:r>
              <a:rPr lang="en-US" altLang="ko-KR" sz="1050" dirty="0"/>
              <a:t>/</a:t>
            </a:r>
            <a:r>
              <a:rPr lang="ko-KR" altLang="ko-KR" sz="1050" dirty="0" err="1"/>
              <a:t>유럽향</a:t>
            </a:r>
            <a:r>
              <a:rPr lang="en-US" altLang="ko-KR" sz="1050" dirty="0"/>
              <a:t> FS AVN </a:t>
            </a:r>
            <a:r>
              <a:rPr lang="ko-KR" altLang="ko-KR" sz="1050" dirty="0"/>
              <a:t>개발</a:t>
            </a:r>
          </a:p>
          <a:p>
            <a:r>
              <a:rPr lang="en-US" altLang="ko-KR" sz="1050" dirty="0"/>
              <a:t>         11 </a:t>
            </a:r>
            <a:r>
              <a:rPr lang="ko-KR" altLang="ko-KR" sz="1050" dirty="0"/>
              <a:t>차량용 음성기반</a:t>
            </a:r>
            <a:r>
              <a:rPr lang="en-US" altLang="ko-KR" sz="1050" dirty="0"/>
              <a:t> SNS </a:t>
            </a:r>
            <a:r>
              <a:rPr lang="ko-KR" altLang="ko-KR" sz="1050" dirty="0"/>
              <a:t>서비스</a:t>
            </a:r>
            <a:r>
              <a:rPr lang="en-US" altLang="ko-KR" sz="1050" dirty="0"/>
              <a:t> </a:t>
            </a:r>
            <a:r>
              <a:rPr lang="en-US" altLang="ko-KR" sz="1050" dirty="0" err="1"/>
              <a:t>CarTalk</a:t>
            </a:r>
            <a:r>
              <a:rPr lang="en-US" altLang="ko-KR" sz="1050" dirty="0"/>
              <a:t> </a:t>
            </a:r>
            <a:r>
              <a:rPr lang="ko-KR" altLang="ko-KR" sz="1050" dirty="0"/>
              <a:t>개발</a:t>
            </a:r>
          </a:p>
          <a:p>
            <a:r>
              <a:rPr lang="en-US" altLang="ko-KR" sz="1050" dirty="0"/>
              <a:t>2012   04 GM</a:t>
            </a:r>
            <a:r>
              <a:rPr lang="ko-KR" altLang="ko-KR" sz="1050" dirty="0"/>
              <a:t>자동차</a:t>
            </a:r>
            <a:r>
              <a:rPr lang="en-US" altLang="ko-KR" sz="1050" dirty="0"/>
              <a:t> BYOM AVN </a:t>
            </a:r>
            <a:r>
              <a:rPr lang="ko-KR" altLang="ko-KR" sz="1050" dirty="0"/>
              <a:t>개발완료</a:t>
            </a:r>
          </a:p>
          <a:p>
            <a:r>
              <a:rPr lang="en-US" altLang="ko-KR" sz="1050" dirty="0"/>
              <a:t>         05 </a:t>
            </a:r>
            <a:r>
              <a:rPr lang="ko-KR" altLang="ko-KR" sz="1050" dirty="0"/>
              <a:t>차세대 차량용</a:t>
            </a:r>
            <a:r>
              <a:rPr lang="en-US" altLang="ko-KR" sz="1050" dirty="0"/>
              <a:t> Connectivity </a:t>
            </a:r>
            <a:r>
              <a:rPr lang="ko-KR" altLang="ko-KR" sz="1050" dirty="0"/>
              <a:t>솔루션 </a:t>
            </a:r>
            <a:r>
              <a:rPr lang="en-US" altLang="ko-KR" sz="1050" dirty="0" err="1"/>
              <a:t>SmartMirroring</a:t>
            </a:r>
            <a:r>
              <a:rPr lang="en-US" altLang="ko-KR" sz="1050" dirty="0"/>
              <a:t> </a:t>
            </a:r>
            <a:r>
              <a:rPr lang="ko-KR" altLang="ko-KR" sz="1050" dirty="0"/>
              <a:t>개발</a:t>
            </a:r>
          </a:p>
          <a:p>
            <a:pPr marL="228600" indent="-228600">
              <a:buAutoNum type="arabicPlain" startAt="2013"/>
            </a:pPr>
            <a:r>
              <a:rPr lang="en-US" altLang="ko-KR" sz="1050" dirty="0"/>
              <a:t>   05 </a:t>
            </a:r>
            <a:r>
              <a:rPr lang="ko-KR" altLang="ko-KR" sz="1050" dirty="0"/>
              <a:t>현대자동차</a:t>
            </a:r>
            <a:r>
              <a:rPr lang="en-US" altLang="ko-KR" sz="1050" dirty="0"/>
              <a:t> HD AVN </a:t>
            </a:r>
            <a:r>
              <a:rPr lang="ko-KR" altLang="ko-KR" sz="1050" dirty="0"/>
              <a:t>업그레이드 개발완료</a:t>
            </a:r>
          </a:p>
          <a:p>
            <a:pPr marL="228600" indent="-228600"/>
            <a:r>
              <a:rPr lang="en-US" altLang="ko-KR" sz="1050" dirty="0"/>
              <a:t>         12 </a:t>
            </a:r>
            <a:r>
              <a:rPr lang="ko-KR" altLang="ko-KR" sz="1050" dirty="0"/>
              <a:t>현대자동차 고급형</a:t>
            </a:r>
            <a:r>
              <a:rPr lang="en-US" altLang="ko-KR" sz="1050" dirty="0"/>
              <a:t> DH AVN(</a:t>
            </a:r>
            <a:r>
              <a:rPr lang="en-US" altLang="ko-KR" sz="1050" dirty="0" err="1"/>
              <a:t>MeeGo</a:t>
            </a:r>
            <a:r>
              <a:rPr lang="en-US" altLang="ko-KR" sz="1050" dirty="0"/>
              <a:t> </a:t>
            </a:r>
            <a:r>
              <a:rPr lang="ko-KR" altLang="ko-KR" sz="1050" dirty="0"/>
              <a:t>기반</a:t>
            </a:r>
            <a:r>
              <a:rPr lang="en-US" altLang="ko-KR" sz="1050" dirty="0"/>
              <a:t>) </a:t>
            </a:r>
            <a:r>
              <a:rPr lang="ko-KR" altLang="ko-KR" sz="1050" dirty="0"/>
              <a:t>개발완료</a:t>
            </a:r>
            <a:r>
              <a:rPr lang="en-US" altLang="ko-KR" sz="1050" dirty="0"/>
              <a:t> – </a:t>
            </a:r>
            <a:r>
              <a:rPr lang="ko-KR" altLang="en-US" sz="1050" dirty="0"/>
              <a:t>신형 </a:t>
            </a:r>
            <a:r>
              <a:rPr lang="ko-KR" altLang="en-US" sz="1050" dirty="0" err="1"/>
              <a:t>제네시스</a:t>
            </a:r>
            <a:r>
              <a:rPr lang="ko-KR" altLang="en-US" sz="1050" dirty="0"/>
              <a:t> 출시</a:t>
            </a:r>
            <a:endParaRPr lang="en-US" altLang="ko-KR" sz="1050" dirty="0"/>
          </a:p>
          <a:p>
            <a:pPr marL="228600" indent="-228600">
              <a:buAutoNum type="arabicPlain" startAt="2014"/>
            </a:pPr>
            <a:r>
              <a:rPr lang="en-US" altLang="ko-KR" sz="1050" dirty="0"/>
              <a:t>   08 GM</a:t>
            </a:r>
            <a:r>
              <a:rPr lang="ko-KR" altLang="ko-KR" sz="1050" dirty="0"/>
              <a:t>자동차</a:t>
            </a:r>
            <a:r>
              <a:rPr lang="en-US" altLang="ko-KR" sz="1050" dirty="0"/>
              <a:t> BYOM2 AVN </a:t>
            </a:r>
            <a:r>
              <a:rPr lang="ko-KR" altLang="ko-KR" sz="1050" dirty="0"/>
              <a:t>개발</a:t>
            </a:r>
            <a:r>
              <a:rPr lang="ko-KR" altLang="en-US" sz="1050" dirty="0"/>
              <a:t>완료</a:t>
            </a:r>
            <a:endParaRPr lang="en-US" altLang="ko-KR" sz="1050" dirty="0"/>
          </a:p>
          <a:p>
            <a:pPr marL="228600" indent="-228600"/>
            <a:r>
              <a:rPr lang="en-US" altLang="ko-KR" sz="1050" dirty="0"/>
              <a:t>         10 </a:t>
            </a:r>
            <a:r>
              <a:rPr lang="ko-KR" altLang="ko-KR" sz="1050" dirty="0"/>
              <a:t>현대자동차 </a:t>
            </a:r>
            <a:r>
              <a:rPr lang="ko-KR" altLang="ko-KR" sz="1050" dirty="0" err="1"/>
              <a:t>유럽향</a:t>
            </a:r>
            <a:r>
              <a:rPr lang="en-US" altLang="ko-KR" sz="1050" dirty="0"/>
              <a:t> 2.0 AVN </a:t>
            </a:r>
            <a:r>
              <a:rPr lang="ko-KR" altLang="ko-KR" sz="1050" dirty="0"/>
              <a:t>개발</a:t>
            </a:r>
            <a:r>
              <a:rPr lang="ko-KR" altLang="en-US" sz="1050" dirty="0"/>
              <a:t>완료</a:t>
            </a:r>
            <a:endParaRPr lang="ko-KR" altLang="ko-KR" sz="1050" dirty="0"/>
          </a:p>
          <a:p>
            <a:pPr marL="228600" indent="-228600">
              <a:buAutoNum type="arabicPlain" startAt="2015"/>
            </a:pPr>
            <a:r>
              <a:rPr lang="en-US" altLang="ko-KR" sz="1050" dirty="0"/>
              <a:t>   03 </a:t>
            </a:r>
            <a:r>
              <a:rPr lang="ko-KR" altLang="ko-KR" sz="1050" dirty="0"/>
              <a:t>현대자동차 고급형</a:t>
            </a:r>
            <a:r>
              <a:rPr lang="en-US" altLang="ko-KR" sz="1050" dirty="0"/>
              <a:t> KH AVN(</a:t>
            </a:r>
            <a:r>
              <a:rPr lang="en-US" altLang="ko-KR" sz="1050" dirty="0" err="1"/>
              <a:t>MeeGo</a:t>
            </a:r>
            <a:r>
              <a:rPr lang="en-US" altLang="ko-KR" sz="1050" dirty="0"/>
              <a:t> </a:t>
            </a:r>
            <a:r>
              <a:rPr lang="ko-KR" altLang="ko-KR" sz="1050" dirty="0"/>
              <a:t>기반</a:t>
            </a:r>
            <a:r>
              <a:rPr lang="en-US" altLang="ko-KR" sz="1050" dirty="0"/>
              <a:t>) </a:t>
            </a:r>
            <a:r>
              <a:rPr lang="ko-KR" altLang="ko-KR" sz="1050" dirty="0"/>
              <a:t>개발완료</a:t>
            </a:r>
            <a:r>
              <a:rPr lang="en-US" altLang="ko-KR" sz="1050" dirty="0"/>
              <a:t>         </a:t>
            </a:r>
          </a:p>
          <a:p>
            <a:pPr marL="228600" indent="-228600"/>
            <a:r>
              <a:rPr lang="en-US" altLang="ko-KR" sz="1050" dirty="0"/>
              <a:t>         03 AV/AVN </a:t>
            </a:r>
            <a:r>
              <a:rPr lang="ko-KR" altLang="en-US" sz="1050" dirty="0"/>
              <a:t>자체 생산라인</a:t>
            </a:r>
            <a:r>
              <a:rPr lang="en-US" altLang="ko-KR" sz="1050" dirty="0"/>
              <a:t>(</a:t>
            </a:r>
            <a:r>
              <a:rPr lang="ko-KR" altLang="en-US" sz="1050" dirty="0" err="1"/>
              <a:t>수삽</a:t>
            </a:r>
            <a:r>
              <a:rPr lang="en-US" altLang="ko-KR" sz="1050" dirty="0"/>
              <a:t>/</a:t>
            </a:r>
            <a:r>
              <a:rPr lang="ko-KR" altLang="en-US" sz="1050" dirty="0"/>
              <a:t>조립</a:t>
            </a:r>
            <a:r>
              <a:rPr lang="en-US" altLang="ko-KR" sz="1050" dirty="0"/>
              <a:t>/</a:t>
            </a:r>
            <a:r>
              <a:rPr lang="ko-KR" altLang="en-US" sz="1050" dirty="0"/>
              <a:t>검사</a:t>
            </a:r>
            <a:r>
              <a:rPr lang="en-US" altLang="ko-KR" sz="1050" dirty="0"/>
              <a:t>)</a:t>
            </a:r>
            <a:r>
              <a:rPr lang="ko-KR" altLang="en-US" sz="1050" dirty="0"/>
              <a:t> 구축</a:t>
            </a:r>
            <a:endParaRPr lang="en-US" altLang="ko-KR" sz="1050" dirty="0"/>
          </a:p>
          <a:p>
            <a:pPr marL="228600" indent="-228600"/>
            <a:r>
              <a:rPr lang="en-US" altLang="ko-KR" sz="1050" dirty="0"/>
              <a:t>         04-07 </a:t>
            </a:r>
            <a:r>
              <a:rPr lang="ko-KR" altLang="en-US" sz="1050" dirty="0"/>
              <a:t>현대기아자동차 </a:t>
            </a:r>
            <a:r>
              <a:rPr lang="en-US" altLang="ko-KR" sz="1050" dirty="0"/>
              <a:t>PIO AVN(MD, YD, GS, TL) </a:t>
            </a:r>
            <a:r>
              <a:rPr lang="ko-KR" altLang="en-US" sz="1050" dirty="0"/>
              <a:t>개발</a:t>
            </a:r>
            <a:r>
              <a:rPr lang="en-US" altLang="ko-KR" sz="1050" dirty="0"/>
              <a:t>/</a:t>
            </a:r>
            <a:r>
              <a:rPr lang="ko-KR" altLang="en-US" sz="1050" dirty="0"/>
              <a:t>생산 완료</a:t>
            </a:r>
            <a:endParaRPr lang="en-US" altLang="ko-KR" sz="1050" dirty="0"/>
          </a:p>
          <a:p>
            <a:pPr marL="228600" indent="-228600">
              <a:buAutoNum type="arabicPlain" startAt="2016"/>
            </a:pPr>
            <a:r>
              <a:rPr lang="ko-KR" altLang="en-US" sz="1050" dirty="0"/>
              <a:t>   </a:t>
            </a:r>
            <a:r>
              <a:rPr lang="en-US" altLang="ko-KR" sz="1050" dirty="0"/>
              <a:t>Android </a:t>
            </a:r>
            <a:r>
              <a:rPr lang="ko-KR" altLang="en-US" sz="1050" dirty="0"/>
              <a:t>기반 </a:t>
            </a:r>
            <a:r>
              <a:rPr lang="ko-KR" altLang="en-US" sz="1050" dirty="0" err="1"/>
              <a:t>경제형</a:t>
            </a:r>
            <a:r>
              <a:rPr lang="ko-KR" altLang="en-US" sz="1050" dirty="0"/>
              <a:t> </a:t>
            </a:r>
            <a:r>
              <a:rPr lang="en-US" altLang="ko-KR" sz="1050" dirty="0"/>
              <a:t>AVN </a:t>
            </a:r>
            <a:r>
              <a:rPr lang="ko-KR" altLang="en-US" sz="1050" dirty="0" err="1"/>
              <a:t>내수향</a:t>
            </a:r>
            <a:r>
              <a:rPr lang="ko-KR" altLang="en-US" sz="1050" dirty="0"/>
              <a:t> 개발완료</a:t>
            </a:r>
            <a:r>
              <a:rPr lang="en-US" altLang="ko-KR" sz="1050" dirty="0"/>
              <a:t>, </a:t>
            </a:r>
            <a:r>
              <a:rPr lang="ko-KR" altLang="en-US" sz="1050" dirty="0" err="1"/>
              <a:t>유럽향</a:t>
            </a:r>
            <a:r>
              <a:rPr lang="en-US" altLang="ko-KR" sz="1050" dirty="0"/>
              <a:t>/</a:t>
            </a:r>
            <a:r>
              <a:rPr lang="ko-KR" altLang="en-US" sz="1050" dirty="0" err="1"/>
              <a:t>호주향</a:t>
            </a:r>
            <a:r>
              <a:rPr lang="ko-KR" altLang="en-US" sz="1050" dirty="0"/>
              <a:t> </a:t>
            </a:r>
            <a:r>
              <a:rPr lang="ko-KR" altLang="ko-KR" sz="1050" dirty="0"/>
              <a:t>개발 </a:t>
            </a:r>
            <a:endParaRPr lang="en-US" altLang="ko-KR" sz="1050" dirty="0"/>
          </a:p>
          <a:p>
            <a:pPr marL="228600" indent="-228600"/>
            <a:r>
              <a:rPr lang="ko-KR" altLang="en-US" sz="1050" dirty="0"/>
              <a:t>         현대자동차 고급형 </a:t>
            </a:r>
            <a:r>
              <a:rPr lang="en-US" altLang="ko-KR" sz="1050" dirty="0"/>
              <a:t>AVN 2.1 </a:t>
            </a:r>
            <a:r>
              <a:rPr lang="ko-KR" altLang="en-US" sz="1050" dirty="0"/>
              <a:t>개발</a:t>
            </a:r>
            <a:endParaRPr lang="en-US" altLang="ko-KR" sz="1050" dirty="0"/>
          </a:p>
          <a:p>
            <a:pPr marL="228600" indent="-228600"/>
            <a:r>
              <a:rPr lang="en-US" altLang="ko-KR" sz="1050" dirty="0">
                <a:solidFill>
                  <a:srgbClr val="FF0000"/>
                </a:solidFill>
              </a:rPr>
              <a:t>         </a:t>
            </a:r>
            <a:r>
              <a:rPr lang="ko-KR" altLang="en-US" sz="1050" dirty="0"/>
              <a:t>중국 </a:t>
            </a:r>
            <a:r>
              <a:rPr lang="en-US" altLang="ko-KR" sz="1050" dirty="0" err="1"/>
              <a:t>Geely</a:t>
            </a:r>
            <a:r>
              <a:rPr lang="ko-KR" altLang="en-US" sz="1050" dirty="0"/>
              <a:t>자동차 </a:t>
            </a:r>
            <a:r>
              <a:rPr lang="en-US" altLang="ko-KR" sz="1050" dirty="0"/>
              <a:t>AVN </a:t>
            </a:r>
            <a:r>
              <a:rPr lang="ko-KR" altLang="en-US" sz="1050" dirty="0"/>
              <a:t>개발</a:t>
            </a:r>
            <a:endParaRPr lang="en-US" altLang="ko-KR" sz="1050" dirty="0"/>
          </a:p>
          <a:p>
            <a:pPr marL="228600" indent="-228600"/>
            <a:r>
              <a:rPr lang="en-US" altLang="ko-KR" sz="1050" dirty="0"/>
              <a:t>2017  </a:t>
            </a:r>
            <a:r>
              <a:rPr lang="ko-KR" altLang="en-US" sz="1050" dirty="0"/>
              <a:t> </a:t>
            </a:r>
            <a:r>
              <a:rPr lang="en-US" altLang="ko-KR" sz="1050" dirty="0"/>
              <a:t>Android </a:t>
            </a:r>
            <a:r>
              <a:rPr lang="ko-KR" altLang="en-US" sz="1050" dirty="0"/>
              <a:t>기반 </a:t>
            </a:r>
            <a:r>
              <a:rPr lang="ko-KR" altLang="en-US" sz="1050" dirty="0" err="1"/>
              <a:t>경제형</a:t>
            </a:r>
            <a:r>
              <a:rPr lang="ko-KR" altLang="en-US" sz="1050" dirty="0"/>
              <a:t> </a:t>
            </a:r>
            <a:r>
              <a:rPr lang="en-US" altLang="ko-KR" sz="1050" dirty="0"/>
              <a:t>AVN </a:t>
            </a:r>
            <a:r>
              <a:rPr lang="ko-KR" altLang="en-US" sz="1050" dirty="0" err="1"/>
              <a:t>유럽향</a:t>
            </a:r>
            <a:r>
              <a:rPr lang="en-US" altLang="ko-KR" sz="1050" dirty="0"/>
              <a:t>/</a:t>
            </a:r>
            <a:r>
              <a:rPr lang="ko-KR" altLang="en-US" sz="1050" dirty="0" err="1"/>
              <a:t>호주향</a:t>
            </a:r>
            <a:r>
              <a:rPr lang="ko-KR" altLang="en-US" sz="1050" dirty="0"/>
              <a:t> 개발완료</a:t>
            </a:r>
            <a:r>
              <a:rPr lang="en-US" altLang="ko-KR" sz="1050" dirty="0"/>
              <a:t>, PIO </a:t>
            </a:r>
            <a:r>
              <a:rPr lang="ko-KR" altLang="ko-KR" sz="1050" dirty="0"/>
              <a:t>개발</a:t>
            </a:r>
            <a:endParaRPr lang="en-US" altLang="ko-KR" sz="1050" dirty="0"/>
          </a:p>
          <a:p>
            <a:pPr marL="228600" indent="-228600"/>
            <a:r>
              <a:rPr lang="ko-KR" altLang="en-US" sz="1050" dirty="0"/>
              <a:t>         현대자동차 고급형 </a:t>
            </a:r>
            <a:r>
              <a:rPr lang="en-US" altLang="ko-KR" sz="1050" dirty="0"/>
              <a:t>AVN 5 </a:t>
            </a:r>
            <a:r>
              <a:rPr lang="ko-KR" altLang="en-US" sz="1050" dirty="0"/>
              <a:t>세대</a:t>
            </a:r>
            <a:r>
              <a:rPr lang="en-US" altLang="ko-KR" sz="1050" dirty="0"/>
              <a:t>, </a:t>
            </a:r>
            <a:r>
              <a:rPr lang="ko-KR" altLang="en-US" sz="1050" dirty="0"/>
              <a:t>고급형 </a:t>
            </a:r>
            <a:r>
              <a:rPr lang="en-US" altLang="ko-KR" sz="1050" dirty="0"/>
              <a:t>AVN 6 </a:t>
            </a:r>
            <a:r>
              <a:rPr lang="ko-KR" altLang="en-US" sz="1050" dirty="0"/>
              <a:t>세대</a:t>
            </a:r>
            <a:r>
              <a:rPr lang="en-US" altLang="ko-KR" sz="1050" dirty="0"/>
              <a:t>, </a:t>
            </a:r>
            <a:r>
              <a:rPr lang="ko-KR" altLang="en-US" sz="1050" dirty="0"/>
              <a:t>표준형 </a:t>
            </a:r>
            <a:r>
              <a:rPr lang="en-US" altLang="ko-KR" sz="1050" dirty="0"/>
              <a:t>5</a:t>
            </a:r>
            <a:r>
              <a:rPr lang="ko-KR" altLang="en-US" sz="1050" dirty="0"/>
              <a:t>세대 </a:t>
            </a:r>
            <a:r>
              <a:rPr lang="en-US" altLang="ko-KR" sz="1050" dirty="0"/>
              <a:t>Wide </a:t>
            </a:r>
            <a:r>
              <a:rPr lang="ko-KR" altLang="en-US" sz="1050" dirty="0"/>
              <a:t>개발</a:t>
            </a:r>
            <a:endParaRPr lang="en-US" altLang="ko-KR" sz="1050" dirty="0"/>
          </a:p>
          <a:p>
            <a:pPr marL="228600" indent="-228600"/>
            <a:r>
              <a:rPr lang="en-US" altLang="ko-KR" sz="1050" dirty="0">
                <a:solidFill>
                  <a:srgbClr val="FF0000"/>
                </a:solidFill>
              </a:rPr>
              <a:t>         </a:t>
            </a:r>
            <a:r>
              <a:rPr lang="en-US" altLang="ko-KR" sz="1050" dirty="0"/>
              <a:t>JLR </a:t>
            </a:r>
            <a:r>
              <a:rPr lang="ko-KR" altLang="en-US" sz="1050" dirty="0"/>
              <a:t>자동차 고급형 </a:t>
            </a:r>
            <a:r>
              <a:rPr lang="en-US" altLang="ko-KR" sz="1050" dirty="0"/>
              <a:t>AVN </a:t>
            </a:r>
            <a:r>
              <a:rPr lang="ko-KR" altLang="en-US" sz="1050" dirty="0"/>
              <a:t>개발 진행 중</a:t>
            </a:r>
            <a:endParaRPr lang="en-US" altLang="ko-KR" sz="1050" dirty="0"/>
          </a:p>
          <a:p>
            <a:pPr marL="228600" indent="-228600"/>
            <a:r>
              <a:rPr lang="en-US" altLang="ko-KR" sz="1050" dirty="0"/>
              <a:t>2018  </a:t>
            </a:r>
            <a:r>
              <a:rPr lang="ko-KR" altLang="en-US" sz="1050" dirty="0"/>
              <a:t> </a:t>
            </a:r>
            <a:r>
              <a:rPr lang="en-US" altLang="ko-KR" sz="1050" dirty="0"/>
              <a:t>Android </a:t>
            </a:r>
            <a:r>
              <a:rPr lang="ko-KR" altLang="en-US" sz="1050" dirty="0"/>
              <a:t>기반 </a:t>
            </a:r>
            <a:r>
              <a:rPr lang="ko-KR" altLang="en-US" sz="1050" dirty="0" err="1"/>
              <a:t>경제형</a:t>
            </a:r>
            <a:r>
              <a:rPr lang="ko-KR" altLang="en-US" sz="1050" dirty="0"/>
              <a:t> </a:t>
            </a:r>
            <a:r>
              <a:rPr lang="en-US" altLang="ko-KR" sz="1050" dirty="0"/>
              <a:t>AVN </a:t>
            </a:r>
            <a:r>
              <a:rPr lang="ko-KR" altLang="en-US" sz="1050" dirty="0" err="1"/>
              <a:t>유럽향</a:t>
            </a:r>
            <a:r>
              <a:rPr lang="en-US" altLang="ko-KR" sz="1050" dirty="0"/>
              <a:t>/</a:t>
            </a:r>
            <a:r>
              <a:rPr lang="ko-KR" altLang="en-US" sz="1050" dirty="0" err="1"/>
              <a:t>호주향</a:t>
            </a:r>
            <a:r>
              <a:rPr lang="ko-KR" altLang="en-US" sz="1050" dirty="0"/>
              <a:t> 개발완료</a:t>
            </a:r>
            <a:r>
              <a:rPr lang="en-US" altLang="ko-KR" sz="1050" dirty="0"/>
              <a:t>, PIO </a:t>
            </a:r>
            <a:r>
              <a:rPr lang="ko-KR" altLang="ko-KR" sz="1050" dirty="0"/>
              <a:t>개발 </a:t>
            </a:r>
            <a:endParaRPr lang="en-US" altLang="ko-KR" sz="1050" dirty="0"/>
          </a:p>
          <a:p>
            <a:pPr marL="228600" indent="-228600"/>
            <a:r>
              <a:rPr lang="ko-KR" altLang="en-US" sz="1050" dirty="0"/>
              <a:t>         현대자동차 고급형 </a:t>
            </a:r>
            <a:r>
              <a:rPr lang="en-US" altLang="ko-KR" sz="1050" dirty="0"/>
              <a:t>AVN 5 </a:t>
            </a:r>
            <a:r>
              <a:rPr lang="ko-KR" altLang="en-US" sz="1050" dirty="0"/>
              <a:t>세대</a:t>
            </a:r>
            <a:r>
              <a:rPr lang="en-US" altLang="ko-KR" sz="1050" dirty="0"/>
              <a:t>, </a:t>
            </a:r>
            <a:r>
              <a:rPr lang="ko-KR" altLang="en-US" sz="1050" dirty="0"/>
              <a:t>고급형 </a:t>
            </a:r>
            <a:r>
              <a:rPr lang="en-US" altLang="ko-KR" sz="1050" dirty="0"/>
              <a:t>AVN 6 </a:t>
            </a:r>
            <a:r>
              <a:rPr lang="ko-KR" altLang="en-US" sz="1050" dirty="0"/>
              <a:t>세대</a:t>
            </a:r>
            <a:r>
              <a:rPr lang="en-US" altLang="ko-KR" sz="1050" dirty="0"/>
              <a:t>, </a:t>
            </a:r>
            <a:r>
              <a:rPr lang="ko-KR" altLang="en-US" sz="1050" dirty="0"/>
              <a:t>표준형 </a:t>
            </a:r>
            <a:r>
              <a:rPr lang="en-US" altLang="ko-KR" sz="1050" dirty="0"/>
              <a:t>5</a:t>
            </a:r>
            <a:r>
              <a:rPr lang="ko-KR" altLang="en-US" sz="1050" dirty="0"/>
              <a:t>세대 </a:t>
            </a:r>
            <a:r>
              <a:rPr lang="en-US" altLang="ko-KR" sz="1050" dirty="0"/>
              <a:t>Wide </a:t>
            </a:r>
            <a:r>
              <a:rPr lang="ko-KR" altLang="en-US" sz="1050" dirty="0"/>
              <a:t>개발</a:t>
            </a:r>
            <a:endParaRPr lang="en-US" altLang="ko-KR" sz="1050" dirty="0"/>
          </a:p>
          <a:p>
            <a:pPr marL="228600" indent="-228600"/>
            <a:r>
              <a:rPr lang="en-US" altLang="ko-KR" sz="1050" dirty="0">
                <a:solidFill>
                  <a:srgbClr val="FF0000"/>
                </a:solidFill>
              </a:rPr>
              <a:t>         </a:t>
            </a:r>
            <a:r>
              <a:rPr lang="en-US" altLang="ko-KR" sz="1050" dirty="0"/>
              <a:t>JLR </a:t>
            </a:r>
            <a:r>
              <a:rPr lang="ko-KR" altLang="en-US" sz="1050" dirty="0"/>
              <a:t>자동차 고급형 </a:t>
            </a:r>
            <a:r>
              <a:rPr lang="en-US" altLang="ko-KR" sz="1050" dirty="0"/>
              <a:t>AVN </a:t>
            </a:r>
            <a:r>
              <a:rPr lang="ko-KR" altLang="en-US" sz="1050" dirty="0"/>
              <a:t>개발</a:t>
            </a:r>
            <a:endParaRPr lang="en-US" altLang="ko-KR" sz="1050" dirty="0"/>
          </a:p>
          <a:p>
            <a:pPr marL="228600" indent="-228600"/>
            <a:r>
              <a:rPr lang="en-US" altLang="ko-KR" sz="1050" dirty="0"/>
              <a:t>         VW MIB/MEB/ICAS</a:t>
            </a:r>
            <a:r>
              <a:rPr lang="ko-KR" altLang="en-US" sz="1050" dirty="0"/>
              <a:t> 모델</a:t>
            </a:r>
            <a:r>
              <a:rPr lang="en-US" altLang="ko-KR" sz="1050" dirty="0"/>
              <a:t> SDARS(SXM), DAB </a:t>
            </a:r>
            <a:r>
              <a:rPr lang="ko-KR" altLang="en-US" sz="1050" dirty="0"/>
              <a:t>서비스</a:t>
            </a:r>
            <a:r>
              <a:rPr lang="en-US" altLang="ko-KR" sz="1050" dirty="0"/>
              <a:t> </a:t>
            </a:r>
            <a:r>
              <a:rPr lang="ko-KR" altLang="en-US" sz="1050" dirty="0"/>
              <a:t>개발</a:t>
            </a:r>
            <a:endParaRPr lang="en-US" altLang="ko-KR" sz="1050" dirty="0"/>
          </a:p>
        </p:txBody>
      </p:sp>
      <p:sp>
        <p:nvSpPr>
          <p:cNvPr id="6" name="직사각형 5"/>
          <p:cNvSpPr/>
          <p:nvPr/>
        </p:nvSpPr>
        <p:spPr>
          <a:xfrm>
            <a:off x="1142976" y="857232"/>
            <a:ext cx="250033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ko-KR" altLang="en-US" sz="1050" dirty="0"/>
              <a:t>▣ </a:t>
            </a:r>
            <a:r>
              <a:rPr lang="ko-KR" altLang="en-US" sz="1050" dirty="0" err="1"/>
              <a:t>모비루스에서의</a:t>
            </a:r>
            <a:r>
              <a:rPr lang="ko-KR" altLang="en-US" sz="1050" dirty="0"/>
              <a:t> </a:t>
            </a:r>
            <a:r>
              <a:rPr lang="en-US" altLang="ko-KR" sz="1050" dirty="0"/>
              <a:t>AVN </a:t>
            </a:r>
            <a:r>
              <a:rPr lang="ko-KR" altLang="en-US" sz="1050" dirty="0"/>
              <a:t>개발</a:t>
            </a:r>
            <a:endParaRPr lang="ko-KR" altLang="ko-KR" sz="1050" dirty="0"/>
          </a:p>
        </p:txBody>
      </p:sp>
      <p:sp>
        <p:nvSpPr>
          <p:cNvPr id="7" name="직사각형 6"/>
          <p:cNvSpPr/>
          <p:nvPr/>
        </p:nvSpPr>
        <p:spPr>
          <a:xfrm>
            <a:off x="1142976" y="4796289"/>
            <a:ext cx="592935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ko-KR" altLang="en-US" sz="1050" dirty="0"/>
              <a:t>▣ </a:t>
            </a:r>
            <a:r>
              <a:rPr lang="en-US" altLang="ko-KR" sz="1050" dirty="0"/>
              <a:t>2019. 01 </a:t>
            </a:r>
            <a:r>
              <a:rPr lang="ko-KR" altLang="en-US" sz="1050" dirty="0"/>
              <a:t>㈜</a:t>
            </a:r>
            <a:r>
              <a:rPr lang="ko-KR" altLang="en-US" sz="1050" dirty="0" err="1"/>
              <a:t>티센오토모티브로</a:t>
            </a:r>
            <a:r>
              <a:rPr lang="ko-KR" altLang="en-US" sz="1050" dirty="0"/>
              <a:t> 개발 이관</a:t>
            </a:r>
            <a:endParaRPr lang="ko-KR" altLang="ko-KR" sz="1050" dirty="0"/>
          </a:p>
        </p:txBody>
      </p:sp>
      <p:sp>
        <p:nvSpPr>
          <p:cNvPr id="8" name="직사각형 7"/>
          <p:cNvSpPr/>
          <p:nvPr/>
        </p:nvSpPr>
        <p:spPr>
          <a:xfrm>
            <a:off x="1357323" y="4978767"/>
            <a:ext cx="63156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altLang="ko-KR" sz="1050" dirty="0"/>
              <a:t>2019  </a:t>
            </a:r>
            <a:r>
              <a:rPr lang="ko-KR" altLang="en-US" sz="1050" dirty="0"/>
              <a:t> </a:t>
            </a:r>
            <a:r>
              <a:rPr lang="en-US" altLang="ko-KR" sz="1050" dirty="0"/>
              <a:t>Android </a:t>
            </a:r>
            <a:r>
              <a:rPr lang="ko-KR" altLang="en-US" sz="1050" dirty="0"/>
              <a:t>기반 현대 인도</a:t>
            </a:r>
            <a:r>
              <a:rPr lang="en-US" altLang="ko-KR" sz="1050" dirty="0"/>
              <a:t>PIO AVN </a:t>
            </a:r>
            <a:r>
              <a:rPr lang="ko-KR" altLang="ko-KR" sz="1050" dirty="0"/>
              <a:t>개발</a:t>
            </a:r>
            <a:endParaRPr lang="en-US" altLang="ko-KR" sz="1050" dirty="0"/>
          </a:p>
          <a:p>
            <a:pPr marL="228600" indent="-228600"/>
            <a:r>
              <a:rPr lang="ko-KR" altLang="en-US" sz="1050" dirty="0"/>
              <a:t>         현대자동차 고급형 </a:t>
            </a:r>
            <a:r>
              <a:rPr lang="en-US" altLang="ko-KR" sz="1050" dirty="0"/>
              <a:t>AVN 5</a:t>
            </a:r>
            <a:r>
              <a:rPr lang="ko-KR" altLang="en-US" sz="1050" dirty="0"/>
              <a:t>세대</a:t>
            </a:r>
            <a:r>
              <a:rPr lang="en-US" altLang="ko-KR" sz="1050" dirty="0"/>
              <a:t>, </a:t>
            </a:r>
            <a:r>
              <a:rPr lang="ko-KR" altLang="en-US" sz="1050" dirty="0"/>
              <a:t>고급형 </a:t>
            </a:r>
            <a:r>
              <a:rPr lang="en-US" altLang="ko-KR" sz="1050" dirty="0"/>
              <a:t>AVN 6</a:t>
            </a:r>
            <a:r>
              <a:rPr lang="ko-KR" altLang="en-US" sz="1050" dirty="0"/>
              <a:t>세대</a:t>
            </a:r>
            <a:r>
              <a:rPr lang="en-US" altLang="ko-KR" sz="1050" dirty="0"/>
              <a:t> </a:t>
            </a:r>
            <a:r>
              <a:rPr lang="ko-KR" altLang="en-US" sz="1050" dirty="0"/>
              <a:t>개발</a:t>
            </a:r>
            <a:endParaRPr lang="en-US" altLang="ko-KR" sz="1050" dirty="0"/>
          </a:p>
          <a:p>
            <a:pPr marL="228600" indent="-228600"/>
            <a:r>
              <a:rPr lang="en-US" altLang="ko-KR" sz="1050" dirty="0">
                <a:solidFill>
                  <a:srgbClr val="FF0000"/>
                </a:solidFill>
              </a:rPr>
              <a:t>         </a:t>
            </a:r>
            <a:r>
              <a:rPr lang="en-US" altLang="ko-KR" sz="1050" dirty="0"/>
              <a:t>VW MIB3 SDARS SXM, DAB </a:t>
            </a:r>
            <a:r>
              <a:rPr lang="ko-KR" altLang="en-US" sz="1050" dirty="0"/>
              <a:t> 개발</a:t>
            </a:r>
            <a:endParaRPr lang="en-US" altLang="ko-KR" sz="1050" dirty="0"/>
          </a:p>
          <a:p>
            <a:pPr marL="228600" indent="-228600"/>
            <a:r>
              <a:rPr lang="en-US" altLang="ko-KR" sz="1050" dirty="0"/>
              <a:t>         VW ICAS3 </a:t>
            </a:r>
            <a:r>
              <a:rPr lang="ko-KR" altLang="en-US" sz="1050" dirty="0" err="1"/>
              <a:t>북미향</a:t>
            </a:r>
            <a:r>
              <a:rPr lang="ko-KR" altLang="en-US" sz="1050" dirty="0"/>
              <a:t> 특화 </a:t>
            </a:r>
            <a:r>
              <a:rPr lang="en-US" altLang="ko-KR" sz="1050" dirty="0"/>
              <a:t>SXM </a:t>
            </a:r>
            <a:r>
              <a:rPr lang="ko-KR" altLang="en-US" sz="1050" dirty="0"/>
              <a:t>기능개발</a:t>
            </a:r>
            <a:endParaRPr lang="en-US" altLang="ko-KR" sz="1050" dirty="0"/>
          </a:p>
          <a:p>
            <a:pPr marL="228600" indent="-228600">
              <a:buAutoNum type="arabicPlain" startAt="2020"/>
            </a:pPr>
            <a:r>
              <a:rPr lang="en-US" altLang="ko-KR" sz="1050" dirty="0"/>
              <a:t>   </a:t>
            </a:r>
            <a:r>
              <a:rPr lang="ko-KR" altLang="en-US" sz="1050" dirty="0"/>
              <a:t>현대자동차 고급형 </a:t>
            </a:r>
            <a:r>
              <a:rPr lang="en-US" altLang="ko-KR" sz="1050" dirty="0"/>
              <a:t>AVN 6 </a:t>
            </a:r>
            <a:r>
              <a:rPr lang="ko-KR" altLang="en-US" sz="1050" dirty="0"/>
              <a:t>세대 개발완료</a:t>
            </a:r>
            <a:endParaRPr lang="en-US" altLang="ko-KR" sz="1050" dirty="0"/>
          </a:p>
          <a:p>
            <a:r>
              <a:rPr lang="en-US" altLang="ko-KR" sz="1050" dirty="0"/>
              <a:t>         VW MIB3/ICAS3 SDARS</a:t>
            </a:r>
            <a:r>
              <a:rPr lang="ko-KR" altLang="en-US" sz="1050" dirty="0"/>
              <a:t> 개발 완료</a:t>
            </a:r>
            <a:endParaRPr lang="en-US" altLang="ko-KR" sz="1050" dirty="0"/>
          </a:p>
          <a:p>
            <a:r>
              <a:rPr lang="en-US" altLang="ko-KR" sz="1050" dirty="0"/>
              <a:t>         </a:t>
            </a:r>
            <a:r>
              <a:rPr lang="ko-KR" altLang="en-US" sz="1050" dirty="0"/>
              <a:t>현대자동차 </a:t>
            </a:r>
            <a:r>
              <a:rPr lang="en-US" altLang="ko-KR" sz="1050" dirty="0" err="1"/>
              <a:t>ccIC</a:t>
            </a:r>
            <a:r>
              <a:rPr lang="en-US" altLang="ko-KR" sz="1050" dirty="0"/>
              <a:t> </a:t>
            </a:r>
            <a:r>
              <a:rPr lang="ko-KR" altLang="en-US" sz="1050" dirty="0"/>
              <a:t>방송 </a:t>
            </a:r>
            <a:r>
              <a:rPr lang="en-US" altLang="ko-KR" sz="1050" dirty="0"/>
              <a:t>SW </a:t>
            </a:r>
            <a:r>
              <a:rPr lang="ko-KR" altLang="en-US" sz="1050" dirty="0"/>
              <a:t>개발</a:t>
            </a:r>
            <a:endParaRPr lang="en-US" altLang="ko-KR" sz="1050" dirty="0"/>
          </a:p>
          <a:p>
            <a:r>
              <a:rPr lang="ko-KR" altLang="en-US" sz="1050" dirty="0"/>
              <a:t>         현대자동차 인도</a:t>
            </a:r>
            <a:r>
              <a:rPr lang="en-US" altLang="ko-KR" sz="1050" dirty="0"/>
              <a:t>PIO AVN </a:t>
            </a:r>
            <a:r>
              <a:rPr lang="ko-KR" altLang="en-US" sz="1050" dirty="0"/>
              <a:t>후속차종 개발</a:t>
            </a:r>
            <a:endParaRPr lang="en-US" altLang="ko-KR" sz="105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664B-E114-42F5-9F4F-FC34A625A802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13" name="제목 6"/>
          <p:cNvSpPr>
            <a:spLocks/>
          </p:cNvSpPr>
          <p:nvPr/>
        </p:nvSpPr>
        <p:spPr bwMode="auto">
          <a:xfrm>
            <a:off x="1928834" y="2649539"/>
            <a:ext cx="5715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</a:pPr>
            <a:r>
              <a:rPr kumimoji="1" lang="ko-KR" altLang="en-US" sz="60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54212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664B-E114-42F5-9F4F-FC34A625A802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067944" y="260648"/>
            <a:ext cx="46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756" lvl="0" indent="-180888" algn="r">
              <a:defRPr/>
            </a:pPr>
            <a:r>
              <a:rPr lang="ko-KR" altLang="en-US" sz="1200" b="1" i="1" dirty="0">
                <a:latin typeface="맑은 고딕" pitchFamily="50" charset="-127"/>
                <a:ea typeface="맑은 고딕" pitchFamily="50" charset="-127"/>
              </a:rPr>
              <a:t>상세내역 </a:t>
            </a:r>
            <a:r>
              <a:rPr lang="en-US" altLang="ko-KR" sz="1200" b="1" i="1" dirty="0">
                <a:latin typeface="맑은 고딕" pitchFamily="50" charset="-127"/>
                <a:ea typeface="맑은 고딕" pitchFamily="50" charset="-127"/>
              </a:rPr>
              <a:t>: Appendix I </a:t>
            </a:r>
            <a:r>
              <a:rPr lang="ko-KR" altLang="en-US" sz="1200" b="1" i="1" dirty="0">
                <a:latin typeface="맑은 고딕" pitchFamily="50" charset="-127"/>
                <a:ea typeface="맑은 고딕" pitchFamily="50" charset="-127"/>
              </a:rPr>
              <a:t>참조</a:t>
            </a:r>
            <a:endParaRPr lang="en-US" altLang="ko-KR" sz="1200" b="1" i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467544" y="0"/>
            <a:ext cx="691276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3. </a:t>
            </a:r>
            <a:r>
              <a:rPr lang="en-US" altLang="ko-KR" sz="1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AVN </a:t>
            </a:r>
            <a:r>
              <a:rPr lang="ko-KR" altLang="en-US" sz="1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개발이력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graphicFrame>
        <p:nvGraphicFramePr>
          <p:cNvPr id="24" name="내용 개체 틀 5">
            <a:extLst>
              <a:ext uri="{FF2B5EF4-FFF2-40B4-BE49-F238E27FC236}">
                <a16:creationId xmlns:a16="http://schemas.microsoft.com/office/drawing/2014/main" id="{E944558C-D3A2-4FBE-84BB-068FF426BA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756525"/>
              </p:ext>
            </p:extLst>
          </p:nvPr>
        </p:nvGraphicFramePr>
        <p:xfrm>
          <a:off x="467544" y="836712"/>
          <a:ext cx="8195885" cy="531902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278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94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9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94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94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94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507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과제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2013</a:t>
                      </a:r>
                      <a:endParaRPr lang="ko-KR" altLang="en-US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2014</a:t>
                      </a:r>
                      <a:endParaRPr lang="ko-KR" altLang="en-US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2015</a:t>
                      </a:r>
                      <a:endParaRPr lang="ko-KR" altLang="en-US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2016</a:t>
                      </a:r>
                      <a:endParaRPr lang="ko-KR" altLang="en-US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2017</a:t>
                      </a:r>
                      <a:endParaRPr lang="ko-KR" altLang="en-US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2018</a:t>
                      </a:r>
                      <a:endParaRPr lang="ko-KR" altLang="en-US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2019</a:t>
                      </a:r>
                      <a:endParaRPr lang="ko-KR" altLang="en-US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2020</a:t>
                      </a:r>
                      <a:endParaRPr lang="ko-KR" altLang="en-US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798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b="1" kern="120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DH</a:t>
                      </a:r>
                      <a:endParaRPr lang="ko-KR" altLang="en-US" sz="1200" b="1" kern="1200" dirty="0">
                        <a:solidFill>
                          <a:schemeClr val="lt1"/>
                        </a:solidFill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798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b="1" kern="1200" dirty="0" err="1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유럽향</a:t>
                      </a:r>
                      <a:r>
                        <a:rPr lang="ko-KR" altLang="en-US" sz="1200" b="1" kern="120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 </a:t>
                      </a:r>
                      <a:r>
                        <a:rPr lang="en-US" altLang="ko-KR" sz="1200" b="1" kern="120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2.0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798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b="1" kern="120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BYOM 2</a:t>
                      </a:r>
                      <a:endParaRPr lang="ko-KR" altLang="en-US" sz="1200" b="1" kern="1200" dirty="0">
                        <a:solidFill>
                          <a:schemeClr val="lt1"/>
                        </a:solidFill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798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b="1" kern="120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KH</a:t>
                      </a:r>
                      <a:endParaRPr lang="ko-KR" altLang="en-US" sz="1200" b="1" kern="1200" dirty="0">
                        <a:solidFill>
                          <a:schemeClr val="lt1"/>
                        </a:solidFill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7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1200" dirty="0" err="1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경제형</a:t>
                      </a:r>
                      <a:r>
                        <a:rPr lang="ko-KR" altLang="en-US" sz="1200" b="1" kern="120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 </a:t>
                      </a:r>
                      <a:r>
                        <a:rPr lang="en-US" altLang="ko-KR" sz="1200" b="1" kern="120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AVN(</a:t>
                      </a:r>
                      <a:r>
                        <a:rPr lang="ko-KR" altLang="en-US" sz="1200" b="1" kern="120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내수</a:t>
                      </a:r>
                      <a:r>
                        <a:rPr lang="en-US" altLang="ko-KR" sz="1200" b="1" kern="120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)</a:t>
                      </a:r>
                      <a:endParaRPr lang="ko-KR" altLang="en-US" sz="1200" b="1" kern="1200" dirty="0">
                        <a:solidFill>
                          <a:schemeClr val="lt1"/>
                        </a:solidFill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798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b="1" kern="1200" dirty="0" err="1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경제형</a:t>
                      </a:r>
                      <a:r>
                        <a:rPr lang="ko-KR" altLang="en-US" sz="1200" b="1" kern="120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 </a:t>
                      </a:r>
                      <a:r>
                        <a:rPr lang="en-US" altLang="ko-KR" sz="1200" b="1" kern="120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AVN</a:t>
                      </a:r>
                    </a:p>
                    <a:p>
                      <a:pPr marL="0" algn="ctr" defTabSz="914400" rtl="0" eaLnBrk="1" latinLnBrk="1" hangingPunct="1"/>
                      <a:r>
                        <a:rPr lang="en-US" altLang="ko-KR" sz="1200" b="1" kern="120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(</a:t>
                      </a:r>
                      <a:r>
                        <a:rPr lang="ko-KR" altLang="en-US" sz="1200" b="1" kern="120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유럽</a:t>
                      </a:r>
                      <a:r>
                        <a:rPr lang="en-US" altLang="ko-KR" sz="1200" b="1" kern="120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, </a:t>
                      </a:r>
                      <a:r>
                        <a:rPr lang="ko-KR" altLang="en-US" sz="1200" b="1" kern="120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호주</a:t>
                      </a:r>
                      <a:r>
                        <a:rPr lang="en-US" altLang="ko-KR" sz="1200" b="1" kern="120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)</a:t>
                      </a:r>
                      <a:endParaRPr lang="ko-KR" altLang="en-US" sz="1200" b="1" kern="1200" dirty="0">
                        <a:solidFill>
                          <a:schemeClr val="lt1"/>
                        </a:solidFill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7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120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고급형 </a:t>
                      </a:r>
                      <a:r>
                        <a:rPr lang="en-US" altLang="ko-KR" sz="1200" b="1" kern="120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AVN 5</a:t>
                      </a:r>
                      <a:r>
                        <a:rPr lang="ko-KR" altLang="en-US" sz="1200" b="1" kern="120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세대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071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b="1" kern="120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고급형 </a:t>
                      </a:r>
                      <a:r>
                        <a:rPr lang="en-US" altLang="ko-KR" sz="1200" b="1" kern="120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AVN</a:t>
                      </a:r>
                      <a:r>
                        <a:rPr lang="en-US" altLang="ko-KR" sz="1200" b="1" kern="1200" baseline="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 6</a:t>
                      </a:r>
                      <a:r>
                        <a:rPr lang="ko-KR" altLang="en-US" sz="1200" b="1" kern="1200" baseline="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세대</a:t>
                      </a:r>
                      <a:endParaRPr lang="ko-KR" altLang="en-US" sz="1200" b="1" kern="1200" dirty="0">
                        <a:solidFill>
                          <a:schemeClr val="lt1"/>
                        </a:solidFill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967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b="1" kern="120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JLR</a:t>
                      </a:r>
                      <a:r>
                        <a:rPr lang="en-US" altLang="ko-KR" sz="1200" b="1" kern="1200" baseline="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 AVN</a:t>
                      </a:r>
                      <a:endParaRPr lang="ko-KR" altLang="en-US" sz="1200" b="1" kern="1200" dirty="0">
                        <a:solidFill>
                          <a:schemeClr val="lt1"/>
                        </a:solidFill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0855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b="1" kern="120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VW</a:t>
                      </a:r>
                    </a:p>
                    <a:p>
                      <a:pPr marL="0" algn="ctr" defTabSz="914400" rtl="0" eaLnBrk="1" latinLnBrk="1" hangingPunct="1"/>
                      <a:r>
                        <a:rPr lang="en-US" altLang="ko-KR" sz="1200" b="1" kern="120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(MIB, ICAS)</a:t>
                      </a:r>
                      <a:endParaRPr lang="ko-KR" altLang="en-US" sz="1200" b="1" kern="1200" dirty="0">
                        <a:solidFill>
                          <a:schemeClr val="lt1"/>
                        </a:solidFill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87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Android </a:t>
                      </a:r>
                      <a:r>
                        <a:rPr lang="ko-KR" altLang="en-US" sz="1200" b="1" kern="120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인도 </a:t>
                      </a:r>
                      <a:r>
                        <a:rPr lang="en-US" altLang="ko-KR" sz="1200" b="1" kern="120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PIO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27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b="1" kern="120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HKMC </a:t>
                      </a:r>
                      <a:r>
                        <a:rPr lang="en-US" altLang="ko-KR" sz="1200" b="1" kern="1200" dirty="0" err="1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Arial Unicode MS" pitchFamily="50" charset="-127"/>
                        </a:rPr>
                        <a:t>ccIC</a:t>
                      </a:r>
                      <a:endParaRPr lang="en-US" altLang="ko-KR" sz="1200" b="1" kern="1200" dirty="0">
                        <a:solidFill>
                          <a:schemeClr val="lt1"/>
                        </a:solidFill>
                        <a:latin typeface="+mn-ea"/>
                        <a:ea typeface="+mn-ea"/>
                        <a:cs typeface="Arial Unicode MS" pitchFamily="50" charset="-127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5" name="오른쪽 화살표 9">
            <a:extLst>
              <a:ext uri="{FF2B5EF4-FFF2-40B4-BE49-F238E27FC236}">
                <a16:creationId xmlns:a16="http://schemas.microsoft.com/office/drawing/2014/main" id="{55412BB8-79CA-4F2F-B167-1ADB97440AA1}"/>
              </a:ext>
            </a:extLst>
          </p:cNvPr>
          <p:cNvSpPr/>
          <p:nvPr/>
        </p:nvSpPr>
        <p:spPr>
          <a:xfrm flipV="1">
            <a:off x="1763688" y="1342987"/>
            <a:ext cx="792088" cy="126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오른쪽 화살표 11">
            <a:extLst>
              <a:ext uri="{FF2B5EF4-FFF2-40B4-BE49-F238E27FC236}">
                <a16:creationId xmlns:a16="http://schemas.microsoft.com/office/drawing/2014/main" id="{6A9CB4DE-3914-4117-B9A0-3B24545F58C7}"/>
              </a:ext>
            </a:extLst>
          </p:cNvPr>
          <p:cNvSpPr/>
          <p:nvPr/>
        </p:nvSpPr>
        <p:spPr>
          <a:xfrm>
            <a:off x="1763688" y="1988840"/>
            <a:ext cx="1656184" cy="126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오른쪽 화살표 15">
            <a:extLst>
              <a:ext uri="{FF2B5EF4-FFF2-40B4-BE49-F238E27FC236}">
                <a16:creationId xmlns:a16="http://schemas.microsoft.com/office/drawing/2014/main" id="{0D6D731C-81F1-4020-813A-69B983B47D5D}"/>
              </a:ext>
            </a:extLst>
          </p:cNvPr>
          <p:cNvSpPr/>
          <p:nvPr/>
        </p:nvSpPr>
        <p:spPr>
          <a:xfrm>
            <a:off x="2601906" y="2780927"/>
            <a:ext cx="1682062" cy="1476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오른쪽 화살표 18">
            <a:extLst>
              <a:ext uri="{FF2B5EF4-FFF2-40B4-BE49-F238E27FC236}">
                <a16:creationId xmlns:a16="http://schemas.microsoft.com/office/drawing/2014/main" id="{82B03418-E3FC-4465-8A3C-02282D814276}"/>
              </a:ext>
            </a:extLst>
          </p:cNvPr>
          <p:cNvSpPr/>
          <p:nvPr/>
        </p:nvSpPr>
        <p:spPr>
          <a:xfrm>
            <a:off x="2601906" y="2348880"/>
            <a:ext cx="1394030" cy="13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오른쪽 화살표 19">
            <a:extLst>
              <a:ext uri="{FF2B5EF4-FFF2-40B4-BE49-F238E27FC236}">
                <a16:creationId xmlns:a16="http://schemas.microsoft.com/office/drawing/2014/main" id="{9A2AEE71-F7E8-4C03-BDA9-404CB6CE6D63}"/>
              </a:ext>
            </a:extLst>
          </p:cNvPr>
          <p:cNvSpPr/>
          <p:nvPr/>
        </p:nvSpPr>
        <p:spPr>
          <a:xfrm>
            <a:off x="4347350" y="3265526"/>
            <a:ext cx="1080120" cy="1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오른쪽 화살표 20">
            <a:extLst>
              <a:ext uri="{FF2B5EF4-FFF2-40B4-BE49-F238E27FC236}">
                <a16:creationId xmlns:a16="http://schemas.microsoft.com/office/drawing/2014/main" id="{348A28F5-65D4-4EA7-917A-C0020AA49220}"/>
              </a:ext>
            </a:extLst>
          </p:cNvPr>
          <p:cNvSpPr/>
          <p:nvPr/>
        </p:nvSpPr>
        <p:spPr>
          <a:xfrm>
            <a:off x="3923928" y="3717032"/>
            <a:ext cx="2952328" cy="147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오른쪽 화살표 16">
            <a:extLst>
              <a:ext uri="{FF2B5EF4-FFF2-40B4-BE49-F238E27FC236}">
                <a16:creationId xmlns:a16="http://schemas.microsoft.com/office/drawing/2014/main" id="{8488ADF5-97BC-4294-BBE0-6E0F0B7151A5}"/>
              </a:ext>
            </a:extLst>
          </p:cNvPr>
          <p:cNvSpPr/>
          <p:nvPr/>
        </p:nvSpPr>
        <p:spPr>
          <a:xfrm>
            <a:off x="5436095" y="4147518"/>
            <a:ext cx="3227333" cy="147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오른쪽 화살표 21">
            <a:extLst>
              <a:ext uri="{FF2B5EF4-FFF2-40B4-BE49-F238E27FC236}">
                <a16:creationId xmlns:a16="http://schemas.microsoft.com/office/drawing/2014/main" id="{8AB7B80E-AB7C-4F3D-BB9D-06B5D8AC7D6A}"/>
              </a:ext>
            </a:extLst>
          </p:cNvPr>
          <p:cNvSpPr/>
          <p:nvPr/>
        </p:nvSpPr>
        <p:spPr>
          <a:xfrm>
            <a:off x="5436096" y="4581128"/>
            <a:ext cx="936104" cy="146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오른쪽 화살표 22">
            <a:extLst>
              <a:ext uri="{FF2B5EF4-FFF2-40B4-BE49-F238E27FC236}">
                <a16:creationId xmlns:a16="http://schemas.microsoft.com/office/drawing/2014/main" id="{A3829169-B6B4-4878-8F33-F6ABEF5460E5}"/>
              </a:ext>
            </a:extLst>
          </p:cNvPr>
          <p:cNvSpPr/>
          <p:nvPr/>
        </p:nvSpPr>
        <p:spPr>
          <a:xfrm>
            <a:off x="1763688" y="1715997"/>
            <a:ext cx="2304256" cy="111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오른쪽 화살표 25">
            <a:extLst>
              <a:ext uri="{FF2B5EF4-FFF2-40B4-BE49-F238E27FC236}">
                <a16:creationId xmlns:a16="http://schemas.microsoft.com/office/drawing/2014/main" id="{DF03E3AD-A0FD-46F1-94CD-DCD6FC317B1E}"/>
              </a:ext>
            </a:extLst>
          </p:cNvPr>
          <p:cNvSpPr/>
          <p:nvPr/>
        </p:nvSpPr>
        <p:spPr>
          <a:xfrm>
            <a:off x="6516216" y="5011614"/>
            <a:ext cx="2147212" cy="147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오른쪽 화살표 25">
            <a:extLst>
              <a:ext uri="{FF2B5EF4-FFF2-40B4-BE49-F238E27FC236}">
                <a16:creationId xmlns:a16="http://schemas.microsoft.com/office/drawing/2014/main" id="{A886E09C-DA75-48ED-B96B-A9575A2CC9F1}"/>
              </a:ext>
            </a:extLst>
          </p:cNvPr>
          <p:cNvSpPr/>
          <p:nvPr/>
        </p:nvSpPr>
        <p:spPr>
          <a:xfrm>
            <a:off x="6516216" y="5471548"/>
            <a:ext cx="2147212" cy="147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오른쪽 화살표 25">
            <a:extLst>
              <a:ext uri="{FF2B5EF4-FFF2-40B4-BE49-F238E27FC236}">
                <a16:creationId xmlns:a16="http://schemas.microsoft.com/office/drawing/2014/main" id="{6521A36F-B5FB-4083-B7F9-6BE1BF1EAF0B}"/>
              </a:ext>
            </a:extLst>
          </p:cNvPr>
          <p:cNvSpPr/>
          <p:nvPr/>
        </p:nvSpPr>
        <p:spPr>
          <a:xfrm>
            <a:off x="6948264" y="5873660"/>
            <a:ext cx="1687618" cy="147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442392" cy="144016"/>
          </a:xfrm>
        </p:spPr>
        <p:txBody>
          <a:bodyPr/>
          <a:lstStyle/>
          <a:p>
            <a:fld id="{BBD6664B-E114-42F5-9F4F-FC34A625A802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323529" y="692696"/>
            <a:ext cx="4248472" cy="571504"/>
          </a:xfrm>
          <a:prstGeom prst="roundRect">
            <a:avLst>
              <a:gd name="adj" fmla="val 4960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BROADCASTING</a:t>
            </a: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4640886" y="693463"/>
            <a:ext cx="4229014" cy="571504"/>
          </a:xfrm>
          <a:prstGeom prst="roundRect">
            <a:avLst>
              <a:gd name="adj" fmla="val 4960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CONNECTIVITY</a:t>
            </a: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46108" y="3587988"/>
            <a:ext cx="4248472" cy="560994"/>
          </a:xfrm>
          <a:prstGeom prst="roundRect">
            <a:avLst>
              <a:gd name="adj" fmla="val 4960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MEDIA</a:t>
            </a: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4646146" y="3598653"/>
            <a:ext cx="4229014" cy="559432"/>
          </a:xfrm>
          <a:prstGeom prst="roundRect">
            <a:avLst>
              <a:gd name="adj" fmla="val 4960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NAVIGATION</a:t>
            </a:r>
          </a:p>
        </p:txBody>
      </p:sp>
      <p:graphicFrame>
        <p:nvGraphicFramePr>
          <p:cNvPr id="12" name="Group 62"/>
          <p:cNvGraphicFramePr>
            <a:graphicFrameLocks noGrp="1"/>
          </p:cNvGraphicFramePr>
          <p:nvPr/>
        </p:nvGraphicFramePr>
        <p:xfrm>
          <a:off x="328072" y="1268760"/>
          <a:ext cx="4248472" cy="2280057"/>
        </p:xfrm>
        <a:graphic>
          <a:graphicData uri="http://schemas.openxmlformats.org/drawingml/2006/table">
            <a:tbl>
              <a:tblPr/>
              <a:tblGrid>
                <a:gridCol w="896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1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Radio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FM/AM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HD Radio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DRM</a:t>
                      </a: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5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SiriusXM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Channel Graphic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Traffic / Fuel Price Service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Movie / Sports Service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Stock / Weather Service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DAB/DMB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EPG Service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Favorite save/recall</a:t>
                      </a: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Picture 61" descr="C:\Users\david\Pictures\소개서Update\Satell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097038"/>
            <a:ext cx="1800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3" descr="C:\Users\david\Pictures\소개서Update\크기변환_사본 -high_hd_radio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517799"/>
            <a:ext cx="11525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6" descr="C:\Users\david\Pictures\소개서Update\WorldDMB_logo2_larg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0176" y="3094511"/>
            <a:ext cx="786269" cy="45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101912"/>
            <a:ext cx="792088" cy="43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Group 62"/>
          <p:cNvGraphicFramePr>
            <a:graphicFrameLocks noGrp="1"/>
          </p:cNvGraphicFramePr>
          <p:nvPr/>
        </p:nvGraphicFramePr>
        <p:xfrm>
          <a:off x="4643653" y="1269527"/>
          <a:ext cx="4226247" cy="2254691"/>
        </p:xfrm>
        <a:graphic>
          <a:graphicData uri="http://schemas.openxmlformats.org/drawingml/2006/table">
            <a:tbl>
              <a:tblPr/>
              <a:tblGrid>
                <a:gridCol w="888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7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9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Bluetooth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Hands-free phone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Calling lists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Audio steaming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Phone Book Download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Music Player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PAN/SPP profile</a:t>
                      </a: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WiFi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Connection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TPEG Service / Weather Service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Local Search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5804" y="2889234"/>
            <a:ext cx="709820" cy="54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3716" y="1701575"/>
            <a:ext cx="1584176" cy="44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2" name="Group 62"/>
          <p:cNvGraphicFramePr>
            <a:graphicFrameLocks noGrp="1"/>
          </p:cNvGraphicFramePr>
          <p:nvPr/>
        </p:nvGraphicFramePr>
        <p:xfrm>
          <a:off x="342267" y="4160260"/>
          <a:ext cx="4241086" cy="2056702"/>
        </p:xfrm>
        <a:graphic>
          <a:graphicData uri="http://schemas.openxmlformats.org/drawingml/2006/table">
            <a:tbl>
              <a:tblPr/>
              <a:tblGrid>
                <a:gridCol w="1032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8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USB Media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Photo Viewer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MP3/WMA/OGG Audio Player</a:t>
                      </a:r>
                      <a:endParaRPr kumimoji="0" lang="en-US" altLang="ko-KR" sz="10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9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iPod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IAP Interface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Audio Player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Cover Flow</a:t>
                      </a: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CD/DVD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ko-KR" altLang="en-US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Codec(MP3, WMA) Interface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Deck Control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Audio Player</a:t>
                      </a: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4774612"/>
            <a:ext cx="504056" cy="60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5669673"/>
            <a:ext cx="576064" cy="43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그림 24" descr="744px-usb-logo_genericsvg-125x55-custom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20403" y="4219568"/>
            <a:ext cx="864096" cy="385301"/>
          </a:xfrm>
          <a:prstGeom prst="rect">
            <a:avLst/>
          </a:prstGeom>
        </p:spPr>
      </p:pic>
      <p:graphicFrame>
        <p:nvGraphicFramePr>
          <p:cNvPr id="26" name="Group 62"/>
          <p:cNvGraphicFramePr>
            <a:graphicFrameLocks noGrp="1"/>
          </p:cNvGraphicFramePr>
          <p:nvPr/>
        </p:nvGraphicFramePr>
        <p:xfrm>
          <a:off x="4640886" y="4172290"/>
          <a:ext cx="4229014" cy="2104708"/>
        </p:xfrm>
        <a:graphic>
          <a:graphicData uri="http://schemas.openxmlformats.org/drawingml/2006/table">
            <a:tbl>
              <a:tblPr/>
              <a:tblGrid>
                <a:gridCol w="1032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6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4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Navigation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Car Navigation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POI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Guidance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TMC/TPEG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Address Book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Turn-by-Turn Cluster </a:t>
                      </a:r>
                      <a:endParaRPr kumimoji="0" lang="en-US" altLang="ko-KR" sz="10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497" marR="95497" marT="45724" marB="45724" anchor="ctr" horzOverflow="overflow">
                    <a:lnL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76670" y="4867655"/>
            <a:ext cx="1021222" cy="68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직사각형 27"/>
          <p:cNvSpPr/>
          <p:nvPr/>
        </p:nvSpPr>
        <p:spPr>
          <a:xfrm>
            <a:off x="3995936" y="215062"/>
            <a:ext cx="46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756" lvl="0" indent="-180888" algn="r">
              <a:defRPr/>
            </a:pPr>
            <a:r>
              <a:rPr lang="en-US" altLang="ko-KR" sz="1200" b="1" i="1" dirty="0">
                <a:latin typeface="맑은 고딕" pitchFamily="50" charset="-127"/>
                <a:ea typeface="맑은 고딕" pitchFamily="50" charset="-127"/>
              </a:rPr>
              <a:t>4-1. AVN </a:t>
            </a:r>
            <a:r>
              <a:rPr lang="ko-KR" altLang="en-US" sz="1200" b="1" i="1" dirty="0">
                <a:latin typeface="맑은 고딕" pitchFamily="50" charset="-127"/>
                <a:ea typeface="맑은 고딕" pitchFamily="50" charset="-127"/>
              </a:rPr>
              <a:t>어플리케이션</a:t>
            </a:r>
            <a:endParaRPr lang="en-US" altLang="ko-KR" sz="1200" b="1" i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제목 1"/>
          <p:cNvSpPr txBox="1">
            <a:spLocks/>
          </p:cNvSpPr>
          <p:nvPr/>
        </p:nvSpPr>
        <p:spPr>
          <a:xfrm>
            <a:off x="467544" y="0"/>
            <a:ext cx="691276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4.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보유기술</a:t>
            </a:r>
          </a:p>
        </p:txBody>
      </p:sp>
      <p:pic>
        <p:nvPicPr>
          <p:cNvPr id="29" name="그림 28" descr="DRM_logo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35896" y="1340768"/>
            <a:ext cx="855094" cy="6480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3"/>
          <p:cNvSpPr>
            <a:spLocks noGrp="1"/>
          </p:cNvSpPr>
          <p:nvPr>
            <p:ph idx="1"/>
          </p:nvPr>
        </p:nvSpPr>
        <p:spPr>
          <a:xfrm>
            <a:off x="336550" y="836613"/>
            <a:ext cx="8470900" cy="936625"/>
          </a:xfrm>
        </p:spPr>
        <p:txBody>
          <a:bodyPr>
            <a:normAutofit/>
          </a:bodyPr>
          <a:lstStyle/>
          <a:p>
            <a:r>
              <a:rPr lang="en-US" altLang="ko-KR" sz="1600" dirty="0">
                <a:solidFill>
                  <a:srgbClr val="0D0D0D"/>
                </a:solidFill>
              </a:rPr>
              <a:t>FM/AM Radio</a:t>
            </a:r>
            <a:endParaRPr lang="ko-KR" altLang="en-US" sz="1600" dirty="0">
              <a:solidFill>
                <a:srgbClr val="0D0D0D"/>
              </a:solidFill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36832DE-B50B-4DE7-804B-0EA5468A4399}" type="slidenum">
              <a:rPr lang="ko-KR" altLang="en-US"/>
              <a:pPr>
                <a:defRPr/>
              </a:pPr>
              <a:t>6</a:t>
            </a:fld>
            <a:endParaRPr lang="ko-KR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3850" y="1124744"/>
            <a:ext cx="8424863" cy="5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Linux &amp; QT Platform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기반의 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FM/AM 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내수 아날로그 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Radio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서비스의 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Integration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및 개발</a:t>
            </a:r>
            <a:endParaRPr kumimoji="0" lang="en-US" altLang="ko-KR" sz="1100" dirty="0">
              <a:solidFill>
                <a:srgbClr val="0D0D0D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Preset, Scan, Seek 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및 차량 위치 기반 방송국명 표시 기능 지원</a:t>
            </a:r>
            <a:endParaRPr kumimoji="0" lang="en-US" altLang="ko-KR" sz="1100" dirty="0">
              <a:solidFill>
                <a:srgbClr val="0D0D0D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68064" y="1772816"/>
            <a:ext cx="8280400" cy="720080"/>
          </a:xfrm>
          <a:prstGeom prst="roundRect">
            <a:avLst>
              <a:gd name="adj" fmla="val 6008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3" name="Picture 3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844824"/>
            <a:ext cx="10080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3995936" y="215062"/>
            <a:ext cx="46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756" lvl="0" indent="-180888" algn="r">
              <a:defRPr/>
            </a:pPr>
            <a:r>
              <a:rPr lang="en-US" altLang="ko-KR" sz="1200" b="1" i="1" dirty="0">
                <a:latin typeface="맑은 고딕" pitchFamily="50" charset="-127"/>
                <a:ea typeface="맑은 고딕" pitchFamily="50" charset="-127"/>
              </a:rPr>
              <a:t>4-2. Radio Service</a:t>
            </a:r>
          </a:p>
        </p:txBody>
      </p:sp>
      <p:pic>
        <p:nvPicPr>
          <p:cNvPr id="27" name="그림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4329" y="2636912"/>
            <a:ext cx="346413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467544" y="2636912"/>
          <a:ext cx="4608512" cy="3312366"/>
        </p:xfrm>
        <a:graphic>
          <a:graphicData uri="http://schemas.openxmlformats.org/drawingml/2006/table">
            <a:tbl>
              <a:tblPr/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01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AM/FM Radio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87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모드</a:t>
                      </a:r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band) </a:t>
                      </a:r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전환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FM1, FM2, AM 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모드 전환 및 전환 시 마지막 방송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Tuning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SEEK UP/DN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다음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/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이전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Station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에 대한 자동 선국 기능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0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PRESET MEMORY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각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BAND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별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12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국의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PRESET MEMORY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를 지원하며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b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호출 및 저장 기능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BSM(Auto Store)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전체 주파수를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Scan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하여 감도에 따라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Preset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으로 저장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SCAN(</a:t>
                      </a:r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스캔</a:t>
                      </a:r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주파수 스캔 지원한다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. 5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초간 재생후 다른 방송 스캔 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PRESET SCAN(</a:t>
                      </a:r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프리셋 스캔</a:t>
                      </a:r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Preset memory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에 저장된 리스트를 순차적으로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초간 재생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87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방송국명 표시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주파수에 해당하는 방송국명을 표시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221" y="1916832"/>
            <a:ext cx="1197635" cy="504056"/>
          </a:xfrm>
          <a:prstGeom prst="rect">
            <a:avLst/>
          </a:prstGeom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467544" y="0"/>
            <a:ext cx="691276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4.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보유기술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3"/>
          <p:cNvSpPr>
            <a:spLocks noGrp="1"/>
          </p:cNvSpPr>
          <p:nvPr>
            <p:ph idx="1"/>
          </p:nvPr>
        </p:nvSpPr>
        <p:spPr>
          <a:xfrm>
            <a:off x="336550" y="836613"/>
            <a:ext cx="8470900" cy="936625"/>
          </a:xfrm>
        </p:spPr>
        <p:txBody>
          <a:bodyPr>
            <a:normAutofit/>
          </a:bodyPr>
          <a:lstStyle/>
          <a:p>
            <a:r>
              <a:rPr lang="en-US" altLang="ko-KR" sz="1600" dirty="0">
                <a:solidFill>
                  <a:srgbClr val="0D0D0D"/>
                </a:solidFill>
              </a:rPr>
              <a:t>DMB</a:t>
            </a:r>
            <a:endParaRPr lang="ko-KR" altLang="en-US" sz="1600" dirty="0">
              <a:solidFill>
                <a:srgbClr val="0D0D0D"/>
              </a:solidFill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36832DE-B50B-4DE7-804B-0EA5468A4399}" type="slidenum">
              <a:rPr lang="ko-KR" altLang="en-US"/>
              <a:pPr>
                <a:defRPr/>
              </a:pPr>
              <a:t>7</a:t>
            </a:fld>
            <a:endParaRPr lang="ko-KR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3850" y="1124744"/>
            <a:ext cx="842486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Linux &amp; QT Platform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기반의 </a:t>
            </a:r>
            <a:r>
              <a:rPr lang="ko-KR" altLang="en-US" sz="1100" dirty="0" err="1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지상파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DMB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서비스의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Integration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및 개발</a:t>
            </a:r>
            <a:endParaRPr kumimoji="0" lang="en-US" altLang="ko-KR" sz="1100" dirty="0">
              <a:solidFill>
                <a:srgbClr val="0D0D0D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채널 리스트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, SLS, DLS, 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재난방송 정보 표시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TPEG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 교통 정보 기능 지원</a:t>
            </a:r>
            <a:endParaRPr kumimoji="0" lang="en-US" altLang="ko-KR" sz="1100" dirty="0">
              <a:solidFill>
                <a:srgbClr val="0D0D0D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68064" y="1772816"/>
            <a:ext cx="8280400" cy="720080"/>
          </a:xfrm>
          <a:prstGeom prst="roundRect">
            <a:avLst>
              <a:gd name="adj" fmla="val 6008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3" name="Picture 3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844824"/>
            <a:ext cx="10080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3995936" y="215062"/>
            <a:ext cx="46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756" lvl="0" indent="-180888" algn="r">
              <a:defRPr/>
            </a:pPr>
            <a:r>
              <a:rPr lang="en-US" altLang="ko-KR" sz="1200" b="1" i="1" dirty="0">
                <a:latin typeface="맑은 고딕" pitchFamily="50" charset="-127"/>
                <a:ea typeface="맑은 고딕" pitchFamily="50" charset="-127"/>
              </a:rPr>
              <a:t>4-3. DMB Service</a:t>
            </a:r>
          </a:p>
        </p:txBody>
      </p:sp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467544" y="2636912"/>
          <a:ext cx="4608512" cy="3099668"/>
        </p:xfrm>
        <a:graphic>
          <a:graphicData uri="http://schemas.openxmlformats.org/drawingml/2006/table">
            <a:tbl>
              <a:tblPr/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01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AM/FM Radio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87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Channel</a:t>
                      </a:r>
                      <a:r>
                        <a:rPr lang="en-US" altLang="ko-KR" sz="1000" b="1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 Search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전체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/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권역 별 방송 채널 탐색 기능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Channel UP/DN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다음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/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이전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Station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에 대한 선국 기능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3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Channel List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채널 리스트 추가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/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삭제 등 관리 기능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SLS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Slide Show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서비스 기능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DLS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Dynamic</a:t>
                      </a:r>
                      <a:r>
                        <a:rPr lang="en-US" altLang="ko-KR" sz="1000" b="0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 Label </a:t>
                      </a:r>
                      <a:r>
                        <a:rPr lang="ko-KR" altLang="en-US" sz="1000" b="0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서비스 기능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87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재난 방송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날씨 및 천재 지변 등 국가 재난 방송 서비스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87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TPEG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사고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혼잡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유가 등 교통 정보 서비스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8221" y="1916832"/>
            <a:ext cx="1197635" cy="504056"/>
          </a:xfrm>
          <a:prstGeom prst="rect">
            <a:avLst/>
          </a:prstGeom>
        </p:spPr>
      </p:pic>
      <p:pic>
        <p:nvPicPr>
          <p:cNvPr id="12" name="그림 4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79" y="2636912"/>
            <a:ext cx="344132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6" descr="C:\Users\david\Pictures\소개서Update\WorldDMB_logo2_larg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391" y="1881138"/>
            <a:ext cx="9366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그림 17" descr="TPEG.jf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3" y="1937672"/>
            <a:ext cx="1224135" cy="411208"/>
          </a:xfrm>
          <a:prstGeom prst="rect">
            <a:avLst/>
          </a:prstGeom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467544" y="0"/>
            <a:ext cx="691276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4.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보유기술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3"/>
          <p:cNvSpPr>
            <a:spLocks noGrp="1"/>
          </p:cNvSpPr>
          <p:nvPr>
            <p:ph idx="1"/>
          </p:nvPr>
        </p:nvSpPr>
        <p:spPr>
          <a:xfrm>
            <a:off x="336550" y="836613"/>
            <a:ext cx="8470900" cy="936625"/>
          </a:xfrm>
        </p:spPr>
        <p:txBody>
          <a:bodyPr>
            <a:normAutofit/>
          </a:bodyPr>
          <a:lstStyle/>
          <a:p>
            <a:r>
              <a:rPr lang="en-US" altLang="ko-KR" sz="1600" dirty="0">
                <a:solidFill>
                  <a:srgbClr val="0D0D0D"/>
                </a:solidFill>
              </a:rPr>
              <a:t>HD Radio</a:t>
            </a:r>
            <a:endParaRPr lang="ko-KR" altLang="en-US" sz="1600" dirty="0">
              <a:solidFill>
                <a:srgbClr val="0D0D0D"/>
              </a:solidFill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36832DE-B50B-4DE7-804B-0EA5468A4399}" type="slidenum">
              <a:rPr lang="ko-KR" altLang="en-US"/>
              <a:pPr>
                <a:defRPr/>
              </a:pPr>
              <a:t>8</a:t>
            </a:fld>
            <a:endParaRPr lang="ko-KR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3850" y="1124744"/>
            <a:ext cx="842486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Linux &amp; QT Platform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기반의 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북미 </a:t>
            </a:r>
            <a:r>
              <a:rPr lang="ko-KR" altLang="en-US" sz="1100" dirty="0" err="1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지상파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Digital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Radio System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서비스의 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Integration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및 개발</a:t>
            </a:r>
            <a:endParaRPr kumimoji="0" lang="en-US" altLang="ko-KR" sz="1100" dirty="0">
              <a:solidFill>
                <a:srgbClr val="0D0D0D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HD 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방송 검색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, Logo, SIS, PSD, SPS 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정보 표시 및 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iTunes Tagging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 기능 지원</a:t>
            </a:r>
            <a:endParaRPr kumimoji="0" lang="en-US" altLang="ko-KR" sz="1100" dirty="0">
              <a:solidFill>
                <a:srgbClr val="0D0D0D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68064" y="1772816"/>
            <a:ext cx="8280400" cy="720080"/>
          </a:xfrm>
          <a:prstGeom prst="roundRect">
            <a:avLst>
              <a:gd name="adj" fmla="val 6008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3" name="Picture 3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844824"/>
            <a:ext cx="10080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3995936" y="215062"/>
            <a:ext cx="46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756" lvl="0" indent="-180888" algn="r">
              <a:defRPr/>
            </a:pPr>
            <a:r>
              <a:rPr lang="en-US" altLang="ko-KR" sz="1200" b="1" i="1" dirty="0">
                <a:latin typeface="맑은 고딕" pitchFamily="50" charset="-127"/>
                <a:ea typeface="맑은 고딕" pitchFamily="50" charset="-127"/>
              </a:rPr>
              <a:t>4-4. HD Radio Service</a:t>
            </a:r>
          </a:p>
        </p:txBody>
      </p:sp>
      <p:pic>
        <p:nvPicPr>
          <p:cNvPr id="11" name="Picture 63" descr="C:\Users\david\Pictures\소개서Update\크기변환_사본 -high_hd_radio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491" y="1988840"/>
            <a:ext cx="11525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221" y="1916832"/>
            <a:ext cx="1197635" cy="504056"/>
          </a:xfrm>
          <a:prstGeom prst="rect">
            <a:avLst/>
          </a:prstGeom>
        </p:spPr>
      </p:pic>
      <p:pic>
        <p:nvPicPr>
          <p:cNvPr id="14" name="Picture 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6082" y="2636912"/>
            <a:ext cx="344238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467544" y="2636913"/>
          <a:ext cx="4608512" cy="3558723"/>
        </p:xfrm>
        <a:graphic>
          <a:graphicData uri="http://schemas.openxmlformats.org/drawingml/2006/table">
            <a:tbl>
              <a:tblPr/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0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HD Radio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7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HD Radio On/Off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HD Radio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수신 기능을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On/Off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72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방송 자동 전환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Analog -&gt; HD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방송 자동 전환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3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HD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방송 검색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주파수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SCAN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Preset SCAN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SEEK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BSM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6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HD Logo </a:t>
                      </a:r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표시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HD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방송 청취 중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HD Logo image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를 통한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HD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방송 표시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6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I Tunes Tagging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HD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방송 청취중 해당 곡에 대한 정보 저장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, I pod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연결시 연동 기능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6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SIS </a:t>
                      </a:r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표시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Radio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화면에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SIS(Service Information service)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방송국명을 표시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6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PSD (Program Service Data)</a:t>
                      </a:r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정보 표시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HD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방송 수신시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Radio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화면에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Title , Artist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정보를 표시한다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6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SPS (Supplement Program Service)</a:t>
                      </a:r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정보표시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현재 수신 방송의 부가 채널로 전환 및 표시 기능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.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7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RBDS information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표시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PS (Program Service), PTY (Program Type), 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RT ( Radio Text)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정보를 표시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72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TPEG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사고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혼잡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유가 등 교통 정보 서비스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8" name="그림 17" descr="TPEG.jf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5" y="1937672"/>
            <a:ext cx="1224135" cy="411208"/>
          </a:xfrm>
          <a:prstGeom prst="rect">
            <a:avLst/>
          </a:prstGeom>
        </p:spPr>
      </p:pic>
      <p:sp>
        <p:nvSpPr>
          <p:cNvPr id="19" name="제목 1"/>
          <p:cNvSpPr txBox="1">
            <a:spLocks/>
          </p:cNvSpPr>
          <p:nvPr/>
        </p:nvSpPr>
        <p:spPr>
          <a:xfrm>
            <a:off x="467544" y="0"/>
            <a:ext cx="691276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4.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보유기술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3"/>
          <p:cNvSpPr>
            <a:spLocks noGrp="1"/>
          </p:cNvSpPr>
          <p:nvPr>
            <p:ph idx="1"/>
          </p:nvPr>
        </p:nvSpPr>
        <p:spPr>
          <a:xfrm>
            <a:off x="336550" y="836613"/>
            <a:ext cx="8470900" cy="936625"/>
          </a:xfrm>
        </p:spPr>
        <p:txBody>
          <a:bodyPr>
            <a:normAutofit/>
          </a:bodyPr>
          <a:lstStyle/>
          <a:p>
            <a:r>
              <a:rPr lang="en-US" altLang="ko-KR" sz="1600" dirty="0">
                <a:solidFill>
                  <a:srgbClr val="0D0D0D"/>
                </a:solidFill>
              </a:rPr>
              <a:t>SXM Radio/Data</a:t>
            </a:r>
            <a:endParaRPr lang="ko-KR" altLang="en-US" sz="1600" dirty="0">
              <a:solidFill>
                <a:srgbClr val="0D0D0D"/>
              </a:solidFill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36832DE-B50B-4DE7-804B-0EA5468A4399}" type="slidenum">
              <a:rPr lang="ko-KR" altLang="en-US"/>
              <a:pPr>
                <a:defRPr/>
              </a:pPr>
              <a:t>9</a:t>
            </a:fld>
            <a:endParaRPr lang="ko-KR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3850" y="1124744"/>
            <a:ext cx="842486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Linux &amp; QT Platform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기반의 북미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 위성 디지털 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Radio 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Data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서비스의 </a:t>
            </a:r>
            <a:r>
              <a:rPr kumimoji="0"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Integration </a:t>
            </a:r>
            <a:r>
              <a:rPr kumimoji="0"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및 개발</a:t>
            </a:r>
            <a:endParaRPr kumimoji="0" lang="en-US" altLang="ko-KR" sz="1100" dirty="0">
              <a:solidFill>
                <a:srgbClr val="0D0D0D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방송 검색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, PTY, RT, New TA 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정보 표시 및 </a:t>
            </a:r>
            <a:r>
              <a:rPr lang="en-US" altLang="ko-KR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Alternative Frequency</a:t>
            </a:r>
            <a:r>
              <a:rPr lang="ko-KR" altLang="en-US" sz="1100" dirty="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rPr>
              <a:t> 기능 지원</a:t>
            </a:r>
            <a:endParaRPr kumimoji="0" lang="en-US" altLang="ko-KR" sz="1100" dirty="0">
              <a:solidFill>
                <a:srgbClr val="0D0D0D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68064" y="1772816"/>
            <a:ext cx="8280400" cy="720080"/>
          </a:xfrm>
          <a:prstGeom prst="roundRect">
            <a:avLst>
              <a:gd name="adj" fmla="val 6008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3" name="Picture 3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844824"/>
            <a:ext cx="10080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3995936" y="215062"/>
            <a:ext cx="46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756" lvl="0" indent="-180888" algn="r">
              <a:defRPr/>
            </a:pPr>
            <a:r>
              <a:rPr lang="en-US" altLang="ko-KR" sz="1200" b="1" i="1" dirty="0">
                <a:latin typeface="맑은 고딕" pitchFamily="50" charset="-127"/>
                <a:ea typeface="맑은 고딕" pitchFamily="50" charset="-127"/>
              </a:rPr>
              <a:t>4-5. SXM Service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8221" y="1916832"/>
            <a:ext cx="1197635" cy="504056"/>
          </a:xfrm>
          <a:prstGeom prst="rect">
            <a:avLst/>
          </a:prstGeom>
        </p:spPr>
      </p:pic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467544" y="2636912"/>
          <a:ext cx="4608512" cy="3698701"/>
        </p:xfrm>
        <a:graphic>
          <a:graphicData uri="http://schemas.openxmlformats.org/drawingml/2006/table">
            <a:tbl>
              <a:tblPr/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SXM Audio/Data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Channel/Category List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채널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카테고리 별 다양한 리스트로 표시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Channel Tune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채널</a:t>
                      </a:r>
                      <a:r>
                        <a:rPr lang="ko-KR" altLang="en-US" sz="1000" b="0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000" b="0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Up/Down, Direct tune  </a:t>
                      </a:r>
                      <a:r>
                        <a:rPr lang="ko-KR" altLang="en-US" sz="1000" b="0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기능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Smart Favorites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지정된 채널에 대한 저장 기능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Feature</a:t>
                      </a:r>
                      <a:r>
                        <a:rPr lang="en-US" sz="1000" b="1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 Favorites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추천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프리셋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리스트 기능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Instant</a:t>
                      </a:r>
                      <a:r>
                        <a:rPr lang="en-US" sz="1000" b="1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 Replay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현재 또는 지정된 채널에 대한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time</a:t>
                      </a:r>
                      <a:r>
                        <a:rPr lang="en-US" altLang="ko-KR" sz="1000" b="0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 shift </a:t>
                      </a:r>
                      <a:r>
                        <a:rPr lang="ko-KR" altLang="en-US" sz="1000" b="0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기능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EPG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Program</a:t>
                      </a:r>
                      <a:r>
                        <a:rPr lang="en-US" altLang="ko-KR" sz="1000" b="0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000" b="0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가이드 정보 안내 기능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Traffic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공사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사고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</a:t>
                      </a:r>
                      <a:r>
                        <a:rPr lang="en-US" altLang="ko-KR" sz="1000" b="0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000" b="0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혼잡 등의 교통 정보 지원 </a:t>
                      </a:r>
                      <a:r>
                        <a:rPr lang="en-US" altLang="ko-KR" sz="1000" b="0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Data </a:t>
                      </a:r>
                      <a:r>
                        <a:rPr lang="ko-KR" altLang="en-US" sz="1000" b="0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서비스 기능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Weather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관심 지역의 날씨 정보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Data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서비스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Stock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주식 시세 및 등락 정보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Data</a:t>
                      </a:r>
                      <a:r>
                        <a:rPr lang="en-US" altLang="ko-KR" sz="1000" b="0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000" b="0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서비스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Sports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스포츠 경기 정보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Data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서비스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Fuel Price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주유소 위치 및 가격 정보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Data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서비스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Movie Time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영화 및 극장 정보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Data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서비스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4" name="그림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637093"/>
            <a:ext cx="3024336" cy="170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그림 4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365104"/>
            <a:ext cx="3024336" cy="169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1" descr="C:\Users\david\Pictures\소개서Update\Satellit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424" y="1999630"/>
            <a:ext cx="19446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제목 1"/>
          <p:cNvSpPr txBox="1">
            <a:spLocks/>
          </p:cNvSpPr>
          <p:nvPr/>
        </p:nvSpPr>
        <p:spPr>
          <a:xfrm>
            <a:off x="467544" y="0"/>
            <a:ext cx="691276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4.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보유기술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normAutofit/>
      </a:bodyPr>
      <a:lstStyle>
        <a:defPPr>
          <a:defRPr sz="105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10982</TotalTime>
  <Words>4178</Words>
  <Application>Microsoft Office PowerPoint</Application>
  <PresentationFormat>화면 슬라이드 쇼(4:3)</PresentationFormat>
  <Paragraphs>815</Paragraphs>
  <Slides>30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5" baseType="lpstr">
      <vt:lpstr>Arial Unicode MS</vt:lpstr>
      <vt:lpstr>맑은 고딕</vt:lpstr>
      <vt:lpstr>휴먼엑스포</vt:lpstr>
      <vt:lpstr>Arial</vt:lpstr>
      <vt:lpstr>Office 테마</vt:lpstr>
      <vt:lpstr>회사소개서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Appendix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m1soft</dc:creator>
  <cp:lastModifiedBy>배 인구</cp:lastModifiedBy>
  <cp:revision>458</cp:revision>
  <dcterms:created xsi:type="dcterms:W3CDTF">2012-05-04T00:20:05Z</dcterms:created>
  <dcterms:modified xsi:type="dcterms:W3CDTF">2021-07-06T07:37:13Z</dcterms:modified>
</cp:coreProperties>
</file>