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60" r:id="rId3"/>
    <p:sldId id="258" r:id="rId4"/>
    <p:sldId id="257" r:id="rId5"/>
    <p:sldId id="259" r:id="rId6"/>
    <p:sldId id="261" r:id="rId7"/>
    <p:sldId id="262" r:id="rId8"/>
    <p:sldId id="275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50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4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440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40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유치원"/>
          <p:cNvSpPr>
            <a:spLocks noChangeArrowheads="1"/>
          </p:cNvSpPr>
          <p:nvPr/>
        </p:nvSpPr>
        <p:spPr bwMode="auto">
          <a:xfrm>
            <a:off x="1071538" y="2857496"/>
            <a:ext cx="1371600" cy="1524000"/>
          </a:xfrm>
          <a:prstGeom prst="roundRect">
            <a:avLst>
              <a:gd name="adj" fmla="val 15403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AutoShape 7" descr="한글교실"/>
          <p:cNvSpPr>
            <a:spLocks noChangeArrowheads="1"/>
          </p:cNvSpPr>
          <p:nvPr/>
        </p:nvSpPr>
        <p:spPr bwMode="auto">
          <a:xfrm>
            <a:off x="2143108" y="2357430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AutoShape 8" descr="대모험"/>
          <p:cNvSpPr>
            <a:spLocks noChangeArrowheads="1"/>
          </p:cNvSpPr>
          <p:nvPr/>
        </p:nvSpPr>
        <p:spPr bwMode="auto">
          <a:xfrm>
            <a:off x="3071802" y="271462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4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AutoShape 9" descr="쓰기척척"/>
          <p:cNvSpPr>
            <a:spLocks noChangeArrowheads="1"/>
          </p:cNvSpPr>
          <p:nvPr/>
        </p:nvSpPr>
        <p:spPr bwMode="auto">
          <a:xfrm>
            <a:off x="4500562" y="3143248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5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AutoShape 10" descr="읽기술술"/>
          <p:cNvSpPr>
            <a:spLocks noChangeArrowheads="1"/>
          </p:cNvSpPr>
          <p:nvPr/>
        </p:nvSpPr>
        <p:spPr bwMode="auto">
          <a:xfrm>
            <a:off x="5572132" y="2500306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6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AutoShape 11" descr="엄마랑"/>
          <p:cNvSpPr>
            <a:spLocks noChangeArrowheads="1"/>
          </p:cNvSpPr>
          <p:nvPr/>
        </p:nvSpPr>
        <p:spPr bwMode="auto">
          <a:xfrm>
            <a:off x="6715140" y="307181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7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857620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ko-KR" altLang="en-US" sz="2400" b="1" dirty="0" smtClean="0"/>
              <a:t>대구대학교 초등특수교육과</a:t>
            </a:r>
          </a:p>
          <a:p>
            <a:pPr algn="r">
              <a:defRPr/>
            </a:pPr>
            <a:endParaRPr lang="ko-KR" altLang="en-US" sz="2400" b="1" dirty="0" smtClean="0"/>
          </a:p>
          <a:p>
            <a:pPr algn="r">
              <a:defRPr/>
            </a:pPr>
            <a:r>
              <a:rPr lang="ko-KR" altLang="en-US" sz="2400" b="1" dirty="0" smtClean="0"/>
              <a:t>최성규</a:t>
            </a:r>
            <a:endParaRPr lang="ko-KR" altLang="en-US" sz="2400" b="1" dirty="0"/>
          </a:p>
        </p:txBody>
      </p:sp>
      <p:sp>
        <p:nvSpPr>
          <p:cNvPr id="16" name="직사각형 15"/>
          <p:cNvSpPr/>
          <p:nvPr/>
        </p:nvSpPr>
        <p:spPr>
          <a:xfrm>
            <a:off x="1928794" y="571480"/>
            <a:ext cx="58272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0" dirty="0" smtClean="0">
                <a:solidFill>
                  <a:schemeClr val="tx2">
                    <a:lumMod val="90000"/>
                  </a:schemeClr>
                </a:solidFill>
                <a:latin typeface="HY태백B" pitchFamily="18" charset="-127"/>
                <a:ea typeface="HY태백B" pitchFamily="18" charset="-127"/>
              </a:rPr>
              <a:t>청각장애아 교육</a:t>
            </a:r>
            <a:endParaRPr lang="ko-KR" altLang="en-US" sz="60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357554" y="857232"/>
            <a:ext cx="2311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학습 목표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928662" y="1928802"/>
            <a:ext cx="80010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b="1" dirty="0" smtClean="0"/>
              <a:t>· 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언어교육방법론의 유형에 대하여 안다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400" b="1" dirty="0" smtClean="0"/>
              <a:t>· 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자연수화와 문법수화의 차이점에</a:t>
            </a:r>
            <a:endParaRPr lang="en-US" altLang="ko-KR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대하여 안다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r>
              <a:rPr lang="en-US" sz="3400" b="1" dirty="0" smtClean="0"/>
              <a:t>· 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구화지도의 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cued speech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에 대하여 </a:t>
            </a:r>
            <a:endParaRPr lang="en-US" altLang="ko-KR" sz="34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안다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400" b="1" dirty="0" smtClean="0"/>
              <a:t>· 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Total Communication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에 대하여 안다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400" b="1" dirty="0" smtClean="0"/>
              <a:t>· 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2Bi </a:t>
            </a:r>
            <a:r>
              <a:rPr lang="ko-KR" altLang="en-US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접근에 대하여 안다</a:t>
            </a:r>
            <a:r>
              <a:rPr lang="en-US" altLang="ko-KR" sz="3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  <a:p>
            <a:pPr>
              <a:buFontTx/>
              <a:buNone/>
            </a:pPr>
            <a:r>
              <a:rPr lang="en-US" altLang="ko-KR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en-US" altLang="ko-KR" dirty="0">
              <a:solidFill>
                <a:srgbClr val="FFFFFF"/>
              </a:solidFill>
              <a:latin typeface="HY버들M" pitchFamily="18" charset="-127"/>
              <a:ea typeface="HY버들M" pitchFamily="18" charset="-127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285984" y="785794"/>
            <a:ext cx="50433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언어교육방법론의 유형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142976" y="1928802"/>
            <a:ext cx="707236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수화법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프랑스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구화법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독일</a:t>
            </a:r>
          </a:p>
          <a:p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TC :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미국</a:t>
            </a:r>
          </a:p>
          <a:p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2Bi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접근법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미국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모든 교육정책은 시대정신의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영향을 받는다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한국의 국정지표와 교육</a:t>
            </a:r>
            <a:endParaRPr lang="ko-KR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786182" y="857232"/>
            <a:ext cx="15504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구화법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57224" y="1928802"/>
            <a:ext cx="7715304" cy="388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청력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달팽이관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에 대한 이해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병리적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보청기에 대한 이해</a:t>
            </a:r>
          </a:p>
          <a:p>
            <a:pPr>
              <a:lnSpc>
                <a:spcPct val="80000"/>
              </a:lnSpc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ko-KR" altLang="en-US" sz="3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청능훈련</a:t>
            </a:r>
            <a:endParaRPr lang="ko-KR" altLang="en-US" sz="3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 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Cued speech: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일종의 </a:t>
            </a:r>
            <a:r>
              <a:rPr lang="ko-KR" altLang="en-US" sz="3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다감각법</a:t>
            </a:r>
            <a:endParaRPr lang="ko-KR" altLang="en-US" sz="3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- 1967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 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Cornett, R. (AAD 112, 3-13) 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개의 </a:t>
            </a:r>
            <a:r>
              <a:rPr lang="ko-KR" altLang="en-US" sz="3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자음점과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개의 </a:t>
            </a:r>
            <a:r>
              <a:rPr lang="ko-KR" altLang="en-US" sz="3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모음점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음성적 음운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완전히 다른 자음 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3-4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개로 구성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손으로 지시 후 아동은 교사의 입술을 인지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조음점을 제시하지 않아도 아동이 인지 </a:t>
            </a:r>
          </a:p>
          <a:p>
            <a:pPr>
              <a:lnSpc>
                <a:spcPct val="80000"/>
              </a:lnSpc>
            </a:pP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입술읽기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독순</a:t>
            </a:r>
            <a:r>
              <a:rPr lang="en-US" altLang="ko-KR" sz="3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altLang="ko-KR" sz="3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786182" y="857232"/>
            <a:ext cx="15504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수화법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28728" y="200024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자연수화</a:t>
            </a:r>
          </a:p>
          <a:p>
            <a:pPr>
              <a:buFontTx/>
              <a:buChar char="-"/>
            </a:pP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자연적 발생</a:t>
            </a:r>
          </a:p>
          <a:p>
            <a:pPr>
              <a:buFontTx/>
              <a:buChar char="-"/>
            </a:pP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얼굴표정과 몸짓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문법수화</a:t>
            </a:r>
          </a:p>
          <a:p>
            <a:pPr>
              <a:buFontTx/>
              <a:buChar char="-"/>
            </a:pP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국어의 문법에 기초</a:t>
            </a:r>
          </a:p>
          <a:p>
            <a:pPr>
              <a:buFontTx/>
              <a:buChar char="-"/>
            </a:pP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언어의 이분적 시각</a:t>
            </a:r>
            <a:endParaRPr lang="ko-KR" alt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857356" y="785794"/>
            <a:ext cx="54553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Total Communication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142976" y="2143116"/>
            <a:ext cx="7143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소련의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Neo-</a:t>
            </a:r>
            <a:r>
              <a:rPr lang="en-US" altLang="ko-KR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Oralism</a:t>
            </a:r>
            <a:endParaRPr lang="en-US" altLang="ko-KR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sz="3600" b="1" dirty="0" smtClean="0"/>
              <a:t>· 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1957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년의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스푸트니커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사건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언어의 </a:t>
            </a:r>
            <a:r>
              <a:rPr lang="ko-KR" alt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평등성</a:t>
            </a:r>
            <a:r>
              <a:rPr lang="en-US" altLang="ko-KR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하나의 철학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아동중심의 교육방법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교사양성의 어려움</a:t>
            </a:r>
          </a:p>
          <a:p>
            <a:r>
              <a:rPr lang="en-US" sz="3600" b="1" dirty="0" smtClean="0"/>
              <a:t>· </a:t>
            </a:r>
            <a:r>
              <a:rPr lang="ko-KR" alt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문법수화의 활성화 유도</a:t>
            </a:r>
            <a:endParaRPr lang="ko-KR" alt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286116" y="642918"/>
            <a:ext cx="26420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2Bi 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접근법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928662" y="1643050"/>
            <a:ext cx="78581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2800" b="1" dirty="0" smtClean="0"/>
              <a:t>·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정의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1960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년대 태동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1980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년대 발표</a:t>
            </a:r>
            <a:endParaRPr lang="en-US" altLang="ko-KR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(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자연수화연구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), 1997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년 적용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ko-KR" alt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건청인의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endParaRPr lang="en-US" altLang="ko-KR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말과 글을 효율적으로 지도하기 위한</a:t>
            </a:r>
            <a:endParaRPr lang="en-US" altLang="ko-KR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언어교육방법론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DCDP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와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DCHP, </a:t>
            </a:r>
            <a:r>
              <a:rPr lang="ko-KR" alt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질적연구의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사회적  </a:t>
            </a:r>
            <a:endParaRPr lang="en-US" altLang="ko-KR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인식 영향</a:t>
            </a:r>
          </a:p>
          <a:p>
            <a:pPr marL="533400" indent="-533400">
              <a:lnSpc>
                <a:spcPct val="80000"/>
              </a:lnSpc>
            </a:pPr>
            <a:r>
              <a:rPr lang="en-US" sz="2800" b="1" dirty="0" smtClean="0"/>
              <a:t>·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Bicultural and Bilingual Approach</a:t>
            </a:r>
          </a:p>
          <a:p>
            <a:pPr marL="533400" indent="-533400">
              <a:lnSpc>
                <a:spcPct val="80000"/>
              </a:lnSpc>
            </a:pPr>
            <a:r>
              <a:rPr lang="en-US" sz="2800" b="1" dirty="0" smtClean="0"/>
              <a:t>·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1Bi (</a:t>
            </a:r>
            <a:r>
              <a:rPr lang="ko-KR" alt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농문화와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ko-KR" alt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건청문화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+ 1Bi(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수화와 국어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533400" indent="-533400">
              <a:lnSpc>
                <a:spcPct val="80000"/>
              </a:lnSpc>
            </a:pPr>
            <a:r>
              <a:rPr lang="en-US" sz="2800" b="1" dirty="0" smtClean="0"/>
              <a:t>·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문화의 정의</a:t>
            </a:r>
          </a:p>
          <a:p>
            <a:pPr marL="533400" indent="-533400">
              <a:lnSpc>
                <a:spcPct val="80000"/>
              </a:lnSpc>
            </a:pPr>
            <a:r>
              <a:rPr lang="en-US" sz="2800" b="1" dirty="0" smtClean="0"/>
              <a:t>·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문화의 계승 조건</a:t>
            </a:r>
          </a:p>
          <a:p>
            <a:pPr marL="533400" indent="-533400">
              <a:lnSpc>
                <a:spcPct val="80000"/>
              </a:lnSpc>
            </a:pP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언어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수화</a:t>
            </a:r>
          </a:p>
          <a:p>
            <a:pPr marL="533400" indent="-533400">
              <a:lnSpc>
                <a:spcPct val="80000"/>
              </a:lnSpc>
            </a:pP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영토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기숙제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ko-KR" alt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농학교</a:t>
            </a:r>
            <a:endParaRPr lang="ko-KR" altLang="en-US" sz="28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33400" indent="-533400">
              <a:lnSpc>
                <a:spcPct val="80000"/>
              </a:lnSpc>
            </a:pP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자손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청각장애의 </a:t>
            </a:r>
            <a:r>
              <a:rPr lang="ko-KR" altLang="en-US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출현율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(0.6%)</a:t>
            </a:r>
          </a:p>
          <a:p>
            <a:pPr marL="533400" indent="-533400">
              <a:lnSpc>
                <a:spcPct val="80000"/>
              </a:lnSpc>
            </a:pPr>
            <a:r>
              <a:rPr lang="en-US" sz="2800" b="1" dirty="0" smtClean="0"/>
              <a:t>· </a:t>
            </a:r>
            <a:r>
              <a:rPr lang="en-US" altLang="ko-KR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TC</a:t>
            </a:r>
            <a:r>
              <a:rPr lang="ko-KR" alt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 한계</a:t>
            </a:r>
            <a:endParaRPr lang="ko-KR" alt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질문하세요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  <p:pic>
        <p:nvPicPr>
          <p:cNvPr id="4" name="Picture 4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85918" y="2367998"/>
            <a:ext cx="4643470" cy="3918522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층">
  <a:themeElements>
    <a:clrScheme name="층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층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층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층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2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3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288</Words>
  <Application>Microsoft Office PowerPoint</Application>
  <PresentationFormat>화면 슬라이드 쇼(4:3)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층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질문하세요!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staff</cp:lastModifiedBy>
  <cp:revision>18</cp:revision>
  <dcterms:created xsi:type="dcterms:W3CDTF">2009-06-15T00:59:29Z</dcterms:created>
  <dcterms:modified xsi:type="dcterms:W3CDTF">2009-06-24T01:17:58Z</dcterms:modified>
</cp:coreProperties>
</file>