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1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7" r:id="rId25"/>
    <p:sldId id="283" r:id="rId26"/>
    <p:sldId id="284" r:id="rId27"/>
    <p:sldId id="281" r:id="rId28"/>
    <p:sldId id="282" r:id="rId29"/>
    <p:sldId id="285" r:id="rId30"/>
    <p:sldId id="286" r:id="rId31"/>
    <p:sldId id="288" r:id="rId32"/>
    <p:sldId id="289" r:id="rId33"/>
    <p:sldId id="290" r:id="rId34"/>
    <p:sldId id="291" r:id="rId35"/>
    <p:sldId id="292" r:id="rId36"/>
    <p:sldId id="294" r:id="rId37"/>
    <p:sldId id="293" r:id="rId3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1" autoAdjust="0"/>
    <p:restoredTop sz="94424" autoAdjust="0"/>
  </p:normalViewPr>
  <p:slideViewPr>
    <p:cSldViewPr snapToGrid="0">
      <p:cViewPr varScale="1">
        <p:scale>
          <a:sx n="70" d="100"/>
          <a:sy n="70" d="100"/>
        </p:scale>
        <p:origin x="7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1:10.9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1960 16867 0,'74'0'47,"0"0"-32,26 0 1,-26 0-16,25 0 0,-24 0 16,-1 0-16,-24 0 15,-1 0-15,1 0 16,-25 0-1,0 0 79,-1-25-78,1 25-1,0 0 1,0 0-16,0 0 16,-1 0-1,1 0 1,0 0 0,0 0-1,0 0 1,-1 0-1,1 0 48,0 0 109,25 0-172,-26 0 15,1 0-15,0 0 16,0 0 0,0 0-1,-50 0 157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03.0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15652 14635 0,'25'0'62,"24"0"-46,26 0-16,-26 0 16,75 25-16,-74-25 15,24 24-15,25-24 16,-24 25-16,-26 0 16,1-25-16,25 0 15,-51 0-15,1 0 16,0 0-16,0 0 15,0 0-15,-1 0 16,26 0-16,-25 0 16,0 0-16,24 0 15,-24 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04.0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15751 15503 0,'25'0'47,"0"0"-47,49 0 16,-24-25-16,24 25 16,25-25-16,0 25 15,50-24-15,-49 24 16,24 0-16,-50 0 15,25 0-15,-24 0 16,-26 0-16,1 0 16,-1 0-16,-24 0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05.3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15652 16197 0,'74'0'78,"1"0"-62,49 0-16,0 0 15,49 0-15,1 0 16,0 0-16,-50 0 15,-25 0 1,-25 0-16,1 0 0,-26 0 16,-24 0-16,0-24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28.5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3597 11559 0,'24'0'16,"26"0"-16,-25 0 15,25 0-15,-1 0 16,-24 0-16,25 0 16,-1 0-16,-24 0 15,25 0-15,-26 0 16,1 0-16,25 0 15,-25 0 1,24 0-16,-24 0 16,0 0-1,0 0-15,24 0 16,-24 0-16,0 0 16,0 0-16,24 0 15,-24 0 1,0 0-1,0 0 32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29.5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3547 12204 0,'25'0'31,"24"0"-15,-24 0-1,25 0-15,0 0 16,-1 0-16,1 0 16,-1 0-1,26 0-15,-50 0 16,49 0-16,-24 0 15,-1 0-15,1 0 16,-25 0-16,24 0 16,26 0-16,-51 0 15,1 0-15,25 0 16,-25 0-16,24 0 16,1 0-16,-25 0 15,-1 0 1,-24 25 93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0.1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3547 12874 0,'50'24'31,"99"1"-15,-25-25-16,49 0 15,-49 25-15,50 0 16,-50 0 0,-50-1-16,-24-24 15,-25 0-15,-1 25 16,1-25 31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0.9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3497 13915 0,'25'0'0,"0"0"31,0 0-31,0 0 15,-1 0 1,1 0-16,25 0 16,0 0-16,24 0 15,-24 0-15,-1 0 16,26 0 0,-26 0-16,1 0 15,-25 0-15,49 0 16,-24 0-16,-26 0 15,1 0-15,25 0 16,-25 0-16,-1 0 16,1 0 46,0 0-46,0 0-1,0 0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1.8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3373 14610 0,'25'0'15,"25"0"17,-1 0-17,26 0-15,-26 0 16,51 0-16,24 25 16,-25-25-16,0 0 15,0 0-15,25 25 16,-74-25-16,24 24 15,-24-24 1,-25 25-16,0-25 16,24 0-16,1 0 15,-25 0 1,-1 0 0,1 0-16,-25 25 15,25-25 32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2.5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3621 15379 0,'50'0'63,"25"0"-48,24 0-15,0 0 0,0 0 16,0 0-1,25 0-15,-24 0 16,-26 0-16,25 0 16,-24 0-16,-1 0 15,-24 0-15,-26 0 16,1 0-16,0 0 31,-50 0 110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3.2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3497 16173 0,'75'0'31,"-1"0"-15,50 0-16,0 0 15,50 0-15,-50 0 16,25 0-16,24 0 16,-73 0-16,-26 0 15,-24 0-15,-1 0 16,-24 0-16,0 0 47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1:12.37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4911 16917 0,'25'0'32,"0"0"-17,0 0 1,24 0 0,1 0-16,24 25 15,26-25-15,-26 0 16,0 0-16,26 24 15,-26-24-15,-24 0 16,-1 0-16,1 0 16,-25 0-16,24 0 15,1 0-15,-25 0 16,0 0-16,24 0 16,26 0-16,-51 0 15,26 0 1,-25 0 31,0 0 218,24 0-249,-24 0 0,0 0-16,0 0 15,-1 0 63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5.6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6772 11559 0,'49'0'78,"1"0"-78,24 0 16,1 0-16,-1 0 16,-24 0-16,24 0 15,-24 25-15,-25-25 16,-1 0-16,1 0 15,0 25 1,0-25-16,0 0 16,-1 0-1,1 0-15,0 0 16,0 0 15,0 0-15,-1 0 109,1 0-110,0 0-15,0 0 16,24 0-16,-24 0 16,0 0-1,0 0-15,-25 24 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6.7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6176 12502 0,'25'0'0,"0"0"15,0 0 1,0 0-1,-1 0 1,1 0 31,0 0 15,25 0-46,-26 0-16,51 0 16,-50 0-16,49 0 15,-24 0-15,24-25 16,-24 25-16,-1 0 16,-24 0-16,0 0 15,0 0 1,0 0-1,-1 0-15,1 0 16,0 0-16,25 0 16,-1 0-16,1 0 15,-1 0-15,26 0 16,-50 0-16,24 0 16,-24 0-16,0 0 15,0 0-15,-1 0 16,26 0-1,-25 0-15,24 0 16,1 0-16,-25 0 16,0-25-16,-1 25 15,1 0 48,0 0-48,0 0 1,0 0 0,-1 0 15,1 0 47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7.5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6424 13196 0,'25'25'16,"0"-25"-1,25 0 1,-26 0-16,26 0 16,0 0-16,49 0 15,-25 0-15,26 0 16,-26 0-16,25 0 16,-24 0-16,-1 0 15,0 0 1,1 0-16,-26 0 15,1 0-15,24 0 16,-24 0-16,0 0 16,-26 0-16,26 0 15,-25 0-15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8.2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6524 14064 0,'49'0'47,"1"0"-47,24 0 16,25 0-16,1-25 16,49 25-16,-25 0 15,0 0-15,0-24 16,-25 24-16,-25 0 15,-24 0-15,-25 0 16,24 0-16,-24 0 16,0 0 31,0 0-16,-1-25 47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9.0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6747 14684 0,'25'0'0,"-1"0"15,1 0-15,50 0 16,-50 0-16,24 0 16,1 0-16,-1 0 15,1 0-15,24 0 16,1 0-16,-26 0 16,-24 0-16,0 0 15,0 0 1,0 0-16,-1 0 15,26 0-15,-25 0 16,24 0-16,1 0 16,0 0-16,-1-24 15,1 24-15,-1 0 0,-24 0 16,0 0-16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39.6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6598 15379 0,'50'0'47,"74"0"-32,49 0-15,-24 0 16,25 0-16,-1 0 16,-24 0-16,-25 0 15,-25 0-15,-74 0 16,0 0-16,0 0 156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40.53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6796 16049 0,'0'24'31,"50"-24"1,25 0-32,24 0 15,0 0-15,25 0 16,25 0-1,-25 0-15,0 0 16,0 0-16,-50 0 16,-49 0-16,25 0 15,-26 0-15,1 0 16,0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43.7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9699 12328 0,'0'0'0,"24"0"16,1 0-1,0 0-15,0 0 16,0 0-16,49 0 15,-24 0-15,49 0 16,-25 0-16,1 0 16,24 0-16,0 0 15,-24 0-15,-1 0 16,-24 0-16,24 0 16,-49 0-16,0 0 15,-1 0 1,1 0 15,0-25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44.4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9699 13047 0,'24'0'47,"26"0"-47,0 0 16,49 0-16,-25 0 15,50 0-15,-24 0 16,24 0-16,-25 0 16,25 0-16,-25 0 15,0 0-15,-49 0 16,24 0-16,-24 0 16,-1 0-16,-24 0 15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45.2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9525 13915 0,'25'0'47,"24"0"-47,26 0 15,24 0-15,0 0 16,0 0-16,1 0 16,-1 0-1,-25 0-15,1 0 16,24 0-16,-49 0 16,24 0-16,-49 0 15,49 0 1,1 0-16,-51 0 0,1 0 15,0 0-15,0 0 16,0 0 0,-1 25 93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1:15.13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8062 16966 0,'24'0'109,"26"0"-93,0 0-16,-1 0 15,1 0-15,-1 0 16,-24 0-16,0 0 16,0 0-16,0 0 15,-1 0-15,1 0 16,0 0-16,0 0 31,0 0-15,-1 0-1,1 0 1,0 0 15,0 0-15,0 0 0,-1 0-1,1 0 1,0 0-1,0 0 1,0 0 0,-1 0-1,1 0 1,0 0 15,0 0-15,0 0 249,-1 0-202,1 0 15,0 0-15,0 0-48,0 0 16,0 0 1,-1 0-17,1 0 1,0 0 15,0 0 0,0 0 48,-1 0-48,1 0 172,0 0-172,0 0 0,0 0-31,-1 0 141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46.0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9723 14660 0,'50'-25'0,"24"25"16,1 0-16,-1 0 15,1-25-15,-1 25 16,-24 0-16,24 0 16,-24 0-16,-1 0 15,1 0-15,0 0 16,-1 0-16,1 0 15,-25-25-15,-1 25 16,1 0-16,0 0 16,0 0-16,0 0 15,-1 0 1,1 0-16,0 0 16,0 0-16,0 0 15,-1 0 1,1 0-1,0 0 1,0 0 15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47.4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9550 15379 0,'25'0'47,"49"0"-31,0 0-16,26 0 15,24 0-15,25 0 16,-50 0-16,0 0 15,0 0-15,-24 0 16,-1 0-16,-49 0 16,24 0-16,-24 0 15,0 0 1,25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48.17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9699 16148 0,'49'0'63,"50"0"-63,1 0 15,73 0-15,-49 0 16,25 0 0,-50 0-16,1 0 15,-26 0-15,0 0 16,-49 0-16,25 0 16,-25 0-16,-1 0 31,1 25 78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50.5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12700 11534 0,'25'0'47,"24"0"-31,26 0 0,-26 0-16,26 0 15,-1 0-15,1 25 16,-1-25-16,25 0 15,-24 0-15,-1 0 16,-24 25-16,-25-25 16,-1 0-16,1 0 15,25 0 1,-25 0 0,-1 0-1,1 0 79,0 0-78,0 0-1,0 0 1,-1 0 15,1 0 47,0 0-62,25 0-1,-26 0-15,1-25 16,0 25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51.96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12750 12229 0,'24'0'93,"51"0"-93,24 0 16,0 0-16,0 0 16,26 0-16,-51 0 15,-24 0-15,24 0 16,-24 0-16,-26 0 15,1 0-15,0 0 16,0 0 0,0 0 156,-1 0-172,1 0 15,74 0-15,75 0 16,-50 0-16,-25 0 15,0 0-15,-24 0 16,-25 0-16,-75 0 125,0 0-109,-25 0 15,25 25-15,1-25-1,24 24 1,-25-24-16,0 0 15,0 0 1,-24 25-16,24-25 16,0 0-1,0 0-15,-24 25 16,24-25 0,0 0-1,0 25 16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53.14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12675 13171 0,'25'0'47,"49"0"-47,-49 0 16,25 0-16,24 0 15,-24 0-15,24 0 16,1 0-16,-1 0 16,-49 0-16,25 0 15,-1 0 1,-24 0-16,25 0 16,-26 0-16,26 0 15,-25 0-15,24 0 16,-24 0-16,25 0 15,-25 0-15,-1 0 16,1 0 0,0 0 31,0 0-32,0 0 1,-1 0-1,1-25 1,0 25-16,0 0 16,0 0 140,-1 0-156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54.3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12700 13816 0,'50'0'78,"-1"0"-78,1-25 15,49 25-15,-25 0 16,1 0-16,-26 0 16,26 0-16,-25 0 15,-1 0-15,-24 0 16,0 0-16,24 0 16,-24 0-16,0 0 15,0 0 1,24 0-16,1 0 15,-25 0 1,0 0 0,-25-24 62,24 24-63,1 0 1,0 0 0,0-25-16,24 25 15,-24 0-15,0 0 16,0-25-16,0 25 78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55.1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12601 14635 0,'49'0'47,"26"0"-32,24 0-15,0 0 16,0 0-1,1 0-15,-26 0 0,1 0 16,24 0 0,-50 0-16,26 0 0,-26 0 15,1 0-15,-25 0 16,24 0-16,1 0 16,0 0-16,-26 0 15,1 0-15,0 0 16,0 0-1,0 0 1,-1 0 0,1 0-16,25 0 15,-25 0 173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56.2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12452 15404 0,'0'-25'31,"0"0"-16,25 25 1,0 0 0,-1 0-16,26 0 0,0 0 15,24 0-15,0 0 16,1 0-16,-1 0 16,1 0-16,24 0 15,0 0-15,-24 0 16,-1 0-16,0 0 15,-24 0-15,0 0 16,-26 0 0,1 0-16,0 0 15,0 0-15,0 0 16,24 0-16,1 0 16,-1 0-16,26 0 15,-50 0-15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57.0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12477 16222 0,'25'0'31,"-1"0"-15,26 0-16,0 0 16,-1 0-16,26 0 15,-26 0-15,26 0 16,-26 0-16,1 0 16,24 0-16,-24 0 15,-1 0-15,26 0 16,-1 0-16,1 0 15,-1 0-15,1 0 16,-1 0-16,0 0 16,1 0-16,-50 0 15,49 0-15,-49 0 16,0 0-16,-1 0 31,1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1:17.5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10914 16991 0,'25'25'16,"0"-25"0,24 0 15,-24 0-15,0 0-1,24 0-15,-24 0 16,0 0-16,50 0 15,-1 0 1,-24 0-16,24 0 16,0 0-16,1 0 15,-1-25-15,25 25 16,-49 0-16,24 0 16,-24-25-16,24 1 15,-49 24-15,0-25 16,0 25 31,0 0 0,-1 0-16,1 0 0,-25-25 0,25 25-15,0 0 0,0 0 15,0 0 16,-1 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1:19.17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13940 16966 0,'25'0'94,"0"0"-94,0 0 15,24 0 1,1 0-16,24 0 16,75 0-16,-50 0 15,25 0-15,50 0 16,-50 0-16,50 0 15,-50 0-15,0 0 16,-25 0-16,-25 0 16,-24 0-1,-25 0-15,-50 0 282,0 0-267,0 0 1,1 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1:58.6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15801 11509 0,'24'0'94,"1"0"-94,25 0 16,-25 0-16,-1 0 15,26 0-15,0 0 16,-1 0-16,1 0 16,-25 0-16,24 0 15,-24 0-15,25 0 16,-26 0-16,1 0 16,0 0-16,25 0 31,-25 0-31,24 0 15,1 0-15,-1 0 16,26 0-16,-26 0 16,26 0-16,-26 0 15,-24 0-15,25 0 16,-25 0-16,-1 0 16,1-24-1,0 24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1:59.83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15627 12278 0,'50'0'62,"-1"0"-62,26 0 16,-1 0-16,0 0 15,26 0-15,24 0 16,0 0-16,-25 0 16,-25 0-16,1 0 15,-26 0-15,1 0 16,-25 0-16,24 0 15,-24 0 1,0 0 0,0-24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00.93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15627 13146 0,'25'0'78,"24"0"-78,26 0 16,-1 0-16,25 0 16,-24 0-16,24 0 15,-25 0-15,1 0 16,-26 0-16,1 0 16,0 0-16,-25 0 15,24 0-15,1 0 16,-25 0-16,24 0 15,-24 0 1,0 0-16,0 0 16,-1 0-16,1 0 31,0 0 63,0 0-79,0 0 1,-1 0 0,26 25 15,-25 0 0,0-25 16,-1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2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8.12904" units="1/cm"/>
          <inkml:channelProperty channel="Y" name="resolution" value="45.17647" units="1/cm"/>
          <inkml:channelProperty channel="T" name="resolution" value="1" units="1/dev"/>
        </inkml:channelProperties>
      </inkml:inkSource>
      <inkml:timestamp xml:id="ts0" timeString="2017-10-21T05:52:02.0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15652 13866 0,'25'0'78,"24"0"-63,1 0-15,-1 0 16,26 0-16,24 0 16,0 0-16,0 0 15,50-25-15,-49 25 16,48-25-16,-48 0 16,-26 25-16,0-24 15,1 24-15,-50-25 16,-1 25-16,1 0 15,25 0 1,-25 0 62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0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41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45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8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18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52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85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13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137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164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13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968F-98FD-4338-B7C1-31C1D349D93F}" type="datetimeFigureOut">
              <a:rPr lang="ko-KR" altLang="en-US" smtClean="0"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4A851-5358-47DC-B5E7-4C8FFE9557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995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.emf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9" Type="http://schemas.openxmlformats.org/officeDocument/2006/relationships/image" Target="../media/image41.emf"/><Relationship Id="rId21" Type="http://schemas.openxmlformats.org/officeDocument/2006/relationships/image" Target="../media/image32.emf"/><Relationship Id="rId34" Type="http://schemas.openxmlformats.org/officeDocument/2006/relationships/customXml" Target="../ink/ink16.xml"/><Relationship Id="rId42" Type="http://schemas.openxmlformats.org/officeDocument/2006/relationships/customXml" Target="../ink/ink20.xml"/><Relationship Id="rId47" Type="http://schemas.openxmlformats.org/officeDocument/2006/relationships/image" Target="../media/image45.emf"/><Relationship Id="rId50" Type="http://schemas.openxmlformats.org/officeDocument/2006/relationships/customXml" Target="../ink/ink24.xml"/><Relationship Id="rId55" Type="http://schemas.openxmlformats.org/officeDocument/2006/relationships/image" Target="../media/image49.emf"/><Relationship Id="rId63" Type="http://schemas.openxmlformats.org/officeDocument/2006/relationships/image" Target="../media/image53.emf"/><Relationship Id="rId68" Type="http://schemas.openxmlformats.org/officeDocument/2006/relationships/customXml" Target="../ink/ink33.xml"/><Relationship Id="rId76" Type="http://schemas.openxmlformats.org/officeDocument/2006/relationships/customXml" Target="../ink/ink37.xml"/><Relationship Id="rId7" Type="http://schemas.openxmlformats.org/officeDocument/2006/relationships/image" Target="../media/image25.emf"/><Relationship Id="rId71" Type="http://schemas.openxmlformats.org/officeDocument/2006/relationships/image" Target="../media/image57.emf"/><Relationship Id="rId2" Type="http://schemas.openxmlformats.org/officeDocument/2006/relationships/image" Target="../media/image22.png"/><Relationship Id="rId16" Type="http://schemas.openxmlformats.org/officeDocument/2006/relationships/customXml" Target="../ink/ink7.xml"/><Relationship Id="rId29" Type="http://schemas.openxmlformats.org/officeDocument/2006/relationships/image" Target="../media/image36.emf"/><Relationship Id="rId11" Type="http://schemas.openxmlformats.org/officeDocument/2006/relationships/image" Target="../media/image27.emf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40.emf"/><Relationship Id="rId40" Type="http://schemas.openxmlformats.org/officeDocument/2006/relationships/customXml" Target="../ink/ink19.xml"/><Relationship Id="rId45" Type="http://schemas.openxmlformats.org/officeDocument/2006/relationships/image" Target="../media/image44.emf"/><Relationship Id="rId53" Type="http://schemas.openxmlformats.org/officeDocument/2006/relationships/image" Target="../media/image48.emf"/><Relationship Id="rId58" Type="http://schemas.openxmlformats.org/officeDocument/2006/relationships/customXml" Target="../ink/ink28.xml"/><Relationship Id="rId66" Type="http://schemas.openxmlformats.org/officeDocument/2006/relationships/customXml" Target="../ink/ink32.xml"/><Relationship Id="rId74" Type="http://schemas.openxmlformats.org/officeDocument/2006/relationships/customXml" Target="../ink/ink36.xml"/><Relationship Id="rId79" Type="http://schemas.openxmlformats.org/officeDocument/2006/relationships/image" Target="../media/image61.emf"/><Relationship Id="rId5" Type="http://schemas.openxmlformats.org/officeDocument/2006/relationships/image" Target="../media/image24.emf"/><Relationship Id="rId61" Type="http://schemas.openxmlformats.org/officeDocument/2006/relationships/image" Target="../media/image52.emf"/><Relationship Id="rId10" Type="http://schemas.openxmlformats.org/officeDocument/2006/relationships/customXml" Target="../ink/ink4.xml"/><Relationship Id="rId19" Type="http://schemas.openxmlformats.org/officeDocument/2006/relationships/image" Target="../media/image31.emf"/><Relationship Id="rId31" Type="http://schemas.openxmlformats.org/officeDocument/2006/relationships/image" Target="../media/image37.emf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60" Type="http://schemas.openxmlformats.org/officeDocument/2006/relationships/customXml" Target="../ink/ink29.xml"/><Relationship Id="rId65" Type="http://schemas.openxmlformats.org/officeDocument/2006/relationships/image" Target="../media/image54.emf"/><Relationship Id="rId73" Type="http://schemas.openxmlformats.org/officeDocument/2006/relationships/image" Target="../media/image58.emf"/><Relationship Id="rId78" Type="http://schemas.openxmlformats.org/officeDocument/2006/relationships/customXml" Target="../ink/ink38.xml"/><Relationship Id="rId81" Type="http://schemas.openxmlformats.org/officeDocument/2006/relationships/image" Target="../media/image62.emf"/><Relationship Id="rId4" Type="http://schemas.openxmlformats.org/officeDocument/2006/relationships/customXml" Target="../ink/ink1.xml"/><Relationship Id="rId9" Type="http://schemas.openxmlformats.org/officeDocument/2006/relationships/image" Target="../media/image26.emf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35.emf"/><Relationship Id="rId30" Type="http://schemas.openxmlformats.org/officeDocument/2006/relationships/customXml" Target="../ink/ink14.xml"/><Relationship Id="rId35" Type="http://schemas.openxmlformats.org/officeDocument/2006/relationships/image" Target="../media/image39.emf"/><Relationship Id="rId43" Type="http://schemas.openxmlformats.org/officeDocument/2006/relationships/image" Target="../media/image43.emf"/><Relationship Id="rId48" Type="http://schemas.openxmlformats.org/officeDocument/2006/relationships/customXml" Target="../ink/ink23.xml"/><Relationship Id="rId56" Type="http://schemas.openxmlformats.org/officeDocument/2006/relationships/customXml" Target="../ink/ink27.xml"/><Relationship Id="rId64" Type="http://schemas.openxmlformats.org/officeDocument/2006/relationships/customXml" Target="../ink/ink31.xml"/><Relationship Id="rId69" Type="http://schemas.openxmlformats.org/officeDocument/2006/relationships/image" Target="../media/image56.emf"/><Relationship Id="rId77" Type="http://schemas.openxmlformats.org/officeDocument/2006/relationships/image" Target="../media/image60.emf"/><Relationship Id="rId8" Type="http://schemas.openxmlformats.org/officeDocument/2006/relationships/customXml" Target="../ink/ink3.xml"/><Relationship Id="rId51" Type="http://schemas.openxmlformats.org/officeDocument/2006/relationships/image" Target="../media/image47.emf"/><Relationship Id="rId72" Type="http://schemas.openxmlformats.org/officeDocument/2006/relationships/customXml" Target="../ink/ink35.xml"/><Relationship Id="rId80" Type="http://schemas.openxmlformats.org/officeDocument/2006/relationships/customXml" Target="../ink/ink39.xml"/><Relationship Id="rId3" Type="http://schemas.openxmlformats.org/officeDocument/2006/relationships/image" Target="../media/image23.png"/><Relationship Id="rId12" Type="http://schemas.openxmlformats.org/officeDocument/2006/relationships/customXml" Target="../ink/ink5.xml"/><Relationship Id="rId17" Type="http://schemas.openxmlformats.org/officeDocument/2006/relationships/image" Target="../media/image30.emf"/><Relationship Id="rId25" Type="http://schemas.openxmlformats.org/officeDocument/2006/relationships/image" Target="../media/image34.emf"/><Relationship Id="rId33" Type="http://schemas.openxmlformats.org/officeDocument/2006/relationships/image" Target="../media/image38.emf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59" Type="http://schemas.openxmlformats.org/officeDocument/2006/relationships/image" Target="../media/image51.emf"/><Relationship Id="rId67" Type="http://schemas.openxmlformats.org/officeDocument/2006/relationships/image" Target="../media/image55.emf"/><Relationship Id="rId20" Type="http://schemas.openxmlformats.org/officeDocument/2006/relationships/customXml" Target="../ink/ink9.xml"/><Relationship Id="rId41" Type="http://schemas.openxmlformats.org/officeDocument/2006/relationships/image" Target="../media/image42.emf"/><Relationship Id="rId54" Type="http://schemas.openxmlformats.org/officeDocument/2006/relationships/customXml" Target="../ink/ink26.xml"/><Relationship Id="rId62" Type="http://schemas.openxmlformats.org/officeDocument/2006/relationships/customXml" Target="../ink/ink30.xml"/><Relationship Id="rId70" Type="http://schemas.openxmlformats.org/officeDocument/2006/relationships/customXml" Target="../ink/ink34.xml"/><Relationship Id="rId75" Type="http://schemas.openxmlformats.org/officeDocument/2006/relationships/image" Target="../media/image59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5" Type="http://schemas.openxmlformats.org/officeDocument/2006/relationships/image" Target="../media/image29.emf"/><Relationship Id="rId23" Type="http://schemas.openxmlformats.org/officeDocument/2006/relationships/image" Target="../media/image33.emf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46.emf"/><Relationship Id="rId57" Type="http://schemas.openxmlformats.org/officeDocument/2006/relationships/image" Target="../media/image5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1_shape1"/>
          <p:cNvSpPr>
            <a:spLocks noGrp="1"/>
          </p:cNvSpPr>
          <p:nvPr>
            <p:ph type="ctrTitle"/>
          </p:nvPr>
        </p:nvSpPr>
        <p:spPr>
          <a:xfrm>
            <a:off x="1725086" y="652895"/>
            <a:ext cx="8733434" cy="2309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b="1" spc="-250" dirty="0" smtClean="0">
                <a:solidFill>
                  <a:schemeClr val="tx2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표 만들기</a:t>
            </a:r>
            <a:r>
              <a:rPr lang="en-US" altLang="ko-KR" b="1" spc="-250" dirty="0" smtClean="0">
                <a:solidFill>
                  <a:schemeClr val="tx2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/>
            </a:r>
            <a:br>
              <a:rPr lang="en-US" altLang="ko-KR" b="1" spc="-250" dirty="0" smtClean="0">
                <a:solidFill>
                  <a:schemeClr val="tx2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</a:br>
            <a:r>
              <a:rPr lang="en-US" altLang="ko-KR" b="1" spc="-250" dirty="0" err="1" smtClean="0">
                <a:solidFill>
                  <a:schemeClr val="tx2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proc</a:t>
            </a:r>
            <a:r>
              <a:rPr lang="en-US" altLang="ko-KR" b="1" spc="-250" dirty="0" smtClean="0">
                <a:solidFill>
                  <a:schemeClr val="tx2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tabulate </a:t>
            </a:r>
            <a:r>
              <a:rPr lang="ko-KR" altLang="en-US" b="1" spc="-250" dirty="0" smtClean="0">
                <a:solidFill>
                  <a:schemeClr val="tx2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문</a:t>
            </a:r>
            <a:endParaRPr sz="4800" b="1" spc="-250" dirty="0">
              <a:solidFill>
                <a:schemeClr val="tx2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cxnSp>
        <p:nvCxnSpPr>
          <p:cNvPr id="5" name="slide1_shape3"/>
          <p:cNvCxnSpPr/>
          <p:nvPr/>
        </p:nvCxnSpPr>
        <p:spPr>
          <a:xfrm>
            <a:off x="399245" y="4082758"/>
            <a:ext cx="11526592" cy="0"/>
          </a:xfrm>
          <a:prstGeom prst="line">
            <a:avLst/>
          </a:prstGeom>
          <a:ln w="12700" cap="flat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1_shape2"/>
          <p:cNvSpPr txBox="1">
            <a:spLocks/>
          </p:cNvSpPr>
          <p:nvPr/>
        </p:nvSpPr>
        <p:spPr>
          <a:xfrm>
            <a:off x="4639400" y="4535447"/>
            <a:ext cx="6353094" cy="432048"/>
          </a:xfrm>
          <a:prstGeom prst="rect">
            <a:avLst/>
          </a:prstGeom>
          <a:ln>
            <a:noFill/>
          </a:ln>
        </p:spPr>
        <p:txBody>
          <a:bodyPr lIns="91440" tIns="45720" rIns="91440" bIns="45720"/>
          <a:lstStyle>
            <a:lvl1pPr marL="0" indent="0" algn="ctr" defTabSz="914400" latinLnBrk="1">
              <a:spcBef>
                <a:spcPct val="20000"/>
              </a:spcBef>
              <a:buFont typeface="Arial" pitchFamily="2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cs typeface="+mn-cs"/>
              </a:defRPr>
            </a:lvl1pPr>
            <a:lvl2pPr marL="457200" indent="0" algn="ctr" defTabSz="914400" latinLnBrk="1">
              <a:spcBef>
                <a:spcPct val="20000"/>
              </a:spcBef>
              <a:buFont typeface="Arial" pitchFamily="2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+mn-cs"/>
              </a:defRPr>
            </a:lvl2pPr>
            <a:lvl3pPr marL="914400" indent="0" algn="ctr" defTabSz="914400" latinLnBrk="1">
              <a:spcBef>
                <a:spcPct val="20000"/>
              </a:spcBef>
              <a:buFont typeface="Arial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+mn-cs"/>
              </a:defRPr>
            </a:lvl3pPr>
            <a:lvl4pPr marL="1371600" indent="0" algn="ctr" defTabSz="914400" latinLnBrk="1">
              <a:spcBef>
                <a:spcPct val="20000"/>
              </a:spcBef>
              <a:buFont typeface="Arial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+mn-cs"/>
              </a:defRPr>
            </a:lvl4pPr>
            <a:lvl5pPr marL="1828800" indent="0" algn="ctr" defTabSz="914400" latinLnBrk="1">
              <a:spcBef>
                <a:spcPct val="20000"/>
              </a:spcBef>
              <a:buFont typeface="Arial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+mn-cs"/>
              </a:defRPr>
            </a:lvl5pPr>
            <a:lvl6pPr marL="2286000" indent="0" algn="ctr" defTabSz="914400" latinLnBrk="1">
              <a:spcBef>
                <a:spcPct val="20000"/>
              </a:spcBef>
              <a:buFont typeface="Arial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latinLnBrk="1">
              <a:spcBef>
                <a:spcPct val="20000"/>
              </a:spcBef>
              <a:buFont typeface="Arial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latinLnBrk="1">
              <a:spcBef>
                <a:spcPct val="20000"/>
              </a:spcBef>
              <a:buFont typeface="Arial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latinLnBrk="1">
              <a:spcBef>
                <a:spcPct val="20000"/>
              </a:spcBef>
              <a:buFont typeface="Arial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sz="4400" b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30504000101010101" pitchFamily="18" charset="-127"/>
                <a:ea typeface="문체부 제목 돋음체" panose="020B0609000101010101" pitchFamily="49" charset="-127"/>
              </a:rPr>
              <a:t>김혜정</a:t>
            </a:r>
            <a:endParaRPr lang="en-US" altLang="ko-KR" sz="4400" b="1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함초롬돋움" panose="02030504000101010101" pitchFamily="18" charset="-127"/>
              <a:ea typeface="문체부 제목 돋음체" panose="020B0609000101010101" pitchFamily="49" charset="-127"/>
            </a:endParaRPr>
          </a:p>
          <a:p>
            <a:pPr algn="r"/>
            <a:r>
              <a:rPr lang="en-US" altLang="ko-KR" sz="4000" b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30504000101010101" pitchFamily="18" charset="-127"/>
                <a:ea typeface="문체부 제목 돋음체" panose="020B0609000101010101" pitchFamily="49" charset="-127"/>
              </a:rPr>
              <a:t>010-6638-0076</a:t>
            </a:r>
            <a:endParaRPr lang="en-US" altLang="ko-KR" sz="4000" b="1" spc="-50" dirty="0">
              <a:solidFill>
                <a:schemeClr val="tx1">
                  <a:lumMod val="75000"/>
                  <a:lumOff val="25000"/>
                </a:schemeClr>
              </a:solidFill>
              <a:latin typeface="함초롬돋움" panose="02030504000101010101" pitchFamily="18" charset="-127"/>
              <a:ea typeface="문체부 제목 돋음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66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72733" y="623380"/>
            <a:ext cx="108311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tabulate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altLang="ko-KR" sz="2400" dirty="0">
                <a:solidFill>
                  <a:srgbClr val="0000FF"/>
                </a:solidFill>
                <a:latin typeface="Courier New" panose="02070309020205020404" pitchFamily="49" charset="0"/>
              </a:rPr>
              <a:t>class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gra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altLang="ko-KR" sz="2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var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test;</a:t>
            </a:r>
          </a:p>
          <a:p>
            <a:pPr>
              <a:lnSpc>
                <a:spcPct val="150000"/>
              </a:lnSpc>
            </a:pPr>
            <a:r>
              <a:rPr lang="en-US" altLang="ko-KR" sz="2400" dirty="0">
                <a:solidFill>
                  <a:srgbClr val="0000FF"/>
                </a:solidFill>
                <a:latin typeface="Courier New" panose="02070309020205020404" pitchFamily="49" charset="0"/>
              </a:rPr>
              <a:t>table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gra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all, (sex all)*test*(mean</a:t>
            </a:r>
            <a:r>
              <a:rPr lang="en-US" altLang="ko-KR" sz="3200" b="1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n-US" altLang="ko-KR" sz="3200" b="1" dirty="0">
                <a:solidFill>
                  <a:srgbClr val="0000FF"/>
                </a:solidFill>
                <a:latin typeface="Courier New" panose="02070309020205020404" pitchFamily="49" charset="0"/>
              </a:rPr>
              <a:t>f</a:t>
            </a:r>
            <a:r>
              <a:rPr lang="en-US" altLang="ko-KR" sz="3200" b="1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sz="3200" b="1" dirty="0">
                <a:solidFill>
                  <a:srgbClr val="008080"/>
                </a:solidFill>
                <a:latin typeface="Courier New" panose="02070309020205020404" pitchFamily="49" charset="0"/>
              </a:rPr>
              <a:t>8.3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</a:t>
            </a:r>
            <a:r>
              <a:rPr lang="en-US" altLang="ko-KR" sz="2400" b="1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n-US" altLang="ko-KR" sz="3200" b="1" dirty="0">
                <a:solidFill>
                  <a:srgbClr val="0000FF"/>
                </a:solidFill>
                <a:latin typeface="Courier New" panose="02070309020205020404" pitchFamily="49" charset="0"/>
              </a:rPr>
              <a:t>f</a:t>
            </a:r>
            <a:r>
              <a:rPr lang="en-US" altLang="ko-KR" sz="3200" b="1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sz="3200" b="1" dirty="0">
                <a:solidFill>
                  <a:srgbClr val="008080"/>
                </a:solidFill>
                <a:latin typeface="Courier New" panose="02070309020205020404" pitchFamily="49" charset="0"/>
              </a:rPr>
              <a:t>8.3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altLang="ko-KR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72733" y="2794715"/>
            <a:ext cx="106999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dirty="0" smtClean="0"/>
              <a:t>*f=8.3</a:t>
            </a:r>
            <a:r>
              <a:rPr lang="ko-KR" altLang="en-US" sz="2400" dirty="0" smtClean="0"/>
              <a:t>에서 소수점 앞의 숫자</a:t>
            </a:r>
            <a:r>
              <a:rPr lang="en-US" altLang="ko-KR" sz="2400" dirty="0" smtClean="0"/>
              <a:t>(8)</a:t>
            </a:r>
            <a:r>
              <a:rPr lang="ko-KR" altLang="en-US" sz="2400" dirty="0" smtClean="0"/>
              <a:t>가 의미하는 바는</a:t>
            </a:r>
            <a:r>
              <a:rPr lang="en-US" altLang="ko-KR" sz="2400" dirty="0" smtClean="0"/>
              <a:t>? </a:t>
            </a:r>
            <a:r>
              <a:rPr lang="ko-KR" altLang="en-US" sz="2400" dirty="0" err="1" smtClean="0"/>
              <a:t>컬럼의</a:t>
            </a:r>
            <a:r>
              <a:rPr lang="ko-KR" altLang="en-US" sz="2400" dirty="0" smtClean="0"/>
              <a:t> 수 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(SAS</a:t>
            </a:r>
            <a:r>
              <a:rPr lang="ko-KR" altLang="en-US" sz="2400" dirty="0" smtClean="0"/>
              <a:t>가 </a:t>
            </a:r>
            <a:r>
              <a:rPr lang="en-US" altLang="ko-KR" sz="2400" dirty="0" smtClean="0"/>
              <a:t>9.4</a:t>
            </a:r>
            <a:r>
              <a:rPr lang="ko-KR" altLang="en-US" sz="2400" dirty="0" smtClean="0"/>
              <a:t>로 업그레이드 되면서 의미 없어짐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숫자가 차지하는 </a:t>
            </a:r>
            <a:r>
              <a:rPr lang="ko-KR" altLang="en-US" sz="2400" dirty="0" err="1" smtClean="0"/>
              <a:t>컬럼</a:t>
            </a:r>
            <a:r>
              <a:rPr lang="ko-KR" altLang="en-US" sz="2400" dirty="0" smtClean="0"/>
              <a:t> 수 이상만 쳐주면 됨</a:t>
            </a:r>
            <a:r>
              <a:rPr lang="en-US" altLang="ko-KR" sz="2400" dirty="0" smtClean="0"/>
              <a:t>)</a:t>
            </a:r>
          </a:p>
          <a:p>
            <a:pPr>
              <a:lnSpc>
                <a:spcPct val="150000"/>
              </a:lnSpc>
            </a:pP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*f=8.3</a:t>
            </a:r>
            <a:r>
              <a:rPr lang="ko-KR" altLang="en-US" sz="2400" dirty="0" smtClean="0"/>
              <a:t>에서 소수점 뒤의 숫자</a:t>
            </a:r>
            <a:r>
              <a:rPr lang="en-US" altLang="ko-KR" sz="2400" dirty="0" smtClean="0"/>
              <a:t>(3)</a:t>
            </a:r>
            <a:r>
              <a:rPr lang="ko-KR" altLang="en-US" sz="2400" dirty="0" smtClean="0"/>
              <a:t>가 의미하는 바는</a:t>
            </a:r>
            <a:r>
              <a:rPr lang="en-US" altLang="ko-KR" sz="2400" dirty="0" smtClean="0"/>
              <a:t>? </a:t>
            </a:r>
            <a:r>
              <a:rPr lang="ko-KR" altLang="en-US" sz="2400" dirty="0" smtClean="0"/>
              <a:t>소수점  자리 수</a:t>
            </a:r>
            <a:endParaRPr lang="ko-KR" altLang="en-US" sz="2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8411" y="4065367"/>
            <a:ext cx="1981333" cy="75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461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0924" y="862885"/>
            <a:ext cx="71064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/>
              <a:t>다음과</a:t>
            </a:r>
            <a:r>
              <a:rPr lang="en-US" altLang="ko-KR" sz="3200" dirty="0" smtClean="0"/>
              <a:t> </a:t>
            </a:r>
            <a:r>
              <a:rPr lang="ko-KR" altLang="en-US" sz="3200" dirty="0" smtClean="0"/>
              <a:t>같은 결과를 출력하고 싶다면</a:t>
            </a:r>
            <a:r>
              <a:rPr lang="en-US" altLang="ko-KR" sz="3200" dirty="0" smtClean="0"/>
              <a:t>?</a:t>
            </a:r>
            <a:endParaRPr lang="ko-KR" altLang="en-US" sz="32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2" y="1751392"/>
            <a:ext cx="5201186" cy="392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40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50760" y="296214"/>
            <a:ext cx="7031865" cy="6954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chemeClr val="tx1"/>
                </a:solidFill>
              </a:rPr>
              <a:t>I . </a:t>
            </a:r>
            <a:r>
              <a:rPr lang="ko-KR" altLang="en-US" sz="4000" b="1" dirty="0" err="1" smtClean="0">
                <a:solidFill>
                  <a:schemeClr val="tx1"/>
                </a:solidFill>
              </a:rPr>
              <a:t>표만들기</a:t>
            </a:r>
            <a:r>
              <a:rPr lang="ko-KR" altLang="en-US" sz="4000" b="1" dirty="0" smtClean="0">
                <a:solidFill>
                  <a:schemeClr val="tx1"/>
                </a:solidFill>
              </a:rPr>
              <a:t> 기초 연습문제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0268" y="1581921"/>
            <a:ext cx="1702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/>
              <a:t>연습문제</a:t>
            </a:r>
            <a:r>
              <a:rPr lang="en-US" altLang="ko-KR" sz="2400" b="1" dirty="0" smtClean="0"/>
              <a:t> 1</a:t>
            </a:r>
            <a:endParaRPr lang="ko-KR" altLang="en-US" sz="2400" b="1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79" y="2043586"/>
            <a:ext cx="3602798" cy="432625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6321" y="2043586"/>
            <a:ext cx="5186631" cy="32843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76321" y="1581920"/>
            <a:ext cx="1702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/>
              <a:t>연습문제</a:t>
            </a:r>
            <a:r>
              <a:rPr lang="en-US" altLang="ko-KR" sz="2400" b="1" dirty="0" smtClean="0"/>
              <a:t> 2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2187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000777" y="2202287"/>
            <a:ext cx="6168980" cy="18931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b="1" dirty="0" smtClean="0">
                <a:solidFill>
                  <a:schemeClr val="tx1"/>
                </a:solidFill>
              </a:rPr>
              <a:t>II . </a:t>
            </a:r>
            <a:r>
              <a:rPr lang="ko-KR" altLang="en-US" sz="5400" b="1" dirty="0" smtClean="0">
                <a:solidFill>
                  <a:schemeClr val="tx1"/>
                </a:solidFill>
              </a:rPr>
              <a:t>표 꾸미기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92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2593" y="1788822"/>
            <a:ext cx="5458697" cy="36951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25438" y="734096"/>
            <a:ext cx="5492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/>
              <a:t>변수에 이름 붙이기</a:t>
            </a:r>
            <a:r>
              <a:rPr lang="en-US" altLang="ko-KR" sz="3200" b="1" dirty="0" smtClean="0"/>
              <a:t>: label </a:t>
            </a:r>
            <a:r>
              <a:rPr lang="ko-KR" altLang="en-US" sz="3200" b="1" dirty="0" smtClean="0"/>
              <a:t>문</a:t>
            </a:r>
            <a:endParaRPr lang="ko-KR" altLang="en-US" sz="32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6240"/>
            <a:ext cx="5424188" cy="3677700"/>
          </a:xfrm>
          <a:prstGeom prst="rect">
            <a:avLst/>
          </a:prstGeom>
        </p:spPr>
      </p:pic>
      <p:sp>
        <p:nvSpPr>
          <p:cNvPr id="7" name="오른쪽 화살표 6"/>
          <p:cNvSpPr/>
          <p:nvPr/>
        </p:nvSpPr>
        <p:spPr>
          <a:xfrm>
            <a:off x="5248771" y="3387144"/>
            <a:ext cx="1063822" cy="10045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925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1701"/>
            <a:ext cx="5458697" cy="36951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25438" y="734096"/>
            <a:ext cx="6569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err="1" smtClean="0"/>
              <a:t>통계치에</a:t>
            </a:r>
            <a:r>
              <a:rPr lang="ko-KR" altLang="en-US" sz="3200" b="1" dirty="0" smtClean="0"/>
              <a:t> 이름 붙이기</a:t>
            </a:r>
            <a:r>
              <a:rPr lang="en-US" altLang="ko-KR" sz="3200" b="1" dirty="0" smtClean="0"/>
              <a:t>: </a:t>
            </a:r>
            <a:r>
              <a:rPr lang="en-US" altLang="ko-KR" sz="3200" b="1" dirty="0" err="1" smtClean="0"/>
              <a:t>keylabel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문</a:t>
            </a:r>
            <a:endParaRPr lang="ko-KR" altLang="en-US" sz="3200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4575" y="1801701"/>
            <a:ext cx="5808390" cy="3353926"/>
          </a:xfrm>
          <a:prstGeom prst="rect">
            <a:avLst/>
          </a:prstGeom>
        </p:spPr>
      </p:pic>
      <p:sp>
        <p:nvSpPr>
          <p:cNvPr id="7" name="오른쪽 화살표 6"/>
          <p:cNvSpPr/>
          <p:nvPr/>
        </p:nvSpPr>
        <p:spPr>
          <a:xfrm>
            <a:off x="5258412" y="3374266"/>
            <a:ext cx="1063822" cy="10045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94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7496" y="1930490"/>
            <a:ext cx="5576539" cy="31824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25438" y="734096"/>
            <a:ext cx="5890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/>
              <a:t>수준에 이름 붙이기</a:t>
            </a:r>
            <a:r>
              <a:rPr lang="en-US" altLang="ko-KR" sz="3200" b="1" dirty="0" smtClean="0"/>
              <a:t>: format </a:t>
            </a:r>
            <a:r>
              <a:rPr lang="ko-KR" altLang="en-US" sz="3200" b="1" dirty="0" smtClean="0"/>
              <a:t>문</a:t>
            </a:r>
            <a:endParaRPr lang="ko-KR" altLang="en-US" sz="3200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067" y="1930490"/>
            <a:ext cx="5808390" cy="3353926"/>
          </a:xfrm>
          <a:prstGeom prst="rect">
            <a:avLst/>
          </a:prstGeom>
        </p:spPr>
      </p:pic>
      <p:sp>
        <p:nvSpPr>
          <p:cNvPr id="7" name="오른쪽 화살표 6"/>
          <p:cNvSpPr/>
          <p:nvPr/>
        </p:nvSpPr>
        <p:spPr>
          <a:xfrm>
            <a:off x="5554626" y="3284114"/>
            <a:ext cx="1063822" cy="10045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31496" y="5370558"/>
            <a:ext cx="60960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altLang="ko-KR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format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value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sexf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남성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여성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value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graf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'1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학년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'2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학년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3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'3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학년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7571438" y="5832223"/>
            <a:ext cx="3906839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format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sexf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gra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graf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571438" y="5443446"/>
            <a:ext cx="2681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Tabulate </a:t>
            </a:r>
            <a:r>
              <a:rPr lang="ko-KR" altLang="en-US" dirty="0" smtClean="0"/>
              <a:t>문 내에서 지정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72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68" y="1355480"/>
            <a:ext cx="5424188" cy="36777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335" y="1355480"/>
            <a:ext cx="5929665" cy="3383945"/>
          </a:xfrm>
          <a:prstGeom prst="rect">
            <a:avLst/>
          </a:prstGeom>
        </p:spPr>
      </p:pic>
      <p:sp>
        <p:nvSpPr>
          <p:cNvPr id="6" name="오른쪽 화살표 5"/>
          <p:cNvSpPr/>
          <p:nvPr/>
        </p:nvSpPr>
        <p:spPr>
          <a:xfrm>
            <a:off x="5387200" y="2820474"/>
            <a:ext cx="1063822" cy="10045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150772" y="5164428"/>
            <a:ext cx="1731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smtClean="0"/>
              <a:t>변신 전</a:t>
            </a:r>
            <a:endParaRPr lang="ko-KR" altLang="en-US" sz="3600" b="1"/>
          </a:p>
        </p:txBody>
      </p:sp>
      <p:sp>
        <p:nvSpPr>
          <p:cNvPr id="8" name="TextBox 7"/>
          <p:cNvSpPr txBox="1"/>
          <p:nvPr/>
        </p:nvSpPr>
        <p:spPr>
          <a:xfrm>
            <a:off x="8678214" y="5033180"/>
            <a:ext cx="1731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 smtClean="0"/>
              <a:t>변신 후</a:t>
            </a:r>
            <a:endParaRPr lang="ko-KR" altLang="en-US" sz="3600" b="1" dirty="0"/>
          </a:p>
        </p:txBody>
      </p:sp>
      <p:sp>
        <p:nvSpPr>
          <p:cNvPr id="9" name="포인트가 4개인 별 8"/>
          <p:cNvSpPr/>
          <p:nvPr/>
        </p:nvSpPr>
        <p:spPr>
          <a:xfrm>
            <a:off x="6262335" y="221402"/>
            <a:ext cx="1134634" cy="1390918"/>
          </a:xfrm>
          <a:prstGeom prst="star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포인트가 4개인 별 9"/>
          <p:cNvSpPr/>
          <p:nvPr/>
        </p:nvSpPr>
        <p:spPr>
          <a:xfrm>
            <a:off x="10780673" y="4337721"/>
            <a:ext cx="1134634" cy="1390918"/>
          </a:xfrm>
          <a:prstGeom prst="star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포인트가 4개인 별 10"/>
          <p:cNvSpPr/>
          <p:nvPr/>
        </p:nvSpPr>
        <p:spPr>
          <a:xfrm>
            <a:off x="10409778" y="5540478"/>
            <a:ext cx="737007" cy="666049"/>
          </a:xfrm>
          <a:prstGeom prst="star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035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50760" y="296214"/>
            <a:ext cx="7031865" cy="6954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chemeClr val="tx1"/>
                </a:solidFill>
              </a:rPr>
              <a:t>II . </a:t>
            </a:r>
            <a:r>
              <a:rPr lang="ko-KR" altLang="en-US" sz="4000" b="1" dirty="0" smtClean="0">
                <a:solidFill>
                  <a:schemeClr val="tx1"/>
                </a:solidFill>
              </a:rPr>
              <a:t>표 꾸미기 연습문제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88135" y="1424626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data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b;</a:t>
            </a:r>
          </a:p>
          <a:p>
            <a:r>
              <a:rPr lang="sv-SE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sv-SE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sv-SE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id maj x1 x2 x3;</a:t>
            </a:r>
          </a:p>
          <a:p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cards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/>
              <a:t>1 1 83 76 82</a:t>
            </a:r>
          </a:p>
          <a:p>
            <a:r>
              <a:rPr lang="en-US" altLang="ko-KR" dirty="0"/>
              <a:t>2 2 72 92 96</a:t>
            </a:r>
          </a:p>
          <a:p>
            <a:r>
              <a:rPr lang="en-US" altLang="ko-KR" dirty="0"/>
              <a:t>3 2 92 63 72</a:t>
            </a:r>
          </a:p>
          <a:p>
            <a:r>
              <a:rPr lang="en-US" altLang="ko-KR" dirty="0"/>
              <a:t>4 2 46 72 69</a:t>
            </a:r>
          </a:p>
          <a:p>
            <a:r>
              <a:rPr lang="en-US" altLang="ko-KR" dirty="0"/>
              <a:t>5 1 83 75 90</a:t>
            </a:r>
          </a:p>
          <a:p>
            <a:r>
              <a:rPr lang="en-US" altLang="ko-KR" dirty="0"/>
              <a:t>6 1 79 60 82</a:t>
            </a:r>
          </a:p>
          <a:p>
            <a:r>
              <a:rPr lang="en-US" altLang="ko-KR" dirty="0"/>
              <a:t>7 2 73 91 93</a:t>
            </a:r>
          </a:p>
          <a:p>
            <a:r>
              <a:rPr lang="en-US" altLang="ko-KR" dirty="0"/>
              <a:t>8 2 73 81 </a:t>
            </a:r>
            <a:r>
              <a:rPr lang="en-US" altLang="ko-KR" dirty="0" smtClean="0"/>
              <a:t>76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8135" y="5074276"/>
            <a:ext cx="87247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Maj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전공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으로</a:t>
            </a:r>
            <a:r>
              <a:rPr lang="en-US" altLang="ko-KR" dirty="0" smtClean="0"/>
              <a:t>, 1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심리학과</a:t>
            </a:r>
            <a:r>
              <a:rPr lang="en-US" altLang="ko-KR" dirty="0" smtClean="0"/>
              <a:t>”, 2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통계학과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를 말함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X1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면접점수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로</a:t>
            </a:r>
            <a:r>
              <a:rPr lang="en-US" altLang="ko-KR" dirty="0" smtClean="0"/>
              <a:t>, 0</a:t>
            </a:r>
            <a:r>
              <a:rPr lang="ko-KR" altLang="en-US" dirty="0" smtClean="0"/>
              <a:t>점</a:t>
            </a:r>
            <a:r>
              <a:rPr lang="en-US" altLang="ko-KR" dirty="0" smtClean="0"/>
              <a:t>~80</a:t>
            </a:r>
            <a:r>
              <a:rPr lang="ko-KR" altLang="en-US" dirty="0" smtClean="0"/>
              <a:t>점은 </a:t>
            </a:r>
            <a:r>
              <a:rPr lang="en-US" altLang="ko-KR" dirty="0" smtClean="0"/>
              <a:t>“</a:t>
            </a:r>
            <a:r>
              <a:rPr lang="ko-KR" altLang="en-US" dirty="0" err="1" smtClean="0"/>
              <a:t>평균이하</a:t>
            </a:r>
            <a:r>
              <a:rPr lang="en-US" altLang="ko-KR" dirty="0" smtClean="0"/>
              <a:t>”, 81</a:t>
            </a:r>
            <a:r>
              <a:rPr lang="ko-KR" altLang="en-US" dirty="0" smtClean="0"/>
              <a:t>점</a:t>
            </a:r>
            <a:r>
              <a:rPr lang="en-US" altLang="ko-KR" dirty="0" smtClean="0"/>
              <a:t>~100</a:t>
            </a:r>
            <a:r>
              <a:rPr lang="ko-KR" altLang="en-US" dirty="0" smtClean="0"/>
              <a:t>점은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평균이상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을 의미함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X2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상사평가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임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X3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동료평가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임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135" y="2316854"/>
            <a:ext cx="8116277" cy="240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82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000777" y="2202287"/>
            <a:ext cx="6168980" cy="18931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b="1" dirty="0" smtClean="0">
                <a:solidFill>
                  <a:schemeClr val="tx1"/>
                </a:solidFill>
              </a:rPr>
              <a:t>III . </a:t>
            </a:r>
            <a:r>
              <a:rPr lang="ko-KR" altLang="en-US" sz="5400" b="1" dirty="0" err="1" smtClean="0">
                <a:solidFill>
                  <a:schemeClr val="tx1"/>
                </a:solidFill>
              </a:rPr>
              <a:t>표만들기</a:t>
            </a:r>
            <a:r>
              <a:rPr lang="ko-KR" altLang="en-US" sz="5400" b="1" dirty="0" smtClean="0">
                <a:solidFill>
                  <a:schemeClr val="tx1"/>
                </a:solidFill>
              </a:rPr>
              <a:t> 심화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73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000777" y="2202287"/>
            <a:ext cx="6168980" cy="18931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b="1" dirty="0" smtClean="0">
                <a:solidFill>
                  <a:schemeClr val="tx1"/>
                </a:solidFill>
              </a:rPr>
              <a:t>I . </a:t>
            </a:r>
            <a:r>
              <a:rPr lang="ko-KR" altLang="en-US" sz="5400" b="1" dirty="0" err="1" smtClean="0">
                <a:solidFill>
                  <a:schemeClr val="tx1"/>
                </a:solidFill>
              </a:rPr>
              <a:t>표만들기</a:t>
            </a:r>
            <a:r>
              <a:rPr lang="ko-KR" altLang="en-US" sz="5400" b="1" dirty="0" smtClean="0">
                <a:solidFill>
                  <a:schemeClr val="tx1"/>
                </a:solidFill>
              </a:rPr>
              <a:t> 기초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7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1587" y="0"/>
            <a:ext cx="4947686" cy="2546798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52" y="2546798"/>
            <a:ext cx="4996432" cy="2479048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-95184" y="5025846"/>
            <a:ext cx="62076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1600" dirty="0">
                <a:solidFill>
                  <a:srgbClr val="0000FF"/>
                </a:solidFill>
                <a:latin typeface="Courier New" panose="02070309020205020404" pitchFamily="49" charset="0"/>
              </a:rPr>
              <a:t>table</a:t>
            </a:r>
            <a:r>
              <a:rPr lang="en-US" altLang="ko-K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maj</a:t>
            </a:r>
            <a:r>
              <a:rPr lang="en-US" altLang="ko-K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all, (xx1 all)*(n </a:t>
            </a:r>
            <a:r>
              <a:rPr lang="en-US" altLang="ko-K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&lt;</a:t>
            </a:r>
            <a:r>
              <a:rPr lang="en-US" altLang="ko-KR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maj</a:t>
            </a:r>
            <a:r>
              <a:rPr lang="en-US" altLang="ko-KR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all</a:t>
            </a:r>
            <a:r>
              <a:rPr lang="en-US" altLang="ko-KR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  <a:r>
              <a:rPr lang="en-US" altLang="ko-KR" sz="16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endParaRPr lang="ko-KR" altLang="en-US" sz="16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3833" y="2546798"/>
            <a:ext cx="4745248" cy="2479048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6297769" y="4991160"/>
            <a:ext cx="58373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>
                <a:solidFill>
                  <a:srgbClr val="0000FF"/>
                </a:solidFill>
                <a:latin typeface="Courier New" panose="02070309020205020404" pitchFamily="49" charset="0"/>
              </a:rPr>
              <a:t>table</a:t>
            </a:r>
            <a:r>
              <a:rPr lang="en-US" altLang="ko-K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maj</a:t>
            </a:r>
            <a:r>
              <a:rPr lang="en-US" altLang="ko-K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all, (xx1 all)*(n </a:t>
            </a:r>
            <a:r>
              <a:rPr lang="en-US" altLang="ko-K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&lt;xx1 all</a:t>
            </a:r>
            <a:r>
              <a:rPr lang="en-US" altLang="ko-KR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  <a:r>
              <a:rPr lang="en-US" altLang="ko-KR" sz="16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1037230" y="2975212"/>
            <a:ext cx="1282890" cy="20159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367179" y="2975212"/>
            <a:ext cx="1282890" cy="20159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6964576" y="3983186"/>
            <a:ext cx="4503762" cy="3158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6964576" y="4309877"/>
            <a:ext cx="4503762" cy="3158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368490" y="5581934"/>
            <a:ext cx="5105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Maj </a:t>
            </a:r>
            <a:r>
              <a:rPr lang="ko-KR" altLang="en-US" sz="2000" dirty="0" smtClean="0"/>
              <a:t>전체 값이 </a:t>
            </a:r>
            <a:r>
              <a:rPr lang="en-US" altLang="ko-KR" sz="2000" dirty="0" smtClean="0"/>
              <a:t>%</a:t>
            </a:r>
            <a:r>
              <a:rPr lang="ko-KR" altLang="en-US" sz="2000" dirty="0" smtClean="0"/>
              <a:t>를 구할 때 분모로 들어감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6843833" y="5535378"/>
            <a:ext cx="5052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xx1 </a:t>
            </a:r>
            <a:r>
              <a:rPr lang="ko-KR" altLang="en-US" sz="2000" dirty="0" smtClean="0"/>
              <a:t>전체 값이 </a:t>
            </a:r>
            <a:r>
              <a:rPr lang="en-US" altLang="ko-KR" sz="2000" dirty="0" smtClean="0"/>
              <a:t>%</a:t>
            </a:r>
            <a:r>
              <a:rPr lang="ko-KR" altLang="en-US" sz="2000" dirty="0" smtClean="0"/>
              <a:t>를 구할 때 분모로 들어감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sp>
        <p:nvSpPr>
          <p:cNvPr id="17" name="직사각형 16"/>
          <p:cNvSpPr/>
          <p:nvPr/>
        </p:nvSpPr>
        <p:spPr>
          <a:xfrm>
            <a:off x="3697128" y="2975212"/>
            <a:ext cx="1282890" cy="20159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6964576" y="4636568"/>
            <a:ext cx="4503762" cy="3158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793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497" y="2123578"/>
            <a:ext cx="5014183" cy="2775968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6965" y="2123578"/>
            <a:ext cx="5145355" cy="2775968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156347" y="1064526"/>
            <a:ext cx="82568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solidFill>
                  <a:srgbClr val="0000FF"/>
                </a:solidFill>
                <a:latin typeface="Courier New" panose="02070309020205020404" pitchFamily="49" charset="0"/>
              </a:rPr>
              <a:t>table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sex all, (</a:t>
            </a:r>
            <a:r>
              <a:rPr lang="en-US" altLang="ko-KR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gra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all)*(n </a:t>
            </a:r>
            <a:r>
              <a:rPr lang="en-US" altLang="ko-KR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sz="24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&lt;____ all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&gt;); </a:t>
            </a:r>
            <a:r>
              <a:rPr lang="en-US" altLang="ko-KR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altLang="ko-K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41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137" y="300251"/>
            <a:ext cx="4857420" cy="461665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정말 정말 어려운 복수응답 처리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23331" y="1187355"/>
            <a:ext cx="3581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1. </a:t>
            </a:r>
            <a:r>
              <a:rPr lang="ko-KR" altLang="en-US" sz="2000" b="1" dirty="0" smtClean="0"/>
              <a:t>응답의 개수가 정해진 경우</a:t>
            </a:r>
            <a:endParaRPr lang="ko-KR" alt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23331" y="3468806"/>
            <a:ext cx="4786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2. </a:t>
            </a:r>
            <a:r>
              <a:rPr lang="ko-KR" altLang="en-US" sz="2000" b="1" dirty="0" smtClean="0"/>
              <a:t>응답의 개수가 정해져 있지 않은 경우</a:t>
            </a:r>
            <a:endParaRPr lang="ko-KR" altLang="en-US" sz="2000" b="1" dirty="0"/>
          </a:p>
        </p:txBody>
      </p:sp>
      <p:sp>
        <p:nvSpPr>
          <p:cNvPr id="7" name="직사각형 6"/>
          <p:cNvSpPr/>
          <p:nvPr/>
        </p:nvSpPr>
        <p:spPr>
          <a:xfrm>
            <a:off x="1041779" y="1817171"/>
            <a:ext cx="7256060" cy="978729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3.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주로 읽는 신문은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 (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최대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개 선택가능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C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②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J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③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D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④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⑤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신문 ⑥ 스포츠 신문 </a:t>
            </a:r>
            <a:endParaRPr lang="ko-KR" altLang="en-US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041779" y="4052457"/>
            <a:ext cx="7256060" cy="978729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3.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주로 읽는 신문을 모두 고르시오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C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②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J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③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D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④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⑤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신문 ⑥ 스포츠 신문 </a:t>
            </a:r>
            <a:endParaRPr lang="ko-KR" altLang="en-US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086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3899" y="235170"/>
            <a:ext cx="4943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/>
              <a:t>1. </a:t>
            </a:r>
            <a:r>
              <a:rPr lang="ko-KR" altLang="en-US" sz="2800" b="1" dirty="0" smtClean="0"/>
              <a:t>응답의 개수가 정해진 경우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3899" y="1060120"/>
            <a:ext cx="74732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ID 01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313899" y="1429452"/>
            <a:ext cx="7256059" cy="2456057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60000"/>
              </a:lnSpc>
              <a:buFont typeface="+mj-lt"/>
              <a:buAutoNum type="arabicPeriod"/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당신의 성별은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남성 ② 여성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2.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당신의 나이는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20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대 ②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30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대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3.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주로 읽는 신문은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 (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최대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개 선택가능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C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②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J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③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D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④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⑤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신문 ⑥ 스포츠 신문 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899" y="3965750"/>
            <a:ext cx="74732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ID 02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313899" y="4335082"/>
            <a:ext cx="7256059" cy="2456057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60000"/>
              </a:lnSpc>
              <a:buFont typeface="+mj-lt"/>
              <a:buAutoNum type="arabicPeriod"/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당신의 성별은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남성 ② 여성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2.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당신의 나이는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20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대 ②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30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대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3.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주로 읽는 신문은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 (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최대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개 선택가능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C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②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J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③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D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④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⑤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신문 ⑥ 스포츠 신문 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1132493" y="1810887"/>
            <a:ext cx="477943" cy="263573"/>
            <a:chOff x="9130080" y="1742647"/>
            <a:chExt cx="827601" cy="487121"/>
          </a:xfrm>
        </p:grpSpPr>
        <p:sp>
          <p:nvSpPr>
            <p:cNvPr id="12" name="직사각형 11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385268" y="2652165"/>
            <a:ext cx="477943" cy="263573"/>
            <a:chOff x="9130080" y="1742647"/>
            <a:chExt cx="827601" cy="487121"/>
          </a:xfrm>
        </p:grpSpPr>
        <p:sp>
          <p:nvSpPr>
            <p:cNvPr id="16" name="직사각형 15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1292530" y="3382654"/>
            <a:ext cx="477943" cy="263573"/>
            <a:chOff x="9130080" y="1742647"/>
            <a:chExt cx="827601" cy="487121"/>
          </a:xfrm>
        </p:grpSpPr>
        <p:sp>
          <p:nvSpPr>
            <p:cNvPr id="19" name="직사각형 18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3963133" y="3387968"/>
            <a:ext cx="477943" cy="263573"/>
            <a:chOff x="9130080" y="1742647"/>
            <a:chExt cx="827601" cy="487121"/>
          </a:xfrm>
        </p:grpSpPr>
        <p:sp>
          <p:nvSpPr>
            <p:cNvPr id="22" name="직사각형 21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4853113" y="3390721"/>
            <a:ext cx="477943" cy="263573"/>
            <a:chOff x="9130080" y="1742647"/>
            <a:chExt cx="827601" cy="487121"/>
          </a:xfrm>
        </p:grpSpPr>
        <p:sp>
          <p:nvSpPr>
            <p:cNvPr id="25" name="직사각형 24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7" name="그룹 26"/>
          <p:cNvGrpSpPr/>
          <p:nvPr/>
        </p:nvGrpSpPr>
        <p:grpSpPr>
          <a:xfrm>
            <a:off x="406989" y="4782721"/>
            <a:ext cx="477943" cy="263573"/>
            <a:chOff x="9130080" y="1742647"/>
            <a:chExt cx="827601" cy="487121"/>
          </a:xfrm>
        </p:grpSpPr>
        <p:sp>
          <p:nvSpPr>
            <p:cNvPr id="28" name="직사각형 27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126685" y="5563110"/>
            <a:ext cx="477943" cy="263573"/>
            <a:chOff x="9130080" y="1742647"/>
            <a:chExt cx="827601" cy="487121"/>
          </a:xfrm>
        </p:grpSpPr>
        <p:sp>
          <p:nvSpPr>
            <p:cNvPr id="31" name="직사각형 30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385268" y="6397344"/>
            <a:ext cx="477943" cy="263573"/>
            <a:chOff x="9130080" y="1742647"/>
            <a:chExt cx="827601" cy="487121"/>
          </a:xfrm>
        </p:grpSpPr>
        <p:sp>
          <p:nvSpPr>
            <p:cNvPr id="34" name="직사각형 33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직사각형 34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1314251" y="6318332"/>
            <a:ext cx="477943" cy="263573"/>
            <a:chOff x="9130080" y="1742647"/>
            <a:chExt cx="827601" cy="487121"/>
          </a:xfrm>
        </p:grpSpPr>
        <p:sp>
          <p:nvSpPr>
            <p:cNvPr id="37" name="직사각형 36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직사각형 37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9" name="직사각형 38"/>
          <p:cNvSpPr/>
          <p:nvPr/>
        </p:nvSpPr>
        <p:spPr>
          <a:xfrm>
            <a:off x="8880614" y="3364830"/>
            <a:ext cx="2268586" cy="1105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8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918948" y="1937183"/>
            <a:ext cx="1083177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format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value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sexf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남성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여성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value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agef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'20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대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'30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대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value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newsf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'C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일보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'J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일보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3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'D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일보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4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'H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일보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5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'H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신문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6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스포츠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data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c;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infile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'C:\Users\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김혜정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\Desktop\tab_1.dat'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missover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id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4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6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8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10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label</a:t>
            </a:r>
            <a:endParaRPr lang="en-US" altLang="ko-KR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성별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endParaRPr lang="ko-KR" alt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age=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연령대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endParaRPr lang="ko-KR" alt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뉴스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1821" y="88710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b="1" dirty="0" smtClean="0"/>
              <a:t>예제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69446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394579" y="417059"/>
            <a:ext cx="76609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data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c1;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infile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'C:\Users\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김혜정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\Desktop\tab_1.dat'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missover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id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4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6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8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 x=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2555546" y="1014240"/>
            <a:ext cx="2775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  <a:p>
            <a:endParaRPr lang="en-US" altLang="ko-K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394579" y="1681583"/>
            <a:ext cx="76609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data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c2;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infile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'C:\Users\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김혜정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\Desktop\tab_1.dat'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missover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id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4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6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9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 x</a:t>
            </a:r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altLang="ko-K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394579" y="2946107"/>
            <a:ext cx="76609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data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c3;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infile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'C:\Users\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김혜정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\Desktop\tab_1.dat'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missover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id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4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6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10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 x=</a:t>
            </a:r>
            <a:r>
              <a:rPr lang="en-US" altLang="ko-KR" b="1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514904" y="881632"/>
            <a:ext cx="163773" cy="43914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536811" y="881632"/>
            <a:ext cx="923500" cy="43914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495867" y="1025735"/>
            <a:ext cx="168777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01 1 2 124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02 1 2 12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03 1 2 136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04 2 2 346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05 2 2 135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06 2 1 126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07 2 1 125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08 1 1 235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09 1 1 146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10 1 1 236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11 1 2 14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12 2 2 13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13 2 1 256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14 1 1 135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15 2 2 26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3498384" y="1057336"/>
            <a:ext cx="2775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..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555546" y="878724"/>
            <a:ext cx="378723" cy="4394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606487" y="44163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94734" y="44163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368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953905" y="4763069"/>
            <a:ext cx="3084394" cy="1705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01 ~~~~  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15 ~~~ 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6979" y="1201003"/>
            <a:ext cx="657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dirty="0" smtClean="0"/>
              <a:t>c1</a:t>
            </a:r>
            <a:endParaRPr lang="ko-KR" altLang="en-US" sz="3600" dirty="0"/>
          </a:p>
        </p:txBody>
      </p:sp>
      <p:sp>
        <p:nvSpPr>
          <p:cNvPr id="8" name="직사각형 7"/>
          <p:cNvSpPr/>
          <p:nvPr/>
        </p:nvSpPr>
        <p:spPr>
          <a:xfrm>
            <a:off x="1953905" y="2805752"/>
            <a:ext cx="3084394" cy="1705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01 ~~~~  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15 ~~~~ .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1953905" y="848436"/>
            <a:ext cx="3084394" cy="1705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01 ~~~~  1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15 ~~~~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3086" y="3335571"/>
            <a:ext cx="657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dirty="0" smtClean="0"/>
              <a:t>c2</a:t>
            </a:r>
            <a:endParaRPr lang="ko-KR" alt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755454" y="5292888"/>
            <a:ext cx="657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dirty="0" smtClean="0"/>
              <a:t>c3</a:t>
            </a:r>
            <a:endParaRPr lang="ko-KR" altLang="en-US" sz="3600" dirty="0"/>
          </a:p>
        </p:txBody>
      </p:sp>
      <p:sp>
        <p:nvSpPr>
          <p:cNvPr id="12" name="직사각형 11"/>
          <p:cNvSpPr/>
          <p:nvPr/>
        </p:nvSpPr>
        <p:spPr>
          <a:xfrm>
            <a:off x="7299355" y="4250112"/>
            <a:ext cx="46955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altLang="ko-KR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data</a:t>
            </a:r>
            <a:r>
              <a:rPr lang="nn-NO" altLang="ko-K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c; </a:t>
            </a:r>
            <a:r>
              <a:rPr lang="nn-NO" altLang="ko-KR" sz="2800" dirty="0">
                <a:solidFill>
                  <a:srgbClr val="0000FF"/>
                </a:solidFill>
                <a:latin typeface="Courier New" panose="02070309020205020404" pitchFamily="49" charset="0"/>
              </a:rPr>
              <a:t>set</a:t>
            </a:r>
            <a:r>
              <a:rPr lang="nn-NO" altLang="ko-K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c1 c2 c3;</a:t>
            </a:r>
            <a:endParaRPr lang="ko-KR" altLang="en-US" sz="2800" dirty="0"/>
          </a:p>
        </p:txBody>
      </p:sp>
      <p:sp>
        <p:nvSpPr>
          <p:cNvPr id="13" name="오른쪽 중괄호 12"/>
          <p:cNvSpPr/>
          <p:nvPr/>
        </p:nvSpPr>
        <p:spPr>
          <a:xfrm>
            <a:off x="5254388" y="848436"/>
            <a:ext cx="477672" cy="1705970"/>
          </a:xfrm>
          <a:prstGeom prst="rightBrace">
            <a:avLst>
              <a:gd name="adj1" fmla="val 8333"/>
              <a:gd name="adj2" fmla="val 524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948149" y="1439811"/>
            <a:ext cx="938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smtClean="0"/>
              <a:t>15</a:t>
            </a:r>
            <a:r>
              <a:rPr lang="ko-KR" altLang="en-US" sz="2800" dirty="0" smtClean="0"/>
              <a:t>명</a:t>
            </a:r>
            <a:endParaRPr lang="ko-KR" altLang="en-US" sz="2800" dirty="0"/>
          </a:p>
        </p:txBody>
      </p:sp>
      <p:sp>
        <p:nvSpPr>
          <p:cNvPr id="15" name="오른쪽 중괄호 14"/>
          <p:cNvSpPr/>
          <p:nvPr/>
        </p:nvSpPr>
        <p:spPr>
          <a:xfrm>
            <a:off x="5254388" y="2805752"/>
            <a:ext cx="477672" cy="1705970"/>
          </a:xfrm>
          <a:prstGeom prst="rightBrace">
            <a:avLst>
              <a:gd name="adj1" fmla="val 8333"/>
              <a:gd name="adj2" fmla="val 524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948149" y="3397127"/>
            <a:ext cx="938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smtClean="0"/>
              <a:t>15</a:t>
            </a:r>
            <a:r>
              <a:rPr lang="ko-KR" altLang="en-US" sz="2800" dirty="0" smtClean="0"/>
              <a:t>명</a:t>
            </a:r>
            <a:endParaRPr lang="ko-KR" altLang="en-US" sz="2800" dirty="0"/>
          </a:p>
        </p:txBody>
      </p:sp>
      <p:sp>
        <p:nvSpPr>
          <p:cNvPr id="19" name="오른쪽 중괄호 18"/>
          <p:cNvSpPr/>
          <p:nvPr/>
        </p:nvSpPr>
        <p:spPr>
          <a:xfrm>
            <a:off x="5254388" y="4763069"/>
            <a:ext cx="477672" cy="1705970"/>
          </a:xfrm>
          <a:prstGeom prst="rightBrace">
            <a:avLst>
              <a:gd name="adj1" fmla="val 8333"/>
              <a:gd name="adj2" fmla="val 524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948149" y="5354444"/>
            <a:ext cx="938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smtClean="0"/>
              <a:t>15</a:t>
            </a:r>
            <a:r>
              <a:rPr lang="ko-KR" altLang="en-US" sz="2800" dirty="0" smtClean="0"/>
              <a:t>명</a:t>
            </a:r>
            <a:endParaRPr lang="ko-KR" altLang="en-US" sz="2800" dirty="0"/>
          </a:p>
        </p:txBody>
      </p:sp>
      <p:sp>
        <p:nvSpPr>
          <p:cNvPr id="21" name="직사각형 20"/>
          <p:cNvSpPr/>
          <p:nvPr/>
        </p:nvSpPr>
        <p:spPr>
          <a:xfrm>
            <a:off x="7299355" y="1113288"/>
            <a:ext cx="4410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rgbClr val="000080"/>
                </a:solidFill>
                <a:latin typeface="Courier New" panose="02070309020205020404" pitchFamily="49" charset="0"/>
              </a:rPr>
              <a:t>data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c1;</a:t>
            </a:r>
          </a:p>
          <a:p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sz="1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infile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800080"/>
                </a:solidFill>
                <a:latin typeface="Courier New" panose="02070309020205020404" pitchFamily="49" charset="0"/>
              </a:rPr>
              <a:t>'C:\Users\</a:t>
            </a:r>
            <a:r>
              <a:rPr lang="ko-KR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김혜정</a:t>
            </a:r>
            <a:r>
              <a:rPr lang="en-US" altLang="ko-KR" sz="1400" dirty="0">
                <a:solidFill>
                  <a:srgbClr val="800080"/>
                </a:solidFill>
                <a:latin typeface="Courier New" panose="02070309020205020404" pitchFamily="49" charset="0"/>
              </a:rPr>
              <a:t>\Desktop\tab_1.dat'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missover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sz="1400" dirty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id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4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6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8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; x=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sz="1400" dirty="0"/>
          </a:p>
        </p:txBody>
      </p:sp>
      <p:sp>
        <p:nvSpPr>
          <p:cNvPr id="22" name="직사각형 21"/>
          <p:cNvSpPr/>
          <p:nvPr/>
        </p:nvSpPr>
        <p:spPr>
          <a:xfrm>
            <a:off x="7299355" y="2047753"/>
            <a:ext cx="4410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rgbClr val="000080"/>
                </a:solidFill>
                <a:latin typeface="Courier New" panose="02070309020205020404" pitchFamily="49" charset="0"/>
              </a:rPr>
              <a:t>data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c2;</a:t>
            </a:r>
          </a:p>
          <a:p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sz="1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infile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800080"/>
                </a:solidFill>
                <a:latin typeface="Courier New" panose="02070309020205020404" pitchFamily="49" charset="0"/>
              </a:rPr>
              <a:t>'C:\Users\</a:t>
            </a:r>
            <a:r>
              <a:rPr lang="ko-KR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김혜정</a:t>
            </a:r>
            <a:r>
              <a:rPr lang="en-US" altLang="ko-KR" sz="1400" dirty="0">
                <a:solidFill>
                  <a:srgbClr val="800080"/>
                </a:solidFill>
                <a:latin typeface="Courier New" panose="02070309020205020404" pitchFamily="49" charset="0"/>
              </a:rPr>
              <a:t>\Desktop\tab_1.dat'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missover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sz="1400" dirty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id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4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6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9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; x</a:t>
            </a:r>
            <a:r>
              <a:rPr lang="en-US" altLang="ko-KR" sz="14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sz="14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altLang="ko-KR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299355" y="2954924"/>
            <a:ext cx="4410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rgbClr val="000080"/>
                </a:solidFill>
                <a:latin typeface="Courier New" panose="02070309020205020404" pitchFamily="49" charset="0"/>
              </a:rPr>
              <a:t>data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c3;</a:t>
            </a:r>
          </a:p>
          <a:p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sz="1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infile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800080"/>
                </a:solidFill>
                <a:latin typeface="Courier New" panose="02070309020205020404" pitchFamily="49" charset="0"/>
              </a:rPr>
              <a:t>'C:\Users\</a:t>
            </a:r>
            <a:r>
              <a:rPr lang="ko-KR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김혜정</a:t>
            </a:r>
            <a:r>
              <a:rPr lang="en-US" altLang="ko-KR" sz="1400" dirty="0">
                <a:solidFill>
                  <a:srgbClr val="800080"/>
                </a:solidFill>
                <a:latin typeface="Courier New" panose="02070309020205020404" pitchFamily="49" charset="0"/>
              </a:rPr>
              <a:t>\Desktop\tab_1.dat'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missover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sz="1400" dirty="0">
                <a:solidFill>
                  <a:srgbClr val="0000FF"/>
                </a:solidFill>
                <a:latin typeface="Courier New" panose="02070309020205020404" pitchFamily="49" charset="0"/>
              </a:rPr>
              <a:t>input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id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2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4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6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10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; x=</a:t>
            </a:r>
            <a:r>
              <a:rPr lang="en-US" altLang="ko-KR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sz="14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8554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140" y="2117962"/>
            <a:ext cx="7228459" cy="4235119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278695" y="36363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tabulate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missing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class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age news;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table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all, (sex age all)*(n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format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sexf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agef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newsf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keylabel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사례수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'%'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all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전체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70795" y="4517408"/>
            <a:ext cx="3342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실제로는</a:t>
            </a:r>
            <a:r>
              <a:rPr lang="en-US" altLang="ko-KR" sz="2400" dirty="0" smtClean="0"/>
              <a:t> 15</a:t>
            </a:r>
            <a:r>
              <a:rPr lang="ko-KR" altLang="en-US" sz="2400" dirty="0" smtClean="0"/>
              <a:t>명인데</a:t>
            </a:r>
            <a:endParaRPr lang="en-US" altLang="ko-KR" sz="2400" dirty="0" smtClean="0"/>
          </a:p>
          <a:p>
            <a:r>
              <a:rPr lang="en-US" altLang="ko-KR" sz="2400" dirty="0" smtClean="0"/>
              <a:t>3</a:t>
            </a:r>
            <a:r>
              <a:rPr lang="ko-KR" altLang="en-US" sz="2400" dirty="0" smtClean="0"/>
              <a:t>배로 뻥튀기해서 나옴</a:t>
            </a:r>
            <a:endParaRPr lang="ko-KR" altLang="en-US" sz="2400" dirty="0"/>
          </a:p>
        </p:txBody>
      </p:sp>
      <p:sp>
        <p:nvSpPr>
          <p:cNvPr id="7" name="타원 6"/>
          <p:cNvSpPr/>
          <p:nvPr/>
        </p:nvSpPr>
        <p:spPr>
          <a:xfrm>
            <a:off x="7055894" y="5909482"/>
            <a:ext cx="504967" cy="38900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>
            <a:stCxn id="7" idx="6"/>
          </p:cNvCxnSpPr>
          <p:nvPr/>
        </p:nvCxnSpPr>
        <p:spPr>
          <a:xfrm flipV="1">
            <a:off x="7560861" y="5348405"/>
            <a:ext cx="1009934" cy="7555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77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359" y="2233726"/>
            <a:ext cx="7685283" cy="4319659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915236" y="202401"/>
            <a:ext cx="781561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tabulate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missing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class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age news;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table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all, (sex age all)*(n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sz="2400" b="1" dirty="0">
                <a:solidFill>
                  <a:srgbClr val="000000"/>
                </a:solidFill>
                <a:latin typeface="Courier New" panose="02070309020205020404" pitchFamily="49" charset="0"/>
              </a:rPr>
              <a:t>&lt;news all&gt;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format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sexf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agef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newsf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keylabel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사례수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'%'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all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전체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288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51211" y="393470"/>
            <a:ext cx="911215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tabulate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missing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class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age news;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var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x;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table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sz="2400" b="1" dirty="0">
                <a:solidFill>
                  <a:srgbClr val="000000"/>
                </a:solidFill>
                <a:latin typeface="Courier New" panose="02070309020205020404" pitchFamily="49" charset="0"/>
              </a:rPr>
              <a:t>all*x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, (sex age all)*(n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&lt;</a:t>
            </a:r>
            <a:r>
              <a:rPr lang="en-US" altLang="ko-KR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news*x all*x&gt;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format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sexf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agef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news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newsf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keylabel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사례수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'%'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all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전체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9426" y="2240129"/>
            <a:ext cx="5307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C1</a:t>
            </a:r>
            <a:r>
              <a:rPr lang="ko-KR" altLang="en-US" sz="2400" dirty="0" smtClean="0"/>
              <a:t>만 </a:t>
            </a:r>
            <a:r>
              <a:rPr lang="en-US" altLang="ko-KR" sz="2400" dirty="0" smtClean="0"/>
              <a:t>x=1</a:t>
            </a:r>
            <a:r>
              <a:rPr lang="ko-KR" altLang="en-US" sz="2400" dirty="0" smtClean="0"/>
              <a:t>이기 때문에 </a:t>
            </a:r>
            <a:r>
              <a:rPr lang="en-US" altLang="ko-KR" sz="2400" dirty="0" smtClean="0"/>
              <a:t>15</a:t>
            </a:r>
            <a:r>
              <a:rPr lang="ko-KR" altLang="en-US" sz="2400" dirty="0" smtClean="0"/>
              <a:t>명만 계산됨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21781"/>
            <a:ext cx="6143990" cy="345334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435" y="2821781"/>
            <a:ext cx="5863565" cy="3453346"/>
          </a:xfrm>
          <a:prstGeom prst="rect">
            <a:avLst/>
          </a:prstGeom>
        </p:spPr>
      </p:pic>
      <p:sp>
        <p:nvSpPr>
          <p:cNvPr id="8" name="오른쪽 화살표 7"/>
          <p:cNvSpPr/>
          <p:nvPr/>
        </p:nvSpPr>
        <p:spPr>
          <a:xfrm>
            <a:off x="5961082" y="3065082"/>
            <a:ext cx="734705" cy="436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잉크 8"/>
              <p14:cNvContentPartPr/>
              <p14:nvPr/>
            </p14:nvContentPartPr>
            <p14:xfrm>
              <a:off x="705600" y="6063120"/>
              <a:ext cx="455760" cy="9360"/>
            </p14:xfrm>
          </p:contentPart>
        </mc:Choice>
        <mc:Fallback xmlns="">
          <p:pic>
            <p:nvPicPr>
              <p:cNvPr id="9" name="잉크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9400" y="5999760"/>
                <a:ext cx="48780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잉크 9"/>
              <p14:cNvContentPartPr/>
              <p14:nvPr/>
            </p14:nvContentPartPr>
            <p14:xfrm>
              <a:off x="1767960" y="6090120"/>
              <a:ext cx="500400" cy="18000"/>
            </p14:xfrm>
          </p:contentPart>
        </mc:Choice>
        <mc:Fallback xmlns="">
          <p:pic>
            <p:nvPicPr>
              <p:cNvPr id="10" name="잉크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52120" y="6026400"/>
                <a:ext cx="53208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잉크 10"/>
              <p14:cNvContentPartPr/>
              <p14:nvPr/>
            </p14:nvContentPartPr>
            <p14:xfrm>
              <a:off x="2902320" y="6107760"/>
              <a:ext cx="464400" cy="360"/>
            </p14:xfrm>
          </p:contentPart>
        </mc:Choice>
        <mc:Fallback xmlns="">
          <p:pic>
            <p:nvPicPr>
              <p:cNvPr id="11" name="잉크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86120" y="6044400"/>
                <a:ext cx="4964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잉크 11"/>
              <p14:cNvContentPartPr/>
              <p14:nvPr/>
            </p14:nvContentPartPr>
            <p14:xfrm>
              <a:off x="3929040" y="6081120"/>
              <a:ext cx="491400" cy="45000"/>
            </p14:xfrm>
          </p:contentPart>
        </mc:Choice>
        <mc:Fallback xmlns="">
          <p:pic>
            <p:nvPicPr>
              <p:cNvPr id="12" name="잉크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13200" y="6017760"/>
                <a:ext cx="52308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잉크 12"/>
              <p14:cNvContentPartPr/>
              <p14:nvPr/>
            </p14:nvContentPartPr>
            <p14:xfrm>
              <a:off x="5018400" y="6107760"/>
              <a:ext cx="572040" cy="360"/>
            </p14:xfrm>
          </p:contentPart>
        </mc:Choice>
        <mc:Fallback xmlns="">
          <p:pic>
            <p:nvPicPr>
              <p:cNvPr id="13" name="잉크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02560" y="6044400"/>
                <a:ext cx="6037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잉크 13"/>
              <p14:cNvContentPartPr/>
              <p14:nvPr/>
            </p14:nvContentPartPr>
            <p14:xfrm>
              <a:off x="5688360" y="4134600"/>
              <a:ext cx="437760" cy="9000"/>
            </p14:xfrm>
          </p:contentPart>
        </mc:Choice>
        <mc:Fallback xmlns="">
          <p:pic>
            <p:nvPicPr>
              <p:cNvPr id="14" name="잉크 1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672160" y="4070880"/>
                <a:ext cx="46980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" name="잉크 14"/>
              <p14:cNvContentPartPr/>
              <p14:nvPr/>
            </p14:nvContentPartPr>
            <p14:xfrm>
              <a:off x="5625720" y="4411440"/>
              <a:ext cx="420120" cy="9000"/>
            </p14:xfrm>
          </p:contentPart>
        </mc:Choice>
        <mc:Fallback xmlns="">
          <p:pic>
            <p:nvPicPr>
              <p:cNvPr id="15" name="잉크 1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609880" y="4347720"/>
                <a:ext cx="45180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6" name="잉크 15"/>
              <p14:cNvContentPartPr/>
              <p14:nvPr/>
            </p14:nvContentPartPr>
            <p14:xfrm>
              <a:off x="5625720" y="4732560"/>
              <a:ext cx="482400" cy="18360"/>
            </p14:xfrm>
          </p:contentPart>
        </mc:Choice>
        <mc:Fallback xmlns="">
          <p:pic>
            <p:nvPicPr>
              <p:cNvPr id="16" name="잉크 1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609880" y="4669200"/>
                <a:ext cx="514440" cy="1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7" name="잉크 16"/>
              <p14:cNvContentPartPr/>
              <p14:nvPr/>
            </p14:nvContentPartPr>
            <p14:xfrm>
              <a:off x="5634720" y="4947120"/>
              <a:ext cx="509400" cy="45000"/>
            </p14:xfrm>
          </p:contentPart>
        </mc:Choice>
        <mc:Fallback xmlns="">
          <p:pic>
            <p:nvPicPr>
              <p:cNvPr id="17" name="잉크 16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618880" y="4883400"/>
                <a:ext cx="54108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8" name="잉크 17"/>
              <p14:cNvContentPartPr/>
              <p14:nvPr/>
            </p14:nvContentPartPr>
            <p14:xfrm>
              <a:off x="5634720" y="5268600"/>
              <a:ext cx="402120" cy="36000"/>
            </p14:xfrm>
          </p:contentPart>
        </mc:Choice>
        <mc:Fallback xmlns="">
          <p:pic>
            <p:nvPicPr>
              <p:cNvPr id="18" name="잉크 17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618880" y="5204880"/>
                <a:ext cx="43380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9" name="잉크 18"/>
              <p14:cNvContentPartPr/>
              <p14:nvPr/>
            </p14:nvContentPartPr>
            <p14:xfrm>
              <a:off x="5670360" y="5554440"/>
              <a:ext cx="446760" cy="27000"/>
            </p14:xfrm>
          </p:contentPart>
        </mc:Choice>
        <mc:Fallback xmlns="">
          <p:pic>
            <p:nvPicPr>
              <p:cNvPr id="19" name="잉크 18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654520" y="5490720"/>
                <a:ext cx="478440" cy="1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0" name="잉크 19"/>
              <p14:cNvContentPartPr/>
              <p14:nvPr/>
            </p14:nvContentPartPr>
            <p14:xfrm>
              <a:off x="5634720" y="5822280"/>
              <a:ext cx="500400" cy="9000"/>
            </p14:xfrm>
          </p:contentPart>
        </mc:Choice>
        <mc:Fallback xmlns="">
          <p:pic>
            <p:nvPicPr>
              <p:cNvPr id="20" name="잉크 19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618880" y="5758560"/>
                <a:ext cx="53208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1" name="잉크 20"/>
              <p14:cNvContentPartPr/>
              <p14:nvPr/>
            </p14:nvContentPartPr>
            <p14:xfrm>
              <a:off x="1294920" y="4161240"/>
              <a:ext cx="321840" cy="360"/>
            </p14:xfrm>
          </p:contentPart>
        </mc:Choice>
        <mc:Fallback xmlns="">
          <p:pic>
            <p:nvPicPr>
              <p:cNvPr id="21" name="잉크 2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279080" y="4097880"/>
                <a:ext cx="35352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2" name="잉크 21"/>
              <p14:cNvContentPartPr/>
              <p14:nvPr/>
            </p14:nvContentPartPr>
            <p14:xfrm>
              <a:off x="1276920" y="4393440"/>
              <a:ext cx="393120" cy="9360"/>
            </p14:xfrm>
          </p:contentPart>
        </mc:Choice>
        <mc:Fallback xmlns="">
          <p:pic>
            <p:nvPicPr>
              <p:cNvPr id="22" name="잉크 21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261080" y="4330080"/>
                <a:ext cx="42516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3" name="잉크 22"/>
              <p14:cNvContentPartPr/>
              <p14:nvPr/>
            </p14:nvContentPartPr>
            <p14:xfrm>
              <a:off x="1276920" y="4634640"/>
              <a:ext cx="402120" cy="62640"/>
            </p14:xfrm>
          </p:contentPart>
        </mc:Choice>
        <mc:Fallback xmlns="">
          <p:pic>
            <p:nvPicPr>
              <p:cNvPr id="23" name="잉크 22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261080" y="4570920"/>
                <a:ext cx="433800" cy="19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4" name="잉크 23"/>
              <p14:cNvContentPartPr/>
              <p14:nvPr/>
            </p14:nvContentPartPr>
            <p14:xfrm>
              <a:off x="1258920" y="5009400"/>
              <a:ext cx="357840" cy="360"/>
            </p14:xfrm>
          </p:contentPart>
        </mc:Choice>
        <mc:Fallback xmlns="">
          <p:pic>
            <p:nvPicPr>
              <p:cNvPr id="24" name="잉크 23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243080" y="4946040"/>
                <a:ext cx="389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5" name="잉크 24"/>
              <p14:cNvContentPartPr/>
              <p14:nvPr/>
            </p14:nvContentPartPr>
            <p14:xfrm>
              <a:off x="1214280" y="5259600"/>
              <a:ext cx="473760" cy="45000"/>
            </p14:xfrm>
          </p:contentPart>
        </mc:Choice>
        <mc:Fallback xmlns="">
          <p:pic>
            <p:nvPicPr>
              <p:cNvPr id="25" name="잉크 24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198440" y="5196240"/>
                <a:ext cx="50544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6" name="잉크 25"/>
              <p14:cNvContentPartPr/>
              <p14:nvPr/>
            </p14:nvContentPartPr>
            <p14:xfrm>
              <a:off x="1303560" y="5536440"/>
              <a:ext cx="429120" cy="360"/>
            </p14:xfrm>
          </p:contentPart>
        </mc:Choice>
        <mc:Fallback xmlns="">
          <p:pic>
            <p:nvPicPr>
              <p:cNvPr id="26" name="잉크 25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287720" y="5473080"/>
                <a:ext cx="4608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7" name="잉크 26"/>
              <p14:cNvContentPartPr/>
              <p14:nvPr/>
            </p14:nvContentPartPr>
            <p14:xfrm>
              <a:off x="1258920" y="5822280"/>
              <a:ext cx="482760" cy="360"/>
            </p14:xfrm>
          </p:contentPart>
        </mc:Choice>
        <mc:Fallback xmlns="">
          <p:pic>
            <p:nvPicPr>
              <p:cNvPr id="27" name="잉크 26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243080" y="5758560"/>
                <a:ext cx="5144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28" name="잉크 27"/>
              <p14:cNvContentPartPr/>
              <p14:nvPr/>
            </p14:nvContentPartPr>
            <p14:xfrm>
              <a:off x="2437920" y="4161240"/>
              <a:ext cx="357480" cy="27000"/>
            </p14:xfrm>
          </p:contentPart>
        </mc:Choice>
        <mc:Fallback xmlns="">
          <p:pic>
            <p:nvPicPr>
              <p:cNvPr id="28" name="잉크 27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2422080" y="4097880"/>
                <a:ext cx="389160" cy="1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29" name="잉크 28"/>
              <p14:cNvContentPartPr/>
              <p14:nvPr/>
            </p14:nvContentPartPr>
            <p14:xfrm>
              <a:off x="2223360" y="4482720"/>
              <a:ext cx="598680" cy="18360"/>
            </p14:xfrm>
          </p:contentPart>
        </mc:Choice>
        <mc:Fallback xmlns="">
          <p:pic>
            <p:nvPicPr>
              <p:cNvPr id="29" name="잉크 28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207520" y="4419360"/>
                <a:ext cx="630360" cy="1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30" name="잉크 29"/>
              <p14:cNvContentPartPr/>
              <p14:nvPr/>
            </p14:nvContentPartPr>
            <p14:xfrm>
              <a:off x="2312640" y="4750560"/>
              <a:ext cx="482760" cy="9360"/>
            </p14:xfrm>
          </p:contentPart>
        </mc:Choice>
        <mc:Fallback xmlns="">
          <p:pic>
            <p:nvPicPr>
              <p:cNvPr id="30" name="잉크 29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296800" y="4687200"/>
                <a:ext cx="51444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31" name="잉크 30"/>
              <p14:cNvContentPartPr/>
              <p14:nvPr/>
            </p14:nvContentPartPr>
            <p14:xfrm>
              <a:off x="2348640" y="5036400"/>
              <a:ext cx="464400" cy="27000"/>
            </p14:xfrm>
          </p:contentPart>
        </mc:Choice>
        <mc:Fallback xmlns="">
          <p:pic>
            <p:nvPicPr>
              <p:cNvPr id="31" name="잉크 30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332800" y="4972680"/>
                <a:ext cx="496440" cy="15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32" name="잉크 31"/>
              <p14:cNvContentPartPr/>
              <p14:nvPr/>
            </p14:nvContentPartPr>
            <p14:xfrm>
              <a:off x="2428920" y="5277600"/>
              <a:ext cx="402120" cy="9000"/>
            </p14:xfrm>
          </p:contentPart>
        </mc:Choice>
        <mc:Fallback xmlns="">
          <p:pic>
            <p:nvPicPr>
              <p:cNvPr id="32" name="잉크 31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413080" y="5213880"/>
                <a:ext cx="43380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33" name="잉크 32"/>
              <p14:cNvContentPartPr/>
              <p14:nvPr/>
            </p14:nvContentPartPr>
            <p14:xfrm>
              <a:off x="2375280" y="5536440"/>
              <a:ext cx="464760" cy="360"/>
            </p14:xfrm>
          </p:contentPart>
        </mc:Choice>
        <mc:Fallback xmlns="">
          <p:pic>
            <p:nvPicPr>
              <p:cNvPr id="33" name="잉크 32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359440" y="5473080"/>
                <a:ext cx="4964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34" name="잉크 33"/>
              <p14:cNvContentPartPr/>
              <p14:nvPr/>
            </p14:nvContentPartPr>
            <p14:xfrm>
              <a:off x="2446560" y="5777640"/>
              <a:ext cx="429120" cy="9000"/>
            </p14:xfrm>
          </p:contentPart>
        </mc:Choice>
        <mc:Fallback xmlns="">
          <p:pic>
            <p:nvPicPr>
              <p:cNvPr id="34" name="잉크 33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430720" y="5713920"/>
                <a:ext cx="46080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35" name="잉크 34"/>
              <p14:cNvContentPartPr/>
              <p14:nvPr/>
            </p14:nvContentPartPr>
            <p14:xfrm>
              <a:off x="3491640" y="4429080"/>
              <a:ext cx="393120" cy="9360"/>
            </p14:xfrm>
          </p:contentPart>
        </mc:Choice>
        <mc:Fallback xmlns="">
          <p:pic>
            <p:nvPicPr>
              <p:cNvPr id="35" name="잉크 34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475800" y="4365720"/>
                <a:ext cx="42480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36" name="잉크 35"/>
              <p14:cNvContentPartPr/>
              <p14:nvPr/>
            </p14:nvContentPartPr>
            <p14:xfrm>
              <a:off x="3491640" y="4696920"/>
              <a:ext cx="473400" cy="360"/>
            </p14:xfrm>
          </p:contentPart>
        </mc:Choice>
        <mc:Fallback xmlns="">
          <p:pic>
            <p:nvPicPr>
              <p:cNvPr id="36" name="잉크 35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475800" y="4633560"/>
                <a:ext cx="5050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37" name="잉크 36"/>
              <p14:cNvContentPartPr/>
              <p14:nvPr/>
            </p14:nvContentPartPr>
            <p14:xfrm>
              <a:off x="3429000" y="5009400"/>
              <a:ext cx="482400" cy="9360"/>
            </p14:xfrm>
          </p:contentPart>
        </mc:Choice>
        <mc:Fallback xmlns="">
          <p:pic>
            <p:nvPicPr>
              <p:cNvPr id="37" name="잉크 36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413160" y="4946040"/>
                <a:ext cx="51444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38" name="잉크 37"/>
              <p14:cNvContentPartPr/>
              <p14:nvPr/>
            </p14:nvContentPartPr>
            <p14:xfrm>
              <a:off x="3500280" y="5250600"/>
              <a:ext cx="438120" cy="27360"/>
            </p14:xfrm>
          </p:contentPart>
        </mc:Choice>
        <mc:Fallback xmlns="">
          <p:pic>
            <p:nvPicPr>
              <p:cNvPr id="38" name="잉크 37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3484440" y="5187240"/>
                <a:ext cx="469800" cy="1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39" name="잉크 38"/>
              <p14:cNvContentPartPr/>
              <p14:nvPr/>
            </p14:nvContentPartPr>
            <p14:xfrm>
              <a:off x="3438000" y="5536440"/>
              <a:ext cx="420120" cy="360"/>
            </p14:xfrm>
          </p:contentPart>
        </mc:Choice>
        <mc:Fallback xmlns="">
          <p:pic>
            <p:nvPicPr>
              <p:cNvPr id="39" name="잉크 38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3422160" y="5473080"/>
                <a:ext cx="4518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40" name="잉크 39"/>
              <p14:cNvContentPartPr/>
              <p14:nvPr/>
            </p14:nvContentPartPr>
            <p14:xfrm>
              <a:off x="3491640" y="5813280"/>
              <a:ext cx="428760" cy="9360"/>
            </p14:xfrm>
          </p:contentPart>
        </mc:Choice>
        <mc:Fallback xmlns="">
          <p:pic>
            <p:nvPicPr>
              <p:cNvPr id="40" name="잉크 39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3475800" y="5749560"/>
                <a:ext cx="46044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41" name="잉크 40"/>
              <p14:cNvContentPartPr/>
              <p14:nvPr/>
            </p14:nvContentPartPr>
            <p14:xfrm>
              <a:off x="4572000" y="4152240"/>
              <a:ext cx="455760" cy="18360"/>
            </p14:xfrm>
          </p:contentPart>
        </mc:Choice>
        <mc:Fallback xmlns="">
          <p:pic>
            <p:nvPicPr>
              <p:cNvPr id="41" name="잉크 40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4556160" y="4088880"/>
                <a:ext cx="487440" cy="1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42" name="잉크 41"/>
              <p14:cNvContentPartPr/>
              <p14:nvPr/>
            </p14:nvContentPartPr>
            <p14:xfrm>
              <a:off x="4590000" y="4402440"/>
              <a:ext cx="598680" cy="45000"/>
            </p14:xfrm>
          </p:contentPart>
        </mc:Choice>
        <mc:Fallback xmlns="">
          <p:pic>
            <p:nvPicPr>
              <p:cNvPr id="42" name="잉크 41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4574160" y="4338720"/>
                <a:ext cx="63036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43" name="잉크 42"/>
              <p14:cNvContentPartPr/>
              <p14:nvPr/>
            </p14:nvContentPartPr>
            <p14:xfrm>
              <a:off x="4563000" y="4732560"/>
              <a:ext cx="446760" cy="9360"/>
            </p14:xfrm>
          </p:contentPart>
        </mc:Choice>
        <mc:Fallback xmlns="">
          <p:pic>
            <p:nvPicPr>
              <p:cNvPr id="43" name="잉크 42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4547160" y="4669200"/>
                <a:ext cx="47880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44" name="잉크 43"/>
              <p14:cNvContentPartPr/>
              <p14:nvPr/>
            </p14:nvContentPartPr>
            <p14:xfrm>
              <a:off x="4572000" y="4938120"/>
              <a:ext cx="429120" cy="36000"/>
            </p14:xfrm>
          </p:contentPart>
        </mc:Choice>
        <mc:Fallback xmlns="">
          <p:pic>
            <p:nvPicPr>
              <p:cNvPr id="44" name="잉크 43"/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4556160" y="4874760"/>
                <a:ext cx="46080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45" name="잉크 44"/>
              <p14:cNvContentPartPr/>
              <p14:nvPr/>
            </p14:nvContentPartPr>
            <p14:xfrm>
              <a:off x="4536360" y="5268600"/>
              <a:ext cx="509400" cy="360"/>
            </p14:xfrm>
          </p:contentPart>
        </mc:Choice>
        <mc:Fallback xmlns="">
          <p:pic>
            <p:nvPicPr>
              <p:cNvPr id="45" name="잉크 44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4520520" y="5204880"/>
                <a:ext cx="5410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46" name="잉크 45"/>
              <p14:cNvContentPartPr/>
              <p14:nvPr/>
            </p14:nvContentPartPr>
            <p14:xfrm>
              <a:off x="4482720" y="5527440"/>
              <a:ext cx="518400" cy="18360"/>
            </p14:xfrm>
          </p:contentPart>
        </mc:Choice>
        <mc:Fallback xmlns="">
          <p:pic>
            <p:nvPicPr>
              <p:cNvPr id="46" name="잉크 45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4466880" y="5464080"/>
                <a:ext cx="550080" cy="1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47" name="잉크 46"/>
              <p14:cNvContentPartPr/>
              <p14:nvPr/>
            </p14:nvContentPartPr>
            <p14:xfrm>
              <a:off x="4491720" y="5839920"/>
              <a:ext cx="527040" cy="360"/>
            </p14:xfrm>
          </p:contentPart>
        </mc:Choice>
        <mc:Fallback xmlns="">
          <p:pic>
            <p:nvPicPr>
              <p:cNvPr id="47" name="잉크 46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4475880" y="5776560"/>
                <a:ext cx="558720" cy="12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389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00766" y="656822"/>
            <a:ext cx="9362941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800" dirty="0" err="1" smtClean="0"/>
              <a:t>proc</a:t>
            </a:r>
            <a:r>
              <a:rPr lang="en-US" altLang="ko-KR" sz="2800" dirty="0" smtClean="0"/>
              <a:t> tabulate </a:t>
            </a:r>
            <a:r>
              <a:rPr lang="ko-KR" altLang="en-US" sz="2800" dirty="0" smtClean="0"/>
              <a:t>문에서 알고 싶은 것</a:t>
            </a: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en-US" altLang="ko-KR" sz="2800" dirty="0" smtClean="0"/>
              <a:t> : </a:t>
            </a:r>
            <a:r>
              <a:rPr lang="ko-KR" altLang="en-US" sz="2800" dirty="0" smtClean="0"/>
              <a:t>통계 분석보다는 </a:t>
            </a:r>
            <a:r>
              <a:rPr lang="en-US" altLang="ko-KR" sz="2800" dirty="0" smtClean="0"/>
              <a:t>“</a:t>
            </a:r>
            <a:r>
              <a:rPr lang="ko-KR" altLang="en-US" sz="2800" dirty="0" smtClean="0"/>
              <a:t>자료 요약</a:t>
            </a:r>
            <a:r>
              <a:rPr lang="en-US" altLang="ko-KR" sz="2800" dirty="0" smtClean="0"/>
              <a:t>”</a:t>
            </a:r>
            <a:r>
              <a:rPr lang="ko-KR" altLang="en-US" sz="2800" dirty="0" smtClean="0"/>
              <a:t>에 초점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00766" y="2545838"/>
            <a:ext cx="61777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800" dirty="0" smtClean="0"/>
              <a:t> </a:t>
            </a:r>
            <a:r>
              <a:rPr lang="en-US" altLang="ko-KR" sz="2800" dirty="0" err="1" smtClean="0"/>
              <a:t>proc</a:t>
            </a:r>
            <a:r>
              <a:rPr lang="en-US" altLang="ko-KR" sz="2800" dirty="0" smtClean="0"/>
              <a:t> tabulate</a:t>
            </a:r>
            <a:r>
              <a:rPr lang="ko-KR" altLang="en-US" sz="2800" dirty="0" smtClean="0"/>
              <a:t>에서 주로 쓰는 용어</a:t>
            </a:r>
            <a:endParaRPr lang="en-US" altLang="ko-KR" sz="2800" b="1" dirty="0" smtClean="0"/>
          </a:p>
          <a:p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/>
              <a:t>all     : </a:t>
            </a:r>
            <a:r>
              <a:rPr lang="ko-KR" altLang="en-US" sz="2800" dirty="0" smtClean="0"/>
              <a:t>전체</a:t>
            </a:r>
            <a:endParaRPr lang="en-US" altLang="ko-KR" sz="2800" dirty="0"/>
          </a:p>
          <a:p>
            <a:r>
              <a:rPr lang="en-US" altLang="ko-KR" sz="2800" dirty="0" smtClean="0"/>
              <a:t>n      : </a:t>
            </a:r>
            <a:r>
              <a:rPr lang="ko-KR" altLang="en-US" sz="2800" dirty="0" err="1" smtClean="0"/>
              <a:t>사례수</a:t>
            </a:r>
            <a:endParaRPr lang="en-US" altLang="ko-KR" sz="2800" dirty="0" smtClean="0"/>
          </a:p>
          <a:p>
            <a:r>
              <a:rPr lang="en-US" altLang="ko-KR" sz="2800" dirty="0" err="1" smtClean="0"/>
              <a:t>pctn</a:t>
            </a:r>
            <a:r>
              <a:rPr lang="en-US" altLang="ko-KR" sz="2800" dirty="0" smtClean="0"/>
              <a:t>  : </a:t>
            </a:r>
            <a:r>
              <a:rPr lang="ko-KR" altLang="en-US" sz="2800" dirty="0" smtClean="0"/>
              <a:t>퍼센트</a:t>
            </a:r>
            <a:endParaRPr lang="en-US" altLang="ko-KR" sz="2800" dirty="0" smtClean="0"/>
          </a:p>
          <a:p>
            <a:r>
              <a:rPr lang="en-US" altLang="ko-KR" sz="2800" dirty="0" smtClean="0"/>
              <a:t>mean : </a:t>
            </a:r>
            <a:r>
              <a:rPr lang="ko-KR" altLang="en-US" sz="2800" dirty="0" smtClean="0"/>
              <a:t>평균</a:t>
            </a:r>
            <a:endParaRPr lang="en-US" altLang="ko-KR" sz="2800" dirty="0" smtClean="0"/>
          </a:p>
          <a:p>
            <a:r>
              <a:rPr lang="en-US" altLang="ko-KR" sz="2800" dirty="0" smtClean="0"/>
              <a:t>std    : </a:t>
            </a:r>
            <a:r>
              <a:rPr lang="ko-KR" altLang="en-US" sz="2800" dirty="0" smtClean="0"/>
              <a:t>표준편차</a:t>
            </a:r>
            <a:endParaRPr lang="en-US" altLang="ko-KR" sz="2800" dirty="0" smtClean="0"/>
          </a:p>
          <a:p>
            <a:r>
              <a:rPr lang="en-US" altLang="ko-KR" sz="2800" dirty="0" smtClean="0"/>
              <a:t>sum   : </a:t>
            </a:r>
            <a:r>
              <a:rPr lang="ko-KR" altLang="en-US" sz="2800" dirty="0" smtClean="0"/>
              <a:t>합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218934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3899" y="235170"/>
            <a:ext cx="6147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/>
              <a:t>2</a:t>
            </a:r>
            <a:r>
              <a:rPr lang="en-US" altLang="ko-KR" sz="2800" b="1" dirty="0" smtClean="0"/>
              <a:t>. </a:t>
            </a:r>
            <a:r>
              <a:rPr lang="ko-KR" altLang="en-US" sz="2800" b="1" dirty="0" smtClean="0"/>
              <a:t>응답의 개수가 정해지지</a:t>
            </a:r>
            <a:r>
              <a:rPr lang="en-US" altLang="ko-KR" sz="2800" b="1" dirty="0" smtClean="0"/>
              <a:t> </a:t>
            </a:r>
            <a:r>
              <a:rPr lang="ko-KR" altLang="en-US" sz="2800" b="1" dirty="0" smtClean="0"/>
              <a:t>않은 경우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3899" y="1060120"/>
            <a:ext cx="74732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ID 01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313899" y="1429452"/>
            <a:ext cx="7256059" cy="2456057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60000"/>
              </a:lnSpc>
              <a:buFont typeface="+mj-lt"/>
              <a:buAutoNum type="arabicPeriod"/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당신의 성별은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남성 ② 여성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2.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당신의 나이는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20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대 ②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30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대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3.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주로 읽는 신문을 모두 고르시오</a:t>
            </a:r>
            <a:r>
              <a:rPr lang="en-US" altLang="ko-KR" sz="1600" kern="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C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②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J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③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D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④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⑤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신문 ⑥ 스포츠 신문 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899" y="3965750"/>
            <a:ext cx="74732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ID 02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313899" y="4335082"/>
            <a:ext cx="7256059" cy="2456057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60000"/>
              </a:lnSpc>
              <a:buFont typeface="+mj-lt"/>
              <a:buAutoNum type="arabicPeriod"/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당신의 성별은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남성 ② 여성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2.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당신의 나이는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?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20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대 ②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30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대</a:t>
            </a:r>
            <a:endParaRPr lang="ko-KR" altLang="en-US" sz="16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3.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주로 읽는 신문을 모두 고르시오</a:t>
            </a:r>
            <a:r>
              <a:rPr lang="en-US" altLang="ko-KR" sz="1600" kern="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①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C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②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J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③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D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④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일보 ⑤ </a:t>
            </a:r>
            <a:r>
              <a:rPr lang="en-US" altLang="ko-KR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H </a:t>
            </a:r>
            <a:r>
              <a:rPr lang="ko-KR" altLang="en-US" sz="16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신문 ⑥ 스포츠 신문 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1132493" y="1810887"/>
            <a:ext cx="477943" cy="263573"/>
            <a:chOff x="9130080" y="1742647"/>
            <a:chExt cx="827601" cy="487121"/>
          </a:xfrm>
        </p:grpSpPr>
        <p:sp>
          <p:nvSpPr>
            <p:cNvPr id="12" name="직사각형 11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385268" y="2652165"/>
            <a:ext cx="477943" cy="263573"/>
            <a:chOff x="9130080" y="1742647"/>
            <a:chExt cx="827601" cy="487121"/>
          </a:xfrm>
        </p:grpSpPr>
        <p:sp>
          <p:nvSpPr>
            <p:cNvPr id="16" name="직사각형 15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1292530" y="3382654"/>
            <a:ext cx="477943" cy="263573"/>
            <a:chOff x="9130080" y="1742647"/>
            <a:chExt cx="827601" cy="487121"/>
          </a:xfrm>
        </p:grpSpPr>
        <p:sp>
          <p:nvSpPr>
            <p:cNvPr id="19" name="직사각형 18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2142702" y="3387968"/>
            <a:ext cx="477943" cy="263573"/>
            <a:chOff x="9130080" y="1742647"/>
            <a:chExt cx="827601" cy="487121"/>
          </a:xfrm>
        </p:grpSpPr>
        <p:sp>
          <p:nvSpPr>
            <p:cNvPr id="22" name="직사각형 21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4853113" y="3390721"/>
            <a:ext cx="477943" cy="263573"/>
            <a:chOff x="9130080" y="1742647"/>
            <a:chExt cx="827601" cy="487121"/>
          </a:xfrm>
        </p:grpSpPr>
        <p:sp>
          <p:nvSpPr>
            <p:cNvPr id="25" name="직사각형 24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7" name="그룹 26"/>
          <p:cNvGrpSpPr/>
          <p:nvPr/>
        </p:nvGrpSpPr>
        <p:grpSpPr>
          <a:xfrm>
            <a:off x="406989" y="4782721"/>
            <a:ext cx="477943" cy="263573"/>
            <a:chOff x="9130080" y="1742647"/>
            <a:chExt cx="827601" cy="487121"/>
          </a:xfrm>
        </p:grpSpPr>
        <p:sp>
          <p:nvSpPr>
            <p:cNvPr id="28" name="직사각형 27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126685" y="5563110"/>
            <a:ext cx="477943" cy="263573"/>
            <a:chOff x="9130080" y="1742647"/>
            <a:chExt cx="827601" cy="487121"/>
          </a:xfrm>
        </p:grpSpPr>
        <p:sp>
          <p:nvSpPr>
            <p:cNvPr id="31" name="직사각형 30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372695" y="6313017"/>
            <a:ext cx="477943" cy="263573"/>
            <a:chOff x="9130080" y="1742647"/>
            <a:chExt cx="827601" cy="487121"/>
          </a:xfrm>
        </p:grpSpPr>
        <p:sp>
          <p:nvSpPr>
            <p:cNvPr id="34" name="직사각형 33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직사각형 34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4910355" y="6292374"/>
            <a:ext cx="477943" cy="263573"/>
            <a:chOff x="9130080" y="1742647"/>
            <a:chExt cx="827601" cy="487121"/>
          </a:xfrm>
        </p:grpSpPr>
        <p:sp>
          <p:nvSpPr>
            <p:cNvPr id="37" name="직사각형 36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직사각형 37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9" name="직사각형 38"/>
          <p:cNvSpPr/>
          <p:nvPr/>
        </p:nvSpPr>
        <p:spPr>
          <a:xfrm>
            <a:off x="8434597" y="3365238"/>
            <a:ext cx="2770215" cy="1105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3200" dirty="0">
              <a:solidFill>
                <a:schemeClr val="tx1"/>
              </a:solidFill>
            </a:endParaRPr>
          </a:p>
        </p:txBody>
      </p:sp>
      <p:grpSp>
        <p:nvGrpSpPr>
          <p:cNvPr id="40" name="그룹 39"/>
          <p:cNvGrpSpPr/>
          <p:nvPr/>
        </p:nvGrpSpPr>
        <p:grpSpPr>
          <a:xfrm>
            <a:off x="3054992" y="3406724"/>
            <a:ext cx="477943" cy="263573"/>
            <a:chOff x="9130080" y="1742647"/>
            <a:chExt cx="827601" cy="487121"/>
          </a:xfrm>
        </p:grpSpPr>
        <p:sp>
          <p:nvSpPr>
            <p:cNvPr id="41" name="직사각형 40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직사각형 41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3975774" y="3364830"/>
            <a:ext cx="477943" cy="263573"/>
            <a:chOff x="9130080" y="1742647"/>
            <a:chExt cx="827601" cy="487121"/>
          </a:xfrm>
        </p:grpSpPr>
        <p:sp>
          <p:nvSpPr>
            <p:cNvPr id="44" name="직사각형 43"/>
            <p:cNvSpPr/>
            <p:nvPr/>
          </p:nvSpPr>
          <p:spPr>
            <a:xfrm rot="19300849">
              <a:off x="9205306" y="1866157"/>
              <a:ext cx="752375" cy="1020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직사각형 44"/>
            <p:cNvSpPr/>
            <p:nvPr/>
          </p:nvSpPr>
          <p:spPr>
            <a:xfrm rot="3288673">
              <a:off x="8942914" y="1929813"/>
              <a:ext cx="487121" cy="1127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82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7919" y="131021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b="1" dirty="0" smtClean="0"/>
              <a:t>예제</a:t>
            </a:r>
            <a:endParaRPr lang="ko-KR" altLang="en-US" sz="4000" b="1" dirty="0"/>
          </a:p>
        </p:txBody>
      </p:sp>
      <p:sp>
        <p:nvSpPr>
          <p:cNvPr id="8" name="직사각형 7"/>
          <p:cNvSpPr/>
          <p:nvPr/>
        </p:nvSpPr>
        <p:spPr>
          <a:xfrm>
            <a:off x="468572" y="93685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01 1 2 11.1..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02 1 2 11....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03 1 2 1.1..1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04 2 2 ..11.1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05 2 2 1.1.1.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06 2 1 11...1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07 2 1 11..1.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08 1 1 .11.1.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09 1 1 1..1.1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10 1 1 .11..1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11 1 2 1..1..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12 2 2 1.1...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13 2 1 .1..11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14 1 1 1.1.1.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15 2 2 .1...1</a:t>
            </a:r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902" y="276937"/>
            <a:ext cx="5159209" cy="637756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8572" y="5197753"/>
            <a:ext cx="36231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ID / sex / age / news1 / news2 /</a:t>
            </a:r>
          </a:p>
          <a:p>
            <a:r>
              <a:rPr lang="en-US" altLang="ko-KR" dirty="0" smtClean="0"/>
              <a:t>news3 / news4 / news5 / news6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00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50" y="181404"/>
            <a:ext cx="5159209" cy="637756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156347" y="1023582"/>
            <a:ext cx="1296537" cy="805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468805" y="1023582"/>
            <a:ext cx="1296537" cy="805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964072" y="1164581"/>
            <a:ext cx="46987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분모가 </a:t>
            </a:r>
            <a:r>
              <a:rPr lang="en-US" altLang="ko-KR" sz="2800" b="1" dirty="0" smtClean="0"/>
              <a:t>10(C</a:t>
            </a:r>
            <a:r>
              <a:rPr lang="ko-KR" altLang="en-US" sz="2800" b="1" dirty="0" smtClean="0"/>
              <a:t>일보 </a:t>
            </a:r>
            <a:r>
              <a:rPr lang="ko-KR" altLang="en-US" sz="2800" b="1" dirty="0" err="1" smtClean="0"/>
              <a:t>선택자</a:t>
            </a:r>
            <a:r>
              <a:rPr lang="ko-KR" altLang="en-US" sz="2800" b="1" dirty="0" smtClean="0"/>
              <a:t> 수</a:t>
            </a:r>
            <a:r>
              <a:rPr lang="en-US" altLang="ko-KR" sz="2800" b="1" dirty="0" smtClean="0"/>
              <a:t>)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9250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50126" y="245660"/>
            <a:ext cx="117916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tabulate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class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age; </a:t>
            </a:r>
            <a:r>
              <a:rPr lang="en-US" altLang="ko-KR" sz="2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var</a:t>
            </a:r>
            <a:r>
              <a:rPr lang="en-US" altLang="ko-KR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 id 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news1-news6;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table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(news1 news2 news3 news4 news5 news6 all)*(n </a:t>
            </a:r>
            <a:r>
              <a:rPr lang="en-US" altLang="ko-KR" dirty="0" err="1">
                <a:solidFill>
                  <a:srgbClr val="000000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&lt;id</a:t>
            </a:r>
            <a:r>
              <a:rPr lang="en-US" altLang="ko-KR" sz="2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r>
              <a:rPr lang="en-US" altLang="ko-KR" sz="2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sz="2800" b="1" dirty="0"/>
              <a:t>id*n</a:t>
            </a:r>
            <a:r>
              <a:rPr lang="en-US" altLang="ko-KR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sex age all;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format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sex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sexf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age </a:t>
            </a:r>
            <a:r>
              <a:rPr lang="en-US" altLang="ko-KR" dirty="0" err="1">
                <a:solidFill>
                  <a:srgbClr val="008080"/>
                </a:solidFill>
                <a:latin typeface="Courier New" panose="02070309020205020404" pitchFamily="49" charset="0"/>
              </a:rPr>
              <a:t>agef</a:t>
            </a:r>
            <a:r>
              <a:rPr lang="en-US" altLang="ko-KR" dirty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keylabel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사례수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 err="1">
                <a:solidFill>
                  <a:srgbClr val="0000FF"/>
                </a:solidFill>
                <a:latin typeface="Courier New" panose="02070309020205020404" pitchFamily="49" charset="0"/>
              </a:rPr>
              <a:t>pctn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'%'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ourier New" panose="02070309020205020404" pitchFamily="49" charset="0"/>
              </a:rPr>
              <a:t>all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ko-KR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전체</a:t>
            </a:r>
            <a:r>
              <a:rPr lang="en-US" altLang="ko-KR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ko-KR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altLang="ko-K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0208" y="4259606"/>
            <a:ext cx="51588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Q. </a:t>
            </a:r>
            <a:r>
              <a:rPr lang="ko-KR" altLang="en-US" sz="2800" dirty="0" smtClean="0"/>
              <a:t>원래는</a:t>
            </a:r>
            <a:r>
              <a:rPr lang="en-US" altLang="ko-KR" sz="2800" dirty="0" smtClean="0"/>
              <a:t> news all</a:t>
            </a:r>
            <a:r>
              <a:rPr lang="ko-KR" altLang="en-US" sz="2800" dirty="0" smtClean="0"/>
              <a:t>로 나눠주었는데 지금은 왜 안 될까</a:t>
            </a:r>
            <a:r>
              <a:rPr lang="en-US" altLang="ko-KR" sz="2800" dirty="0" smtClean="0"/>
              <a:t>?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5166" y="1446876"/>
            <a:ext cx="4470780" cy="53090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3285" y="2956054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분모가 </a:t>
            </a:r>
            <a:r>
              <a:rPr lang="en-US" altLang="ko-KR" sz="2800" b="1" dirty="0"/>
              <a:t>8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남성 수</a:t>
            </a:r>
            <a:r>
              <a:rPr lang="en-US" altLang="ko-KR" sz="2800" b="1" dirty="0" smtClean="0"/>
              <a:t>)</a:t>
            </a:r>
            <a:endParaRPr lang="ko-KR" altLang="en-US" sz="2800" b="1" dirty="0"/>
          </a:p>
        </p:txBody>
      </p:sp>
      <p:sp>
        <p:nvSpPr>
          <p:cNvPr id="9" name="직사각형 8"/>
          <p:cNvSpPr/>
          <p:nvPr/>
        </p:nvSpPr>
        <p:spPr>
          <a:xfrm>
            <a:off x="7410734" y="2183642"/>
            <a:ext cx="586854" cy="45722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9320" y="4821641"/>
            <a:ext cx="678976" cy="78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40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7104" y="641445"/>
            <a:ext cx="6458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/>
              <a:t>표 만들기를 숙달하기 위해서는 </a:t>
            </a:r>
            <a:r>
              <a:rPr lang="en-US" altLang="ko-KR" sz="3200" b="1" dirty="0" smtClean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1003" y="1869743"/>
            <a:ext cx="947637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ko-KR" altLang="en-US" sz="2800" dirty="0" smtClean="0"/>
              <a:t>여러 예제를 사용해서 다양한 표를 만들어봐야 한다</a:t>
            </a:r>
            <a:r>
              <a:rPr lang="en-US" altLang="ko-KR" sz="2800" dirty="0" smtClean="0"/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ko-KR" altLang="en-US" sz="2800" dirty="0" smtClean="0"/>
              <a:t>이전에 했던 </a:t>
            </a:r>
            <a:r>
              <a:rPr lang="en-US" altLang="ko-KR" sz="2800" dirty="0" smtClean="0"/>
              <a:t>SAS </a:t>
            </a:r>
            <a:r>
              <a:rPr lang="ko-KR" altLang="en-US" sz="2800" dirty="0" smtClean="0"/>
              <a:t>명령문을 </a:t>
            </a:r>
            <a:r>
              <a:rPr lang="ko-KR" altLang="en-US" sz="2800" dirty="0" err="1" smtClean="0"/>
              <a:t>복붙해서는</a:t>
            </a:r>
            <a:r>
              <a:rPr lang="ko-KR" altLang="en-US" sz="2800" dirty="0" smtClean="0"/>
              <a:t> 안 된다</a:t>
            </a:r>
            <a:r>
              <a:rPr lang="en-US" altLang="ko-KR" sz="2800" dirty="0" smtClean="0"/>
              <a:t>. </a:t>
            </a:r>
            <a:br>
              <a:rPr lang="en-US" altLang="ko-KR" sz="2800" dirty="0" smtClean="0"/>
            </a:br>
            <a:r>
              <a:rPr lang="ko-KR" altLang="en-US" sz="2800" dirty="0" smtClean="0"/>
              <a:t>보면서 쓰더라도 손에 익도록 직접 써야 한다</a:t>
            </a:r>
            <a:r>
              <a:rPr lang="en-US" altLang="ko-KR" sz="2800" dirty="0" smtClean="0"/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ko-KR" altLang="en-US" sz="2800" dirty="0" smtClean="0"/>
              <a:t>명령문을 틀리는 것은 중요하지 않다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다시 하면 되니까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중요한 것은 빠르게 해내는 것이다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048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0010" y="18797"/>
            <a:ext cx="4531981" cy="6820407"/>
          </a:xfrm>
          <a:prstGeom prst="rect">
            <a:avLst/>
          </a:prstGeom>
        </p:spPr>
      </p:pic>
      <p:grpSp>
        <p:nvGrpSpPr>
          <p:cNvPr id="12" name="그룹 11"/>
          <p:cNvGrpSpPr/>
          <p:nvPr/>
        </p:nvGrpSpPr>
        <p:grpSpPr>
          <a:xfrm>
            <a:off x="1010917" y="1585961"/>
            <a:ext cx="1661744" cy="3216746"/>
            <a:chOff x="1010917" y="1585961"/>
            <a:chExt cx="1661744" cy="3216746"/>
          </a:xfrm>
        </p:grpSpPr>
        <p:sp>
          <p:nvSpPr>
            <p:cNvPr id="5" name="직사각형 4"/>
            <p:cNvSpPr/>
            <p:nvPr/>
          </p:nvSpPr>
          <p:spPr>
            <a:xfrm rot="17762523">
              <a:off x="1682370" y="960034"/>
              <a:ext cx="252907" cy="150476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 rot="3837477" flipV="1">
              <a:off x="1793827" y="3923873"/>
              <a:ext cx="252907" cy="150476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 rot="16200000">
              <a:off x="1619981" y="2469582"/>
              <a:ext cx="231375" cy="144950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" name="그룹 10"/>
          <p:cNvGrpSpPr/>
          <p:nvPr/>
        </p:nvGrpSpPr>
        <p:grpSpPr>
          <a:xfrm flipH="1">
            <a:off x="9297382" y="1585960"/>
            <a:ext cx="1661744" cy="3216746"/>
            <a:chOff x="9297382" y="1585960"/>
            <a:chExt cx="1661744" cy="3216746"/>
          </a:xfrm>
        </p:grpSpPr>
        <p:sp>
          <p:nvSpPr>
            <p:cNvPr id="8" name="직사각형 7"/>
            <p:cNvSpPr/>
            <p:nvPr/>
          </p:nvSpPr>
          <p:spPr>
            <a:xfrm rot="17762523">
              <a:off x="9968835" y="960033"/>
              <a:ext cx="252907" cy="150476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 rot="3837477" flipV="1">
              <a:off x="10080292" y="3923872"/>
              <a:ext cx="252907" cy="150476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 rot="16200000">
              <a:off x="9906446" y="2469581"/>
              <a:ext cx="231375" cy="144950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465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1195" y="625481"/>
            <a:ext cx="1158694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200" dirty="0" smtClean="0"/>
              <a:t>[</a:t>
            </a:r>
            <a:r>
              <a:rPr lang="ko-KR" altLang="en-US" sz="3200" dirty="0"/>
              <a:t>심리학 실험참가자 모집</a:t>
            </a:r>
            <a:r>
              <a:rPr lang="ko-KR" altLang="en-US" sz="3200" dirty="0" smtClean="0"/>
              <a:t>]</a:t>
            </a:r>
            <a:endParaRPr lang="en-US" altLang="ko-K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200" dirty="0" smtClean="0"/>
              <a:t>모집대상</a:t>
            </a:r>
            <a:r>
              <a:rPr lang="ko-KR" altLang="en-US" sz="3200" dirty="0"/>
              <a:t>:누구나 참여 </a:t>
            </a:r>
            <a:r>
              <a:rPr lang="ko-KR" altLang="en-US" sz="3200" dirty="0" smtClean="0"/>
              <a:t>가능</a:t>
            </a:r>
            <a:endParaRPr lang="en-US" altLang="ko-K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200" dirty="0" smtClean="0"/>
              <a:t>모집기간</a:t>
            </a:r>
            <a:r>
              <a:rPr lang="ko-KR" altLang="en-US" sz="3200" dirty="0"/>
              <a:t>: 2017년 10월 26일 ~ 11월 중순 </a:t>
            </a:r>
            <a:r>
              <a:rPr lang="ko-KR" altLang="en-US" sz="3200" dirty="0" smtClean="0"/>
              <a:t>토요일도 가능</a:t>
            </a:r>
            <a:r>
              <a:rPr lang="ko-KR" altLang="en-US" sz="3200" dirty="0"/>
              <a:t>(</a:t>
            </a:r>
            <a:r>
              <a:rPr lang="ko-KR" altLang="en-US" sz="3200" dirty="0" err="1"/>
              <a:t>이번주</a:t>
            </a:r>
            <a:r>
              <a:rPr lang="ko-KR" altLang="en-US" sz="3200" dirty="0"/>
              <a:t> 토 제외</a:t>
            </a:r>
            <a:r>
              <a:rPr lang="ko-KR" altLang="en-US" sz="3200" dirty="0" smtClean="0"/>
              <a:t>)</a:t>
            </a:r>
            <a:endParaRPr lang="en-US" altLang="ko-K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200" dirty="0" smtClean="0"/>
              <a:t>소요시간</a:t>
            </a:r>
            <a:r>
              <a:rPr lang="ko-KR" altLang="en-US" sz="3200" dirty="0"/>
              <a:t>:약 45</a:t>
            </a:r>
            <a:r>
              <a:rPr lang="ko-KR" altLang="en-US" sz="3200" dirty="0" smtClean="0"/>
              <a:t>분</a:t>
            </a:r>
            <a:endParaRPr lang="en-US" altLang="ko-K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200" dirty="0" smtClean="0"/>
              <a:t>실험장소</a:t>
            </a:r>
            <a:r>
              <a:rPr lang="ko-KR" altLang="en-US" sz="3200" dirty="0"/>
              <a:t>:사회과학대학 </a:t>
            </a:r>
            <a:endParaRPr lang="en-US" altLang="ko-K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200" dirty="0" smtClean="0"/>
              <a:t>실험보상</a:t>
            </a:r>
            <a:r>
              <a:rPr lang="ko-KR" altLang="en-US" sz="3200" dirty="0"/>
              <a:t>: 현금 5,000원 (</a:t>
            </a:r>
            <a:r>
              <a:rPr lang="ko-KR" altLang="en-US" sz="3200" dirty="0" err="1"/>
              <a:t>실험종료후</a:t>
            </a:r>
            <a:r>
              <a:rPr lang="ko-KR" altLang="en-US" sz="3200" dirty="0"/>
              <a:t> 바로 지급</a:t>
            </a:r>
            <a:r>
              <a:rPr lang="ko-KR" altLang="en-US" sz="3200" dirty="0" smtClean="0"/>
              <a:t>)</a:t>
            </a:r>
            <a:endParaRPr lang="en-US" altLang="ko-K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200" dirty="0" smtClean="0"/>
              <a:t>문의 </a:t>
            </a:r>
            <a:r>
              <a:rPr lang="ko-KR" altLang="en-US" sz="3200" dirty="0"/>
              <a:t>연락처: 책임 연구자 이윤선 </a:t>
            </a:r>
            <a:r>
              <a:rPr lang="ko-KR" altLang="en-US" sz="3200" dirty="0" smtClean="0"/>
              <a:t>010-4561-9300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*</a:t>
            </a:r>
            <a:r>
              <a:rPr lang="ko-KR" altLang="en-US" sz="3200" dirty="0"/>
              <a:t>문자로 </a:t>
            </a:r>
            <a:r>
              <a:rPr lang="ko-KR" altLang="en-US" sz="3200" dirty="0" smtClean="0"/>
              <a:t>문의부탁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*</a:t>
            </a:r>
            <a:r>
              <a:rPr lang="ko-KR" altLang="en-US" sz="3200" dirty="0"/>
              <a:t>이름,성별,학과,</a:t>
            </a:r>
            <a:r>
              <a:rPr lang="ko-KR" altLang="en-US" sz="3200" dirty="0" err="1"/>
              <a:t>실험가능한</a:t>
            </a:r>
            <a:r>
              <a:rPr lang="ko-KR" altLang="en-US" sz="3200" dirty="0"/>
              <a:t> 요일과 시간 </a:t>
            </a:r>
            <a:r>
              <a:rPr lang="ko-KR" altLang="en-US" sz="3200" dirty="0" smtClean="0"/>
              <a:t>보내주세요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787233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중간고사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Close book 30</a:t>
            </a:r>
            <a:r>
              <a:rPr lang="ko-KR" altLang="en-US" dirty="0" smtClean="0"/>
              <a:t>분</a:t>
            </a:r>
            <a:endParaRPr lang="en-US" altLang="ko-KR" dirty="0" smtClean="0"/>
          </a:p>
          <a:p>
            <a:r>
              <a:rPr lang="en-US" altLang="ko-KR" dirty="0" smtClean="0"/>
              <a:t>Open book 3</a:t>
            </a:r>
            <a:r>
              <a:rPr lang="ko-KR" altLang="en-US" dirty="0" smtClean="0"/>
              <a:t>시간 </a:t>
            </a:r>
            <a:r>
              <a:rPr lang="en-US" altLang="ko-KR" dirty="0" smtClean="0"/>
              <a:t>30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218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1261" y="624816"/>
            <a:ext cx="94006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800" b="1" dirty="0" smtClean="0"/>
              <a:t> </a:t>
            </a:r>
            <a:r>
              <a:rPr lang="en-US" altLang="ko-KR" sz="2800" b="1" dirty="0" err="1" smtClean="0"/>
              <a:t>proc</a:t>
            </a:r>
            <a:r>
              <a:rPr lang="en-US" altLang="ko-KR" sz="2800" b="1" dirty="0" smtClean="0"/>
              <a:t> tabulate; class </a:t>
            </a:r>
            <a:r>
              <a:rPr lang="ko-KR" altLang="en-US" sz="2800" dirty="0" smtClean="0">
                <a:solidFill>
                  <a:srgbClr val="FF0000"/>
                </a:solidFill>
              </a:rPr>
              <a:t>분류변수</a:t>
            </a:r>
            <a:r>
              <a:rPr lang="en-US" altLang="ko-KR" sz="2800" b="1" dirty="0" smtClean="0"/>
              <a:t>; </a:t>
            </a:r>
            <a:r>
              <a:rPr lang="en-US" altLang="ko-KR" sz="2800" b="1" dirty="0" err="1" smtClean="0"/>
              <a:t>var</a:t>
            </a:r>
            <a:r>
              <a:rPr lang="en-US" altLang="ko-KR" sz="2800" b="1" dirty="0" smtClean="0"/>
              <a:t> </a:t>
            </a:r>
            <a:r>
              <a:rPr lang="ko-KR" altLang="en-US" sz="2800" dirty="0" smtClean="0">
                <a:solidFill>
                  <a:srgbClr val="FF0000"/>
                </a:solidFill>
              </a:rPr>
              <a:t>수량변수</a:t>
            </a:r>
            <a:r>
              <a:rPr lang="en-US" altLang="ko-KR" sz="2800" b="1" dirty="0" smtClean="0"/>
              <a:t>;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형식으로 </a:t>
            </a:r>
            <a:endParaRPr lang="en-US" altLang="ko-KR" sz="2800" dirty="0" smtClean="0"/>
          </a:p>
          <a:p>
            <a:r>
              <a:rPr lang="ko-KR" altLang="en-US" sz="2800" dirty="0" smtClean="0"/>
              <a:t>지정해야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각 변수를 사용하여 표를 만들 수 있다</a:t>
            </a:r>
            <a:r>
              <a:rPr lang="en-US" altLang="ko-KR" sz="2800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4552" y="1996226"/>
            <a:ext cx="6285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분류변수는 값이 연속되지 않는다</a:t>
            </a:r>
            <a:r>
              <a:rPr lang="en-US" altLang="ko-KR" sz="2400" dirty="0" smtClean="0"/>
              <a:t>. (</a:t>
            </a:r>
            <a:r>
              <a:rPr lang="ko-KR" altLang="en-US" sz="2400" dirty="0" smtClean="0"/>
              <a:t>예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성별</a:t>
            </a:r>
            <a:r>
              <a:rPr lang="en-US" altLang="ko-KR" sz="2400" dirty="0"/>
              <a:t>)</a:t>
            </a:r>
            <a:endParaRPr lang="en-US" altLang="ko-KR" sz="2400" dirty="0" smtClean="0"/>
          </a:p>
          <a:p>
            <a:r>
              <a:rPr lang="ko-KR" altLang="en-US" sz="2400" dirty="0" smtClean="0"/>
              <a:t>수량변수는 값이 연속된다</a:t>
            </a:r>
            <a:r>
              <a:rPr lang="en-US" altLang="ko-KR" sz="2400" dirty="0" smtClean="0"/>
              <a:t>. (</a:t>
            </a:r>
            <a:r>
              <a:rPr lang="ko-KR" altLang="en-US" sz="2400" dirty="0" smtClean="0"/>
              <a:t>예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몸무게</a:t>
            </a:r>
            <a:r>
              <a:rPr lang="en-US" altLang="ko-KR" sz="2400" dirty="0" smtClean="0"/>
              <a:t>)</a:t>
            </a:r>
          </a:p>
        </p:txBody>
      </p:sp>
      <p:sp>
        <p:nvSpPr>
          <p:cNvPr id="2" name="타원 1"/>
          <p:cNvSpPr/>
          <p:nvPr/>
        </p:nvSpPr>
        <p:spPr>
          <a:xfrm>
            <a:off x="667434" y="3770712"/>
            <a:ext cx="3646867" cy="2781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7615720" y="3770712"/>
            <a:ext cx="3646867" cy="2781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872511" y="3244526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/>
              <a:t>분류변수</a:t>
            </a:r>
            <a:endParaRPr lang="ko-KR" alt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833859" y="3244526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/>
              <a:t>수량변수</a:t>
            </a:r>
            <a:endParaRPr lang="ko-KR" alt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641845" y="3691345"/>
            <a:ext cx="6463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학과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1012" y="4134945"/>
            <a:ext cx="11079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시험점수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37819" y="4678981"/>
            <a:ext cx="219483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자존감</a:t>
            </a:r>
            <a:r>
              <a:rPr lang="ko-KR" altLang="en-US" dirty="0" smtClean="0"/>
              <a:t> 문항으로</a:t>
            </a:r>
            <a:endParaRPr lang="en-US" altLang="ko-KR" dirty="0" smtClean="0"/>
          </a:p>
          <a:p>
            <a:r>
              <a:rPr lang="ko-KR" altLang="en-US" dirty="0" smtClean="0"/>
              <a:t>측정된 </a:t>
            </a:r>
            <a:r>
              <a:rPr lang="ko-KR" altLang="en-US" dirty="0" err="1" smtClean="0"/>
              <a:t>자존감</a:t>
            </a:r>
            <a:r>
              <a:rPr lang="ko-KR" altLang="en-US" dirty="0" smtClean="0"/>
              <a:t> 점수</a:t>
            </a:r>
            <a:endParaRPr lang="en-US" altLang="ko-KR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937819" y="5450683"/>
            <a:ext cx="2204450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자존감</a:t>
            </a:r>
            <a:r>
              <a:rPr lang="ko-KR" altLang="en-US" dirty="0" smtClean="0"/>
              <a:t> 점수를</a:t>
            </a:r>
            <a:endParaRPr lang="en-US" altLang="ko-KR" dirty="0" smtClean="0"/>
          </a:p>
          <a:p>
            <a:r>
              <a:rPr lang="ko-KR" altLang="en-US" dirty="0" smtClean="0"/>
              <a:t>평균을 기준으로</a:t>
            </a:r>
            <a:endParaRPr lang="en-US" altLang="ko-KR" dirty="0" smtClean="0"/>
          </a:p>
          <a:p>
            <a:r>
              <a:rPr lang="ko-KR" altLang="en-US" dirty="0" smtClean="0"/>
              <a:t>높음</a:t>
            </a:r>
            <a:r>
              <a:rPr lang="en-US" altLang="ko-KR" dirty="0" smtClean="0"/>
              <a:t>/</a:t>
            </a:r>
            <a:r>
              <a:rPr lang="ko-KR" altLang="en-US" dirty="0" smtClean="0"/>
              <a:t>낮음으로 나눔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366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41261" y="624816"/>
            <a:ext cx="77110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800" b="1" dirty="0" smtClean="0"/>
              <a:t> </a:t>
            </a:r>
            <a:r>
              <a:rPr lang="en-US" altLang="ko-KR" sz="2800" b="1" dirty="0" err="1" smtClean="0"/>
              <a:t>proc</a:t>
            </a:r>
            <a:r>
              <a:rPr lang="en-US" altLang="ko-KR" sz="2800" b="1" dirty="0" smtClean="0"/>
              <a:t> tabulate; class </a:t>
            </a:r>
            <a:r>
              <a:rPr lang="ko-KR" altLang="en-US" sz="2800" dirty="0" smtClean="0">
                <a:solidFill>
                  <a:srgbClr val="FF0000"/>
                </a:solidFill>
              </a:rPr>
              <a:t>분류변수</a:t>
            </a:r>
            <a:r>
              <a:rPr lang="en-US" altLang="ko-KR" sz="2800" b="1" dirty="0" smtClean="0"/>
              <a:t>; </a:t>
            </a:r>
            <a:r>
              <a:rPr lang="en-US" altLang="ko-KR" sz="2800" b="1" dirty="0" err="1" smtClean="0"/>
              <a:t>var</a:t>
            </a:r>
            <a:r>
              <a:rPr lang="en-US" altLang="ko-KR" sz="2800" b="1" dirty="0" smtClean="0"/>
              <a:t> </a:t>
            </a:r>
            <a:r>
              <a:rPr lang="ko-KR" altLang="en-US" sz="2800" dirty="0" smtClean="0">
                <a:solidFill>
                  <a:srgbClr val="FF0000"/>
                </a:solidFill>
              </a:rPr>
              <a:t>수량변수</a:t>
            </a:r>
            <a:r>
              <a:rPr lang="en-US" altLang="ko-KR" sz="2800" b="1" dirty="0" smtClean="0"/>
              <a:t>;</a:t>
            </a: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en-US" altLang="ko-KR" sz="2800" dirty="0" smtClean="0"/>
              <a:t>  table __________________________________ ;</a:t>
            </a:r>
          </a:p>
        </p:txBody>
      </p:sp>
      <p:sp>
        <p:nvSpPr>
          <p:cNvPr id="2" name="오른쪽 화살표 1"/>
          <p:cNvSpPr/>
          <p:nvPr/>
        </p:nvSpPr>
        <p:spPr>
          <a:xfrm>
            <a:off x="8758407" y="776047"/>
            <a:ext cx="759079" cy="651644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517486" y="840259"/>
            <a:ext cx="1747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smtClean="0"/>
              <a:t>기본 형식</a:t>
            </a:r>
            <a:endParaRPr lang="ko-KR" altLang="en-US" sz="2800" b="1"/>
          </a:p>
        </p:txBody>
      </p:sp>
      <p:sp>
        <p:nvSpPr>
          <p:cNvPr id="4" name="직사각형 3"/>
          <p:cNvSpPr/>
          <p:nvPr/>
        </p:nvSpPr>
        <p:spPr>
          <a:xfrm>
            <a:off x="1146993" y="1933575"/>
            <a:ext cx="345076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b="1" dirty="0"/>
              <a:t>data</a:t>
            </a:r>
            <a:r>
              <a:rPr lang="en-US" altLang="ko-KR" sz="1600" dirty="0"/>
              <a:t> a;</a:t>
            </a:r>
          </a:p>
          <a:p>
            <a:r>
              <a:rPr lang="en-US" altLang="ko-KR" sz="1600" dirty="0"/>
              <a:t>input sex </a:t>
            </a:r>
            <a:r>
              <a:rPr lang="en-US" altLang="ko-KR" sz="1600" dirty="0" err="1"/>
              <a:t>gra</a:t>
            </a:r>
            <a:r>
              <a:rPr lang="en-US" altLang="ko-KR" sz="1600" dirty="0"/>
              <a:t> test;</a:t>
            </a:r>
          </a:p>
          <a:p>
            <a:r>
              <a:rPr lang="en-US" altLang="ko-KR" sz="1600" dirty="0"/>
              <a:t>cards;</a:t>
            </a:r>
          </a:p>
          <a:p>
            <a:r>
              <a:rPr lang="en-US" altLang="ko-KR" sz="1600" dirty="0"/>
              <a:t>1 1 70</a:t>
            </a:r>
          </a:p>
          <a:p>
            <a:r>
              <a:rPr lang="en-US" altLang="ko-KR" sz="1600" dirty="0"/>
              <a:t>1 1 65</a:t>
            </a:r>
          </a:p>
          <a:p>
            <a:r>
              <a:rPr lang="en-US" altLang="ko-KR" sz="1600" dirty="0"/>
              <a:t>2 1 82</a:t>
            </a:r>
          </a:p>
          <a:p>
            <a:r>
              <a:rPr lang="en-US" altLang="ko-KR" sz="1600" dirty="0"/>
              <a:t>1 1 55</a:t>
            </a:r>
          </a:p>
          <a:p>
            <a:r>
              <a:rPr lang="en-US" altLang="ko-KR" sz="1600" dirty="0"/>
              <a:t>2 1 67</a:t>
            </a:r>
          </a:p>
          <a:p>
            <a:r>
              <a:rPr lang="en-US" altLang="ko-KR" sz="1600" dirty="0"/>
              <a:t>2 1 88</a:t>
            </a:r>
          </a:p>
          <a:p>
            <a:r>
              <a:rPr lang="en-US" altLang="ko-KR" sz="1600" dirty="0"/>
              <a:t>2 1 78</a:t>
            </a:r>
          </a:p>
          <a:p>
            <a:r>
              <a:rPr lang="en-US" altLang="ko-KR" sz="1600" dirty="0"/>
              <a:t>1 1 77</a:t>
            </a:r>
          </a:p>
          <a:p>
            <a:r>
              <a:rPr lang="en-US" altLang="ko-KR" sz="1600" dirty="0"/>
              <a:t>2 1 85</a:t>
            </a:r>
          </a:p>
          <a:p>
            <a:r>
              <a:rPr lang="en-US" altLang="ko-KR" sz="1600" dirty="0"/>
              <a:t>1 2 91</a:t>
            </a:r>
          </a:p>
          <a:p>
            <a:r>
              <a:rPr lang="en-US" altLang="ko-KR" sz="1600" dirty="0"/>
              <a:t>2 2 89</a:t>
            </a:r>
          </a:p>
          <a:p>
            <a:r>
              <a:rPr lang="en-US" altLang="ko-KR" sz="1600" dirty="0"/>
              <a:t>1 2 95</a:t>
            </a:r>
          </a:p>
          <a:p>
            <a:r>
              <a:rPr lang="en-US" altLang="ko-KR" sz="1600" dirty="0"/>
              <a:t>2 2 100</a:t>
            </a:r>
          </a:p>
          <a:p>
            <a:r>
              <a:rPr lang="en-US" altLang="ko-KR" sz="1600" dirty="0"/>
              <a:t>. . 70</a:t>
            </a:r>
          </a:p>
          <a:p>
            <a:r>
              <a:rPr lang="en-US" altLang="ko-KR" sz="1600" dirty="0"/>
              <a:t>. 3 90</a:t>
            </a:r>
          </a:p>
          <a:p>
            <a:r>
              <a:rPr lang="en-US" altLang="ko-KR" sz="1600" dirty="0"/>
              <a:t>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8436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41261" y="624816"/>
            <a:ext cx="77110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800" b="1" dirty="0" smtClean="0"/>
              <a:t> </a:t>
            </a:r>
            <a:r>
              <a:rPr lang="en-US" altLang="ko-KR" sz="2800" b="1" dirty="0" err="1" smtClean="0"/>
              <a:t>proc</a:t>
            </a:r>
            <a:r>
              <a:rPr lang="en-US" altLang="ko-KR" sz="2800" b="1" dirty="0" smtClean="0"/>
              <a:t> tabulate; class </a:t>
            </a:r>
            <a:r>
              <a:rPr lang="ko-KR" altLang="en-US" sz="2800" dirty="0" smtClean="0">
                <a:solidFill>
                  <a:srgbClr val="FF0000"/>
                </a:solidFill>
              </a:rPr>
              <a:t>분류변수</a:t>
            </a:r>
            <a:r>
              <a:rPr lang="en-US" altLang="ko-KR" sz="2800" b="1" dirty="0" smtClean="0"/>
              <a:t>; </a:t>
            </a:r>
            <a:r>
              <a:rPr lang="en-US" altLang="ko-KR" sz="2800" b="1" dirty="0" err="1" smtClean="0"/>
              <a:t>var</a:t>
            </a:r>
            <a:r>
              <a:rPr lang="en-US" altLang="ko-KR" sz="2800" b="1" dirty="0" smtClean="0"/>
              <a:t> </a:t>
            </a:r>
            <a:r>
              <a:rPr lang="ko-KR" altLang="en-US" sz="2800" dirty="0" smtClean="0">
                <a:solidFill>
                  <a:srgbClr val="FF0000"/>
                </a:solidFill>
              </a:rPr>
              <a:t>수량변수</a:t>
            </a:r>
            <a:r>
              <a:rPr lang="en-US" altLang="ko-KR" sz="2800" b="1" dirty="0" smtClean="0"/>
              <a:t>;</a:t>
            </a: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en-US" altLang="ko-KR" sz="2800" dirty="0" smtClean="0"/>
              <a:t>  table __________________________________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4125" y="2112136"/>
            <a:ext cx="7385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콤마</a:t>
            </a:r>
            <a:r>
              <a:rPr lang="en-US" altLang="ko-KR" sz="2400" dirty="0" smtClean="0"/>
              <a:t>(,) </a:t>
            </a:r>
            <a:r>
              <a:rPr lang="ko-KR" altLang="en-US" sz="2400" dirty="0" smtClean="0"/>
              <a:t>왼쪽은 세로로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콤마 오른쪽은 가로로 출력됨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73" y="3794330"/>
            <a:ext cx="2173060" cy="215432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278536" y="3332665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/>
              <a:t>결과물 </a:t>
            </a:r>
            <a:r>
              <a:rPr lang="en-US" altLang="ko-KR" sz="2400" b="1" dirty="0" smtClean="0"/>
              <a:t>2</a:t>
            </a:r>
            <a:endParaRPr lang="ko-KR" altLang="en-US" sz="2400" b="1" dirty="0"/>
          </a:p>
        </p:txBody>
      </p:sp>
      <p:sp>
        <p:nvSpPr>
          <p:cNvPr id="12" name="구름 모양 설명선 11"/>
          <p:cNvSpPr/>
          <p:nvPr/>
        </p:nvSpPr>
        <p:spPr>
          <a:xfrm>
            <a:off x="7932281" y="3332665"/>
            <a:ext cx="2691684" cy="2521054"/>
          </a:xfrm>
          <a:prstGeom prst="cloudCallout">
            <a:avLst>
              <a:gd name="adj1" fmla="val 53526"/>
              <a:gd name="adj2" fmla="val 6325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콤마를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하나 더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넣으면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어떻게 될까</a:t>
            </a:r>
            <a:r>
              <a:rPr lang="en-US" altLang="ko-KR" sz="2000" dirty="0" smtClean="0">
                <a:solidFill>
                  <a:schemeClr val="tx1"/>
                </a:solidFill>
              </a:rPr>
              <a:t>?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060" y="3794330"/>
            <a:ext cx="1407262" cy="21543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07388" y="3332665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/>
              <a:t>결과물 </a:t>
            </a:r>
            <a:r>
              <a:rPr lang="en-US" altLang="ko-KR" sz="2400" b="1" dirty="0" smtClean="0"/>
              <a:t>1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152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41261" y="624816"/>
            <a:ext cx="77110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800" b="1" dirty="0" smtClean="0"/>
              <a:t> </a:t>
            </a:r>
            <a:r>
              <a:rPr lang="en-US" altLang="ko-KR" sz="2800" b="1" dirty="0" err="1" smtClean="0"/>
              <a:t>proc</a:t>
            </a:r>
            <a:r>
              <a:rPr lang="en-US" altLang="ko-KR" sz="2800" b="1" dirty="0" smtClean="0"/>
              <a:t> tabulate; class </a:t>
            </a:r>
            <a:r>
              <a:rPr lang="ko-KR" altLang="en-US" sz="2800" dirty="0" smtClean="0">
                <a:solidFill>
                  <a:srgbClr val="FF0000"/>
                </a:solidFill>
              </a:rPr>
              <a:t>분류변수</a:t>
            </a:r>
            <a:r>
              <a:rPr lang="en-US" altLang="ko-KR" sz="2800" b="1" dirty="0" smtClean="0"/>
              <a:t>; </a:t>
            </a:r>
            <a:r>
              <a:rPr lang="en-US" altLang="ko-KR" sz="2800" b="1" dirty="0" err="1" smtClean="0"/>
              <a:t>var</a:t>
            </a:r>
            <a:r>
              <a:rPr lang="en-US" altLang="ko-KR" sz="2800" b="1" dirty="0" smtClean="0"/>
              <a:t> </a:t>
            </a:r>
            <a:r>
              <a:rPr lang="ko-KR" altLang="en-US" sz="2800" dirty="0" smtClean="0">
                <a:solidFill>
                  <a:srgbClr val="FF0000"/>
                </a:solidFill>
              </a:rPr>
              <a:t>수량변수</a:t>
            </a:r>
            <a:r>
              <a:rPr lang="en-US" altLang="ko-KR" sz="2800" b="1" dirty="0" smtClean="0"/>
              <a:t>;</a:t>
            </a: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en-US" altLang="ko-KR" sz="2800" dirty="0" smtClean="0"/>
              <a:t>  table __________________________________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4125" y="1809755"/>
            <a:ext cx="10126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/>
              <a:t>콤마</a:t>
            </a:r>
            <a:r>
              <a:rPr lang="en-US" altLang="ko-KR" sz="2400" dirty="0" smtClean="0"/>
              <a:t>(,) </a:t>
            </a:r>
            <a:r>
              <a:rPr lang="ko-KR" altLang="en-US" sz="2400" dirty="0" smtClean="0"/>
              <a:t>왼쪽은 세로로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콤마 오른쪽은 가로로 출력됨</a:t>
            </a:r>
            <a:r>
              <a:rPr lang="en-US" altLang="ko-KR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ko-KR" altLang="en-US" sz="2400" dirty="0" smtClean="0"/>
              <a:t>변수 안에 다른 변수를 넣거나 통계치를 넣고 싶을 땐 곱해주면</a:t>
            </a:r>
            <a:r>
              <a:rPr lang="en-US" altLang="ko-KR" sz="2400" dirty="0" smtClean="0"/>
              <a:t>(*) </a:t>
            </a:r>
            <a:r>
              <a:rPr lang="ko-KR" altLang="en-US" sz="2400" dirty="0" smtClean="0"/>
              <a:t>됨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55032" y="3116687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/>
              <a:t>결과물 </a:t>
            </a:r>
            <a:r>
              <a:rPr lang="en-US" altLang="ko-KR" sz="2400" b="1" dirty="0" smtClean="0"/>
              <a:t>1</a:t>
            </a:r>
            <a:endParaRPr lang="ko-KR" altLang="en-US" sz="24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700" y="3680800"/>
            <a:ext cx="1006354" cy="22692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93783" y="3116687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/>
              <a:t>결과물 </a:t>
            </a:r>
            <a:r>
              <a:rPr lang="en-US" altLang="ko-KR" sz="2400" b="1" dirty="0"/>
              <a:t>2</a:t>
            </a:r>
            <a:endParaRPr lang="ko-KR" altLang="en-US" sz="2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7316" y="3680800"/>
            <a:ext cx="2807867" cy="263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95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41261" y="624816"/>
            <a:ext cx="91377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800" b="1" dirty="0" smtClean="0"/>
              <a:t> </a:t>
            </a:r>
            <a:r>
              <a:rPr lang="en-US" altLang="ko-KR" sz="2800" b="1" dirty="0" err="1" smtClean="0"/>
              <a:t>proc</a:t>
            </a:r>
            <a:r>
              <a:rPr lang="en-US" altLang="ko-KR" sz="2800" b="1" dirty="0" smtClean="0"/>
              <a:t> tabulate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missing;</a:t>
            </a:r>
            <a:r>
              <a:rPr lang="en-US" altLang="ko-KR" sz="2800" b="1" dirty="0" smtClean="0"/>
              <a:t> class </a:t>
            </a:r>
            <a:r>
              <a:rPr lang="ko-KR" altLang="en-US" sz="2800" dirty="0" smtClean="0">
                <a:solidFill>
                  <a:srgbClr val="FF0000"/>
                </a:solidFill>
              </a:rPr>
              <a:t>분류변수</a:t>
            </a:r>
            <a:r>
              <a:rPr lang="en-US" altLang="ko-KR" sz="2800" b="1" dirty="0" smtClean="0"/>
              <a:t>; </a:t>
            </a:r>
            <a:r>
              <a:rPr lang="en-US" altLang="ko-KR" sz="2800" b="1" dirty="0" err="1" smtClean="0"/>
              <a:t>var</a:t>
            </a:r>
            <a:r>
              <a:rPr lang="en-US" altLang="ko-KR" sz="2800" b="1" dirty="0" smtClean="0"/>
              <a:t> </a:t>
            </a:r>
            <a:r>
              <a:rPr lang="ko-KR" altLang="en-US" sz="2800" dirty="0" smtClean="0">
                <a:solidFill>
                  <a:srgbClr val="FF0000"/>
                </a:solidFill>
              </a:rPr>
              <a:t>수량변수</a:t>
            </a:r>
            <a:r>
              <a:rPr lang="en-US" altLang="ko-KR" sz="2800" b="1" dirty="0" smtClean="0"/>
              <a:t>;</a:t>
            </a: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en-US" altLang="ko-KR" sz="2800" dirty="0" smtClean="0"/>
              <a:t>  table __________________________________ ;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923" y="2078865"/>
            <a:ext cx="4575421" cy="418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75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2" y="1252671"/>
            <a:ext cx="5184887" cy="34724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79122" y="566672"/>
            <a:ext cx="6907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smtClean="0"/>
              <a:t>살면서 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아마도</a:t>
            </a:r>
            <a:r>
              <a:rPr lang="en-US" altLang="ko-KR" sz="2800" dirty="0" smtClean="0"/>
              <a:t>) </a:t>
            </a:r>
            <a:r>
              <a:rPr lang="ko-KR" altLang="en-US" sz="2800" dirty="0" smtClean="0"/>
              <a:t>가장 많이 쓰는 표의 형식</a:t>
            </a:r>
            <a:endParaRPr lang="ko-KR" altLang="en-US" sz="2800" dirty="0"/>
          </a:p>
        </p:txBody>
      </p:sp>
      <p:sp>
        <p:nvSpPr>
          <p:cNvPr id="6" name="오른쪽 화살표 5"/>
          <p:cNvSpPr/>
          <p:nvPr/>
        </p:nvSpPr>
        <p:spPr>
          <a:xfrm>
            <a:off x="6387921" y="2756079"/>
            <a:ext cx="914400" cy="7856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302321" y="2956696"/>
            <a:ext cx="4762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/>
              <a:t>소수점 셋째 자리까지 출력하고 싶다면</a:t>
            </a:r>
            <a:r>
              <a:rPr lang="en-US" altLang="ko-KR" sz="2000" b="1" dirty="0" smtClean="0"/>
              <a:t>?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8051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1616</Words>
  <Application>Microsoft Office PowerPoint</Application>
  <PresentationFormat>와이드스크린</PresentationFormat>
  <Paragraphs>303</Paragraphs>
  <Slides>37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5" baseType="lpstr">
      <vt:lpstr>맑은 고딕</vt:lpstr>
      <vt:lpstr>문체부 제목 돋음체</vt:lpstr>
      <vt:lpstr>바탕</vt:lpstr>
      <vt:lpstr>함초롬돋움</vt:lpstr>
      <vt:lpstr>함초롬바탕</vt:lpstr>
      <vt:lpstr>Arial</vt:lpstr>
      <vt:lpstr>Courier New</vt:lpstr>
      <vt:lpstr>Office 테마</vt:lpstr>
      <vt:lpstr>표 만들기 proc tabulate 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중간고사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표 만들기 proc tabulate 문</dc:title>
  <dc:creator>김혜정</dc:creator>
  <cp:lastModifiedBy>김혜정</cp:lastModifiedBy>
  <cp:revision>51</cp:revision>
  <dcterms:created xsi:type="dcterms:W3CDTF">2017-10-11T08:33:21Z</dcterms:created>
  <dcterms:modified xsi:type="dcterms:W3CDTF">2017-10-23T23:32:39Z</dcterms:modified>
</cp:coreProperties>
</file>