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0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82" r:id="rId7"/>
    <p:sldId id="260" r:id="rId8"/>
    <p:sldId id="261" r:id="rId9"/>
    <p:sldId id="262" r:id="rId10"/>
    <p:sldId id="263" r:id="rId11"/>
    <p:sldId id="267" r:id="rId12"/>
    <p:sldId id="265" r:id="rId13"/>
    <p:sldId id="266" r:id="rId14"/>
    <p:sldId id="270" r:id="rId15"/>
    <p:sldId id="268" r:id="rId16"/>
    <p:sldId id="269" r:id="rId17"/>
    <p:sldId id="271" r:id="rId18"/>
    <p:sldId id="272" r:id="rId19"/>
    <p:sldId id="277" r:id="rId20"/>
    <p:sldId id="273" r:id="rId21"/>
    <p:sldId id="280" r:id="rId22"/>
    <p:sldId id="274" r:id="rId23"/>
    <p:sldId id="275" r:id="rId24"/>
    <p:sldId id="276" r:id="rId25"/>
    <p:sldId id="278" r:id="rId26"/>
    <p:sldId id="279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" Target="slides/slide2.xml"  /><Relationship Id="rId40" Type="http://schemas.openxmlformats.org/officeDocument/2006/relationships/tableStyles" Target="tableStyles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말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44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346116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353862"/>
      </p:ext>
    </p:extLst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623486"/>
      </p:ext>
    </p:extLst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656821"/>
      </p:ext>
    </p:extLst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723709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4282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93297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03439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158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26963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77802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2119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552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8784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5549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74648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35521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6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0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4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5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대한민국 고유의 영토 독도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0586" y="4265791"/>
            <a:ext cx="9631127" cy="467408"/>
          </a:xfrm>
        </p:spPr>
        <p:txBody>
          <a:bodyPr/>
          <a:p>
            <a:pPr lvl="0" algn="r">
              <a:defRPr/>
            </a:pPr>
            <a:r>
              <a:rPr lang="ko-KR" altLang="en-US"/>
              <a:t>사회복지학과 </a:t>
            </a:r>
            <a:r>
              <a:rPr lang="en-US" altLang="ko-KR"/>
              <a:t>3</a:t>
            </a:r>
            <a:r>
              <a:rPr lang="ko-KR" altLang="en-US"/>
              <a:t>학년 </a:t>
            </a:r>
            <a:r>
              <a:rPr lang="en-US" altLang="ko-KR"/>
              <a:t>22111633</a:t>
            </a:r>
            <a:r>
              <a:rPr lang="ko-KR" altLang="en-US"/>
              <a:t> 배현수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08100"/>
            <a:ext cx="3018692" cy="3610341"/>
          </a:xfrm>
          <a:prstGeom prst="rect">
            <a:avLst/>
          </a:prstGeom>
        </p:spPr>
      </p:pic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4690571" y="1308100"/>
            <a:ext cx="7044226" cy="5043366"/>
          </a:xfr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latin typeface="한컴 윤고딕 240"/>
                <a:ea typeface="한컴 윤고딕 240"/>
              </a:rPr>
              <a:t>동국문헌비고</a:t>
            </a:r>
            <a:r>
              <a:rPr lang="ja-JP" altLang="en-US" sz="3000" b="1"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latin typeface="한컴 윤고딕 240"/>
                <a:ea typeface="한컴 윤고딕 240"/>
              </a:rPr>
              <a:t>(1770)</a:t>
            </a:r>
            <a:endParaRPr lang="en-US" altLang="ko-KR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우산도</a:t>
            </a:r>
            <a:r>
              <a:rPr lang="ko-KR" altLang="en-US" sz="2500" b="0">
                <a:latin typeface="한컴 윤고딕 240"/>
                <a:ea typeface="한컴 윤고딕 240"/>
              </a:rPr>
              <a:t>와 울릉도 두섬으로 하나가 바로 우산이다</a:t>
            </a:r>
            <a:r>
              <a:rPr lang="en-US" altLang="ko-KR" sz="2500" b="0">
                <a:latin typeface="한컴 윤고딕 240"/>
                <a:ea typeface="한컴 윤고딕 240"/>
              </a:rPr>
              <a:t>.’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latin typeface="한컴 윤고딕 240"/>
                <a:ea typeface="한컴 윤고딕 240"/>
              </a:rPr>
              <a:t>여지지에 이르기를</a:t>
            </a:r>
            <a:r>
              <a:rPr lang="en-US" altLang="ko-KR" sz="2500" b="0">
                <a:latin typeface="한컴 윤고딕 240"/>
                <a:ea typeface="한컴 윤고딕 240"/>
              </a:rPr>
              <a:t>,</a:t>
            </a:r>
            <a:r>
              <a:rPr lang="ko-KR" altLang="en-US" sz="2500" b="0">
                <a:latin typeface="한컴 윤고딕 240"/>
                <a:ea typeface="한컴 윤고딕 240"/>
              </a:rPr>
              <a:t> 울릉</a:t>
            </a:r>
            <a:r>
              <a:rPr lang="en-US" altLang="ko-KR" sz="2500" b="0"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latin typeface="한컴 윤고딕 240"/>
                <a:ea typeface="한컴 윤고딕 240"/>
              </a:rPr>
              <a:t>울릉도</a:t>
            </a:r>
            <a:r>
              <a:rPr lang="en-US" altLang="ko-KR" sz="2500" b="0"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latin typeface="한컴 윤고딕 240"/>
                <a:ea typeface="한컴 윤고딕 240"/>
              </a:rPr>
              <a:t>과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우산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latin typeface="한컴 윤고딕 240"/>
                <a:ea typeface="한컴 윤고딕 240"/>
              </a:rPr>
              <a:t>은 모두 우산국의 땅인데</a:t>
            </a:r>
            <a:r>
              <a:rPr lang="en-US" altLang="ko-KR" sz="2500" b="0">
                <a:latin typeface="한컴 윤고딕 240"/>
                <a:ea typeface="한컴 윤고딕 240"/>
              </a:rPr>
              <a:t>,</a:t>
            </a:r>
            <a:r>
              <a:rPr lang="ko-KR" altLang="en-US" sz="2500" b="0">
                <a:latin typeface="한컴 윤고딕 240"/>
                <a:ea typeface="한컴 윤고딕 240"/>
              </a:rPr>
              <a:t> 우산은 일본이 말하는 송도라고 하였다</a:t>
            </a:r>
            <a:r>
              <a:rPr lang="en-US" altLang="ko-KR" sz="2500" b="0">
                <a:latin typeface="한컴 윤고딕 240"/>
                <a:ea typeface="한컴 윤고딕 240"/>
              </a:rPr>
              <a:t>.’(</a:t>
            </a:r>
            <a:r>
              <a:rPr lang="ko-KR" altLang="en-US" sz="2500" b="0">
                <a:latin typeface="한컴 윤고딕 240"/>
                <a:ea typeface="한컴 윤고딕 240"/>
              </a:rPr>
              <a:t>여기서 송도는 독도이다</a:t>
            </a:r>
            <a:r>
              <a:rPr lang="en-US" altLang="ko-KR" sz="2500" b="0">
                <a:latin typeface="한컴 윤고딕 240"/>
                <a:ea typeface="한컴 윤고딕 240"/>
              </a:rPr>
              <a:t>.)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◆</a:t>
            </a:r>
            <a:r>
              <a:rPr lang="ko-KR" altLang="en-US" sz="2500" b="0">
                <a:latin typeface="한컴 윤고딕 240"/>
                <a:ea typeface="한컴 윤고딕 240"/>
              </a:rPr>
              <a:t> 울릉도와 독도가 우산국의 땅이라는 것을 알려</a:t>
            </a: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latin typeface="한컴 윤고딕 240"/>
                <a:ea typeface="한컴 윤고딕 240"/>
              </a:rPr>
              <a:t>   준다</a:t>
            </a:r>
            <a:r>
              <a:rPr lang="en-US" altLang="ko-KR" sz="2500" b="0">
                <a:latin typeface="한컴 윤고딕 240"/>
                <a:ea typeface="한컴 윤고딕 240"/>
              </a:rPr>
              <a:t>.</a:t>
            </a:r>
            <a:r>
              <a:rPr lang="ko-KR" altLang="en-US" sz="2500" b="0">
                <a:latin typeface="한컴 윤고딕 240"/>
                <a:ea typeface="한컴 윤고딕 240"/>
              </a:rPr>
              <a:t> 따라서 삼국사기의 우산국 복속은 울릉도와</a:t>
            </a: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latin typeface="한컴 윤고딕 240"/>
                <a:ea typeface="한컴 윤고딕 240"/>
              </a:rPr>
              <a:t>   함께 독도도 포함된다</a:t>
            </a:r>
            <a:r>
              <a:rPr lang="en-US" altLang="ko-KR" sz="2500" b="0">
                <a:latin typeface="한컴 윤고딕 240"/>
                <a:ea typeface="한컴 윤고딕 240"/>
              </a:rPr>
              <a:t>.</a:t>
            </a:r>
            <a:r>
              <a:rPr lang="ko-KR" altLang="en-US" sz="2500" b="0">
                <a:latin typeface="한컴 윤고딕 240"/>
                <a:ea typeface="한컴 윤고딕 240"/>
              </a:rPr>
              <a:t> </a:t>
            </a: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/>
          </a:p>
        </p:txBody>
      </p:sp>
      <p:sp>
        <p:nvSpPr>
          <p:cNvPr id="8" name="가로 글상자 7"/>
          <p:cNvSpPr txBox="1"/>
          <p:nvPr/>
        </p:nvSpPr>
        <p:spPr>
          <a:xfrm>
            <a:off x="431799" y="4986828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홈페이지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독도에 관한 일문일답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2920434001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08100"/>
            <a:ext cx="2954033" cy="3787221"/>
          </a:xfrm>
          <a:prstGeom prst="rect">
            <a:avLst/>
          </a:prstGeom>
        </p:spPr>
      </p:pic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4690571" y="1308100"/>
            <a:ext cx="7044226" cy="5043366"/>
          </a:xfr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latin typeface="한컴 윤고딕 240"/>
                <a:ea typeface="한컴 윤고딕 240"/>
              </a:rPr>
              <a:t>세종실록지리지</a:t>
            </a:r>
            <a:r>
              <a:rPr lang="ja-JP" altLang="en-US" sz="3000" b="1"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latin typeface="한컴 윤고딕 240"/>
                <a:ea typeface="한컴 윤고딕 240"/>
              </a:rPr>
              <a:t>(1454)</a:t>
            </a:r>
            <a:endParaRPr lang="en-US" altLang="ko-KR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latin typeface="한컴 윤고딕 240"/>
                <a:ea typeface="한컴 윤고딕 240"/>
              </a:rPr>
              <a:t>우산</a:t>
            </a:r>
            <a:r>
              <a:rPr lang="en-US" altLang="ko-KR" sz="2500" b="0"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latin typeface="한컴 윤고딕 240"/>
                <a:ea typeface="한컴 윤고딕 240"/>
              </a:rPr>
              <a:t>울릉도</a:t>
            </a:r>
            <a:r>
              <a:rPr lang="en-US" altLang="ko-KR" sz="2500" b="0"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latin typeface="한컴 윤고딕 240"/>
                <a:ea typeface="한컴 윤고딕 240"/>
              </a:rPr>
              <a:t>과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무릉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latin typeface="한컴 윤고딕 240"/>
                <a:ea typeface="한컴 윤고딕 240"/>
              </a:rPr>
              <a:t> 두 섬이 현의 정동쪽 바다 가운데 있다</a:t>
            </a:r>
            <a:r>
              <a:rPr lang="en-US" altLang="ko-KR" sz="2500" b="0">
                <a:latin typeface="한컴 윤고딕 240"/>
                <a:ea typeface="한컴 윤고딕 240"/>
              </a:rPr>
              <a:t>.’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latin typeface="한컴 윤고딕 240"/>
                <a:ea typeface="한컴 윤고딕 240"/>
              </a:rPr>
              <a:t>두 섬은 서로 멀리 떨어져 있지 않아</a:t>
            </a:r>
            <a:r>
              <a:rPr lang="en-US" altLang="ko-KR" sz="2500" b="0">
                <a:latin typeface="한컴 윤고딕 240"/>
                <a:ea typeface="한컴 윤고딕 240"/>
              </a:rPr>
              <a:t>,</a:t>
            </a:r>
            <a:r>
              <a:rPr lang="ko-KR" altLang="en-US" sz="2500" b="0">
                <a:latin typeface="한컴 윤고딕 240"/>
                <a:ea typeface="한컴 윤고딕 240"/>
              </a:rPr>
              <a:t> 날씨가 맑으면 바라볼 수 있다</a:t>
            </a:r>
            <a:r>
              <a:rPr lang="en-US" altLang="ko-KR" sz="2500" b="0">
                <a:latin typeface="한컴 윤고딕 240"/>
                <a:ea typeface="한컴 윤고딕 240"/>
              </a:rPr>
              <a:t>.’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latin typeface="한컴 윤고딕 240"/>
                <a:ea typeface="한컴 윤고딕 240"/>
              </a:rPr>
              <a:t>신라 때에 우산국 또는 울릉도라 하였다</a:t>
            </a:r>
            <a:r>
              <a:rPr lang="en-US" altLang="ko-KR" sz="2500" b="0">
                <a:latin typeface="한컴 윤고딕 240"/>
                <a:ea typeface="한컴 윤고딕 240"/>
              </a:rPr>
              <a:t>.’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/>
          </a:p>
        </p:txBody>
      </p:sp>
      <p:sp>
        <p:nvSpPr>
          <p:cNvPr id="6" name="가로 글상자 5"/>
          <p:cNvSpPr txBox="1"/>
          <p:nvPr/>
        </p:nvSpPr>
        <p:spPr>
          <a:xfrm>
            <a:off x="431799" y="5095322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홈페이지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독도에 관한 일문일답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586388574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799" y="1363052"/>
            <a:ext cx="4661652" cy="381219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093451" y="1363052"/>
            <a:ext cx="6082668" cy="518074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신증동국여지승람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(1531)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첫머리 수록된 </a:t>
            </a: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[</a:t>
            </a:r>
            <a:r>
              <a:rPr lang="ko-KR" altLang="en-US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팔도총도</a:t>
            </a: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]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-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왼쪽 섬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우산도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),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오른쪽 섬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무릉도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지도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에 기록 되어있음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-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두 섬의 위치가 반대로 그려져 있는 것은 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당시 섬의 위치를 정확히 알지 못했기 때문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★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조선 정부는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2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개 섬의 존재를 인지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하고 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있었음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/>
          </a:p>
        </p:txBody>
      </p:sp>
      <p:sp>
        <p:nvSpPr>
          <p:cNvPr id="5" name="가로 글상자 4"/>
          <p:cNvSpPr txBox="1"/>
          <p:nvPr/>
        </p:nvSpPr>
        <p:spPr>
          <a:xfrm>
            <a:off x="431799" y="5175251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교육부 공식 블로그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독도관련 국내외 문헌자료 </a:t>
            </a:r>
            <a:r>
              <a:rPr lang="en-US" altLang="ko-KR" sz="1200">
                <a:latin typeface="한컴 윤고딕 240"/>
                <a:ea typeface="한컴 윤고딕 240"/>
              </a:rPr>
              <a:t>-</a:t>
            </a:r>
            <a:r>
              <a:rPr lang="ko-KR" altLang="en-US" sz="1200">
                <a:latin typeface="한컴 윤고딕 240"/>
                <a:ea typeface="한컴 윤고딕 240"/>
              </a:rPr>
              <a:t> 우리 고지도의 독도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117195915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799" y="1317258"/>
            <a:ext cx="4258772" cy="319781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690571" y="1317258"/>
            <a:ext cx="7044226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&lt;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은주시청합기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(1667)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일본의 이즈모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現 시마네현 동부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지방 관료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사이토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도요노부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저술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‘이 두 섬(울릉도,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)은 사람이 살지 않는 땅으로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고려를 보는 것이 운슈(雲州 - 현재 시마네현의 동부)에서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온슈(隱州- 오키섬)를 보는 것과 같다. 그러므로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일본의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서북쪽 경계는 이 주(此州 - 오키섬)를 한계로 한다.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/>
          </a:p>
        </p:txBody>
      </p:sp>
      <p:sp>
        <p:nvSpPr>
          <p:cNvPr id="5" name="가로 글상자 4"/>
          <p:cNvSpPr txBox="1"/>
          <p:nvPr/>
        </p:nvSpPr>
        <p:spPr>
          <a:xfrm>
            <a:off x="431799" y="4515073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홈페이지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독도에 관한 일문일답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845776820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17258"/>
            <a:ext cx="4252546" cy="3575714"/>
          </a:xfrm>
          <a:prstGeom prst="rect">
            <a:avLst/>
          </a:prstGeom>
        </p:spPr>
      </p:pic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4690571" y="1317258"/>
            <a:ext cx="7044226" cy="5043366"/>
          </a:xfr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latin typeface="한컴 윤고딕 240"/>
                <a:ea typeface="한컴 윤고딕 240"/>
              </a:rPr>
              <a:t>돗토리번 답변서</a:t>
            </a:r>
            <a:r>
              <a:rPr lang="ja-JP" altLang="en-US" sz="3000" b="1"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latin typeface="한컴 윤고딕 240"/>
                <a:ea typeface="한컴 윤고딕 240"/>
              </a:rPr>
              <a:t>(1695)</a:t>
            </a:r>
            <a:endParaRPr lang="en-US" altLang="ko-KR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‘다케시마(울릉도) 외에 양국(이나바와 호키)에 속하는 섬이 있는가?’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다케시마(울릉도)는</a:t>
            </a:r>
            <a:r>
              <a:rPr lang="ko-KR" altLang="en-US" sz="2500" b="0">
                <a:latin typeface="한컴 윤고딕 240"/>
                <a:ea typeface="한컴 윤고딕 240"/>
              </a:rPr>
              <a:t> 이나바와 호키(현재의 돗토리현)에 속하는 섬이 아닙니다.</a:t>
            </a:r>
            <a:r>
              <a:rPr lang="en-US" altLang="ko-KR" sz="2500" b="0">
                <a:latin typeface="한컴 윤고딕 240"/>
                <a:ea typeface="한컴 윤고딕 240"/>
              </a:rPr>
              <a:t>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latin typeface="한컴 윤고딕 240"/>
                <a:ea typeface="한컴 윤고딕 240"/>
              </a:rPr>
              <a:t>다케시마(울릉도)와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마쓰시마(독도)</a:t>
            </a:r>
            <a:r>
              <a:rPr lang="ko-KR" altLang="en-US" sz="2500" b="0">
                <a:latin typeface="한컴 윤고딕 240"/>
                <a:ea typeface="한컴 윤고딕 240"/>
              </a:rPr>
              <a:t> 및 그 외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양국(이나바와 호키)에 속하는 섬은 없습니다.</a:t>
            </a:r>
            <a:r>
              <a:rPr lang="en-US" altLang="ko-KR" sz="2500" b="0">
                <a:latin typeface="한컴 윤고딕 240"/>
                <a:ea typeface="한컴 윤고딕 240"/>
              </a:rPr>
              <a:t>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/>
          </a:p>
        </p:txBody>
      </p:sp>
      <p:sp>
        <p:nvSpPr>
          <p:cNvPr id="6" name="가로 글상자 5"/>
          <p:cNvSpPr txBox="1"/>
          <p:nvPr/>
        </p:nvSpPr>
        <p:spPr>
          <a:xfrm>
            <a:off x="431799" y="4875784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자료실 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877437182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956175" y="1317258"/>
            <a:ext cx="6778623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다케시마 도해금지령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(1696)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1696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년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1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월 </a:t>
            </a: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[</a:t>
            </a:r>
            <a:r>
              <a:rPr lang="ko-KR" altLang="en-US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도쿠가와 막부</a:t>
            </a: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]</a:t>
            </a:r>
            <a:endParaRPr lang="en-US" altLang="ko-KR" sz="25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영구히 일본인이 가서 어채함을 불허한다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※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1617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년 죽도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울릉도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도해 면허와 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1661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년 송도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도해 면허를 철회하고</a:t>
            </a: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latin typeface="한컴 윤고딕 240"/>
                <a:ea typeface="한컴 윤고딕 240"/>
              </a:rPr>
              <a:t>   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죽도와 송도가 조선영토임을 확인 및 </a:t>
            </a:r>
            <a:endParaRPr lang="ko-KR" altLang="en-US" sz="2500" b="0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   결정하는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문서</a:t>
            </a: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/>
          </a:p>
        </p:txBody>
      </p:sp>
      <p:sp>
        <p:nvSpPr>
          <p:cNvPr id="6" name="가로 글상자 5"/>
          <p:cNvSpPr txBox="1"/>
          <p:nvPr/>
        </p:nvSpPr>
        <p:spPr>
          <a:xfrm>
            <a:off x="431799" y="4936758"/>
            <a:ext cx="7335655" cy="271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우리 영토인 근거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  <p:pic>
        <p:nvPicPr>
          <p:cNvPr id="9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-70056" y="1342361"/>
            <a:ext cx="5462517" cy="33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63532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17258"/>
            <a:ext cx="3202964" cy="411389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956175" y="1317258"/>
            <a:ext cx="6778623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조선국교제시말내탐서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(1870)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[</a:t>
            </a:r>
            <a:r>
              <a:rPr lang="ko-KR" altLang="en-US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일 외무성</a:t>
            </a: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]</a:t>
            </a:r>
            <a:r>
              <a:rPr lang="ko-KR" altLang="en-US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ko-KR" altLang="en-US" sz="2500">
                <a:solidFill>
                  <a:srgbClr val="000000"/>
                </a:solidFill>
                <a:latin typeface="한컴 윤고딕 240"/>
                <a:ea typeface="한컴 윤고딕 240"/>
              </a:rPr>
              <a:t>관리 </a:t>
            </a:r>
            <a:r>
              <a:rPr lang="en-US" altLang="ko-KR" sz="250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solidFill>
                  <a:srgbClr val="000000"/>
                </a:solidFill>
                <a:latin typeface="한컴 윤고딕 240"/>
                <a:ea typeface="한컴 윤고딕 240"/>
              </a:rPr>
              <a:t>사다 하쿠보</a:t>
            </a:r>
            <a:r>
              <a:rPr lang="en-US" altLang="ko-KR" sz="250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r>
              <a:rPr lang="ko-KR" altLang="en-US" sz="2500">
                <a:solidFill>
                  <a:srgbClr val="000000"/>
                </a:solidFill>
                <a:latin typeface="한컴 윤고딕 240"/>
                <a:ea typeface="한컴 윤고딕 240"/>
              </a:rPr>
              <a:t> 등이 조선 시찰 후</a:t>
            </a:r>
            <a:endParaRPr lang="ko-KR" altLang="en-US" sz="250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000000"/>
                </a:solidFill>
                <a:latin typeface="한컴 윤고딕 240"/>
                <a:ea typeface="한컴 윤고딕 240"/>
              </a:rPr>
              <a:t>제출한 보고서</a:t>
            </a:r>
            <a:endParaRPr lang="ko-KR" altLang="en-US" sz="25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죽도(竹島 : 울릉도)·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송도(松島 : 독도)가 조선의 부속이 된 경위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‘송도(독도)는 죽도(울릉도) 옆에 있는 섬이다. </a:t>
            </a:r>
            <a:r>
              <a:rPr lang="en-US" altLang="ko-KR" sz="2500" b="0">
                <a:solidFill>
                  <a:srgbClr val="0000ff"/>
                </a:solidFill>
                <a:latin typeface="한컴 윤고딕 240"/>
                <a:ea typeface="한컴 윤고딕 240"/>
              </a:rPr>
              <a:t>송도에 관해서는 지금까지 기록된 바가 없으나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···.’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★ 당시 독도에 대한 </a:t>
            </a:r>
            <a:r>
              <a:rPr lang="ko-KR" altLang="en-US" sz="2500" b="0" u="sng">
                <a:solidFill>
                  <a:srgbClr val="000000"/>
                </a:solidFill>
                <a:latin typeface="한컴 윤고딕 240"/>
                <a:ea typeface="한컴 윤고딕 240"/>
              </a:rPr>
              <a:t>조사를 제대로 하지 않았음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431799" y="5162091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자료실 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2651838422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17258"/>
            <a:ext cx="4392124" cy="33785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892064" y="1317258"/>
            <a:ext cx="6842734" cy="5290649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</a:t>
            </a:r>
            <a:r>
              <a:rPr lang="ko-KR" altLang="en-US" sz="3000" b="1">
                <a:latin typeface="한컴 윤고딕 240"/>
                <a:ea typeface="한컴 윤고딕 240"/>
              </a:rPr>
              <a:t>     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태정관 지령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(1877)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일본 최고 행정기구 </a:t>
            </a: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[</a:t>
            </a:r>
            <a:r>
              <a:rPr lang="ko-KR" altLang="en-US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태정관</a:t>
            </a:r>
            <a:r>
              <a:rPr lang="en-US" altLang="ko-KR" sz="2500" b="1">
                <a:solidFill>
                  <a:srgbClr val="000000"/>
                </a:solidFill>
                <a:latin typeface="한컴 윤고딕 240"/>
                <a:ea typeface="한컴 윤고딕 240"/>
              </a:rPr>
              <a:t>]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이 내무성에 내린 지령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000" b="0">
                <a:solidFill>
                  <a:srgbClr val="000000"/>
                </a:solidFill>
                <a:latin typeface="한컴 윤고딕 240"/>
                <a:ea typeface="한컴 윤고딕 240"/>
              </a:rPr>
              <a:t>‘이 섬의 건은 겐로쿠(元祿) 5년(1692, 조선 숙종 18) 조선인이 섬에 들어온 이래 별지 서류에 기록한 바와 같이, 겐로쿠 9년(1696) 1월에 제1호 옛 정부(막부)에서 평의(評議)하였던 취지에 따라, 제2호 역관(譯官)에게 준 달서(達書), 제3호 해당 국가(조선)에서 온 서간, 제4호 우리나라(일본)의 회답 및 구상서(口上書) 등과 같습니다. 즉, 겐로쿠 12년(1699)에 이르러 각각 왕복이 끝났으며, </a:t>
            </a:r>
            <a:r>
              <a:rPr lang="en-US" altLang="ko-KR" sz="2000" b="0">
                <a:solidFill>
                  <a:srgbClr val="ff0000"/>
                </a:solidFill>
                <a:latin typeface="한컴 윤고딕 240"/>
                <a:ea typeface="한컴 윤고딕 240"/>
              </a:rPr>
              <a:t>우리나라와는 관계가 없다고 들었습니다.</a:t>
            </a:r>
            <a:r>
              <a:rPr lang="en-US" altLang="ko-KR" sz="20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endParaRPr lang="en-US" altLang="ko-KR" sz="20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0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★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17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세기 에도막부와 조선정부 교섭결과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→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다케시마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울릉도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외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일도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의 건에 대해</a:t>
            </a:r>
            <a:endParaRPr lang="ko-KR" altLang="en-US" sz="2500" b="0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      일본과는 관계가 없음을 명시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하였음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431799" y="4695816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자료실 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1209662745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17258"/>
            <a:ext cx="4337664" cy="333666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892064" y="1317258"/>
            <a:ext cx="6842734" cy="5290649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</a:t>
            </a:r>
            <a:r>
              <a:rPr lang="ko-KR" altLang="en-US" sz="3000" b="1">
                <a:latin typeface="한컴 윤고딕 240"/>
                <a:ea typeface="한컴 윤고딕 240"/>
              </a:rPr>
              <a:t>     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태정관 지령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(1877)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태정관 지령 첨부 지도인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[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기죽도약도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]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※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태정관 지령에서 기술한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다케시마 외 일도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에서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를 독도가 아니라고 주장하는 이가 있다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★ 허나 부록으로 첨부된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[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기죽도약도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]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를 보면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한반도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↔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울릉도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’,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울릉도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↔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’,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↔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오키섬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의 거리가 </a:t>
            </a:r>
            <a:r>
              <a:rPr lang="ko-KR" altLang="en-US" sz="2500" b="0">
                <a:solidFill>
                  <a:srgbClr val="0000ff"/>
                </a:solidFill>
                <a:latin typeface="한컴 윤고딕 240"/>
                <a:ea typeface="한컴 윤고딕 240"/>
              </a:rPr>
              <a:t>비교적 현재 실측거리와 근접하게 </a:t>
            </a:r>
            <a:endParaRPr lang="ko-KR" altLang="en-US" sz="2500" b="0">
              <a:solidFill>
                <a:srgbClr val="0000ff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ff"/>
                </a:solidFill>
                <a:latin typeface="한컴 윤고딕 240"/>
                <a:ea typeface="한컴 윤고딕 240"/>
              </a:rPr>
              <a:t>   기록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하였음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→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즉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,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태정관 지령에서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는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를 지칭한다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431799" y="4695816"/>
            <a:ext cx="7335655" cy="2690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자료실 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061869507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956175" y="1317258"/>
            <a:ext cx="6778623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대한제국 칙령 제 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41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호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(1900)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‘울릉도(鬱陵島)를 울도(鬱島)로 개칭(改稱)고 도감(島監)을 군수(郡守)로 개정(改正) 건(件)’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‘제2조: 군청(郡廳) 위치(位置) 태하동(台霞洞)으로 정(定)고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구역(區域)은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울릉전도(鬱陵全島)와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죽도(竹島)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>
                <a:solidFill>
                  <a:srgbClr val="ff0000"/>
                </a:solidFill>
                <a:latin typeface="한컴 윤고딕 240"/>
                <a:ea typeface="한컴 윤고딕 240"/>
              </a:rPr>
              <a:t>석도(石島)를</a:t>
            </a:r>
            <a:r>
              <a:rPr lang="en-US" altLang="ko-KR" sz="250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관할(管轄)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 사(事).’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★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울도군의 관할구역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으로 울릉도와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석도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가</a:t>
            </a:r>
            <a:endParaRPr lang="ko-KR" altLang="en-US" sz="2500" b="0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   있음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을 명시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→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행정적 관리 공인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431799" y="4029685"/>
            <a:ext cx="7335655" cy="271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우리 영토인 근거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  <p:pic>
        <p:nvPicPr>
          <p:cNvPr id="6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799" y="1691451"/>
            <a:ext cx="4362040" cy="23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5887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 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799" y="1063586"/>
            <a:ext cx="6665808" cy="539139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354046" y="1208024"/>
            <a:ext cx="4479802" cy="4960939"/>
          </a:xfrm>
          <a:prstGeom prst="rect">
            <a:avLst/>
          </a:prstGeom>
        </p:spPr>
        <p:txBody>
          <a:bodyPr/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</a:rPr>
              <a:t>대한민국 동해 최동단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</a:rPr>
              <a:t>   위치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endParaRPr lang="en-US" altLang="ko-KR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</a:rPr>
              <a:t>◆</a:t>
            </a:r>
            <a:r>
              <a:rPr lang="ko-KR" altLang="en-US" sz="3000">
                <a:solidFill>
                  <a:srgbClr val="000000"/>
                </a:solidFill>
              </a:rPr>
              <a:t> </a:t>
            </a:r>
            <a:r>
              <a:rPr lang="en-US" altLang="ko-KR" sz="3000">
                <a:solidFill>
                  <a:srgbClr val="000000"/>
                </a:solidFill>
              </a:rPr>
              <a:t>2</a:t>
            </a:r>
            <a:r>
              <a:rPr lang="ko-KR" altLang="en-US" sz="3000">
                <a:solidFill>
                  <a:srgbClr val="000000"/>
                </a:solidFill>
              </a:rPr>
              <a:t>개의 큰 섬</a:t>
            </a:r>
            <a:r>
              <a:rPr lang="en-US" altLang="ko-KR" sz="3000">
                <a:solidFill>
                  <a:srgbClr val="000000"/>
                </a:solidFill>
              </a:rPr>
              <a:t>(</a:t>
            </a:r>
            <a:r>
              <a:rPr lang="ko-KR" altLang="en-US" sz="3000">
                <a:solidFill>
                  <a:srgbClr val="000000"/>
                </a:solidFill>
              </a:rPr>
              <a:t>서도</a:t>
            </a:r>
            <a:r>
              <a:rPr lang="en-US" altLang="ko-KR" sz="3000">
                <a:solidFill>
                  <a:srgbClr val="000000"/>
                </a:solidFill>
              </a:rPr>
              <a:t>,</a:t>
            </a:r>
            <a:r>
              <a:rPr lang="ko-KR" altLang="en-US" sz="3000">
                <a:solidFill>
                  <a:srgbClr val="000000"/>
                </a:solidFill>
              </a:rPr>
              <a:t> 동도</a:t>
            </a:r>
            <a:r>
              <a:rPr lang="en-US" altLang="ko-KR" sz="3000">
                <a:solidFill>
                  <a:srgbClr val="000000"/>
                </a:solidFill>
              </a:rPr>
              <a:t>)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</a:rPr>
              <a:t>    과 주변의 </a:t>
            </a:r>
            <a:r>
              <a:rPr lang="en-US" altLang="ko-KR" sz="3000">
                <a:solidFill>
                  <a:srgbClr val="000000"/>
                </a:solidFill>
              </a:rPr>
              <a:t>89</a:t>
            </a:r>
            <a:r>
              <a:rPr lang="ko-KR" altLang="en-US" sz="3000">
                <a:solidFill>
                  <a:srgbClr val="000000"/>
                </a:solidFill>
              </a:rPr>
              <a:t>개 부속도서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</a:rPr>
              <a:t>◆</a:t>
            </a:r>
            <a:r>
              <a:rPr lang="ko-KR" altLang="en-US" sz="3000">
                <a:solidFill>
                  <a:srgbClr val="000000"/>
                </a:solidFill>
              </a:rPr>
              <a:t> 약 </a:t>
            </a:r>
            <a:r>
              <a:rPr lang="en-US" altLang="ko-KR" sz="3000">
                <a:solidFill>
                  <a:srgbClr val="000000"/>
                </a:solidFill>
              </a:rPr>
              <a:t>460</a:t>
            </a:r>
            <a:r>
              <a:rPr lang="ko-KR" altLang="en-US" sz="3000">
                <a:solidFill>
                  <a:srgbClr val="000000"/>
                </a:solidFill>
              </a:rPr>
              <a:t>만</a:t>
            </a:r>
            <a:r>
              <a:rPr lang="en-US" altLang="ko-KR" sz="3000">
                <a:solidFill>
                  <a:srgbClr val="000000"/>
                </a:solidFill>
              </a:rPr>
              <a:t>~250</a:t>
            </a:r>
            <a:r>
              <a:rPr lang="ko-KR" altLang="en-US" sz="3000">
                <a:solidFill>
                  <a:srgbClr val="000000"/>
                </a:solidFill>
              </a:rPr>
              <a:t>만년 전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</a:rPr>
              <a:t>    사이 형성된 화산섬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</a:rPr>
              <a:t>    </a:t>
            </a:r>
            <a:r>
              <a:rPr lang="en-US" altLang="ko-KR" sz="3000">
                <a:solidFill>
                  <a:srgbClr val="000000"/>
                </a:solidFill>
              </a:rPr>
              <a:t>(</a:t>
            </a:r>
            <a:r>
              <a:rPr lang="ko-KR" altLang="en-US" sz="3000">
                <a:solidFill>
                  <a:srgbClr val="000000"/>
                </a:solidFill>
              </a:rPr>
              <a:t>알칼리 화산암으로 구성</a:t>
            </a:r>
            <a:r>
              <a:rPr lang="en-US" altLang="ko-KR" sz="3000">
                <a:solidFill>
                  <a:srgbClr val="000000"/>
                </a:solidFill>
              </a:rPr>
              <a:t>)</a:t>
            </a:r>
            <a:endParaRPr lang="en-US" altLang="ko-KR" sz="3000"/>
          </a:p>
          <a:p>
            <a:pPr lvl="0">
              <a:defRPr/>
            </a:pPr>
            <a:r>
              <a:rPr lang="ko-KR" altLang="en-US" sz="3000"/>
              <a:t>    </a:t>
            </a:r>
            <a:endParaRPr lang="ko-KR" altLang="en-US" sz="3000"/>
          </a:p>
        </p:txBody>
      </p:sp>
      <p:sp>
        <p:nvSpPr>
          <p:cNvPr id="7" name="가로 글상자 6"/>
          <p:cNvSpPr txBox="1"/>
          <p:nvPr/>
        </p:nvSpPr>
        <p:spPr>
          <a:xfrm>
            <a:off x="431799" y="6454981"/>
            <a:ext cx="7335655" cy="26776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홈페이지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1741625824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799" y="1317258"/>
            <a:ext cx="4646254" cy="302546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078052" y="1317258"/>
            <a:ext cx="6656745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SCAPIN 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제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677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호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(1946)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1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월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29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 연합국 최고사령관 각서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(SCAPIN)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제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677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호에 기록된 내용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일본의 영토에서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웃츠로 섬(울릉도),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리앙크루 암(독도)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, 쿠엘파트섬(제주도)은 제외한다.’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※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SCAPIN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제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1033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호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(1946.06.22)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일본 선박 및 그 인원은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독도에 대해 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12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마일</a:t>
            </a:r>
            <a:endParaRPr lang="ko-KR" altLang="en-US" sz="2500" b="0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    이내로 접근할 수 없고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···.’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431799" y="4342726"/>
            <a:ext cx="7335655" cy="271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우리 영토인 근거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2179603551"/>
      </p:ext>
    </p:extLst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일본이 주장하는 근거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956175" y="1317258"/>
            <a:ext cx="6778623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시마네현 고시 제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40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호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(1905)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‘북위 37도 9분 30초, 동경 131도 55분, 오키시마[隱岐島]에서 서북으로 85해리 거리에 있는 섬을 </a:t>
            </a:r>
            <a:r>
              <a:rPr lang="en-US" altLang="ko-KR" sz="2500" b="0">
                <a:solidFill>
                  <a:srgbClr val="0000ff"/>
                </a:solidFill>
                <a:latin typeface="한컴 윤고딕 240"/>
                <a:ea typeface="한컴 윤고딕 240"/>
              </a:rPr>
              <a:t>다케시마[竹島]라고 칭하고 지금 이후부터는 본현(本縣) 소속의 오키도사의 소관으로 정한다.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552941"/>
            <a:ext cx="5747261" cy="3207774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841476" y="4760716"/>
            <a:ext cx="7335655" cy="271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우리 영토인 근거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466794459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일본이 주장하는 근거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423265" y="1308100"/>
            <a:ext cx="6311533" cy="4960939"/>
          </a:xfrm>
        </p:spPr>
        <p:txBody>
          <a:bodyPr/>
          <a:p>
            <a:pPr lvl="0">
              <a:defRPr/>
            </a:pPr>
            <a:r>
              <a:rPr lang="ko-KR" altLang="en-US" sz="3000">
                <a:latin typeface="한컴 윤고딕 240"/>
                <a:ea typeface="한컴 윤고딕 240"/>
              </a:rPr>
              <a:t> </a:t>
            </a: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일본은 </a:t>
            </a:r>
            <a:r>
              <a:rPr lang="en-US" altLang="ko-KR" sz="3000">
                <a:solidFill>
                  <a:srgbClr val="000000"/>
                </a:solidFill>
                <a:latin typeface="한컴 윤고딕 240"/>
                <a:ea typeface="한컴 윤고딕 240"/>
              </a:rPr>
              <a:t>1904</a:t>
            </a: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년 나카이의 강치잡이</a:t>
            </a:r>
            <a:endParaRPr lang="ko-KR" altLang="en-US" sz="300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   기록을 통해 독도를 </a:t>
            </a:r>
            <a:r>
              <a:rPr lang="ko-KR" altLang="en-US" sz="3000">
                <a:solidFill>
                  <a:srgbClr val="ff0000"/>
                </a:solidFill>
                <a:latin typeface="한컴 윤고딕 240"/>
                <a:ea typeface="한컴 윤고딕 240"/>
              </a:rPr>
              <a:t>일본이 실효지배</a:t>
            </a:r>
            <a:endParaRPr lang="ko-KR" altLang="en-US" sz="3000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0000"/>
                </a:solidFill>
                <a:latin typeface="한컴 윤고딕 240"/>
                <a:ea typeface="한컴 윤고딕 240"/>
              </a:rPr>
              <a:t>   했다</a:t>
            </a: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고 주장함</a:t>
            </a:r>
            <a:r>
              <a:rPr lang="en-US" altLang="ko-KR" sz="300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300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300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 또한 이를 근거로 독도영유권주장을</a:t>
            </a:r>
            <a:endParaRPr lang="ko-KR" altLang="en-US" sz="300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   유럽기원의 국제법적용에 유리하</a:t>
            </a:r>
            <a:endParaRPr lang="ko-KR" altLang="en-US" sz="300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   다고 주장하고 있음</a:t>
            </a:r>
            <a:r>
              <a:rPr lang="en-US" altLang="ko-KR" sz="300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r>
              <a:rPr lang="ko-KR" altLang="en-US" sz="300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endParaRPr lang="ko-KR" altLang="en-US" sz="30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endParaRPr lang="ko-KR" altLang="en-US" sz="2500"/>
          </a:p>
          <a:p>
            <a:pPr marL="0" lvl="0" indent="0">
              <a:buNone/>
              <a:defRPr/>
            </a:pPr>
            <a:r>
              <a:rPr lang="ko-KR" altLang="en-US" sz="2500"/>
              <a:t>    </a:t>
            </a:r>
            <a:endParaRPr lang="ko-KR" altLang="en-US" sz="25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endParaRPr lang="ko-KR" altLang="en-US" sz="25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08100"/>
            <a:ext cx="4848820" cy="3429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31799" y="4737100"/>
            <a:ext cx="7335655" cy="271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일본 외무성 다케시마 홈페이지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1800356056"/>
      </p:ext>
    </p:extLst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444500" y="1063586"/>
            <a:ext cx="11302999" cy="4960939"/>
          </a:xfrm>
        </p:spPr>
        <p:txBody>
          <a:bodyPr/>
          <a:p>
            <a:pPr lvl="0">
              <a:defRPr/>
            </a:pPr>
            <a:r>
              <a:rPr lang="ko-KR" altLang="en-US" sz="2500"/>
              <a:t> </a:t>
            </a:r>
            <a:r>
              <a:rPr lang="ko-KR" altLang="en-US" sz="2500">
                <a:latin typeface="한컴 윤고딕 240"/>
                <a:ea typeface="한컴 윤고딕 240"/>
              </a:rPr>
              <a:t>일본은 </a:t>
            </a:r>
            <a:r>
              <a:rPr lang="en-US" altLang="ko-KR" sz="2500">
                <a:latin typeface="한컴 윤고딕 240"/>
                <a:ea typeface="한컴 윤고딕 240"/>
              </a:rPr>
              <a:t>1905</a:t>
            </a:r>
            <a:r>
              <a:rPr lang="ko-KR" altLang="en-US" sz="2500">
                <a:latin typeface="한컴 윤고딕 240"/>
                <a:ea typeface="한컴 윤고딕 240"/>
              </a:rPr>
              <a:t>년 </a:t>
            </a:r>
            <a:r>
              <a:rPr lang="en-US" altLang="ko-KR" sz="2500">
                <a:latin typeface="한컴 윤고딕 240"/>
                <a:ea typeface="한컴 윤고딕 240"/>
              </a:rPr>
              <a:t>01</a:t>
            </a:r>
            <a:r>
              <a:rPr lang="ko-KR" altLang="en-US" sz="2500">
                <a:latin typeface="한컴 윤고딕 240"/>
                <a:ea typeface="한컴 윤고딕 240"/>
              </a:rPr>
              <a:t>월 </a:t>
            </a:r>
            <a:r>
              <a:rPr lang="en-US" altLang="ko-KR" sz="2500">
                <a:latin typeface="한컴 윤고딕 240"/>
                <a:ea typeface="한컴 윤고딕 240"/>
              </a:rPr>
              <a:t>28</a:t>
            </a:r>
            <a:r>
              <a:rPr lang="ko-KR" altLang="en-US" sz="2500">
                <a:latin typeface="한컴 윤고딕 240"/>
                <a:ea typeface="한컴 윤고딕 240"/>
              </a:rPr>
              <a:t>일 각의 결정에서</a:t>
            </a:r>
            <a:endParaRPr lang="ko-KR" altLang="en-US" sz="2500"/>
          </a:p>
          <a:p>
            <a:pPr marL="0" lvl="0" indent="0">
              <a:buNone/>
              <a:defRPr/>
            </a:pPr>
            <a:r>
              <a:rPr lang="ko-KR" altLang="en-US" sz="2500"/>
              <a:t>     </a:t>
            </a:r>
            <a:r>
              <a:rPr lang="en-US" altLang="ko-KR" sz="2500">
                <a:latin typeface="한컴 윤고딕 240"/>
                <a:ea typeface="한컴 윤고딕 240"/>
              </a:rPr>
              <a:t>‘이 무인도는 타국이 점령했다고 인정할 만한 증거가 없는 반면, 1903년 일본인 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</a:t>
            </a:r>
            <a:r>
              <a:rPr lang="en-US" altLang="ko-KR" sz="2500">
                <a:latin typeface="한컴 윤고딕 240"/>
                <a:ea typeface="한컴 윤고딕 240"/>
              </a:rPr>
              <a:t>中井養三郞이라는 자가 漁舍를 만들고 인부를 데려가 어로에 착수했으며···.’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라고 기록하였다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즉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일본은 독도를 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무주지라고 주장</a:t>
            </a:r>
            <a:r>
              <a:rPr lang="ko-KR" altLang="en-US" sz="2500">
                <a:latin typeface="한컴 윤고딕 240"/>
                <a:ea typeface="한컴 윤고딕 240"/>
              </a:rPr>
              <a:t>하며 </a:t>
            </a:r>
            <a:r>
              <a:rPr lang="en-US" altLang="ko-KR" sz="2500">
                <a:latin typeface="한컴 윤고딕 240"/>
                <a:ea typeface="한컴 윤고딕 240"/>
              </a:rPr>
              <a:t>02</a:t>
            </a:r>
            <a:r>
              <a:rPr lang="ko-KR" altLang="en-US" sz="2500">
                <a:latin typeface="한컴 윤고딕 240"/>
                <a:ea typeface="한컴 윤고딕 240"/>
              </a:rPr>
              <a:t>월 </a:t>
            </a:r>
            <a:r>
              <a:rPr lang="en-US" altLang="ko-KR" sz="2500">
                <a:latin typeface="한컴 윤고딕 240"/>
                <a:ea typeface="한컴 윤고딕 240"/>
              </a:rPr>
              <a:t>22</a:t>
            </a:r>
            <a:r>
              <a:rPr lang="ko-KR" altLang="en-US" sz="2500">
                <a:latin typeface="한컴 윤고딕 240"/>
                <a:ea typeface="한컴 윤고딕 240"/>
              </a:rPr>
              <a:t>일 시마네현 고시를 통해 독도를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일본 영토로 편입하였다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    약 </a:t>
            </a:r>
            <a:r>
              <a:rPr lang="en-US" altLang="ko-KR" sz="2500">
                <a:latin typeface="한컴 윤고딕 240"/>
                <a:ea typeface="한컴 윤고딕 240"/>
              </a:rPr>
              <a:t>28</a:t>
            </a:r>
            <a:r>
              <a:rPr lang="ko-KR" altLang="en-US" sz="2500">
                <a:latin typeface="한컴 윤고딕 240"/>
                <a:ea typeface="한컴 윤고딕 240"/>
              </a:rPr>
              <a:t>년 전인 </a:t>
            </a:r>
            <a:r>
              <a:rPr lang="en-US" altLang="ko-KR" sz="2500">
                <a:latin typeface="한컴 윤고딕 240"/>
                <a:ea typeface="한컴 윤고딕 240"/>
              </a:rPr>
              <a:t>1877</a:t>
            </a:r>
            <a:r>
              <a:rPr lang="ko-KR" altLang="en-US" sz="2500">
                <a:latin typeface="한컴 윤고딕 240"/>
                <a:ea typeface="한컴 윤고딕 240"/>
              </a:rPr>
              <a:t>년 </a:t>
            </a:r>
            <a:r>
              <a:rPr lang="en-US" altLang="ko-KR" sz="2500">
                <a:latin typeface="한컴 윤고딕 240"/>
                <a:ea typeface="한컴 윤고딕 240"/>
              </a:rPr>
              <a:t>[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태정관 지령</a:t>
            </a:r>
            <a:r>
              <a:rPr lang="en-US" altLang="ko-KR" sz="2500">
                <a:latin typeface="한컴 윤고딕 240"/>
                <a:ea typeface="한컴 윤고딕 240"/>
              </a:rPr>
              <a:t>]</a:t>
            </a:r>
            <a:r>
              <a:rPr lang="ko-KR" altLang="en-US" sz="2500">
                <a:latin typeface="한컴 윤고딕 240"/>
                <a:ea typeface="한컴 윤고딕 240"/>
              </a:rPr>
              <a:t>에서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독도는 조선의 영토</a:t>
            </a:r>
            <a:r>
              <a:rPr lang="en-US" altLang="ko-KR" sz="2500">
                <a:latin typeface="한컴 윤고딕 240"/>
                <a:ea typeface="한컴 윤고딕 240"/>
              </a:rPr>
              <a:t>’</a:t>
            </a:r>
            <a:r>
              <a:rPr lang="ko-KR" altLang="en-US" sz="2500">
                <a:latin typeface="한컴 윤고딕 240"/>
                <a:ea typeface="한컴 윤고딕 240"/>
              </a:rPr>
              <a:t> 임을 명시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    하였음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r>
              <a:rPr lang="ko-KR" altLang="en-US" sz="2500">
                <a:latin typeface="한컴 윤고딕 240"/>
                <a:ea typeface="한컴 윤고딕 240"/>
              </a:rPr>
              <a:t> 이 지령과 반대로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latin typeface="한컴 윤고딕 240"/>
                <a:ea typeface="한컴 윤고딕 240"/>
              </a:rPr>
              <a:t>무주지</a:t>
            </a:r>
            <a:r>
              <a:rPr lang="en-US" altLang="ko-KR" sz="2500">
                <a:latin typeface="한컴 윤고딕 240"/>
                <a:ea typeface="한컴 윤고딕 240"/>
              </a:rPr>
              <a:t>’</a:t>
            </a:r>
            <a:r>
              <a:rPr lang="ko-KR" altLang="en-US" sz="2500">
                <a:latin typeface="한컴 윤고딕 240"/>
                <a:ea typeface="한컴 윤고딕 240"/>
              </a:rPr>
              <a:t>라 강변하며 편입한 것은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국제법상 </a:t>
            </a:r>
            <a:endParaRPr lang="ko-KR" altLang="en-US" sz="2500">
              <a:solidFill>
                <a:srgbClr val="0000ff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             금반언의 원칙</a:t>
            </a:r>
            <a:r>
              <a:rPr lang="en-US" altLang="ko-KR" sz="2500">
                <a:solidFill>
                  <a:srgbClr val="0000ff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자기모순</a:t>
            </a:r>
            <a:r>
              <a:rPr lang="en-US" altLang="ko-KR" sz="2500">
                <a:solidFill>
                  <a:srgbClr val="0000ff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>
                <a:latin typeface="한컴 윤고딕 240"/>
                <a:ea typeface="한컴 윤고딕 240"/>
              </a:rPr>
              <a:t>이 적용되어 원천 무효이다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ko-KR" altLang="en-US" sz="2500">
              <a:latin typeface="한컴 윤고딕 240"/>
              <a:ea typeface="한컴 윤고딕 240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857249" y="4975532"/>
            <a:ext cx="819355" cy="52233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431799" y="6024525"/>
            <a:ext cx="11145655" cy="4441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나홍주(Na Hong-ju). "독도문제의 실체와 그 대응책: 독도관계 일본총리부령(府令) 제24호(1951. 6. 6) 와 스카핀(SCAPIN) 제677호(1946. 1. 29) 비교 고찰을 </a:t>
            </a:r>
            <a:endParaRPr lang="ko-KR" altLang="en-US" sz="12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       중심으로." 독도연구 -.6 (2009): 7-48.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259832720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일본은 </a:t>
            </a:r>
            <a:r>
              <a:rPr lang="en-US" altLang="ko-KR" sz="2500">
                <a:latin typeface="한컴 윤고딕 240"/>
                <a:ea typeface="한컴 윤고딕 240"/>
              </a:rPr>
              <a:t>1904</a:t>
            </a:r>
            <a:r>
              <a:rPr lang="ko-KR" altLang="en-US" sz="2500">
                <a:latin typeface="한컴 윤고딕 240"/>
                <a:ea typeface="한컴 윤고딕 240"/>
              </a:rPr>
              <a:t>년 나카타의 강치잡이 기록을 내세워 일본이 독도를 실효지배 하고 있었다고 주장함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  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</a:t>
            </a:r>
            <a:r>
              <a:rPr lang="en-US" altLang="ko-KR" sz="2500">
                <a:latin typeface="한컴 윤고딕 240"/>
                <a:ea typeface="한컴 윤고딕 240"/>
              </a:rPr>
              <a:t>1690</a:t>
            </a:r>
            <a:r>
              <a:rPr lang="ko-KR" altLang="en-US" sz="2500">
                <a:latin typeface="한컴 윤고딕 240"/>
                <a:ea typeface="한컴 윤고딕 240"/>
              </a:rPr>
              <a:t>년대 안용복은 일본 어부들이 울릉도와 독도까지 넘어와 강치잡이를 하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는 것에 있어 항의한 기록이 있다</a:t>
            </a:r>
            <a:r>
              <a:rPr lang="en-US" altLang="ko-KR" sz="2500">
                <a:latin typeface="한컴 윤고딕 240"/>
                <a:ea typeface="한컴 윤고딕 240"/>
              </a:rPr>
              <a:t>.(</a:t>
            </a:r>
            <a:r>
              <a:rPr lang="ko-KR" altLang="en-US" sz="2500">
                <a:latin typeface="한컴 윤고딕 240"/>
                <a:ea typeface="한컴 윤고딕 240"/>
              </a:rPr>
              <a:t>숙종실록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en-US" altLang="ko-KR" sz="2500">
                <a:latin typeface="한컴 윤고딕 240"/>
                <a:ea typeface="한컴 윤고딕 240"/>
              </a:rPr>
              <a:t>1696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en-US" altLang="ko-KR" sz="2500">
                <a:latin typeface="한컴 윤고딕 240"/>
                <a:ea typeface="한컴 윤고딕 240"/>
              </a:rPr>
              <a:t>5</a:t>
            </a:r>
            <a:r>
              <a:rPr lang="ko-KR" altLang="en-US" sz="2500">
                <a:latin typeface="한컴 윤고딕 240"/>
                <a:ea typeface="한컴 윤고딕 240"/>
              </a:rPr>
              <a:t>월 안용복 일본 도해</a:t>
            </a:r>
            <a:r>
              <a:rPr lang="en-US" altLang="ko-KR" sz="2500">
                <a:latin typeface="한컴 윤고딕 240"/>
                <a:ea typeface="한컴 윤고딕 240"/>
              </a:rPr>
              <a:t>)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</a:t>
            </a:r>
            <a:r>
              <a:rPr lang="en-US" altLang="ko-KR" sz="2500">
                <a:latin typeface="한컴 윤고딕 240"/>
                <a:ea typeface="한컴 윤고딕 240"/>
              </a:rPr>
              <a:t>-&gt;</a:t>
            </a:r>
            <a:r>
              <a:rPr lang="ko-KR" altLang="en-US" sz="2500">
                <a:latin typeface="한컴 윤고딕 240"/>
                <a:ea typeface="한컴 윤고딕 240"/>
              </a:rPr>
              <a:t> 이 당시 일본은 </a:t>
            </a:r>
            <a:r>
              <a:rPr lang="en-US" altLang="ko-KR" sz="2500">
                <a:latin typeface="한컴 윤고딕 240"/>
                <a:ea typeface="한컴 윤고딕 240"/>
              </a:rPr>
              <a:t>1696</a:t>
            </a:r>
            <a:r>
              <a:rPr lang="ko-KR" altLang="en-US" sz="2500">
                <a:latin typeface="한컴 윤고딕 240"/>
                <a:ea typeface="한컴 윤고딕 240"/>
              </a:rPr>
              <a:t>년 </a:t>
            </a:r>
            <a:r>
              <a:rPr lang="en-US" altLang="ko-KR" sz="2500">
                <a:latin typeface="한컴 윤고딕 240"/>
                <a:ea typeface="한컴 윤고딕 240"/>
              </a:rPr>
              <a:t>1</a:t>
            </a:r>
            <a:r>
              <a:rPr lang="ko-KR" altLang="en-US" sz="2500">
                <a:latin typeface="한컴 윤고딕 240"/>
                <a:ea typeface="한컴 윤고딕 240"/>
              </a:rPr>
              <a:t>월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죽도 도해금지령을 통해 어업 금지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</a:t>
            </a:r>
            <a:r>
              <a:rPr lang="en-US" altLang="ko-KR" sz="2500">
                <a:latin typeface="한컴 윤고딕 240"/>
                <a:ea typeface="한컴 윤고딕 240"/>
              </a:rPr>
              <a:t>1900</a:t>
            </a:r>
            <a:r>
              <a:rPr lang="ko-KR" altLang="en-US" sz="2500">
                <a:latin typeface="한컴 윤고딕 240"/>
                <a:ea typeface="한컴 윤고딕 240"/>
              </a:rPr>
              <a:t>년 대한제국 칙령 제</a:t>
            </a:r>
            <a:r>
              <a:rPr lang="en-US" altLang="ko-KR" sz="2500">
                <a:latin typeface="한컴 윤고딕 240"/>
                <a:ea typeface="한컴 윤고딕 240"/>
              </a:rPr>
              <a:t>41</a:t>
            </a:r>
            <a:r>
              <a:rPr lang="ko-KR" altLang="en-US" sz="2500">
                <a:latin typeface="한컴 윤고딕 240"/>
                <a:ea typeface="한컴 윤고딕 240"/>
              </a:rPr>
              <a:t>호를 통해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이미 독도는 행정적으로 조선의 관할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임을 명시하였음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32491" y="2998838"/>
            <a:ext cx="1044677" cy="55306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431799" y="5824858"/>
            <a:ext cx="11145655" cy="4441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나홍주(Na Hong-ju). "독도문제의 실체와 그 대응책: 독도관계 일본총리부령(府令) 제24호(1951. 6. 6) 와 스카핀(SCAPIN) 제677호(1946. 1. 29) 비교 고찰을 </a:t>
            </a:r>
            <a:endParaRPr lang="ko-KR" altLang="en-US" sz="12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       중심으로." 독도연구 -.6 (2009): 7-48.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926054208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444500" y="1185843"/>
            <a:ext cx="11302999" cy="4960939"/>
          </a:xfrm>
        </p:spPr>
        <p:txBody>
          <a:bodyPr/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일본의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 b="1">
                <a:latin typeface="한컴 윤고딕 240"/>
                <a:ea typeface="한컴 윤고딕 240"/>
              </a:rPr>
              <a:t>시마네현 고시 </a:t>
            </a:r>
            <a:r>
              <a:rPr lang="en-US" altLang="ko-KR" sz="2500" b="1">
                <a:latin typeface="한컴 윤고딕 240"/>
                <a:ea typeface="한컴 윤고딕 240"/>
              </a:rPr>
              <a:t>40</a:t>
            </a:r>
            <a:r>
              <a:rPr lang="ko-KR" altLang="en-US" sz="2500" b="1">
                <a:latin typeface="한컴 윤고딕 240"/>
                <a:ea typeface="한컴 윤고딕 240"/>
              </a:rPr>
              <a:t>호</a:t>
            </a:r>
            <a:r>
              <a:rPr lang="en-US" altLang="ko-KR" sz="2500">
                <a:latin typeface="한컴 윤고딕 240"/>
                <a:ea typeface="한컴 윤고딕 240"/>
              </a:rPr>
              <a:t>’</a:t>
            </a:r>
            <a:r>
              <a:rPr lang="ko-KR" altLang="en-US" sz="2500">
                <a:latin typeface="한컴 윤고딕 240"/>
                <a:ea typeface="한컴 윤고딕 240"/>
              </a:rPr>
              <a:t>는 국제법상 자격이 없다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국제법상 신 영토편입 고시는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중앙정부소관 사항</a:t>
            </a:r>
            <a:r>
              <a:rPr lang="ko-KR" altLang="en-US" sz="2500">
                <a:latin typeface="한컴 윤고딕 240"/>
                <a:ea typeface="한컴 윤고딕 240"/>
              </a:rPr>
              <a:t>이며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그 대상은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다른 국가</a:t>
            </a:r>
            <a:r>
              <a:rPr lang="ko-KR" altLang="en-US" sz="2500">
                <a:latin typeface="한컴 윤고딕 240"/>
                <a:ea typeface="한컴 윤고딕 240"/>
              </a:rPr>
              <a:t>들이며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자국의 </a:t>
            </a:r>
            <a:r>
              <a:rPr lang="en-US" altLang="ko-KR" sz="2500">
                <a:latin typeface="한컴 윤고딕 240"/>
                <a:ea typeface="한컴 윤고딕 240"/>
              </a:rPr>
              <a:t>1</a:t>
            </a:r>
            <a:r>
              <a:rPr lang="ko-KR" altLang="en-US" sz="2500">
                <a:latin typeface="한컴 윤고딕 240"/>
                <a:ea typeface="한컴 윤고딕 240"/>
              </a:rPr>
              <a:t>개 지방민을 대상으로 하는 것이 아니다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r>
              <a:rPr lang="ko-KR" altLang="en-US" sz="2500">
                <a:latin typeface="한컴 윤고딕 240"/>
                <a:ea typeface="한컴 윤고딕 240"/>
              </a:rPr>
              <a:t> 또한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독자적 외교권이 없는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지방정부는 이런 고시를 할 국제법상 자격이 없다</a:t>
            </a:r>
            <a:r>
              <a:rPr lang="en-US" altLang="ko-KR" sz="2500">
                <a:solidFill>
                  <a:srgbClr val="0000ff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반대로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 b="1">
                <a:latin typeface="한컴 윤고딕 240"/>
                <a:ea typeface="한컴 윤고딕 240"/>
              </a:rPr>
              <a:t>대한제국 칙령 제</a:t>
            </a:r>
            <a:r>
              <a:rPr lang="en-US" altLang="ko-KR" sz="2500" b="1">
                <a:latin typeface="한컴 윤고딕 240"/>
                <a:ea typeface="한컴 윤고딕 240"/>
              </a:rPr>
              <a:t>41</a:t>
            </a:r>
            <a:r>
              <a:rPr lang="ko-KR" altLang="en-US" sz="2500" b="1">
                <a:latin typeface="한컴 윤고딕 240"/>
                <a:ea typeface="한컴 윤고딕 240"/>
              </a:rPr>
              <a:t>호</a:t>
            </a:r>
            <a:r>
              <a:rPr lang="en-US" altLang="ko-KR" sz="2500">
                <a:latin typeface="한컴 윤고딕 240"/>
                <a:ea typeface="한컴 윤고딕 240"/>
              </a:rPr>
              <a:t>’</a:t>
            </a:r>
            <a:r>
              <a:rPr lang="ko-KR" altLang="en-US" sz="2500">
                <a:latin typeface="한컴 윤고딕 240"/>
                <a:ea typeface="한컴 윤고딕 240"/>
              </a:rPr>
              <a:t>는 관보 제</a:t>
            </a:r>
            <a:r>
              <a:rPr lang="en-US" altLang="ko-KR" sz="2500">
                <a:latin typeface="한컴 윤고딕 240"/>
                <a:ea typeface="한컴 윤고딕 240"/>
              </a:rPr>
              <a:t>1716</a:t>
            </a:r>
            <a:r>
              <a:rPr lang="ko-KR" altLang="en-US" sz="2500">
                <a:latin typeface="한컴 윤고딕 240"/>
                <a:ea typeface="한컴 윤고딕 240"/>
              </a:rPr>
              <a:t>호로 게제됨으로써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당시 주한 일본공사관을 포함한 전체 주한 외국공관에 공개</a:t>
            </a:r>
            <a:r>
              <a:rPr lang="ko-KR" altLang="en-US" sz="2500">
                <a:latin typeface="한컴 윤고딕 240"/>
                <a:ea typeface="한컴 윤고딕 240"/>
              </a:rPr>
              <a:t>되었다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r>
              <a:rPr lang="ko-KR" altLang="en-US" sz="2500">
                <a:latin typeface="한컴 윤고딕 240"/>
                <a:ea typeface="한컴 윤고딕 240"/>
              </a:rPr>
              <a:t> 그러나 일본 측은 그 당시 석도</a:t>
            </a:r>
            <a:r>
              <a:rPr lang="en-US" altLang="ko-KR" sz="2500">
                <a:latin typeface="한컴 윤고딕 240"/>
                <a:ea typeface="한컴 윤고딕 240"/>
              </a:rPr>
              <a:t>(</a:t>
            </a:r>
            <a:r>
              <a:rPr lang="ko-KR" altLang="en-US" sz="2500">
                <a:latin typeface="한컴 윤고딕 240"/>
                <a:ea typeface="한컴 윤고딕 240"/>
              </a:rPr>
              <a:t>독도</a:t>
            </a:r>
            <a:r>
              <a:rPr lang="en-US" altLang="ko-KR" sz="2500">
                <a:latin typeface="한컴 윤고딕 240"/>
                <a:ea typeface="한컴 윤고딕 240"/>
              </a:rPr>
              <a:t>)</a:t>
            </a:r>
            <a:r>
              <a:rPr lang="ko-KR" altLang="en-US" sz="2500">
                <a:latin typeface="한컴 윤고딕 240"/>
                <a:ea typeface="한컴 윤고딕 240"/>
              </a:rPr>
              <a:t>에 관하여 하등의 항의나 반론을 제기한 바 없었다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r>
              <a:rPr lang="ko-KR" altLang="en-US" sz="2500">
                <a:latin typeface="한컴 윤고딕 240"/>
                <a:ea typeface="한컴 윤고딕 240"/>
              </a:rPr>
              <a:t> 특히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동 칙령은 </a:t>
            </a:r>
            <a:r>
              <a:rPr lang="en-US" altLang="ko-KR" sz="2500">
                <a:latin typeface="한컴 윤고딕 240"/>
                <a:ea typeface="한컴 윤고딕 240"/>
              </a:rPr>
              <a:t>1899</a:t>
            </a:r>
            <a:r>
              <a:rPr lang="ko-KR" altLang="en-US" sz="2500">
                <a:latin typeface="한컴 윤고딕 240"/>
                <a:ea typeface="한컴 윤고딕 240"/>
              </a:rPr>
              <a:t>년 </a:t>
            </a:r>
            <a:r>
              <a:rPr lang="en-US" altLang="ko-KR" sz="2500">
                <a:latin typeface="한컴 윤고딕 240"/>
                <a:ea typeface="한컴 윤고딕 240"/>
              </a:rPr>
              <a:t>10</a:t>
            </a:r>
            <a:r>
              <a:rPr lang="ko-KR" altLang="en-US" sz="2500">
                <a:latin typeface="한컴 윤고딕 240"/>
                <a:ea typeface="한컴 윤고딕 240"/>
              </a:rPr>
              <a:t>월 내부관리 우용정 일행의 울릉도 시찰 후 귀환보고에 따른 결과물이었다는 점에서 일본 측이 아무런 항의를 아니했다는 것은 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>
                <a:solidFill>
                  <a:srgbClr val="ff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석도</a:t>
            </a:r>
            <a:r>
              <a:rPr lang="en-US" altLang="ko-KR" sz="2500">
                <a:solidFill>
                  <a:srgbClr val="ff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가 한국영토라는 것에 관한 일본 측의 국제법상 묵인이 성립된 것으로 보아야 한다</a:t>
            </a:r>
            <a:r>
              <a:rPr lang="en-US" altLang="ko-KR" sz="2500">
                <a:solidFill>
                  <a:srgbClr val="ff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en-US" altLang="ko-KR" sz="2500"/>
          </a:p>
          <a:p>
            <a:pPr marL="0" lvl="0" indent="0">
              <a:buNone/>
              <a:defRPr/>
            </a:pPr>
            <a:endParaRPr lang="en-US" altLang="ko-KR" sz="2500"/>
          </a:p>
        </p:txBody>
      </p:sp>
      <p:sp>
        <p:nvSpPr>
          <p:cNvPr id="4" name="가로 글상자 3"/>
          <p:cNvSpPr txBox="1"/>
          <p:nvPr/>
        </p:nvSpPr>
        <p:spPr>
          <a:xfrm>
            <a:off x="444500" y="6146782"/>
            <a:ext cx="11145655" cy="4441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나홍주(Na Hong-ju). "독도문제의 실체와 그 대응책: 독도관계 일본총리부령(府令) 제24호(1951. 6. 6) 와 스카핀(SCAPIN) 제677호(1946. 1. 29) 비교 고찰을 </a:t>
            </a:r>
            <a:endParaRPr lang="ko-KR" altLang="en-US" sz="12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       중심으로." 독도연구 -.6 (2009): 7-48.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528347954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일본이 주장하는 근거</a:t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798" y="1317258"/>
            <a:ext cx="4136718" cy="342219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48916" y="1317258"/>
            <a:ext cx="7085881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샌프란시스코 강화조약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(1951)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000" b="0">
                <a:solidFill>
                  <a:srgbClr val="000000"/>
                </a:solidFill>
                <a:latin typeface="한컴 윤고딕 240"/>
                <a:ea typeface="한컴 윤고딕 240"/>
              </a:rPr>
              <a:t>Article 2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1500" b="0">
                <a:solidFill>
                  <a:srgbClr val="000000"/>
                </a:solidFill>
                <a:latin typeface="한컴 윤고딕 240"/>
                <a:ea typeface="한컴 윤고딕 240"/>
              </a:rPr>
              <a:t>(a) ‘Japan recognizing the independence of Korea, renounces all right, title and claim to Korea, including the islands of Quelpart, Port Hamilton and Dagelet.’</a:t>
            </a:r>
            <a:endParaRPr lang="en-US" altLang="ko-KR" sz="1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‘일본은 한국의 독립을 인정하고, </a:t>
            </a:r>
            <a:r>
              <a:rPr lang="en-US" altLang="ko-KR" sz="2500" b="0">
                <a:solidFill>
                  <a:srgbClr val="0000ff"/>
                </a:solidFill>
                <a:latin typeface="한컴 윤고딕 240"/>
                <a:ea typeface="한컴 윤고딕 240"/>
              </a:rPr>
              <a:t>제주도, 거문도 및 울릉도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를 포함한 한국에 대한 모든 권리, 권원 및 청구권를 포기한다.’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→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여기서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는 포함되지 않았기에 독도는 일본의 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   영토라고 주장한다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431799" y="4737100"/>
            <a:ext cx="7335655" cy="271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위키피디아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33540982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317258"/>
            <a:ext cx="3275691" cy="463191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900228" y="1317258"/>
            <a:ext cx="7834568" cy="5043366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샌프란시스코 강화조약 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1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차 초안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(1949)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000" b="0">
                <a:solidFill>
                  <a:srgbClr val="000000"/>
                </a:solidFill>
                <a:latin typeface="한컴 윤고딕 240"/>
                <a:ea typeface="한컴 윤고딕 240"/>
              </a:rPr>
              <a:t>Article 4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1500" b="0">
                <a:solidFill>
                  <a:srgbClr val="000000"/>
                </a:solidFill>
                <a:latin typeface="한컴 윤고딕 240"/>
                <a:ea typeface="한컴 윤고딕 240"/>
              </a:rPr>
              <a:t>‘Japan hereby renounce all rights and titles to Korea and all minor offshore Korean island, including Quelpart island, Port Hamilton, Dagelet (Utsuryo) and </a:t>
            </a:r>
            <a:r>
              <a:rPr lang="en-US" altLang="ko-KR" sz="1500" b="0">
                <a:solidFill>
                  <a:srgbClr val="ff0000"/>
                </a:solidFill>
                <a:latin typeface="한컴 윤고딕 240"/>
                <a:ea typeface="한컴 윤고딕 240"/>
              </a:rPr>
              <a:t>Liancourt Rock (Takeshima)</a:t>
            </a:r>
            <a:r>
              <a:rPr lang="en-US" altLang="ko-KR" sz="1500" b="0">
                <a:solidFill>
                  <a:srgbClr val="000000"/>
                </a:solidFill>
                <a:latin typeface="한컴 윤고딕 240"/>
                <a:ea typeface="한컴 윤고딕 240"/>
              </a:rPr>
              <a:t>.’</a:t>
            </a:r>
            <a:endParaRPr lang="en-US" altLang="ko-KR" sz="1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일본은 한국과 제주도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,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거문도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,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울릉도 및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를 포함한 모든 소규모 한국 근해 섬에 대한 모든 권리와 소유권을 포기한다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431799" y="5949174"/>
            <a:ext cx="7335655" cy="271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오마이뉴스 홈페이지 뉴스 사진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샌프란시스코 강화조약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2346839377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샌프란시스코 강화조약의 </a:t>
            </a:r>
            <a:r>
              <a:rPr lang="en-US" altLang="ko-KR" sz="2500">
                <a:latin typeface="한컴 윤고딕 240"/>
                <a:ea typeface="한컴 윤고딕 240"/>
              </a:rPr>
              <a:t>1~5</a:t>
            </a:r>
            <a:r>
              <a:rPr lang="ko-KR" altLang="en-US" sz="2500">
                <a:latin typeface="한컴 윤고딕 240"/>
                <a:ea typeface="한컴 윤고딕 240"/>
              </a:rPr>
              <a:t>차 초안에는 독도가 명시되어 있다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허나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en-US" altLang="ko-KR" sz="2500">
                <a:latin typeface="한컴 윤고딕 240"/>
                <a:ea typeface="한컴 윤고딕 240"/>
              </a:rPr>
              <a:t>6</a:t>
            </a:r>
            <a:r>
              <a:rPr lang="ko-KR" altLang="en-US" sz="2500">
                <a:latin typeface="한컴 윤고딕 240"/>
                <a:ea typeface="한컴 윤고딕 240"/>
              </a:rPr>
              <a:t>차 초안부터 독도를 제외하였다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美 국무부 극동담당 차관보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latin typeface="한컴 윤고딕 240"/>
                <a:ea typeface="한컴 윤고딕 240"/>
              </a:rPr>
              <a:t>윌리엄 시볼드</a:t>
            </a:r>
            <a:r>
              <a:rPr lang="en-US" altLang="ko-KR" sz="2500">
                <a:latin typeface="한컴 윤고딕 240"/>
                <a:ea typeface="한컴 윤고딕 240"/>
              </a:rPr>
              <a:t>’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en-US" altLang="ko-KR" sz="2500">
                <a:latin typeface="한컴 윤고딕 240"/>
                <a:ea typeface="한컴 윤고딕 240"/>
              </a:rPr>
              <a:t>→</a:t>
            </a:r>
            <a:r>
              <a:rPr lang="ko-KR" altLang="en-US" sz="2500">
                <a:latin typeface="한컴 윤고딕 240"/>
                <a:ea typeface="한컴 윤고딕 240"/>
              </a:rPr>
              <a:t> 미 국무성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latin typeface="한컴 윤고딕 240"/>
                <a:ea typeface="한컴 윤고딕 240"/>
              </a:rPr>
              <a:t>독도는 기상관측소</a:t>
            </a:r>
            <a:r>
              <a:rPr lang="en-US" altLang="ko-KR" sz="2500">
                <a:latin typeface="한컴 윤고딕 240"/>
                <a:ea typeface="한컴 윤고딕 240"/>
              </a:rPr>
              <a:t>·</a:t>
            </a:r>
            <a:r>
              <a:rPr lang="ko-KR" altLang="en-US" sz="2500">
                <a:latin typeface="한컴 윤고딕 240"/>
                <a:ea typeface="한컴 윤고딕 240"/>
              </a:rPr>
              <a:t>레이더 기지 설치에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안보적 고려</a:t>
            </a:r>
            <a:r>
              <a:rPr lang="ko-KR" altLang="en-US" sz="2500">
                <a:latin typeface="한컴 윤고딕 240"/>
                <a:ea typeface="한컴 윤고딕 240"/>
              </a:rPr>
              <a:t>가 필요하다</a:t>
            </a:r>
            <a:r>
              <a:rPr lang="en-US" altLang="ko-KR" sz="2500">
                <a:latin typeface="한컴 윤고딕 240"/>
                <a:ea typeface="한컴 윤고딕 240"/>
              </a:rPr>
              <a:t>’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>
                <a:latin typeface="한컴 윤고딕 240"/>
                <a:ea typeface="한컴 윤고딕 240"/>
              </a:rPr>
              <a:t>◆</a:t>
            </a:r>
            <a:r>
              <a:rPr lang="ko-KR" altLang="en-US" sz="2500">
                <a:latin typeface="한컴 윤고딕 240"/>
                <a:ea typeface="한컴 윤고딕 240"/>
              </a:rPr>
              <a:t> 미국은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미국과 자유진영의 안보를 위해</a:t>
            </a:r>
            <a:r>
              <a:rPr lang="ko-KR" altLang="en-US" sz="2500">
                <a:latin typeface="한컴 윤고딕 240"/>
                <a:ea typeface="한컴 윤고딕 240"/>
              </a:rPr>
              <a:t> 일본 영토로 하는 것이 맞다고 주장한 것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★ 미</a:t>
            </a:r>
            <a:r>
              <a:rPr lang="en-US" altLang="ko-KR" sz="2500">
                <a:latin typeface="한컴 윤고딕 240"/>
                <a:ea typeface="한컴 윤고딕 240"/>
              </a:rPr>
              <a:t>·</a:t>
            </a:r>
            <a:r>
              <a:rPr lang="ko-KR" altLang="en-US" sz="2500">
                <a:latin typeface="한컴 윤고딕 240"/>
                <a:ea typeface="한컴 윤고딕 240"/>
              </a:rPr>
              <a:t>영 합의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latin typeface="한컴 윤고딕 240"/>
                <a:ea typeface="한컴 윤고딕 240"/>
              </a:rPr>
              <a:t>무인도는 조약에서 보류한다</a:t>
            </a:r>
            <a:r>
              <a:rPr lang="en-US" altLang="ko-KR" sz="2500">
                <a:latin typeface="한컴 윤고딕 240"/>
                <a:ea typeface="한컴 윤고딕 240"/>
              </a:rPr>
              <a:t>.’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  </a:t>
            </a:r>
            <a:r>
              <a:rPr lang="ko-KR" altLang="en-US" sz="2500" b="1" u="sng">
                <a:latin typeface="한컴 윤고딕 240"/>
                <a:ea typeface="한컴 윤고딕 240"/>
              </a:rPr>
              <a:t>독도가 일본의 영토라서 제외된 것이 아닌</a:t>
            </a:r>
            <a:r>
              <a:rPr lang="en-US" altLang="ko-KR" sz="2500" b="1" u="sng">
                <a:latin typeface="한컴 윤고딕 240"/>
                <a:ea typeface="한컴 윤고딕 240"/>
              </a:rPr>
              <a:t>,</a:t>
            </a:r>
            <a:r>
              <a:rPr lang="ko-KR" altLang="en-US" sz="2500" b="1" u="sng">
                <a:latin typeface="한컴 윤고딕 240"/>
                <a:ea typeface="한컴 윤고딕 240"/>
              </a:rPr>
              <a:t> 무인도이기에 조약에서 제외된 것</a:t>
            </a:r>
            <a:r>
              <a:rPr lang="en-US" altLang="ko-KR" sz="2500" b="1" u="sng">
                <a:latin typeface="한컴 윤고딕 240"/>
                <a:ea typeface="한컴 윤고딕 240"/>
              </a:rPr>
              <a:t>.</a:t>
            </a:r>
            <a:endParaRPr lang="en-US" altLang="ko-KR" sz="2500" b="1" u="sng">
              <a:latin typeface="한컴 윤고딕 240"/>
              <a:ea typeface="한컴 윤고딕 240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1799" y="5835854"/>
            <a:ext cx="1044677" cy="55306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658548"/>
      </p:ext>
    </p:extLst>
  </p:cSld>
  <p:clrMapOvr>
    <a:masterClrMapping/>
  </p:clrMapOvr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en-US" altLang="ko-KR" sz="2500">
                <a:latin typeface="한컴 윤고딕 240"/>
                <a:ea typeface="한컴 윤고딕 240"/>
              </a:rPr>
              <a:t>◆ </a:t>
            </a:r>
            <a:r>
              <a:rPr lang="ko-KR" altLang="en-US" sz="2500">
                <a:latin typeface="한컴 윤고딕 240"/>
                <a:ea typeface="한컴 윤고딕 240"/>
              </a:rPr>
              <a:t>포츠담 선언</a:t>
            </a:r>
            <a:r>
              <a:rPr lang="en-US" altLang="ko-KR" sz="2500">
                <a:latin typeface="한컴 윤고딕 240"/>
                <a:ea typeface="한컴 윤고딕 240"/>
              </a:rPr>
              <a:t>(1945.07.26)</a:t>
            </a:r>
            <a:r>
              <a:rPr lang="ko-KR" altLang="en-US" sz="2500">
                <a:latin typeface="한컴 윤고딕 240"/>
                <a:ea typeface="한컴 윤고딕 240"/>
              </a:rPr>
              <a:t>의 공식 명칭</a:t>
            </a:r>
            <a:r>
              <a:rPr lang="en-US" altLang="ko-KR" sz="2500" b="1">
                <a:latin typeface="한컴 윤고딕 240"/>
                <a:ea typeface="한컴 윤고딕 240"/>
              </a:rPr>
              <a:t> ‘</a:t>
            </a:r>
            <a:r>
              <a:rPr lang="ko-KR" altLang="en-US" sz="2500" b="1" u="sng">
                <a:latin typeface="한컴 윤고딕 240"/>
                <a:ea typeface="한컴 윤고딕 240"/>
              </a:rPr>
              <a:t>일본의 항복을 규정하는 포고</a:t>
            </a:r>
            <a:r>
              <a:rPr lang="en-US" altLang="ko-KR" sz="2500" b="1">
                <a:latin typeface="한컴 윤고딕 240"/>
                <a:ea typeface="한컴 윤고딕 240"/>
              </a:rPr>
              <a:t>’</a:t>
            </a:r>
            <a:endParaRPr lang="en-US" altLang="ko-KR" sz="25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</a:t>
            </a:r>
            <a:r>
              <a:rPr lang="en-US" altLang="ko-KR" sz="2500">
                <a:latin typeface="한컴 윤고딕 240"/>
                <a:ea typeface="한컴 윤고딕 240"/>
              </a:rPr>
              <a:t> </a:t>
            </a:r>
            <a:r>
              <a:rPr lang="ko-KR" altLang="en-US" sz="2500">
                <a:latin typeface="한컴 윤고딕 240"/>
                <a:ea typeface="한컴 윤고딕 240"/>
              </a:rPr>
              <a:t>제</a:t>
            </a:r>
            <a:r>
              <a:rPr lang="en-US" altLang="ko-KR" sz="2500">
                <a:latin typeface="한컴 윤고딕 240"/>
                <a:ea typeface="한컴 윤고딕 240"/>
              </a:rPr>
              <a:t>8</a:t>
            </a:r>
            <a:r>
              <a:rPr lang="ko-KR" altLang="en-US" sz="2500">
                <a:latin typeface="한컴 윤고딕 240"/>
                <a:ea typeface="한컴 윤고딕 240"/>
              </a:rPr>
              <a:t>조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latin typeface="한컴 윤고딕 240"/>
                <a:ea typeface="한컴 윤고딕 240"/>
              </a:rPr>
              <a:t>일본의 소 도서들은 우리</a:t>
            </a:r>
            <a:r>
              <a:rPr lang="en-US" altLang="ko-KR" sz="2500">
                <a:latin typeface="한컴 윤고딕 240"/>
                <a:ea typeface="한컴 윤고딕 240"/>
              </a:rPr>
              <a:t>(</a:t>
            </a:r>
            <a:r>
              <a:rPr lang="ko-KR" altLang="en-US" sz="2500">
                <a:latin typeface="한컴 윤고딕 240"/>
                <a:ea typeface="한컴 윤고딕 240"/>
              </a:rPr>
              <a:t>연합국</a:t>
            </a:r>
            <a:r>
              <a:rPr lang="en-US" altLang="ko-KR" sz="2500">
                <a:latin typeface="한컴 윤고딕 240"/>
                <a:ea typeface="한컴 윤고딕 240"/>
              </a:rPr>
              <a:t>)</a:t>
            </a:r>
            <a:r>
              <a:rPr lang="ko-KR" altLang="en-US" sz="2500">
                <a:latin typeface="한컴 윤고딕 240"/>
                <a:ea typeface="한컴 윤고딕 240"/>
              </a:rPr>
              <a:t>가 결정한다</a:t>
            </a:r>
            <a:r>
              <a:rPr lang="en-US" altLang="ko-KR" sz="2500">
                <a:latin typeface="한컴 윤고딕 240"/>
                <a:ea typeface="한컴 윤고딕 240"/>
              </a:rPr>
              <a:t>.’</a:t>
            </a:r>
            <a:r>
              <a:rPr lang="ko-KR" altLang="en-US" sz="2500">
                <a:latin typeface="한컴 윤고딕 240"/>
                <a:ea typeface="한컴 윤고딕 240"/>
              </a:rPr>
              <a:t>고 규정되어 있음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연합국이 일본의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latin typeface="한컴 윤고딕 240"/>
                <a:ea typeface="한컴 윤고딕 240"/>
              </a:rPr>
              <a:t>소 도서들</a:t>
            </a:r>
            <a:r>
              <a:rPr lang="en-US" altLang="ko-KR" sz="2500">
                <a:latin typeface="한컴 윤고딕 240"/>
                <a:ea typeface="한컴 윤고딕 240"/>
              </a:rPr>
              <a:t>(minor island)’</a:t>
            </a:r>
            <a:r>
              <a:rPr lang="ko-KR" altLang="en-US" sz="2500">
                <a:latin typeface="한컴 윤고딕 240"/>
                <a:ea typeface="한컴 윤고딕 240"/>
              </a:rPr>
              <a:t>을 결정한다는 규정에 의거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</a:t>
            </a:r>
            <a:r>
              <a:rPr lang="en-US" altLang="ko-KR" sz="2500">
                <a:latin typeface="한컴 윤고딕 240"/>
                <a:ea typeface="한컴 윤고딕 240"/>
              </a:rPr>
              <a:t>[SCAPIN</a:t>
            </a:r>
            <a:r>
              <a:rPr lang="ko-KR" altLang="en-US" sz="2500">
                <a:latin typeface="한컴 윤고딕 240"/>
                <a:ea typeface="한컴 윤고딕 240"/>
              </a:rPr>
              <a:t> 제</a:t>
            </a:r>
            <a:r>
              <a:rPr lang="en-US" altLang="ko-KR" sz="2500">
                <a:latin typeface="한컴 윤고딕 240"/>
                <a:ea typeface="한컴 윤고딕 240"/>
              </a:rPr>
              <a:t>677</a:t>
            </a:r>
            <a:r>
              <a:rPr lang="ko-KR" altLang="en-US" sz="2500">
                <a:latin typeface="한컴 윤고딕 240"/>
                <a:ea typeface="한컴 윤고딕 240"/>
              </a:rPr>
              <a:t>호</a:t>
            </a:r>
            <a:r>
              <a:rPr lang="en-US" altLang="ko-KR" sz="2500">
                <a:latin typeface="한컴 윤고딕 240"/>
                <a:ea typeface="한컴 윤고딕 240"/>
              </a:rPr>
              <a:t>(1946.01.29)]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en-US" altLang="ko-KR" sz="2500">
                <a:latin typeface="한컴 윤고딕 240"/>
                <a:ea typeface="한컴 윤고딕 240"/>
              </a:rPr>
              <a:t>‘</a:t>
            </a:r>
            <a:r>
              <a:rPr lang="ko-KR" altLang="en-US" sz="2500">
                <a:latin typeface="한컴 윤고딕 240"/>
                <a:ea typeface="한컴 윤고딕 240"/>
              </a:rPr>
              <a:t>울릉도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독도 및 제주도</a:t>
            </a:r>
            <a:r>
              <a:rPr lang="en-US" altLang="ko-KR" sz="2500">
                <a:latin typeface="한컴 윤고딕 240"/>
                <a:ea typeface="한컴 윤고딕 240"/>
              </a:rPr>
              <a:t>’</a:t>
            </a:r>
            <a:r>
              <a:rPr lang="ko-KR" altLang="en-US" sz="2500">
                <a:latin typeface="한컴 윤고딕 240"/>
                <a:ea typeface="한컴 윤고딕 240"/>
              </a:rPr>
              <a:t>를 일본에서 제외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</a:t>
            </a:r>
            <a:r>
              <a:rPr lang="ko-KR" altLang="en-US" sz="3000">
                <a:solidFill>
                  <a:srgbClr val="808080"/>
                </a:solidFill>
                <a:latin typeface="한컴 윤고딕 240"/>
                <a:ea typeface="한컴 윤고딕 240"/>
              </a:rPr>
              <a:t>군사점령관의 임시적 어떤 행정조치 </a:t>
            </a:r>
            <a:r>
              <a:rPr lang="en-US" altLang="ko-KR" sz="3000">
                <a:solidFill>
                  <a:srgbClr val="808080"/>
                </a:solidFill>
                <a:latin typeface="한컴 윤고딕 240"/>
                <a:ea typeface="한컴 윤고딕 240"/>
              </a:rPr>
              <a:t>X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</a:t>
            </a:r>
            <a:r>
              <a:rPr lang="ko-KR" altLang="en-US" sz="3000" b="1">
                <a:solidFill>
                  <a:srgbClr val="0000ff"/>
                </a:solidFill>
                <a:latin typeface="한컴 윤고딕 240"/>
                <a:ea typeface="한컴 윤고딕 240"/>
              </a:rPr>
              <a:t>일본의 항복조건 집행차원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에서</a:t>
            </a:r>
            <a:r>
              <a:rPr lang="ko-KR" altLang="en-US" sz="3000" b="1">
                <a:solidFill>
                  <a:srgbClr val="0000ff"/>
                </a:solidFill>
                <a:latin typeface="한컴 윤고딕 240"/>
                <a:ea typeface="한컴 윤고딕 240"/>
              </a:rPr>
              <a:t> 포츠담선언 </a:t>
            </a:r>
            <a:r>
              <a:rPr lang="en-US" altLang="ko-KR" sz="3000" b="1">
                <a:solidFill>
                  <a:srgbClr val="0000ff"/>
                </a:solidFill>
                <a:latin typeface="한컴 윤고딕 240"/>
                <a:ea typeface="한컴 윤고딕 240"/>
              </a:rPr>
              <a:t>8</a:t>
            </a:r>
            <a:r>
              <a:rPr lang="ko-KR" altLang="en-US" sz="3000" b="1">
                <a:solidFill>
                  <a:srgbClr val="0000ff"/>
                </a:solidFill>
                <a:latin typeface="한컴 윤고딕 240"/>
                <a:ea typeface="한컴 윤고딕 240"/>
              </a:rPr>
              <a:t>조에 근거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한</a:t>
            </a:r>
            <a:r>
              <a:rPr lang="ko-KR" altLang="en-US" sz="3000" b="1">
                <a:solidFill>
                  <a:srgbClr val="0000ff"/>
                </a:solidFill>
                <a:latin typeface="한컴 윤고딕 240"/>
                <a:ea typeface="한컴 윤고딕 240"/>
              </a:rPr>
              <a:t> </a:t>
            </a:r>
            <a:endParaRPr lang="ko-KR" altLang="en-US" sz="3000" b="1">
              <a:solidFill>
                <a:srgbClr val="0000ff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3000" b="1">
                <a:solidFill>
                  <a:srgbClr val="0000ff"/>
                </a:solidFill>
                <a:latin typeface="한컴 윤고딕 240"/>
                <a:ea typeface="한컴 윤고딕 240"/>
              </a:rPr>
              <a:t>     일본의 영토주권을 한정한 중대 조치 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중 하나</a:t>
            </a:r>
            <a:r>
              <a:rPr lang="en-US" altLang="ko-KR" sz="250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en-US" altLang="ko-KR" sz="2500"/>
          </a:p>
          <a:p>
            <a:pPr marL="0" lvl="0" indent="0">
              <a:buNone/>
              <a:defRPr/>
            </a:pPr>
            <a:endParaRPr lang="en-US" altLang="ko-KR" sz="2500"/>
          </a:p>
        </p:txBody>
      </p:sp>
      <p:sp>
        <p:nvSpPr>
          <p:cNvPr id="4" name="오른쪽 화살표 3"/>
          <p:cNvSpPr/>
          <p:nvPr/>
        </p:nvSpPr>
        <p:spPr>
          <a:xfrm>
            <a:off x="222248" y="4188004"/>
            <a:ext cx="819355" cy="52233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431799" y="5824858"/>
            <a:ext cx="11145655" cy="44418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나홍주(Na Hong-ju). "독도문제의 실체와 그 대응책: 독도관계 일본총리부령(府令) 제24호(1951. 6. 6) 와 스카핀(SCAPIN) 제677호(1946. 1. 29) 비교 고찰을 </a:t>
            </a:r>
            <a:endParaRPr lang="ko-KR" altLang="en-US" sz="12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       중심으로." 독도연구 -.6 (2009): 7-48.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58666750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7429009" y="1308100"/>
            <a:ext cx="4305787" cy="4960939"/>
          </a:xfrm>
        </p:spPr>
        <p:txBody>
          <a:bodyPr/>
          <a:p>
            <a:pPr lvl="0">
              <a:defRPr/>
            </a:pPr>
            <a:r>
              <a:rPr lang="en-US" altLang="ko-KR" sz="3000"/>
              <a:t> </a:t>
            </a:r>
            <a:r>
              <a:rPr lang="ko-KR" altLang="en-US" sz="3000"/>
              <a:t>위치</a:t>
            </a:r>
            <a:r>
              <a:rPr lang="en-US" altLang="ko-KR" sz="3000"/>
              <a:t>:</a:t>
            </a:r>
            <a:r>
              <a:rPr lang="ko-KR" altLang="en-US" sz="3000"/>
              <a:t> 울릉도로부터 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         </a:t>
            </a:r>
            <a:r>
              <a:rPr lang="en-US" altLang="ko-KR" sz="3000"/>
              <a:t> 87.4km</a:t>
            </a:r>
            <a:endParaRPr lang="en-US" altLang="ko-KR" sz="3000"/>
          </a:p>
          <a:p>
            <a:pPr marL="0" lvl="0" indent="0">
              <a:buNone/>
              <a:defRPr/>
            </a:pPr>
            <a:r>
              <a:rPr lang="en-US" altLang="ko-KR" sz="3000"/>
              <a:t>             </a:t>
            </a:r>
            <a:r>
              <a:rPr lang="ko-KR" altLang="en-US" sz="3000"/>
              <a:t>경상북도 울진군 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         </a:t>
            </a:r>
            <a:r>
              <a:rPr lang="en-US" altLang="ko-KR" sz="3000"/>
              <a:t> </a:t>
            </a:r>
            <a:r>
              <a:rPr lang="ko-KR" altLang="en-US" sz="3000"/>
              <a:t>죽변면으로부터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        </a:t>
            </a:r>
            <a:r>
              <a:rPr lang="en-US" altLang="ko-KR" sz="3000"/>
              <a:t> </a:t>
            </a:r>
            <a:r>
              <a:rPr lang="ko-KR" altLang="en-US" sz="3000"/>
              <a:t> </a:t>
            </a:r>
            <a:r>
              <a:rPr lang="en-US" altLang="ko-KR" sz="3000"/>
              <a:t>216.8km</a:t>
            </a:r>
            <a:r>
              <a:rPr lang="ko-KR" altLang="en-US" sz="3000"/>
              <a:t>   </a:t>
            </a:r>
            <a:endParaRPr lang="ko-KR" altLang="en-US" sz="3000"/>
          </a:p>
          <a:p>
            <a:pPr marL="0" lvl="0" indent="0">
              <a:buNone/>
              <a:defRPr/>
            </a:pPr>
            <a:endParaRPr lang="ko-KR" altLang="en-US" sz="3000"/>
          </a:p>
          <a:p>
            <a:pPr lvl="0">
              <a:defRPr/>
            </a:pPr>
            <a:r>
              <a:rPr lang="ko-KR" altLang="en-US" sz="3000"/>
              <a:t> 일본의 오키섬과는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  </a:t>
            </a:r>
            <a:r>
              <a:rPr lang="en-US" altLang="ko-KR" sz="3000"/>
              <a:t>157.5km</a:t>
            </a:r>
            <a:r>
              <a:rPr lang="ko-KR" altLang="en-US" sz="3000"/>
              <a:t> 거리차이</a:t>
            </a:r>
            <a:endParaRPr lang="ko-KR" altLang="en-US" sz="3000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063586"/>
            <a:ext cx="6858000" cy="333375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31799" y="4397336"/>
            <a:ext cx="7335655" cy="26776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대한민국 외교부 독도 홈페이지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431799" y="5047224"/>
            <a:ext cx="6462661" cy="3896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000">
                <a:solidFill>
                  <a:srgbClr val="000000"/>
                </a:solidFill>
                <a:latin typeface="한컴 윤고딕 240"/>
                <a:ea typeface="한컴 윤고딕 240"/>
              </a:rPr>
              <a:t>※</a:t>
            </a:r>
            <a:r>
              <a:rPr lang="ko-KR" altLang="en-US" sz="2000">
                <a:solidFill>
                  <a:srgbClr val="000000"/>
                </a:solidFill>
                <a:latin typeface="한컴 윤고딕 240"/>
                <a:ea typeface="한컴 윤고딕 240"/>
              </a:rPr>
              <a:t> 좌표 </a:t>
            </a:r>
            <a:r>
              <a:rPr lang="en-US" altLang="ko-KR" sz="2000">
                <a:solidFill>
                  <a:srgbClr val="000000"/>
                </a:solidFill>
                <a:latin typeface="한컴 윤고딕 240"/>
                <a:ea typeface="한컴 윤고딕 240"/>
              </a:rPr>
              <a:t>:</a:t>
            </a:r>
            <a:r>
              <a:rPr lang="ko-KR" altLang="en-US" sz="2000">
                <a:solidFill>
                  <a:srgbClr val="000000"/>
                </a:solidFill>
                <a:latin typeface="한컴 윤고딕 240"/>
                <a:ea typeface="한컴 윤고딕 240"/>
              </a:rPr>
              <a:t> 북위 37도 14분 22초, 동경 131도 52분 08초</a:t>
            </a:r>
            <a:endParaRPr lang="ko-KR" altLang="en-US" sz="200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030636775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sp>
        <p:nvSpPr>
          <p:cNvPr id="3" name="직사각형 4"/>
          <p:cNvSpPr>
            <a:spLocks noGrp="1"/>
          </p:cNvSpPr>
          <p:nvPr>
            <p:ph idx="1"/>
          </p:nvPr>
        </p:nvSpPr>
        <p:spPr>
          <a:xfrm>
            <a:off x="3903815" y="1308100"/>
            <a:ext cx="7830983" cy="4960939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총리부령 제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24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호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(1951)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조선총독부 교통국 공제조합의 일본 내에 있는 재산정리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에 관한 정령의 시행에 관한 총리부령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24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호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(1951.06.06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공포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제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2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조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3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항에서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일본의 부속도서에서 울릉도와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,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제주도를 제외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1799" y="1308100"/>
            <a:ext cx="3287661" cy="4982867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31799" y="6269039"/>
            <a:ext cx="11145655" cy="2632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백승구</a:t>
            </a:r>
            <a:r>
              <a:rPr lang="en-US" altLang="ko-KR" sz="1200">
                <a:latin typeface="한컴 윤고딕 240"/>
                <a:ea typeface="한컴 윤고딕 240"/>
              </a:rPr>
              <a:t>,</a:t>
            </a:r>
            <a:r>
              <a:rPr lang="ko-KR" altLang="en-US" sz="1200">
                <a:latin typeface="한컴 윤고딕 240"/>
                <a:ea typeface="한컴 윤고딕 240"/>
              </a:rPr>
              <a:t> </a:t>
            </a:r>
            <a:r>
              <a:rPr lang="en-US" altLang="ko-KR" sz="1200">
                <a:latin typeface="한컴 윤고딕 240"/>
                <a:ea typeface="한컴 윤고딕 240"/>
              </a:rPr>
              <a:t>“</a:t>
            </a:r>
            <a:r>
              <a:rPr lang="ko-KR" altLang="en-US" sz="1200">
                <a:latin typeface="한컴 윤고딕 240"/>
                <a:ea typeface="한컴 윤고딕 240"/>
              </a:rPr>
              <a:t>日 법령 </a:t>
            </a:r>
            <a:r>
              <a:rPr lang="en-US" altLang="ko-KR" sz="1200">
                <a:latin typeface="한컴 윤고딕 240"/>
                <a:ea typeface="한컴 윤고딕 240"/>
              </a:rPr>
              <a:t>28</a:t>
            </a:r>
            <a:r>
              <a:rPr lang="ko-KR" altLang="en-US" sz="1200">
                <a:latin typeface="한컴 윤고딕 240"/>
                <a:ea typeface="한컴 윤고딕 240"/>
              </a:rPr>
              <a:t>개</a:t>
            </a:r>
            <a:r>
              <a:rPr lang="en-US" altLang="ko-KR" sz="1200">
                <a:latin typeface="한컴 윤고딕 240"/>
                <a:ea typeface="한컴 윤고딕 240"/>
              </a:rPr>
              <a:t>,</a:t>
            </a:r>
            <a:r>
              <a:rPr lang="ko-KR" altLang="en-US" sz="1200">
                <a:latin typeface="한컴 윤고딕 240"/>
                <a:ea typeface="한컴 윤고딕 240"/>
              </a:rPr>
              <a:t> 독도를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外國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r>
              <a:rPr lang="ko-KR" altLang="en-US" sz="1200">
                <a:latin typeface="한컴 윤고딕 240"/>
                <a:ea typeface="한컴 윤고딕 240"/>
              </a:rPr>
              <a:t> 또는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日부속섬 제외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r>
              <a:rPr lang="ko-KR" altLang="en-US" sz="1200">
                <a:latin typeface="한컴 윤고딕 240"/>
                <a:ea typeface="한컴 윤고딕 240"/>
              </a:rPr>
              <a:t>라 명시</a:t>
            </a:r>
            <a:r>
              <a:rPr lang="en-US" altLang="ko-KR" sz="1200">
                <a:latin typeface="한컴 윤고딕 240"/>
                <a:ea typeface="한컴 윤고딕 240"/>
              </a:rPr>
              <a:t>”,</a:t>
            </a:r>
            <a:r>
              <a:rPr lang="ko-KR" altLang="en-US" sz="1200">
                <a:latin typeface="한컴 윤고딕 240"/>
                <a:ea typeface="한컴 윤고딕 240"/>
              </a:rPr>
              <a:t> 월간조선 </a:t>
            </a:r>
            <a:r>
              <a:rPr lang="en-US" altLang="ko-KR" sz="1200">
                <a:latin typeface="한컴 윤고딕 240"/>
                <a:ea typeface="한컴 윤고딕 240"/>
              </a:rPr>
              <a:t>2015</a:t>
            </a:r>
            <a:r>
              <a:rPr lang="ko-KR" altLang="en-US" sz="1200">
                <a:latin typeface="한컴 윤고딕 240"/>
                <a:ea typeface="한컴 윤고딕 240"/>
              </a:rPr>
              <a:t>년 </a:t>
            </a:r>
            <a:r>
              <a:rPr lang="en-US" altLang="ko-KR" sz="1200">
                <a:latin typeface="한컴 윤고딕 240"/>
                <a:ea typeface="한컴 윤고딕 240"/>
              </a:rPr>
              <a:t>5</a:t>
            </a:r>
            <a:r>
              <a:rPr lang="ko-KR" altLang="en-US" sz="1200">
                <a:latin typeface="한컴 윤고딕 240"/>
                <a:ea typeface="한컴 윤고딕 240"/>
              </a:rPr>
              <a:t>월호</a:t>
            </a:r>
            <a:r>
              <a:rPr lang="en-US" altLang="ko-KR" sz="1200">
                <a:latin typeface="한컴 윤고딕 240"/>
                <a:ea typeface="한컴 윤고딕 240"/>
              </a:rPr>
              <a:t>.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2738208100"/>
      </p:ext>
    </p:extLst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9750" y="1333499"/>
            <a:ext cx="3205726" cy="4701731"/>
          </a:xfrm>
          <a:prstGeom prst="rect">
            <a:avLst/>
          </a:prstGeom>
        </p:spPr>
      </p:pic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3903815" y="1308100"/>
            <a:ext cx="7830983" cy="4960939"/>
          </a:xfrm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 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대장성령 제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99</a:t>
            </a:r>
            <a:r>
              <a:rPr lang="ko-KR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호</a:t>
            </a:r>
            <a:r>
              <a:rPr lang="ja-JP" altLang="en-US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〉</a:t>
            </a:r>
            <a:r>
              <a:rPr lang="en-US" altLang="ko-KR" sz="3000" b="1">
                <a:solidFill>
                  <a:srgbClr val="000000"/>
                </a:solidFill>
                <a:latin typeface="한컴 윤고딕 240"/>
                <a:ea typeface="한컴 윤고딕 240"/>
              </a:rPr>
              <a:t>(1952)</a:t>
            </a:r>
            <a:endParaRPr lang="en-US" altLang="ko-KR" sz="3000" b="1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접수 귀금속 등의 수량 등의 보고에 관한 법률의 시행에</a:t>
            </a:r>
            <a:endParaRPr lang="ko-KR" altLang="en-US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관한 성령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.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(1952.08.05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 제정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)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제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2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조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2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항에서 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일본의 부속도서에서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다케시마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독도</a:t>
            </a:r>
            <a:r>
              <a:rPr lang="en-US" altLang="ko-KR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 제외</a:t>
            </a:r>
            <a:r>
              <a:rPr lang="en-US" altLang="ko-KR" sz="2500" b="0">
                <a:solidFill>
                  <a:srgbClr val="000000"/>
                </a:solidFill>
                <a:latin typeface="한컴 윤고딕 240"/>
                <a:ea typeface="한컴 윤고딕 240"/>
              </a:rPr>
              <a:t>’</a:t>
            </a: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solidFill>
                <a:srgbClr val="000000"/>
              </a:solidFill>
              <a:latin typeface="한컴 윤고딕 240"/>
              <a:ea typeface="한컴 윤고딕 24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523172" y="6035231"/>
            <a:ext cx="11145655" cy="2632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백승구</a:t>
            </a:r>
            <a:r>
              <a:rPr lang="en-US" altLang="ko-KR" sz="1200">
                <a:latin typeface="한컴 윤고딕 240"/>
                <a:ea typeface="한컴 윤고딕 240"/>
              </a:rPr>
              <a:t>,</a:t>
            </a:r>
            <a:r>
              <a:rPr lang="ko-KR" altLang="en-US" sz="1200">
                <a:latin typeface="한컴 윤고딕 240"/>
                <a:ea typeface="한컴 윤고딕 240"/>
              </a:rPr>
              <a:t> </a:t>
            </a:r>
            <a:r>
              <a:rPr lang="en-US" altLang="ko-KR" sz="1200">
                <a:latin typeface="한컴 윤고딕 240"/>
                <a:ea typeface="한컴 윤고딕 240"/>
              </a:rPr>
              <a:t>“</a:t>
            </a:r>
            <a:r>
              <a:rPr lang="ko-KR" altLang="en-US" sz="1200">
                <a:latin typeface="한컴 윤고딕 240"/>
                <a:ea typeface="한컴 윤고딕 240"/>
              </a:rPr>
              <a:t>日 법령 </a:t>
            </a:r>
            <a:r>
              <a:rPr lang="en-US" altLang="ko-KR" sz="1200">
                <a:latin typeface="한컴 윤고딕 240"/>
                <a:ea typeface="한컴 윤고딕 240"/>
              </a:rPr>
              <a:t>28</a:t>
            </a:r>
            <a:r>
              <a:rPr lang="ko-KR" altLang="en-US" sz="1200">
                <a:latin typeface="한컴 윤고딕 240"/>
                <a:ea typeface="한컴 윤고딕 240"/>
              </a:rPr>
              <a:t>개</a:t>
            </a:r>
            <a:r>
              <a:rPr lang="en-US" altLang="ko-KR" sz="1200">
                <a:latin typeface="한컴 윤고딕 240"/>
                <a:ea typeface="한컴 윤고딕 240"/>
              </a:rPr>
              <a:t>,</a:t>
            </a:r>
            <a:r>
              <a:rPr lang="ko-KR" altLang="en-US" sz="1200">
                <a:latin typeface="한컴 윤고딕 240"/>
                <a:ea typeface="한컴 윤고딕 240"/>
              </a:rPr>
              <a:t> 독도를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外國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r>
              <a:rPr lang="ko-KR" altLang="en-US" sz="1200">
                <a:latin typeface="한컴 윤고딕 240"/>
                <a:ea typeface="한컴 윤고딕 240"/>
              </a:rPr>
              <a:t> 또는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日부속섬 제외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r>
              <a:rPr lang="ko-KR" altLang="en-US" sz="1200">
                <a:latin typeface="한컴 윤고딕 240"/>
                <a:ea typeface="한컴 윤고딕 240"/>
              </a:rPr>
              <a:t>라 명시</a:t>
            </a:r>
            <a:r>
              <a:rPr lang="en-US" altLang="ko-KR" sz="1200">
                <a:latin typeface="한컴 윤고딕 240"/>
                <a:ea typeface="한컴 윤고딕 240"/>
              </a:rPr>
              <a:t>”,</a:t>
            </a:r>
            <a:r>
              <a:rPr lang="ko-KR" altLang="en-US" sz="1200">
                <a:latin typeface="한컴 윤고딕 240"/>
                <a:ea typeface="한컴 윤고딕 240"/>
              </a:rPr>
              <a:t> 월간조선 </a:t>
            </a:r>
            <a:r>
              <a:rPr lang="en-US" altLang="ko-KR" sz="1200">
                <a:latin typeface="한컴 윤고딕 240"/>
                <a:ea typeface="한컴 윤고딕 240"/>
              </a:rPr>
              <a:t>2015</a:t>
            </a:r>
            <a:r>
              <a:rPr lang="ko-KR" altLang="en-US" sz="1200">
                <a:latin typeface="한컴 윤고딕 240"/>
                <a:ea typeface="한컴 윤고딕 240"/>
              </a:rPr>
              <a:t>년 </a:t>
            </a:r>
            <a:r>
              <a:rPr lang="en-US" altLang="ko-KR" sz="1200">
                <a:latin typeface="한컴 윤고딕 240"/>
                <a:ea typeface="한컴 윤고딕 240"/>
              </a:rPr>
              <a:t>5</a:t>
            </a:r>
            <a:r>
              <a:rPr lang="ko-KR" altLang="en-US" sz="1200">
                <a:latin typeface="한컴 윤고딕 240"/>
                <a:ea typeface="한컴 윤고딕 240"/>
              </a:rPr>
              <a:t>월호</a:t>
            </a:r>
            <a:r>
              <a:rPr lang="en-US" altLang="ko-KR" sz="1200">
                <a:latin typeface="한컴 윤고딕 240"/>
                <a:ea typeface="한컴 윤고딕 240"/>
              </a:rPr>
              <a:t>.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595012047"/>
      </p:ext>
    </p:extLst>
  </p:cSld>
  <p:clrMapOvr>
    <a:masterClrMapping/>
  </p:clrMapOvr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반박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p>
            <a:pPr marL="0" lvl="0" indent="0">
              <a:buNone/>
              <a:defRPr/>
            </a:pPr>
            <a:r>
              <a:rPr lang="en-US" altLang="ko-KR" sz="2500">
                <a:latin typeface="한컴 윤고딕 240"/>
                <a:ea typeface="한컴 윤고딕 240"/>
              </a:rPr>
              <a:t>◆ </a:t>
            </a:r>
            <a:r>
              <a:rPr lang="ko-KR" altLang="en-US" sz="2500">
                <a:latin typeface="한컴 윤고딕 240"/>
                <a:ea typeface="한컴 윤고딕 240"/>
              </a:rPr>
              <a:t>포츠담 선언의 항복 규정에 따라 일본의 부속도서는 연합국에 의해 정해지게 되고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당시 연합국은 독도를 한국의 땅에 포함 시켰다</a:t>
            </a:r>
            <a:r>
              <a:rPr lang="en-US" altLang="ko-KR" sz="2500">
                <a:latin typeface="한컴 윤고딕 240"/>
                <a:ea typeface="한컴 윤고딕 240"/>
              </a:rPr>
              <a:t>(SCAPIN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en-US" altLang="ko-KR" sz="2500">
                <a:latin typeface="한컴 윤고딕 240"/>
                <a:ea typeface="한컴 윤고딕 240"/>
              </a:rPr>
              <a:t>677).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>
                <a:latin typeface="한컴 윤고딕 240"/>
                <a:ea typeface="한컴 윤고딕 240"/>
              </a:rPr>
              <a:t>◆</a:t>
            </a:r>
            <a:r>
              <a:rPr lang="ko-KR" altLang="en-US" sz="2500">
                <a:latin typeface="한컴 윤고딕 240"/>
                <a:ea typeface="한컴 윤고딕 240"/>
              </a:rPr>
              <a:t> 일본 자체 법령인 </a:t>
            </a:r>
            <a:r>
              <a:rPr lang="en-US" altLang="ko-KR" sz="2500">
                <a:latin typeface="한컴 윤고딕 240"/>
                <a:ea typeface="한컴 윤고딕 240"/>
              </a:rPr>
              <a:t>[</a:t>
            </a:r>
            <a:r>
              <a:rPr lang="ko-KR" altLang="en-US" sz="2500">
                <a:latin typeface="한컴 윤고딕 240"/>
                <a:ea typeface="한컴 윤고딕 240"/>
              </a:rPr>
              <a:t>총리부령 제</a:t>
            </a:r>
            <a:r>
              <a:rPr lang="en-US" altLang="ko-KR" sz="2500">
                <a:latin typeface="한컴 윤고딕 240"/>
                <a:ea typeface="한컴 윤고딕 240"/>
              </a:rPr>
              <a:t>24</a:t>
            </a:r>
            <a:r>
              <a:rPr lang="ko-KR" altLang="en-US" sz="2500">
                <a:latin typeface="한컴 윤고딕 240"/>
                <a:ea typeface="한컴 윤고딕 240"/>
              </a:rPr>
              <a:t>호</a:t>
            </a:r>
            <a:r>
              <a:rPr lang="en-US" altLang="ko-KR" sz="2500">
                <a:latin typeface="한컴 윤고딕 240"/>
                <a:ea typeface="한컴 윤고딕 240"/>
              </a:rPr>
              <a:t>]</a:t>
            </a:r>
            <a:r>
              <a:rPr lang="ko-KR" altLang="en-US" sz="2500">
                <a:latin typeface="한컴 윤고딕 240"/>
                <a:ea typeface="한컴 윤고딕 240"/>
              </a:rPr>
              <a:t>에서 독도를 일본 부속도서에서 제외시켰다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>
                <a:latin typeface="한컴 윤고딕 240"/>
                <a:ea typeface="한컴 윤고딕 240"/>
              </a:rPr>
              <a:t>◆</a:t>
            </a:r>
            <a:r>
              <a:rPr lang="ko-KR" altLang="en-US" sz="2500">
                <a:latin typeface="한컴 윤고딕 240"/>
                <a:ea typeface="한컴 윤고딕 240"/>
              </a:rPr>
              <a:t> 샌프란시스코 강화조약 체결 이후 </a:t>
            </a:r>
            <a:r>
              <a:rPr lang="en-US" altLang="ko-KR" sz="2500">
                <a:latin typeface="한컴 윤고딕 240"/>
                <a:ea typeface="한컴 윤고딕 240"/>
              </a:rPr>
              <a:t>[</a:t>
            </a:r>
            <a:r>
              <a:rPr lang="ko-KR" altLang="en-US" sz="2500">
                <a:latin typeface="한컴 윤고딕 240"/>
                <a:ea typeface="한컴 윤고딕 240"/>
              </a:rPr>
              <a:t>대장성령 제</a:t>
            </a:r>
            <a:r>
              <a:rPr lang="en-US" altLang="ko-KR" sz="2500">
                <a:latin typeface="한컴 윤고딕 240"/>
                <a:ea typeface="한컴 윤고딕 240"/>
              </a:rPr>
              <a:t>99</a:t>
            </a:r>
            <a:r>
              <a:rPr lang="ko-KR" altLang="en-US" sz="2500">
                <a:latin typeface="한컴 윤고딕 240"/>
                <a:ea typeface="한컴 윤고딕 240"/>
              </a:rPr>
              <a:t>호</a:t>
            </a:r>
            <a:r>
              <a:rPr lang="en-US" altLang="ko-KR" sz="2500">
                <a:latin typeface="한컴 윤고딕 240"/>
                <a:ea typeface="한컴 윤고딕 240"/>
              </a:rPr>
              <a:t>]</a:t>
            </a:r>
            <a:r>
              <a:rPr lang="ko-KR" altLang="en-US" sz="2500">
                <a:latin typeface="한컴 윤고딕 240"/>
                <a:ea typeface="한컴 윤고딕 240"/>
              </a:rPr>
              <a:t>에서 또한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독도를 일본 부속도서에서 제외시켰다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en-US" altLang="ko-KR" sz="2500"/>
          </a:p>
          <a:p>
            <a:pPr marL="0" lvl="0" indent="0">
              <a:buNone/>
              <a:defRPr/>
            </a:pPr>
            <a:r>
              <a:rPr lang="ko-KR" altLang="en-US" sz="2500"/>
              <a:t>         </a:t>
            </a:r>
            <a:r>
              <a:rPr lang="ko-KR" altLang="en-US" sz="2500">
                <a:latin typeface="한컴 윤고딕 240"/>
                <a:ea typeface="한컴 윤고딕 240"/>
              </a:rPr>
              <a:t>이러한 자료들을 보았을 때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r>
              <a:rPr lang="ko-KR" altLang="en-US" sz="2500">
                <a:solidFill>
                  <a:srgbClr val="0000ff"/>
                </a:solidFill>
                <a:latin typeface="한컴 윤고딕 240"/>
                <a:ea typeface="한컴 윤고딕 240"/>
              </a:rPr>
              <a:t>일본의 부속도서에 독도는 포함되지 않음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따라서 샌프란시스코 강화조약에 독도가 명시되지 않았다고해서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     </a:t>
            </a:r>
            <a:r>
              <a:rPr lang="ko-KR" altLang="en-US" sz="2500">
                <a:solidFill>
                  <a:srgbClr val="ff0000"/>
                </a:solidFill>
                <a:latin typeface="한컴 윤고딕 240"/>
                <a:ea typeface="한컴 윤고딕 240"/>
              </a:rPr>
              <a:t>독도가 일본의 영토라는 주장은 모순</a:t>
            </a:r>
            <a:r>
              <a:rPr lang="ko-KR" altLang="en-US" sz="2500">
                <a:latin typeface="한컴 윤고딕 240"/>
                <a:ea typeface="한컴 윤고딕 240"/>
              </a:rPr>
              <a:t>이다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1799" y="5150747"/>
            <a:ext cx="819355" cy="52233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50069"/>
      </p:ext>
    </p:ext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독도는 대한민국의 고유 영토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지금까지 살펴본 내용들을 살펴보면 독도는 신라시대부터 대한민국의 영토였음을 확인 할 수 있다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많은 역사자료는 독도가 한국 영토임을 명확하게 보여주고 있으며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일본의 주장은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 잘못되었음을 알 수 있다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>
              <a:latin typeface="한컴 윤고딕 240"/>
              <a:ea typeface="한컴 윤고딕 240"/>
            </a:endParaRPr>
          </a:p>
          <a:p>
            <a:pPr lvl="0"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허나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일본은 지금까지도 독도를 일본의 영토라고 주장한다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r>
              <a:rPr lang="ko-KR" altLang="en-US" sz="2500">
                <a:latin typeface="한컴 윤고딕 240"/>
                <a:ea typeface="한컴 윤고딕 240"/>
              </a:rPr>
              <a:t> 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lvl="0">
              <a:defRPr/>
            </a:pP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>
                <a:latin typeface="한컴 윤고딕 240"/>
                <a:ea typeface="한컴 윤고딕 240"/>
              </a:rPr>
              <a:t>◆</a:t>
            </a:r>
            <a:r>
              <a:rPr lang="ko-KR" altLang="en-US" sz="2500">
                <a:latin typeface="한컴 윤고딕 240"/>
                <a:ea typeface="한컴 윤고딕 240"/>
              </a:rPr>
              <a:t> 따라서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우리는 왜 독도가 우리영토인지 알고</a:t>
            </a:r>
            <a:r>
              <a:rPr lang="en-US" altLang="ko-KR" sz="2500">
                <a:latin typeface="한컴 윤고딕 240"/>
                <a:ea typeface="한컴 윤고딕 240"/>
              </a:rPr>
              <a:t>,</a:t>
            </a:r>
            <a:r>
              <a:rPr lang="ko-KR" altLang="en-US" sz="2500">
                <a:latin typeface="한컴 윤고딕 240"/>
                <a:ea typeface="한컴 윤고딕 240"/>
              </a:rPr>
              <a:t> 일본의 주장에 반론할 수 있는 </a:t>
            </a:r>
            <a:endParaRPr lang="ko-KR" altLang="en-US" sz="250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latin typeface="한컴 윤고딕 240"/>
                <a:ea typeface="한컴 윤고딕 240"/>
              </a:rPr>
              <a:t>  지식을 길러야 한다</a:t>
            </a:r>
            <a:r>
              <a:rPr lang="en-US" altLang="ko-KR" sz="2500">
                <a:latin typeface="한컴 윤고딕 240"/>
                <a:ea typeface="한컴 윤고딕 240"/>
              </a:rPr>
              <a:t>.</a:t>
            </a:r>
            <a:endParaRPr lang="en-US" altLang="ko-KR" sz="25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4222223585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3906273" y="2510426"/>
            <a:ext cx="4379453" cy="1171422"/>
          </a:xfrm>
        </p:spPr>
        <p:txBody>
          <a:bodyPr/>
          <a:p>
            <a:pPr marL="0" lvl="0" indent="0">
              <a:buNone/>
              <a:defRPr/>
            </a:pPr>
            <a:r>
              <a:rPr lang="ko-KR" altLang="en-US" sz="7000">
                <a:latin typeface="한컴 윤고딕 240"/>
                <a:ea typeface="한컴 윤고딕 240"/>
              </a:rPr>
              <a:t>이상입니다</a:t>
            </a:r>
            <a:r>
              <a:rPr lang="en-US" altLang="ko-KR" sz="7000">
                <a:latin typeface="한컴 윤고딕 240"/>
                <a:ea typeface="한컴 윤고딕 240"/>
              </a:rPr>
              <a:t>.</a:t>
            </a:r>
            <a:endParaRPr lang="en-US" altLang="ko-KR" sz="70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472153427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 sz="3000"/>
              <a:t> 독도는 현재 </a:t>
            </a:r>
            <a:r>
              <a:rPr lang="en-US" altLang="ko-KR" sz="3000"/>
              <a:t>[</a:t>
            </a:r>
            <a:r>
              <a:rPr lang="ko-KR" altLang="en-US" sz="3000"/>
              <a:t>자연유산법 제</a:t>
            </a:r>
            <a:r>
              <a:rPr lang="en-US" altLang="ko-KR" sz="3000"/>
              <a:t>2</a:t>
            </a:r>
            <a:r>
              <a:rPr lang="ko-KR" altLang="en-US" sz="3000"/>
              <a:t>조</a:t>
            </a:r>
            <a:r>
              <a:rPr lang="en-US" altLang="ko-KR" sz="3000"/>
              <a:t>]</a:t>
            </a:r>
            <a:r>
              <a:rPr lang="ko-KR" altLang="en-US" sz="3000"/>
              <a:t>에 따라 </a:t>
            </a:r>
            <a:r>
              <a:rPr lang="en-US" altLang="ko-KR" sz="3000"/>
              <a:t>‘</a:t>
            </a:r>
            <a:r>
              <a:rPr lang="ko-KR" altLang="en-US" sz="3000"/>
              <a:t>자연유산 중 역사적</a:t>
            </a:r>
            <a:r>
              <a:rPr lang="en-US" altLang="ko-KR" sz="3000"/>
              <a:t>·</a:t>
            </a:r>
            <a:r>
              <a:rPr lang="ko-KR" altLang="en-US" sz="3000"/>
              <a:t>경관적</a:t>
            </a:r>
            <a:r>
              <a:rPr lang="en-US" altLang="ko-KR" sz="3000"/>
              <a:t>·</a:t>
            </a:r>
            <a:endParaRPr lang="en-US" altLang="ko-KR" sz="3000"/>
          </a:p>
          <a:p>
            <a:pPr marL="0" lvl="0" indent="0">
              <a:buNone/>
              <a:defRPr/>
            </a:pPr>
            <a:r>
              <a:rPr lang="ko-KR" altLang="en-US" sz="3000"/>
              <a:t>    학술적 가치가 인정되어 국가유산청장이 자연유산심의회를 거쳐 지정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 하고 고시한</a:t>
            </a:r>
            <a:r>
              <a:rPr lang="en-US" altLang="ko-KR" sz="3000"/>
              <a:t>’</a:t>
            </a:r>
            <a:r>
              <a:rPr lang="ko-KR" altLang="en-US" sz="3000"/>
              <a:t> </a:t>
            </a:r>
            <a:r>
              <a:rPr lang="ko-KR" altLang="en-US" sz="3000">
                <a:solidFill>
                  <a:srgbClr val="ff0000"/>
                </a:solidFill>
              </a:rPr>
              <a:t>천연기념물 제</a:t>
            </a:r>
            <a:r>
              <a:rPr lang="en-US" altLang="ko-KR" sz="3000">
                <a:solidFill>
                  <a:srgbClr val="ff0000"/>
                </a:solidFill>
              </a:rPr>
              <a:t>336</a:t>
            </a:r>
            <a:r>
              <a:rPr lang="ko-KR" altLang="en-US" sz="3000">
                <a:solidFill>
                  <a:srgbClr val="ff0000"/>
                </a:solidFill>
              </a:rPr>
              <a:t>호</a:t>
            </a:r>
            <a:r>
              <a:rPr lang="ko-KR" altLang="en-US" sz="3000"/>
              <a:t>로 보호되고 있다</a:t>
            </a:r>
            <a:r>
              <a:rPr lang="en-US" altLang="ko-KR" sz="3000"/>
              <a:t>.</a:t>
            </a:r>
            <a:endParaRPr lang="en-US" altLang="ko-KR" sz="3000"/>
          </a:p>
          <a:p>
            <a:pPr marL="0" lvl="0" indent="0">
              <a:buNone/>
              <a:defRPr/>
            </a:pPr>
            <a:endParaRPr lang="en-US" altLang="ko-KR" sz="3000"/>
          </a:p>
          <a:p>
            <a:pPr lvl="0">
              <a:defRPr/>
            </a:pPr>
            <a:r>
              <a:rPr lang="ko-KR" altLang="en-US" sz="3000"/>
              <a:t> 또한 </a:t>
            </a:r>
            <a:r>
              <a:rPr lang="en-US" altLang="ko-KR" sz="3000"/>
              <a:t>‘</a:t>
            </a:r>
            <a:r>
              <a:rPr lang="ko-KR" altLang="en-US" sz="3000"/>
              <a:t>자연환경</a:t>
            </a:r>
            <a:r>
              <a:rPr lang="en-US" altLang="ko-KR" sz="3000"/>
              <a:t>·</a:t>
            </a:r>
            <a:r>
              <a:rPr lang="ko-KR" altLang="en-US" sz="3000"/>
              <a:t>수자원</a:t>
            </a:r>
            <a:r>
              <a:rPr lang="en-US" altLang="ko-KR" sz="3000"/>
              <a:t>·</a:t>
            </a:r>
            <a:r>
              <a:rPr lang="ko-KR" altLang="en-US" sz="3000"/>
              <a:t>해안</a:t>
            </a:r>
            <a:r>
              <a:rPr lang="en-US" altLang="ko-KR" sz="3000"/>
              <a:t>·</a:t>
            </a:r>
            <a:r>
              <a:rPr lang="ko-KR" altLang="en-US" sz="3000"/>
              <a:t>생태</a:t>
            </a:r>
            <a:r>
              <a:rPr lang="en-US" altLang="ko-KR" sz="3000"/>
              <a:t>·</a:t>
            </a:r>
            <a:r>
              <a:rPr lang="ko-KR" altLang="en-US" sz="3000"/>
              <a:t>상수원 및 문화재의 보전과 수산자</a:t>
            </a:r>
            <a:endParaRPr lang="ko-KR" altLang="en-US" sz="3000"/>
          </a:p>
          <a:p>
            <a:pPr marL="0" lvl="0" indent="0">
              <a:buNone/>
              <a:defRPr/>
            </a:pPr>
            <a:r>
              <a:rPr lang="ko-KR" altLang="en-US" sz="3000"/>
              <a:t>    원의 보호</a:t>
            </a:r>
            <a:r>
              <a:rPr lang="en-US" altLang="ko-KR" sz="3000"/>
              <a:t>·</a:t>
            </a:r>
            <a:r>
              <a:rPr lang="ko-KR" altLang="en-US" sz="3000"/>
              <a:t>육성을 위한</a:t>
            </a:r>
            <a:r>
              <a:rPr lang="en-US" altLang="ko-KR" sz="3000"/>
              <a:t>’</a:t>
            </a:r>
            <a:r>
              <a:rPr lang="ko-KR" altLang="en-US" sz="3000"/>
              <a:t> </a:t>
            </a:r>
            <a:r>
              <a:rPr lang="ko-KR" altLang="en-US" sz="3000">
                <a:solidFill>
                  <a:srgbClr val="ff0000"/>
                </a:solidFill>
              </a:rPr>
              <a:t>자연환경보전지역</a:t>
            </a:r>
            <a:r>
              <a:rPr lang="ko-KR" altLang="en-US" sz="3000">
                <a:solidFill>
                  <a:srgbClr val="000000"/>
                </a:solidFill>
              </a:rPr>
              <a:t>으로 관리되고 있다</a:t>
            </a:r>
            <a:r>
              <a:rPr lang="en-US" altLang="ko-KR" sz="3000">
                <a:solidFill>
                  <a:srgbClr val="000000"/>
                </a:solidFill>
              </a:rPr>
              <a:t>.</a:t>
            </a:r>
            <a:endParaRPr lang="en-US" altLang="ko-KR" sz="3000">
              <a:solidFill>
                <a:srgbClr val="000000"/>
              </a:solidFill>
            </a:endParaRPr>
          </a:p>
          <a:p>
            <a:pPr marL="0" lvl="0" indent="0">
              <a:buNone/>
              <a:defRPr/>
            </a:pPr>
            <a:endParaRPr lang="en-US" altLang="ko-KR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3000"/>
              <a:t> 또한 </a:t>
            </a:r>
            <a:r>
              <a:rPr lang="en-US" altLang="ko-KR" sz="3000"/>
              <a:t>‘</a:t>
            </a:r>
            <a:r>
              <a:rPr lang="ko-KR" altLang="en-US" sz="3000"/>
              <a:t>자연생태계가 우수한 </a:t>
            </a:r>
            <a:r>
              <a:rPr lang="ko-KR" altLang="en-US" sz="3000">
                <a:solidFill>
                  <a:srgbClr val="ff0000"/>
                </a:solidFill>
              </a:rPr>
              <a:t>특정도서</a:t>
            </a:r>
            <a:r>
              <a:rPr lang="en-US" altLang="ko-KR" sz="3000"/>
              <a:t>’</a:t>
            </a:r>
            <a:r>
              <a:rPr lang="ko-KR" altLang="en-US" sz="3000"/>
              <a:t>로서 관리되고 있다</a:t>
            </a:r>
            <a:r>
              <a:rPr lang="en-US" altLang="ko-KR" sz="3000"/>
              <a:t>.</a:t>
            </a:r>
            <a:endParaRPr lang="en-US" altLang="ko-KR" sz="3000"/>
          </a:p>
        </p:txBody>
      </p:sp>
    </p:spTree>
    <p:extLst>
      <p:ext uri="{BB962C8B-B14F-4D97-AF65-F5344CB8AC3E}">
        <p14:creationId xmlns:p14="http://schemas.microsoft.com/office/powerpoint/2010/main" val="3975726666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61959" y="3429000"/>
            <a:ext cx="6056121" cy="26823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/>
          <a:p>
            <a:pPr lvl="0">
              <a:buNone/>
              <a:defRPr/>
            </a:pPr>
            <a:r>
              <a:rPr lang="en-US" altLang="ko-KR" sz="2500">
                <a:solidFill>
                  <a:srgbClr val="000000"/>
                </a:solidFill>
              </a:rPr>
              <a:t>◆</a:t>
            </a:r>
            <a:r>
              <a:rPr lang="ko-KR" altLang="en-US" sz="2500">
                <a:solidFill>
                  <a:srgbClr val="000000"/>
                </a:solidFill>
              </a:rPr>
              <a:t>독도는 경상북도 울릉군에 속하며</a:t>
            </a:r>
            <a:r>
              <a:rPr lang="en-US" altLang="ko-KR" sz="2500">
                <a:solidFill>
                  <a:srgbClr val="000000"/>
                </a:solidFill>
              </a:rPr>
              <a:t>,</a:t>
            </a:r>
            <a:r>
              <a:rPr lang="ko-KR" altLang="en-US" sz="2500">
                <a:solidFill>
                  <a:srgbClr val="000000"/>
                </a:solidFill>
              </a:rPr>
              <a:t> 대한민국 정부 소유 국유지이다</a:t>
            </a:r>
            <a:r>
              <a:rPr lang="en-US" altLang="ko-KR" sz="2500">
                <a:solidFill>
                  <a:srgbClr val="000000"/>
                </a:solidFill>
              </a:rPr>
              <a:t>.</a:t>
            </a:r>
            <a:endParaRPr lang="en-US" altLang="ko-KR" sz="2500">
              <a:solidFill>
                <a:srgbClr val="000000"/>
              </a:solidFill>
            </a:endParaRPr>
          </a:p>
          <a:p>
            <a:pPr lvl="0">
              <a:defRPr/>
            </a:pPr>
            <a:endParaRPr lang="en-US" altLang="ko-KR" sz="25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2500">
                <a:solidFill>
                  <a:srgbClr val="000000"/>
                </a:solidFill>
              </a:rPr>
              <a:t>◆</a:t>
            </a:r>
            <a:r>
              <a:rPr lang="ko-KR" altLang="en-US" sz="2500">
                <a:solidFill>
                  <a:srgbClr val="000000"/>
                </a:solidFill>
              </a:rPr>
              <a:t>주소는 경상북도 울릉군 울릉읍 독도이사부길</a:t>
            </a:r>
            <a:r>
              <a:rPr lang="en-US" altLang="ko-KR" sz="2500">
                <a:solidFill>
                  <a:srgbClr val="000000"/>
                </a:solidFill>
              </a:rPr>
              <a:t>(</a:t>
            </a:r>
            <a:r>
              <a:rPr lang="ko-KR" altLang="en-US" sz="2500">
                <a:solidFill>
                  <a:srgbClr val="000000"/>
                </a:solidFill>
              </a:rPr>
              <a:t>동도</a:t>
            </a:r>
            <a:r>
              <a:rPr lang="en-US" altLang="ko-KR" sz="2500">
                <a:solidFill>
                  <a:srgbClr val="000000"/>
                </a:solidFill>
              </a:rPr>
              <a:t>),</a:t>
            </a:r>
            <a:r>
              <a:rPr lang="ko-KR" altLang="en-US" sz="2500">
                <a:solidFill>
                  <a:srgbClr val="000000"/>
                </a:solidFill>
              </a:rPr>
              <a:t> 독도안용복길</a:t>
            </a:r>
            <a:r>
              <a:rPr lang="en-US" altLang="ko-KR" sz="2500">
                <a:solidFill>
                  <a:srgbClr val="000000"/>
                </a:solidFill>
              </a:rPr>
              <a:t>(</a:t>
            </a:r>
            <a:r>
              <a:rPr lang="ko-KR" altLang="en-US" sz="2500">
                <a:solidFill>
                  <a:srgbClr val="000000"/>
                </a:solidFill>
              </a:rPr>
              <a:t>서도</a:t>
            </a:r>
            <a:r>
              <a:rPr lang="en-US" altLang="ko-KR" sz="2500">
                <a:solidFill>
                  <a:srgbClr val="000000"/>
                </a:solidFill>
              </a:rPr>
              <a:t>)</a:t>
            </a:r>
            <a:r>
              <a:rPr lang="ko-KR" altLang="en-US" sz="2500">
                <a:solidFill>
                  <a:srgbClr val="000000"/>
                </a:solidFill>
              </a:rPr>
              <a:t>이다</a:t>
            </a:r>
            <a:r>
              <a:rPr lang="en-US" altLang="ko-KR" sz="2500">
                <a:solidFill>
                  <a:srgbClr val="000000"/>
                </a:solidFill>
              </a:rPr>
              <a:t>.</a:t>
            </a:r>
            <a:endParaRPr lang="en-US" altLang="ko-KR" sz="2500">
              <a:solidFill>
                <a:srgbClr val="000000"/>
              </a:solidFill>
            </a:endParaRPr>
          </a:p>
          <a:p>
            <a:pPr lvl="0">
              <a:defRPr/>
            </a:pPr>
            <a:endParaRPr lang="en-US" altLang="ko-KR" sz="25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2500">
                <a:solidFill>
                  <a:srgbClr val="000000"/>
                </a:solidFill>
              </a:rPr>
              <a:t>◆</a:t>
            </a:r>
            <a:r>
              <a:rPr lang="ko-KR" altLang="en-US" sz="2500">
                <a:solidFill>
                  <a:srgbClr val="000000"/>
                </a:solidFill>
              </a:rPr>
              <a:t>독도는 현재 경상북도 경찰청 소속 독도경비대가 교대로 경비임무를 수행하고 있다</a:t>
            </a:r>
            <a:r>
              <a:rPr lang="en-US" altLang="ko-KR" sz="2500">
                <a:solidFill>
                  <a:srgbClr val="000000"/>
                </a:solidFill>
              </a:rPr>
              <a:t>.</a:t>
            </a:r>
            <a:endParaRPr lang="en-US" altLang="ko-KR" sz="2500">
              <a:solidFill>
                <a:srgbClr val="000000"/>
              </a:solidFill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861959" y="6135157"/>
            <a:ext cx="7335655" cy="26776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경상북도경찰청 독도경비대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사진마당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endParaRPr lang="en-US" altLang="ko-KR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2146728132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9" y="1308100"/>
            <a:ext cx="5638798" cy="4960939"/>
          </a:xfrm>
        </p:spPr>
        <p:txBody>
          <a:bodyPr/>
          <a:p>
            <a:pPr lvl="0">
              <a:defRPr/>
            </a:pPr>
            <a:r>
              <a:rPr lang="ko-KR" altLang="en-US" sz="3000"/>
              <a:t> 괭이갈매기</a:t>
            </a:r>
            <a:r>
              <a:rPr lang="en-US" altLang="ko-KR" sz="3000"/>
              <a:t>,</a:t>
            </a:r>
            <a:r>
              <a:rPr lang="ko-KR" altLang="en-US" sz="3000"/>
              <a:t> 바다제비</a:t>
            </a:r>
            <a:r>
              <a:rPr lang="en-US" altLang="ko-KR" sz="3000"/>
              <a:t>,</a:t>
            </a:r>
            <a:r>
              <a:rPr lang="ko-KR" altLang="en-US" sz="3000"/>
              <a:t> 슴새 등 </a:t>
            </a:r>
            <a:r>
              <a:rPr lang="en-US" altLang="ko-KR" sz="3000"/>
              <a:t>22</a:t>
            </a:r>
            <a:r>
              <a:rPr lang="ko-KR" altLang="en-US" sz="3000"/>
              <a:t>종의 야생조류</a:t>
            </a:r>
            <a:endParaRPr lang="ko-KR" altLang="en-US" sz="3000"/>
          </a:p>
          <a:p>
            <a:pPr marL="0" lvl="0" indent="0">
              <a:buNone/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 sz="3000"/>
              <a:t> 섬장대</a:t>
            </a:r>
            <a:r>
              <a:rPr lang="en-US" altLang="ko-KR" sz="3000"/>
              <a:t>,</a:t>
            </a:r>
            <a:r>
              <a:rPr lang="ko-KR" altLang="en-US" sz="3000"/>
              <a:t> 쑥</a:t>
            </a:r>
            <a:r>
              <a:rPr lang="en-US" altLang="ko-KR" sz="3000"/>
              <a:t>,</a:t>
            </a:r>
            <a:r>
              <a:rPr lang="ko-KR" altLang="en-US" sz="3000"/>
              <a:t> 쇠비름 등 약 </a:t>
            </a:r>
            <a:r>
              <a:rPr lang="en-US" altLang="ko-KR" sz="3000"/>
              <a:t>60</a:t>
            </a:r>
            <a:r>
              <a:rPr lang="ko-KR" altLang="en-US" sz="3000"/>
              <a:t>여종의 식물 분포 </a:t>
            </a:r>
            <a:endParaRPr lang="ko-KR" altLang="en-US" sz="3000"/>
          </a:p>
          <a:p>
            <a:pPr lvl="0">
              <a:defRPr/>
            </a:pPr>
            <a:endParaRPr lang="ko-KR" altLang="en-US" sz="3000"/>
          </a:p>
          <a:p>
            <a:pPr lvl="0">
              <a:defRPr/>
            </a:pPr>
            <a:r>
              <a:rPr lang="ko-KR" altLang="en-US"/>
              <a:t> </a:t>
            </a:r>
            <a:r>
              <a:rPr lang="ko-KR" altLang="en-US" sz="3000"/>
              <a:t>오징어</a:t>
            </a:r>
            <a:r>
              <a:rPr lang="en-US" altLang="ko-KR" sz="3000"/>
              <a:t>,</a:t>
            </a:r>
            <a:r>
              <a:rPr lang="ko-KR" altLang="en-US" sz="3000"/>
              <a:t> 꽁치</a:t>
            </a:r>
            <a:r>
              <a:rPr lang="en-US" altLang="ko-KR" sz="3000"/>
              <a:t>,</a:t>
            </a:r>
            <a:r>
              <a:rPr lang="ko-KR" altLang="en-US" sz="3000"/>
              <a:t> 방어 등 여러 어종과 여러 해조류</a:t>
            </a:r>
            <a:r>
              <a:rPr lang="en-US" altLang="ko-KR" sz="3000"/>
              <a:t>,</a:t>
            </a:r>
            <a:r>
              <a:rPr lang="ko-KR" altLang="en-US" sz="3000"/>
              <a:t> 수산물</a:t>
            </a:r>
            <a:endParaRPr lang="ko-KR" altLang="en-US" sz="3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063586"/>
            <a:ext cx="3822137" cy="25505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06831" y="3669133"/>
            <a:ext cx="3896113" cy="2599906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431799" y="6269039"/>
            <a:ext cx="7335655" cy="26776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국회도서관 독도 홈페이지 </a:t>
            </a:r>
            <a:r>
              <a:rPr lang="en-US" altLang="ko-KR" sz="1200">
                <a:latin typeface="한컴 윤고딕 240"/>
                <a:ea typeface="한컴 윤고딕 240"/>
              </a:rPr>
              <a:t>‘</a:t>
            </a:r>
            <a:r>
              <a:rPr lang="ko-KR" altLang="en-US" sz="1200">
                <a:latin typeface="한컴 윤고딕 240"/>
                <a:ea typeface="한컴 윤고딕 240"/>
              </a:rPr>
              <a:t>독도의 자연환경</a:t>
            </a:r>
            <a:r>
              <a:rPr lang="en-US" altLang="ko-KR" sz="1200">
                <a:latin typeface="한컴 윤고딕 240"/>
                <a:ea typeface="한컴 윤고딕 240"/>
              </a:rPr>
              <a:t>’</a:t>
            </a:r>
            <a:r>
              <a:rPr lang="ko-KR" altLang="en-US" sz="1200">
                <a:latin typeface="한컴 윤고딕 240"/>
                <a:ea typeface="한컴 윤고딕 240"/>
              </a:rPr>
              <a:t> 목록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  <p:sp>
        <p:nvSpPr>
          <p:cNvPr id="13" name="가로 글상자 12"/>
          <p:cNvSpPr txBox="1"/>
          <p:nvPr/>
        </p:nvSpPr>
        <p:spPr>
          <a:xfrm>
            <a:off x="4327206" y="2061879"/>
            <a:ext cx="1561550" cy="36572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/>
              <a:t>괭이갈매기</a:t>
            </a:r>
            <a:endParaRPr lang="ko-KR" altLang="en-US"/>
          </a:p>
        </p:txBody>
      </p:sp>
      <p:sp>
        <p:nvSpPr>
          <p:cNvPr id="16" name="가로 글상자 15"/>
          <p:cNvSpPr txBox="1"/>
          <p:nvPr/>
        </p:nvSpPr>
        <p:spPr>
          <a:xfrm>
            <a:off x="693310" y="4758721"/>
            <a:ext cx="1561550" cy="36572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/>
              <a:t>섬장대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582405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독도에 대한 입장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1799" y="1915340"/>
            <a:ext cx="3234222" cy="215614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586528" y="1741326"/>
            <a:ext cx="8148269" cy="4283199"/>
          </a:xfrm>
          <a:prstGeom prst="rect">
            <a:avLst/>
          </a:prstGeom>
        </p:spPr>
        <p:txBody>
          <a:bodyPr/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</a:rPr>
              <a:t>◆</a:t>
            </a:r>
            <a:r>
              <a:rPr lang="ko-KR" altLang="en-US" sz="3000">
                <a:solidFill>
                  <a:srgbClr val="000000"/>
                </a:solidFill>
              </a:rPr>
              <a:t> 독도는 역사적</a:t>
            </a:r>
            <a:r>
              <a:rPr lang="en-US" altLang="ko-KR" sz="3000">
                <a:solidFill>
                  <a:srgbClr val="000000"/>
                </a:solidFill>
              </a:rPr>
              <a:t>·</a:t>
            </a:r>
            <a:r>
              <a:rPr lang="ko-KR" altLang="en-US" sz="3000">
                <a:solidFill>
                  <a:srgbClr val="000000"/>
                </a:solidFill>
              </a:rPr>
              <a:t>지리적</a:t>
            </a:r>
            <a:r>
              <a:rPr lang="en-US" altLang="ko-KR" sz="3000">
                <a:solidFill>
                  <a:srgbClr val="000000"/>
                </a:solidFill>
              </a:rPr>
              <a:t>·</a:t>
            </a:r>
            <a:r>
              <a:rPr lang="ko-KR" altLang="en-US" sz="3000">
                <a:solidFill>
                  <a:srgbClr val="000000"/>
                </a:solidFill>
              </a:rPr>
              <a:t>국제법적 명백한 우리 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</a:rPr>
              <a:t>   고유영토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</a:rPr>
              <a:t>◆</a:t>
            </a:r>
            <a:r>
              <a:rPr lang="ko-KR" altLang="en-US" sz="3000">
                <a:solidFill>
                  <a:srgbClr val="000000"/>
                </a:solidFill>
              </a:rPr>
              <a:t> 독도에 대한 영유권분쟁은 존재하지 않음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</a:rPr>
              <a:t>◆</a:t>
            </a:r>
            <a:r>
              <a:rPr lang="ko-KR" altLang="en-US" sz="3000">
                <a:solidFill>
                  <a:srgbClr val="000000"/>
                </a:solidFill>
              </a:rPr>
              <a:t> 정부는 독도에 대한 확고한 영토주권 행사</a:t>
            </a: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300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</a:rPr>
              <a:t>◆</a:t>
            </a:r>
            <a:r>
              <a:rPr lang="ko-KR" altLang="en-US" sz="3000">
                <a:solidFill>
                  <a:srgbClr val="000000"/>
                </a:solidFill>
              </a:rPr>
              <a:t> 독도에 대한 어떠한 도발에도 엄중하게 대응</a:t>
            </a:r>
            <a:endParaRPr lang="ko-KR" altLang="en-US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49587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독도에 대한 입장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862870"/>
            <a:ext cx="3150575" cy="210038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586528" y="1741326"/>
            <a:ext cx="8148269" cy="4283199"/>
          </a:xfrm>
          <a:prstGeom prst="rect">
            <a:avLst/>
          </a:prstGeom>
        </p:spPr>
        <p:txBody>
          <a:bodyPr/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</a:rPr>
              <a:t>◆</a:t>
            </a:r>
            <a:r>
              <a:rPr lang="ko-KR" altLang="en-US" sz="3000">
                <a:solidFill>
                  <a:srgbClr val="000000"/>
                </a:solidFill>
              </a:rPr>
              <a:t> </a:t>
            </a:r>
            <a:r>
              <a:rPr lang="ko-KR" altLang="en-US" sz="3000">
                <a:solidFill>
                  <a:srgbClr val="000000"/>
                </a:solidFill>
                <a:latin typeface="한컴 윤고딕 230"/>
              </a:rPr>
              <a:t>다케시마는 역사적 사실과 국제법상 일본국</a:t>
            </a:r>
            <a:endParaRPr lang="ko-KR" altLang="en-US" sz="3000">
              <a:solidFill>
                <a:srgbClr val="000000"/>
              </a:solidFill>
              <a:latin typeface="한컴 윤고딕 230"/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  <a:latin typeface="한컴 윤고딕 230"/>
              </a:rPr>
              <a:t>    고유 영토</a:t>
            </a:r>
            <a:endParaRPr lang="ko-KR" altLang="en-US" sz="3000">
              <a:solidFill>
                <a:srgbClr val="000000"/>
              </a:solidFill>
              <a:latin typeface="한컴 윤고딕 230"/>
            </a:endParaRPr>
          </a:p>
          <a:p>
            <a:pPr lvl="0">
              <a:defRPr/>
            </a:pPr>
            <a:r>
              <a:rPr lang="ko-KR" altLang="en-US" sz="3000">
                <a:solidFill>
                  <a:srgbClr val="000000"/>
                </a:solidFill>
                <a:latin typeface="한컴 윤고딕 230"/>
              </a:rPr>
              <a:t>    </a:t>
            </a:r>
            <a:endParaRPr lang="ko-KR" altLang="en-US" sz="3000">
              <a:solidFill>
                <a:srgbClr val="000000"/>
              </a:solidFill>
              <a:latin typeface="한컴 윤고딕 230"/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  <a:latin typeface="한컴 윤고딕 230"/>
              </a:rPr>
              <a:t>◆</a:t>
            </a:r>
            <a:r>
              <a:rPr lang="ko-KR" altLang="en-US" sz="3000">
                <a:solidFill>
                  <a:srgbClr val="000000"/>
                </a:solidFill>
                <a:latin typeface="한컴 윤고딕 230"/>
              </a:rPr>
              <a:t> 한국의 다케시마 점거는 국제법상 불법 점거</a:t>
            </a:r>
            <a:endParaRPr lang="ko-KR" altLang="en-US" sz="3000">
              <a:solidFill>
                <a:srgbClr val="000000"/>
              </a:solidFill>
              <a:latin typeface="한컴 윤고딕 230"/>
            </a:endParaRPr>
          </a:p>
          <a:p>
            <a:pPr lvl="0">
              <a:defRPr/>
            </a:pPr>
            <a:endParaRPr lang="ko-KR" altLang="en-US" sz="3000">
              <a:solidFill>
                <a:srgbClr val="000000"/>
              </a:solidFill>
              <a:latin typeface="한컴 윤고딕 230"/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  <a:latin typeface="한컴 윤고딕 230"/>
              </a:rPr>
              <a:t>◆</a:t>
            </a:r>
            <a:r>
              <a:rPr lang="ko-KR" altLang="en-US" sz="3000">
                <a:solidFill>
                  <a:srgbClr val="000000"/>
                </a:solidFill>
                <a:latin typeface="한컴 윤고딕 230"/>
              </a:rPr>
              <a:t> 한국의 다케시마 점거는 법적인 정당성 없음</a:t>
            </a:r>
            <a:endParaRPr lang="ko-KR" altLang="en-US" sz="3000">
              <a:solidFill>
                <a:srgbClr val="000000"/>
              </a:solidFill>
              <a:latin typeface="한컴 윤고딕 230"/>
            </a:endParaRPr>
          </a:p>
          <a:p>
            <a:pPr lvl="0">
              <a:defRPr/>
            </a:pPr>
            <a:endParaRPr lang="ko-KR" altLang="en-US" sz="3000">
              <a:solidFill>
                <a:srgbClr val="000000"/>
              </a:solidFill>
              <a:latin typeface="한컴 윤고딕 230"/>
            </a:endParaRPr>
          </a:p>
          <a:p>
            <a:pPr lvl="0">
              <a:defRPr/>
            </a:pPr>
            <a:r>
              <a:rPr lang="en-US" altLang="ko-KR" sz="3000">
                <a:solidFill>
                  <a:srgbClr val="000000"/>
                </a:solidFill>
                <a:latin typeface="한컴 윤고딕 230"/>
              </a:rPr>
              <a:t>◆</a:t>
            </a:r>
            <a:r>
              <a:rPr lang="ko-KR" altLang="en-US" sz="3000">
                <a:solidFill>
                  <a:srgbClr val="000000"/>
                </a:solidFill>
                <a:latin typeface="한컴 윤고딕 230"/>
              </a:rPr>
              <a:t> 영유권 문제에 대해 국제법에 따라 평화적 해결</a:t>
            </a:r>
            <a:endParaRPr lang="ko-KR" altLang="en-US" sz="3000">
              <a:solidFill>
                <a:srgbClr val="000000"/>
              </a:solidFill>
              <a:latin typeface="한컴 윤고딕 230"/>
            </a:endParaRPr>
          </a:p>
        </p:txBody>
      </p:sp>
    </p:spTree>
    <p:extLst>
      <p:ext uri="{BB962C8B-B14F-4D97-AF65-F5344CB8AC3E}">
        <p14:creationId xmlns:p14="http://schemas.microsoft.com/office/powerpoint/2010/main" val="2723365558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독도가 한국 고유 영토인 근거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4690571" y="1308100"/>
            <a:ext cx="7044226" cy="4960939"/>
          </a:xfrm>
        </p:spPr>
        <p:txBody>
          <a:bodyPr/>
          <a:p>
            <a:pPr marL="0" lvl="0" indent="0">
              <a:buNone/>
              <a:defRPr/>
            </a:pPr>
            <a:r>
              <a:rPr lang="ko-KR" altLang="en-US" sz="3000"/>
              <a:t>                  </a:t>
            </a:r>
            <a:r>
              <a:rPr lang="ko-KR" altLang="en-US" sz="3000" b="1"/>
              <a:t>    </a:t>
            </a:r>
            <a:r>
              <a:rPr lang="ko-KR" altLang="en-US" sz="3000" b="1">
                <a:latin typeface="한컴 윤고딕 240"/>
                <a:ea typeface="한컴 윤고딕 240"/>
              </a:rPr>
              <a:t> </a:t>
            </a:r>
            <a:r>
              <a:rPr lang="ja-JP" altLang="en-US" sz="3000" b="1">
                <a:latin typeface="한컴 윤고딕 240"/>
                <a:ea typeface="한컴 윤고딕 240"/>
              </a:rPr>
              <a:t>〈</a:t>
            </a:r>
            <a:r>
              <a:rPr lang="ko-KR" altLang="en-US" sz="3000" b="1">
                <a:latin typeface="한컴 윤고딕 240"/>
                <a:ea typeface="한컴 윤고딕 240"/>
              </a:rPr>
              <a:t>삼국사기</a:t>
            </a:r>
            <a:r>
              <a:rPr lang="ja-JP" altLang="en-US" sz="3000" b="1">
                <a:latin typeface="한컴 윤고딕 240"/>
                <a:ea typeface="한컴 윤고딕 240"/>
              </a:rPr>
              <a:t>〉</a:t>
            </a:r>
            <a:endParaRPr lang="ja-JP" altLang="en-US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latin typeface="한컴 윤고딕 240"/>
                <a:ea typeface="한컴 윤고딕 240"/>
              </a:rPr>
              <a:t>지증왕 </a:t>
            </a:r>
            <a:r>
              <a:rPr lang="en-US" altLang="ko-KR" sz="2500" b="0">
                <a:latin typeface="한컴 윤고딕 240"/>
                <a:ea typeface="한컴 윤고딕 240"/>
              </a:rPr>
              <a:t>13</a:t>
            </a:r>
            <a:r>
              <a:rPr lang="ko-KR" altLang="en-US" sz="2500" b="0">
                <a:latin typeface="한컴 윤고딕 240"/>
                <a:ea typeface="한컴 윤고딕 240"/>
              </a:rPr>
              <a:t>년</a:t>
            </a:r>
            <a:r>
              <a:rPr lang="en-US" altLang="ko-KR" sz="2500" b="0">
                <a:latin typeface="한컴 윤고딕 240"/>
                <a:ea typeface="한컴 윤고딕 240"/>
              </a:rPr>
              <a:t>(512</a:t>
            </a:r>
            <a:r>
              <a:rPr lang="ko-KR" altLang="en-US" sz="2500" b="0">
                <a:latin typeface="한컴 윤고딕 240"/>
                <a:ea typeface="한컴 윤고딕 240"/>
              </a:rPr>
              <a:t>년</a:t>
            </a:r>
            <a:r>
              <a:rPr lang="en-US" altLang="ko-KR" sz="2500" b="0"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latin typeface="한컴 윤고딕 240"/>
                <a:ea typeface="한컴 윤고딕 240"/>
              </a:rPr>
              <a:t> </a:t>
            </a:r>
            <a:r>
              <a:rPr lang="en-US" altLang="ko-KR" sz="2500" b="0">
                <a:latin typeface="한컴 윤고딕 240"/>
                <a:ea typeface="한컴 윤고딕 240"/>
              </a:rPr>
              <a:t>6</a:t>
            </a:r>
            <a:r>
              <a:rPr lang="ko-KR" altLang="en-US" sz="2500" b="0">
                <a:latin typeface="한컴 윤고딕 240"/>
                <a:ea typeface="한컴 윤고딕 240"/>
              </a:rPr>
              <a:t>월 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우산국</a:t>
            </a:r>
            <a:r>
              <a:rPr lang="ko-KR" altLang="en-US" sz="2500" b="0">
                <a:latin typeface="한컴 윤고딕 240"/>
                <a:ea typeface="한컴 윤고딕 240"/>
              </a:rPr>
              <a:t>이 항복하고 매년 토산물을 공물로 바쳤다</a:t>
            </a:r>
            <a:r>
              <a:rPr lang="en-US" altLang="ko-KR" sz="2500" b="0">
                <a:latin typeface="한컴 윤고딕 240"/>
                <a:ea typeface="한컴 윤고딕 240"/>
              </a:rPr>
              <a:t>.’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‘</a:t>
            </a:r>
            <a:r>
              <a:rPr lang="ko-KR" altLang="en-US" sz="2500" b="0">
                <a:solidFill>
                  <a:srgbClr val="ff0000"/>
                </a:solidFill>
                <a:latin typeface="한컴 윤고딕 240"/>
                <a:ea typeface="한컴 윤고딕 240"/>
              </a:rPr>
              <a:t>우산국</a:t>
            </a:r>
            <a:r>
              <a:rPr lang="ko-KR" altLang="en-US" sz="2500" b="0">
                <a:latin typeface="한컴 윤고딕 240"/>
                <a:ea typeface="한컴 윤고딕 240"/>
              </a:rPr>
              <a:t> 사람들은 어리석고 성질이 사나워 위엄으로 복종시키기는 어려우니 꾀를 써서 복종시키는 것이 좋겠다</a:t>
            </a:r>
            <a:r>
              <a:rPr lang="en-US" altLang="ko-KR" sz="2500" b="0">
                <a:latin typeface="한컴 윤고딕 240"/>
                <a:ea typeface="한컴 윤고딕 240"/>
              </a:rPr>
              <a:t>.’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en-US" altLang="ko-KR" sz="2500" b="0">
                <a:latin typeface="한컴 윤고딕 240"/>
                <a:ea typeface="한컴 윤고딕 240"/>
              </a:rPr>
              <a:t>◆</a:t>
            </a:r>
            <a:r>
              <a:rPr lang="ko-KR" altLang="en-US" sz="2500" b="0">
                <a:latin typeface="한컴 윤고딕 240"/>
                <a:ea typeface="한컴 윤고딕 240"/>
              </a:rPr>
              <a:t> 신라 이사부 장군이 우산국</a:t>
            </a:r>
            <a:r>
              <a:rPr lang="en-US" altLang="ko-KR" sz="2500" b="0">
                <a:latin typeface="한컴 윤고딕 240"/>
                <a:ea typeface="한컴 윤고딕 240"/>
              </a:rPr>
              <a:t>(</a:t>
            </a:r>
            <a:r>
              <a:rPr lang="ko-KR" altLang="en-US" sz="2500" b="0">
                <a:latin typeface="한컴 윤고딕 240"/>
                <a:ea typeface="한컴 윤고딕 240"/>
              </a:rPr>
              <a:t>울릉도</a:t>
            </a:r>
            <a:r>
              <a:rPr lang="en-US" altLang="ko-KR" sz="2500" b="0">
                <a:latin typeface="한컴 윤고딕 240"/>
                <a:ea typeface="한컴 윤고딕 240"/>
              </a:rPr>
              <a:t>)</a:t>
            </a:r>
            <a:r>
              <a:rPr lang="ko-KR" altLang="en-US" sz="2500" b="0">
                <a:latin typeface="한컴 윤고딕 240"/>
                <a:ea typeface="한컴 윤고딕 240"/>
              </a:rPr>
              <a:t>를 복속시킴</a:t>
            </a:r>
            <a:endParaRPr lang="ko-KR" altLang="en-US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r>
              <a:rPr lang="ko-KR" altLang="en-US" sz="2500" b="0">
                <a:latin typeface="한컴 윤고딕 240"/>
                <a:ea typeface="한컴 윤고딕 240"/>
              </a:rPr>
              <a:t>   으로부터 울릉도와 독도는 한국의 영토가 됨</a:t>
            </a:r>
            <a:r>
              <a:rPr lang="en-US" altLang="ko-KR" sz="2500" b="0">
                <a:latin typeface="한컴 윤고딕 240"/>
                <a:ea typeface="한컴 윤고딕 240"/>
              </a:rPr>
              <a:t>.</a:t>
            </a:r>
            <a:endParaRPr lang="en-US" altLang="ko-KR" sz="2500" b="0">
              <a:latin typeface="한컴 윤고딕 240"/>
              <a:ea typeface="한컴 윤고딕 240"/>
            </a:endParaRPr>
          </a:p>
          <a:p>
            <a:pPr marL="0" lvl="0" indent="0">
              <a:buNone/>
              <a:defRPr/>
            </a:pPr>
            <a:endParaRPr lang="ja-JP" altLang="en-US" sz="30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1063586"/>
            <a:ext cx="4143375" cy="5205453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31799" y="6269039"/>
            <a:ext cx="7335655" cy="26776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200">
                <a:latin typeface="한컴 윤고딕 240"/>
                <a:ea typeface="한컴 윤고딕 240"/>
              </a:rPr>
              <a:t>출처</a:t>
            </a:r>
            <a:r>
              <a:rPr lang="en-US" altLang="ko-KR" sz="1200">
                <a:latin typeface="한컴 윤고딕 240"/>
                <a:ea typeface="한컴 윤고딕 240"/>
              </a:rPr>
              <a:t>:</a:t>
            </a:r>
            <a:r>
              <a:rPr lang="ko-KR" altLang="en-US" sz="1200">
                <a:latin typeface="한컴 윤고딕 240"/>
                <a:ea typeface="한컴 윤고딕 240"/>
              </a:rPr>
              <a:t> 동북아역사재단 홈페이지 </a:t>
            </a:r>
            <a:endParaRPr lang="ko-KR" altLang="en-US" sz="1200">
              <a:latin typeface="한컴 윤고딕 240"/>
              <a:ea typeface="한컴 윤고딕 240"/>
            </a:endParaRPr>
          </a:p>
        </p:txBody>
      </p:sp>
    </p:spTree>
    <p:extLst>
      <p:ext uri="{BB962C8B-B14F-4D97-AF65-F5344CB8AC3E}">
        <p14:creationId xmlns:p14="http://schemas.microsoft.com/office/powerpoint/2010/main" val="3608864366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4a45ff"/>
      </a:hlink>
      <a:folHlink>
        <a:srgbClr val="be27bb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1589</ep:Words>
  <ep:PresentationFormat>화면 슬라이드 쇼(4:3)</ep:PresentationFormat>
  <ep:Paragraphs>401</ep:Paragraphs>
  <ep:Slides>34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ep:HeadingPairs>
  <ep:TitlesOfParts>
    <vt:vector size="35" baseType="lpstr">
      <vt:lpstr>교차</vt:lpstr>
      <vt:lpstr>대한민국 고유의 영토 독도</vt:lpstr>
      <vt:lpstr>독도</vt:lpstr>
      <vt:lpstr>독도</vt:lpstr>
      <vt:lpstr>독도</vt:lpstr>
      <vt:lpstr>독도</vt:lpstr>
      <vt:lpstr>독도</vt:lpstr>
      <vt:lpstr>독도에 대한 입장</vt:lpstr>
      <vt:lpstr>독도에 대한 입장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독도가 한국 고유 영토인 근거</vt:lpstr>
      <vt:lpstr>일본이 주장하는 근거</vt:lpstr>
      <vt:lpstr>일본이 주장하는 근거</vt:lpstr>
      <vt:lpstr>반박</vt:lpstr>
      <vt:lpstr>반박</vt:lpstr>
      <vt:lpstr>반박</vt:lpstr>
      <vt:lpstr>일본이 주장하는 근거</vt:lpstr>
      <vt:lpstr>반박</vt:lpstr>
      <vt:lpstr>반박</vt:lpstr>
      <vt:lpstr>반박</vt:lpstr>
      <vt:lpstr>반박</vt:lpstr>
      <vt:lpstr>반박</vt:lpstr>
      <vt:lpstr>반박</vt:lpstr>
      <vt:lpstr>독도는 대한민국의 고유 영토</vt:lpstr>
      <vt:lpstr>슬라이드 34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2025-04-29T09:29:38.457</dcterms:created>
  <dc:creator>user</dc:creator>
  <cp:lastModifiedBy>user</cp:lastModifiedBy>
  <dcterms:modified xsi:type="dcterms:W3CDTF">2025-04-30T11:04:07.410</dcterms:modified>
  <cp:revision>225</cp:revision>
  <dc:title>대한민국 고유의 영토 독도</dc:title>
  <cp:version>13.0.0.1053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