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DD817F-4D8E-9181-A4D2-49B545A16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49BC05-6E88-545F-9F4E-39B24AB55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341427-7809-6997-6BB8-CD85F3E4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4610C0-3412-CDE9-3BCB-38E14801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D06CCC-2800-2F12-6AAC-04CE705C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89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C5EE11-2047-446A-99EE-FA26AA4D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E8E22B-09A7-307E-9F0A-DE753E8B4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28F228-8FB5-0690-E835-A96D54C4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9AE52A-F13D-8248-525E-4716B76B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9C3D07-CF1B-B5C8-2D06-8141DEF1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64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55AB2B4-FD55-BAD5-678A-796F4A24F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3B86D0-FF16-DB9D-33B1-71CE2043F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0EDA5C-F52E-C511-8F51-E4ACDCBA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B27028-FF2F-E0CD-0FAF-00494AE8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8943DD-B456-831B-90A4-1B438BFC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86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E58187-7DA4-F6B7-8BC5-382E3421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56FC7E-13F5-630F-4EF8-658B087F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821FC7-F1EF-F444-A10C-E97B4801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91A581-D42D-94D1-BFA5-1365CB33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CB0ACD-D347-BD44-6FFD-11289207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11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5C2CB9-5D69-86BC-5615-86BC7F10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A5FB94-F929-3422-D66B-AE59814BE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3F022D-A340-EB70-C1C3-A6C76C22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1AB635-A67D-78C9-CD11-9BF8D539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FE1C31-805A-B1D4-3FBF-276D0378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88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BF285E-CEAF-F73A-E94B-B5731C00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829D4D-D293-3FC7-2AD7-214B019E2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4EE2D4-15EF-4CD6-347A-DA9C77FC6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0743CB9-6CB9-E10C-CE56-D35884CC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8EAF75-C5BA-8780-0054-5A990874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35F7CC-9593-C5BE-E1CB-5EC43207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16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505B99-2943-9E98-3EC3-48DC84D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8D73DF-B76A-C7D2-F52C-414F072B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06A864-EE59-8FC9-5D4F-020C7603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2FAFA64-F405-2699-1276-2007914A5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6C6272-DC10-9774-711A-33FDEAB3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FE83E84-6AAB-624A-D423-E2C3C7EB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E6A1120-AF00-6D2B-66F3-86460630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5FF17FA-D7F6-F766-9FCE-6D2BEA27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0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58505F-50AD-CA17-CA8D-2275E561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C183E75-0C92-D99C-652E-47E99265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83EF07F-6257-485D-1C74-ECDF5670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E34A9D-9FA2-0D4D-D4B0-F144DF68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15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ADE4A2E-9DF3-3468-6D1D-D63C2215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7FE49F-9306-1F69-E48E-908B9B64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55D474-D1F6-1E22-1F37-69F7D0B0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31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FB7DFA-67F1-06DA-5D24-7C2F3E2D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CCEAF3-FE39-1F31-0111-1C60DAD43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B42CAF-0E09-0A6B-B5ED-E1DCF594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20CCB2-261A-4916-84FC-2E14BA60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951366-E001-7093-2982-369622E8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81DD13-E75A-B45A-8BE7-139341B7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74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18DA27-4433-2669-D26A-EF2BDF7D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38245D0-860B-6885-7B2C-4892E64A1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033499-1523-7BF9-08E2-1A891F60C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E35D37-1654-2C03-FF41-9E6DB493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AB8B66-26D1-4A93-4471-1B944563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4572A3-4E2F-BEB2-E3F9-7496EF01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95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F3203DC-F1D6-0CC7-5F47-ECD16A7B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9CFDA9-86FB-071A-31DA-0A02DF89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3991E1-E91E-0143-B3E1-74465FF7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76489-FAD9-406F-90E1-F83F546D9B66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7248B6-F056-31D7-0A9F-643DF2767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DCE5D6-92B0-7887-4A87-70F10B721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B778D-2F5A-4E84-938E-9C13609818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85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39EF6-7140-CAF1-E374-DFDE785FB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일본의 연중행사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2850D66-97A5-EA15-59F2-F51A74173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7709" y="5338475"/>
            <a:ext cx="9144000" cy="397162"/>
          </a:xfrm>
        </p:spPr>
        <p:txBody>
          <a:bodyPr>
            <a:normAutofit/>
          </a:bodyPr>
          <a:lstStyle/>
          <a:p>
            <a:pPr algn="l"/>
            <a:r>
              <a:rPr lang="en-US" altLang="ko-KR" sz="1500" dirty="0"/>
              <a:t>22002001 </a:t>
            </a:r>
            <a:r>
              <a:rPr lang="ko-KR" altLang="en-US" sz="1500" dirty="0" err="1"/>
              <a:t>박기보</a:t>
            </a:r>
            <a:r>
              <a:rPr lang="ko-KR" altLang="en-US" sz="1500" dirty="0"/>
              <a:t> </a:t>
            </a:r>
            <a:r>
              <a:rPr lang="en-US" altLang="ko-KR" sz="1500" dirty="0"/>
              <a:t>21107693 </a:t>
            </a:r>
            <a:r>
              <a:rPr lang="ko-KR" altLang="en-US" sz="1500" dirty="0" err="1"/>
              <a:t>박영광</a:t>
            </a:r>
            <a:r>
              <a:rPr lang="ko-KR" altLang="en-US" sz="1500" dirty="0"/>
              <a:t> </a:t>
            </a:r>
            <a:r>
              <a:rPr lang="en-US" altLang="ko-KR" sz="1500" dirty="0"/>
              <a:t>22420971 </a:t>
            </a:r>
            <a:r>
              <a:rPr lang="ko-KR" altLang="en-US" sz="1500" dirty="0"/>
              <a:t>김민철 </a:t>
            </a:r>
            <a:r>
              <a:rPr lang="en-US" altLang="ko-KR" sz="1500" dirty="0"/>
              <a:t>22122075 </a:t>
            </a:r>
            <a:r>
              <a:rPr lang="ko-KR" altLang="en-US" sz="1500" dirty="0"/>
              <a:t>김용관</a:t>
            </a:r>
          </a:p>
        </p:txBody>
      </p:sp>
    </p:spTree>
    <p:extLst>
      <p:ext uri="{BB962C8B-B14F-4D97-AF65-F5344CB8AC3E}">
        <p14:creationId xmlns:p14="http://schemas.microsoft.com/office/powerpoint/2010/main" val="386196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A481F-A719-C080-A150-F0A4435C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ko-KR" altLang="en-US" dirty="0" err="1"/>
              <a:t>시치고산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AFC7B2-FE66-6419-5E7F-DE6F27E4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시치고산은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아이의 성장을 축하하는 날로 남자 아이의 경우 만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3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세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5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세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여자아이의 경우 만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3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세와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7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세가 되는 행의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11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15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일에 신사에 참배를 하러 가는 행사입니다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아이의 장수를 바라는 의미에서 가늘고 긴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지토세아메를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먹이기도 합니다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pic>
        <p:nvPicPr>
          <p:cNvPr id="8194" name="Picture 2" descr="일본 아이들의 성장을 바라는 753">
            <a:extLst>
              <a:ext uri="{FF2B5EF4-FFF2-40B4-BE49-F238E27FC236}">
                <a16:creationId xmlns:a16="http://schemas.microsoft.com/office/drawing/2014/main" id="{2C984F61-B523-D755-D9CD-70BE50739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36" y="3110670"/>
            <a:ext cx="4799446" cy="32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치토세 아메 - 홋카이도 치토세시의 일본 사탕">
            <a:extLst>
              <a:ext uri="{FF2B5EF4-FFF2-40B4-BE49-F238E27FC236}">
                <a16:creationId xmlns:a16="http://schemas.microsoft.com/office/drawing/2014/main" id="{C93E4B8C-4028-F6CD-5704-4A6AD9DD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18" y="3110670"/>
            <a:ext cx="4799446" cy="320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8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9C464B-6D72-C308-CE38-1AB11441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ko-KR" altLang="en-US" dirty="0" err="1"/>
              <a:t>오미소카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45F43B-6E60-05C6-C178-7D607B65D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sz="18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오미소카는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1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년의 마지막 날인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12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31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일을 칭하는 말입니다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오미소카의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밤에는 </a:t>
            </a:r>
            <a:r>
              <a:rPr lang="ko-KR" altLang="ko-KR" sz="18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도시코시소바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장수와 행복을 빈다는 뜻을 가진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 먹으며 해를 넘깁니다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새해가 시작되는 밤 자정이 되면 일본 각지의 절에서는 사람의 번뇌를 몰아내는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108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번의 제야의 종을 치는 행사를 하는 등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 해를 보내고 새해를 맞이하는 다양한 행사가 거행됩니다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dirty="0"/>
          </a:p>
        </p:txBody>
      </p:sp>
      <p:pic>
        <p:nvPicPr>
          <p:cNvPr id="9218" name="Picture 2" descr="일본의 12월 31일 오미소카(大晦日)를 보내는 방법 &gt; 생활커뮤니티 | オンライン進学資料館">
            <a:extLst>
              <a:ext uri="{FF2B5EF4-FFF2-40B4-BE49-F238E27FC236}">
                <a16:creationId xmlns:a16="http://schemas.microsoft.com/office/drawing/2014/main" id="{54C520F6-4F45-F1E4-E321-48C1E6200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09" y="3164053"/>
            <a:ext cx="4470399" cy="32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오미소카 - 위키백과, 우리 모두의 백과사전">
            <a:extLst>
              <a:ext uri="{FF2B5EF4-FFF2-40B4-BE49-F238E27FC236}">
                <a16:creationId xmlns:a16="http://schemas.microsoft.com/office/drawing/2014/main" id="{F1358EAF-ADC7-D99E-1D74-506E4C8D7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73" y="3164054"/>
            <a:ext cx="4865399" cy="32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1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974459-A684-0E6A-580D-EAA1927E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A186E7-9A2A-53D5-7E15-9FB61E6E7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/>
              <a:t>일본의 </a:t>
            </a:r>
            <a:r>
              <a:rPr lang="en-US" altLang="ko-KR" sz="4400" dirty="0"/>
              <a:t>1</a:t>
            </a:r>
            <a:r>
              <a:rPr lang="ko-KR" altLang="en-US" sz="4400" dirty="0"/>
              <a:t>월</a:t>
            </a:r>
            <a:r>
              <a:rPr lang="en-US" altLang="ko-KR" sz="4400" dirty="0"/>
              <a:t>~12</a:t>
            </a:r>
            <a:r>
              <a:rPr lang="ko-KR" altLang="en-US" sz="4400" dirty="0"/>
              <a:t>월의 연중행사를 정리</a:t>
            </a:r>
          </a:p>
        </p:txBody>
      </p:sp>
    </p:spTree>
    <p:extLst>
      <p:ext uri="{BB962C8B-B14F-4D97-AF65-F5344CB8AC3E}">
        <p14:creationId xmlns:p14="http://schemas.microsoft.com/office/powerpoint/2010/main" val="240276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3695E4-003C-C7B7-91FD-E73B9389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3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ko-KR" altLang="en-US" sz="3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행사 </a:t>
            </a:r>
            <a:r>
              <a:rPr lang="ko-KR" altLang="en-US" sz="30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오쇼가쓰</a:t>
            </a:r>
            <a:r>
              <a:rPr lang="en-US" altLang="ko-KR" sz="3000" dirty="0"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30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30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가가미바라키</a:t>
            </a:r>
            <a:endParaRPr lang="ko-KR" altLang="en-US" sz="3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D91498-B891-9096-CA2A-75020A5D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989"/>
            <a:ext cx="10515600" cy="4351338"/>
          </a:xfrm>
        </p:spPr>
        <p:txBody>
          <a:bodyPr/>
          <a:lstStyle/>
          <a:p>
            <a:pPr marL="342900" lvl="0" indent="-342900" latinLnBrk="1">
              <a:buFont typeface="+mj-lt"/>
              <a:buAutoNum type="arabicPeriod"/>
            </a:pPr>
            <a:r>
              <a:rPr lang="ko-KR" altLang="ko-KR" sz="20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오쇼가쓰</a:t>
            </a:r>
            <a:r>
              <a:rPr lang="en-US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: </a:t>
            </a:r>
            <a:r>
              <a:rPr lang="ko-KR" altLang="ko-KR" sz="20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오쇼가쓰는</a:t>
            </a:r>
            <a:r>
              <a:rPr lang="ko-KR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새해를 맞이하는 가장 큰 명절로 가족이 모여 </a:t>
            </a:r>
            <a:r>
              <a:rPr lang="ko-KR" altLang="ko-KR" sz="20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오세치</a:t>
            </a:r>
            <a:r>
              <a:rPr lang="ko-KR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요리를 먹으며 신사나 사절에 참배를 가는 행사입니다</a:t>
            </a:r>
            <a:r>
              <a:rPr lang="en-US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342900" lvl="0" indent="-342900" latinLnBrk="1">
              <a:buFont typeface="+mj-lt"/>
              <a:buAutoNum type="arabicPeriod"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latinLnBrk="1">
              <a:buFont typeface="+mj-lt"/>
              <a:buAutoNum type="arabicPeriod"/>
            </a:pPr>
            <a:endParaRPr lang="en-US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latinLnBrk="1">
              <a:buFont typeface="+mj-lt"/>
              <a:buAutoNum type="arabicPeriod"/>
            </a:pPr>
            <a:endParaRPr lang="en-US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latinLnBrk="1">
              <a:buFont typeface="+mj-lt"/>
              <a:buAutoNum type="arabicPeriod"/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latinLnBrk="1">
              <a:spcAft>
                <a:spcPts val="800"/>
              </a:spcAft>
              <a:buFont typeface="+mj-lt"/>
              <a:buAutoNum type="arabicPeriod"/>
            </a:pPr>
            <a:endParaRPr lang="en-US" altLang="ko-KR" sz="20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latinLnBrk="1">
              <a:spcAft>
                <a:spcPts val="800"/>
              </a:spcAft>
              <a:buFont typeface="+mj-lt"/>
              <a:buAutoNum type="arabicPeriod"/>
            </a:pPr>
            <a:r>
              <a:rPr lang="ko-KR" altLang="ko-KR" sz="20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가가미비라키</a:t>
            </a:r>
            <a:r>
              <a:rPr lang="en-US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1</a:t>
            </a:r>
            <a:r>
              <a:rPr lang="ko-KR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en-US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11</a:t>
            </a:r>
            <a:r>
              <a:rPr lang="ko-KR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</a:t>
            </a:r>
            <a:r>
              <a:rPr lang="en-US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정월 장식인 </a:t>
            </a:r>
            <a:r>
              <a:rPr lang="en-US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</a:t>
            </a:r>
            <a:r>
              <a:rPr lang="ko-KR" altLang="ko-KR" sz="20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가가미모치를</a:t>
            </a:r>
            <a:r>
              <a:rPr lang="ko-KR" altLang="ko-KR" sz="2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깨서 먹는 의식이 있습니다</a:t>
            </a:r>
            <a:r>
              <a:rPr lang="en-US" altLang="ko-KR" sz="30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30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pic>
        <p:nvPicPr>
          <p:cNvPr id="1028" name="Picture 4" descr="일본의 설날 오쇼가츠 - 새해 인사와 연말 인사 🎍">
            <a:extLst>
              <a:ext uri="{FF2B5EF4-FFF2-40B4-BE49-F238E27FC236}">
                <a16:creationId xmlns:a16="http://schemas.microsoft.com/office/drawing/2014/main" id="{47B6D0EB-F8D0-61C6-6D32-F5C8F4208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45" y="1877011"/>
            <a:ext cx="2502910" cy="14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E42CE-DA78-FBAB-57F9-0FF2E5FFC0FB}"/>
              </a:ext>
            </a:extLst>
          </p:cNvPr>
          <p:cNvSpPr txBox="1"/>
          <p:nvPr/>
        </p:nvSpPr>
        <p:spPr>
          <a:xfrm>
            <a:off x="8340434" y="3315962"/>
            <a:ext cx="352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</a:rPr>
              <a:t>일본의 설날 </a:t>
            </a:r>
            <a:r>
              <a:rPr lang="ko-KR" altLang="en-US" sz="1400" dirty="0" err="1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</a:rPr>
              <a:t>오쇼가츠의</a:t>
            </a: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</a:rPr>
              <a:t> 모습</a:t>
            </a:r>
          </a:p>
        </p:txBody>
      </p:sp>
      <p:pic>
        <p:nvPicPr>
          <p:cNvPr id="1030" name="Picture 6" descr="가가 미모 치 일본 요리 로열티 무료 사진, 그림, 이미지 그리고 스톡포토그래피. Image 47671778">
            <a:extLst>
              <a:ext uri="{FF2B5EF4-FFF2-40B4-BE49-F238E27FC236}">
                <a16:creationId xmlns:a16="http://schemas.microsoft.com/office/drawing/2014/main" id="{193248CA-0730-3C06-F052-6051E2E49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45" y="4678501"/>
            <a:ext cx="2555603" cy="17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9D5A9-3613-752B-094B-A30CAC0217BC}"/>
              </a:ext>
            </a:extLst>
          </p:cNvPr>
          <p:cNvSpPr txBox="1"/>
          <p:nvPr/>
        </p:nvSpPr>
        <p:spPr>
          <a:xfrm>
            <a:off x="8340434" y="6474691"/>
            <a:ext cx="271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ko-KR" altLang="en-US" sz="1500" dirty="0" err="1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</a:rPr>
              <a:t>가가미모치</a:t>
            </a:r>
            <a:endParaRPr lang="en-US" altLang="ko-KR" sz="1500" dirty="0">
              <a:solidFill>
                <a:schemeClr val="bg1">
                  <a:lumMod val="6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121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5185AB-B07F-CBB1-1F13-62AD9753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:</a:t>
            </a:r>
            <a:r>
              <a:rPr lang="ko-KR" altLang="en-US" dirty="0" err="1"/>
              <a:t>세츠분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44AA0-E269-551F-F15B-79FC766A3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ko-KR" sz="20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세츠분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입춘 전날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보통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2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3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콩을 뿌리며 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“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도깨비는 나가고 복은 들어와라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”</a:t>
            </a:r>
            <a:r>
              <a:rPr lang="ko-KR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라고 외쳐 액운을 쫓아내고 복을 부르는 행사입니다</a:t>
            </a:r>
            <a:r>
              <a:rPr lang="en-US" altLang="ko-KR" sz="20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sz="2000" dirty="0"/>
          </a:p>
        </p:txBody>
      </p:sp>
      <p:pic>
        <p:nvPicPr>
          <p:cNvPr id="2050" name="Picture 2" descr="일본의 풍습 - 세츠분(세쓰분/절분/입춘 전날)과 에호마키 - LIVE JAPAN ( 일본여행·추천명소·지역정보 )">
            <a:extLst>
              <a:ext uri="{FF2B5EF4-FFF2-40B4-BE49-F238E27FC236}">
                <a16:creationId xmlns:a16="http://schemas.microsoft.com/office/drawing/2014/main" id="{4C8C5A16-4C91-692C-7002-6ED4BB8B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2676556"/>
            <a:ext cx="3738128" cy="26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8761CC-1783-1A4D-AE5B-EF62FDC8B7DF}"/>
              </a:ext>
            </a:extLst>
          </p:cNvPr>
          <p:cNvSpPr txBox="1"/>
          <p:nvPr/>
        </p:nvSpPr>
        <p:spPr>
          <a:xfrm>
            <a:off x="969819" y="5393185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</a:rPr>
              <a:t>가족 중 도깨비 가면을 쓰고 도깨비 역할을 하는 사람에게 콩을 던진다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59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AD5673-AD6B-C3CD-7B80-14D56418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ko-KR" altLang="en-US" dirty="0" err="1"/>
              <a:t>히나마쓰리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D5BB0F-2C7D-09AC-CA08-5BCC9F460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sz="22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히나마쓰리</a:t>
            </a:r>
            <a:r>
              <a:rPr lang="en-US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3</a:t>
            </a:r>
            <a:r>
              <a:rPr lang="ko-KR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en-US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3</a:t>
            </a:r>
            <a:r>
              <a:rPr lang="ko-KR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</a:t>
            </a:r>
            <a:r>
              <a:rPr lang="en-US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2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히나인형을</a:t>
            </a:r>
            <a:r>
              <a:rPr lang="ko-KR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장식하고 여자 아이의 건강과 행복을 기원하는 행사입니다</a:t>
            </a:r>
            <a:r>
              <a:rPr lang="en-US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22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히나인형은</a:t>
            </a:r>
            <a:r>
              <a:rPr lang="ko-KR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저렴한 것부터</a:t>
            </a:r>
            <a:r>
              <a:rPr lang="en-US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100</a:t>
            </a:r>
            <a:r>
              <a:rPr lang="ko-KR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만 엔을 넘는 고가의 것도 있습니다</a:t>
            </a:r>
            <a:r>
              <a:rPr lang="en-US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2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pic>
        <p:nvPicPr>
          <p:cNvPr id="3074" name="Picture 2" descr="3월 3일, 딸아이에게 '히나인형' 선물하는 날">
            <a:extLst>
              <a:ext uri="{FF2B5EF4-FFF2-40B4-BE49-F238E27FC236}">
                <a16:creationId xmlns:a16="http://schemas.microsoft.com/office/drawing/2014/main" id="{F98BC218-0985-9F36-258C-95D2E567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69" y="2709863"/>
            <a:ext cx="51625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0C0957-C3AE-7272-DBA8-70531F46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월 하나미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5A34EA-2DBB-C85D-ED4B-FCC665ABB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하나미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벚꽃이 필 때 벚나무 아래에서 즐기는 꽃놀이를 말합니다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도쿄의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우에노공원에는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4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 초 벚꽃이 만개하면 전국 각지에서 벚꽃을 보러 오는 사람들로 만원을 이룹니다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아오모리의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히로사키공원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나가노의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다카토성지공원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나라의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요시노야마는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3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대 벚꽃 명소로 꼽</a:t>
            </a:r>
            <a:r>
              <a:rPr lang="ko-KR" altLang="en-US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힙니다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pic>
        <p:nvPicPr>
          <p:cNvPr id="4098" name="Picture 2" descr="히로사키 공원｜관광｜Amazing AOMORI - The Official Aomori Travel Guide">
            <a:extLst>
              <a:ext uri="{FF2B5EF4-FFF2-40B4-BE49-F238E27FC236}">
                <a16:creationId xmlns:a16="http://schemas.microsoft.com/office/drawing/2014/main" id="{05B5CF37-78CE-7F87-97FB-F646F6CD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76661"/>
            <a:ext cx="3133436" cy="21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천하제일의 벚꽃! 나가노현・【다카토 성지공원】의 매력｜THE GATE">
            <a:extLst>
              <a:ext uri="{FF2B5EF4-FFF2-40B4-BE49-F238E27FC236}">
                <a16:creationId xmlns:a16="http://schemas.microsoft.com/office/drawing/2014/main" id="{290D5B9B-6594-7580-9787-54890506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6" y="4076661"/>
            <a:ext cx="3740729" cy="21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요시노야마">
            <a:extLst>
              <a:ext uri="{FF2B5EF4-FFF2-40B4-BE49-F238E27FC236}">
                <a16:creationId xmlns:a16="http://schemas.microsoft.com/office/drawing/2014/main" id="{52A4AB64-D8B5-E61F-D22B-9A27565A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6" y="4076661"/>
            <a:ext cx="3698276" cy="208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D089AD-D4A7-1385-2B76-10B318DD7086}"/>
              </a:ext>
            </a:extLst>
          </p:cNvPr>
          <p:cNvSpPr txBox="1"/>
          <p:nvPr/>
        </p:nvSpPr>
        <p:spPr>
          <a:xfrm>
            <a:off x="755072" y="6308209"/>
            <a:ext cx="1083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히로사키</a:t>
            </a:r>
            <a:r>
              <a:rPr lang="ko-KR" altLang="en-US" dirty="0"/>
              <a:t> 공원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84CE0-EDDA-50DD-A384-F9BB99DD046E}"/>
              </a:ext>
            </a:extLst>
          </p:cNvPr>
          <p:cNvSpPr txBox="1"/>
          <p:nvPr/>
        </p:nvSpPr>
        <p:spPr>
          <a:xfrm>
            <a:off x="4036291" y="6309531"/>
            <a:ext cx="374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다카토성지공원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4709F-3780-9260-9A01-E43D76EA5C80}"/>
              </a:ext>
            </a:extLst>
          </p:cNvPr>
          <p:cNvSpPr txBox="1"/>
          <p:nvPr/>
        </p:nvSpPr>
        <p:spPr>
          <a:xfrm>
            <a:off x="7936346" y="6284329"/>
            <a:ext cx="3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요시노야마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342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D6A105-A86B-7104-6906-318B7A1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ko-KR" altLang="en-US" dirty="0" err="1"/>
              <a:t>단고노</a:t>
            </a:r>
            <a:r>
              <a:rPr lang="ko-KR" altLang="en-US" dirty="0"/>
              <a:t> </a:t>
            </a:r>
            <a:r>
              <a:rPr lang="ko-KR" altLang="en-US" dirty="0" err="1"/>
              <a:t>셋쿠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6EB4FD-A1D0-EE3D-2E48-00184D9D8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ko-KR" sz="22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단고노</a:t>
            </a:r>
            <a:r>
              <a:rPr lang="ko-KR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2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셋쿠는</a:t>
            </a:r>
            <a:r>
              <a:rPr lang="ko-KR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2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단오창포절이라고도</a:t>
            </a:r>
            <a:r>
              <a:rPr lang="ko-KR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불리며</a:t>
            </a:r>
            <a:r>
              <a:rPr lang="en-US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5</a:t>
            </a:r>
            <a:r>
              <a:rPr lang="ko-KR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en-US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5</a:t>
            </a:r>
            <a:r>
              <a:rPr lang="ko-KR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 어린이날로 정해져 있는 경축일로 공휴일이지만</a:t>
            </a:r>
            <a:r>
              <a:rPr lang="en-US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원래는 </a:t>
            </a:r>
            <a:r>
              <a:rPr lang="en-US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남자아이</a:t>
            </a:r>
            <a:r>
              <a:rPr lang="en-US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성장을 축하하는 날이었습니다</a:t>
            </a:r>
            <a:r>
              <a:rPr lang="en-US" altLang="ko-KR" sz="22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sz="2200" dirty="0"/>
          </a:p>
        </p:txBody>
      </p:sp>
      <p:pic>
        <p:nvPicPr>
          <p:cNvPr id="5122" name="Picture 2" descr="사랑스러워 늠름한, 명장들의 오월 인형으로 첫명절을 축하 | 엄마 라이프를, 즐겁고, 영리하고.－ mamaco with">
            <a:extLst>
              <a:ext uri="{FF2B5EF4-FFF2-40B4-BE49-F238E27FC236}">
                <a16:creationId xmlns:a16="http://schemas.microsoft.com/office/drawing/2014/main" id="{17DDD6F4-155C-DD21-F426-4B5E9C82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41964"/>
            <a:ext cx="3565813" cy="23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71361-2046-E317-2002-F7B7A0D2C609}"/>
              </a:ext>
            </a:extLst>
          </p:cNvPr>
          <p:cNvSpPr txBox="1"/>
          <p:nvPr/>
        </p:nvSpPr>
        <p:spPr>
          <a:xfrm>
            <a:off x="799522" y="5717193"/>
            <a:ext cx="3604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남자아이의 건강한 성장을 기원하며 장식하는 무사인형</a:t>
            </a:r>
            <a:r>
              <a:rPr lang="en-US" altLang="ko-KR" sz="1300" dirty="0"/>
              <a:t>. </a:t>
            </a:r>
            <a:r>
              <a:rPr lang="ko-KR" altLang="en-US" sz="1300" dirty="0" err="1"/>
              <a:t>오월인형이라고도</a:t>
            </a:r>
            <a:r>
              <a:rPr lang="ko-KR" altLang="en-US" sz="1300" dirty="0"/>
              <a:t> 불린다</a:t>
            </a:r>
            <a:endParaRPr lang="en-US" altLang="ko-KR" sz="1300" dirty="0"/>
          </a:p>
        </p:txBody>
      </p:sp>
    </p:spTree>
    <p:extLst>
      <p:ext uri="{BB962C8B-B14F-4D97-AF65-F5344CB8AC3E}">
        <p14:creationId xmlns:p14="http://schemas.microsoft.com/office/powerpoint/2010/main" val="299203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BBDD-AD41-9AAC-6D7E-5037883B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ko-KR" altLang="en-US" dirty="0" err="1"/>
              <a:t>다나바타마쓰리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2C510B-5FE8-BFE0-1101-73E28626E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7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7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 밤이라는 뜻을 가진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다나바타는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견우와 직녀의 전설을 바탕으로 한 행사입니다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단자쿠라는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가늘고 긴 색지에 소원을 써서 대나무 장대에 매달아 장식하기도 합니다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다나바타는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센다이의 </a:t>
            </a: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다나바타마쓰리가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성대하기로 유명합니다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pic>
        <p:nvPicPr>
          <p:cNvPr id="6146" name="Picture 2" descr="일본 칠석날에는 어떠한 마츠리(축제)가 있을까? 타나바타(7월 7일・칠석) 마츠리 소개!">
            <a:extLst>
              <a:ext uri="{FF2B5EF4-FFF2-40B4-BE49-F238E27FC236}">
                <a16:creationId xmlns:a16="http://schemas.microsoft.com/office/drawing/2014/main" id="{CAFC7F51-699D-DB74-410C-866F199D3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73" y="2923597"/>
            <a:ext cx="5607628" cy="34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9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E55DC2-5EA0-5FF0-B1FD-0C0616C3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ko-KR" altLang="en-US" dirty="0"/>
              <a:t>월 오본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54D8AA-BD4E-119E-F3C7-73BBE1931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오본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8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13~16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일경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조상의 영혼을 맞이하고 보내는 명절로 가족이나 친척이 모여서 성묘를 하고 참배를 합니다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도쿄 일부 지역이나 규슈 일부 지역에서는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7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13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일부터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16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 사이에 행사를 진행하는 경우도 있습니다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pic>
        <p:nvPicPr>
          <p:cNvPr id="7176" name="Picture 8" descr="일본의 추석 '오본' &lt; 기타 &lt; News &lt; 기사본문 - 경인종합일보">
            <a:extLst>
              <a:ext uri="{FF2B5EF4-FFF2-40B4-BE49-F238E27FC236}">
                <a16:creationId xmlns:a16="http://schemas.microsoft.com/office/drawing/2014/main" id="{B80244E5-D66B-F268-CD76-AC4F7138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02" y="2992582"/>
            <a:ext cx="4621384" cy="30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5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406</Words>
  <Application>Microsoft Office PowerPoint</Application>
  <PresentationFormat>와이드스크린</PresentationFormat>
  <Paragraphs>35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일본의 연중행사</vt:lpstr>
      <vt:lpstr>목차</vt:lpstr>
      <vt:lpstr>1월의 행사 오쇼가쓰, 가가미바라키</vt:lpstr>
      <vt:lpstr>2월 :세츠분</vt:lpstr>
      <vt:lpstr>3월 히나마쓰리</vt:lpstr>
      <vt:lpstr>4월 하나미</vt:lpstr>
      <vt:lpstr>5월 단고노 셋쿠</vt:lpstr>
      <vt:lpstr>7월 다나바타마쓰리</vt:lpstr>
      <vt:lpstr>8월 오본</vt:lpstr>
      <vt:lpstr>11월 시치고산</vt:lpstr>
      <vt:lpstr>12월 오미소카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com11</dc:creator>
  <cp:lastModifiedBy>com11</cp:lastModifiedBy>
  <cp:revision>4</cp:revision>
  <dcterms:created xsi:type="dcterms:W3CDTF">2025-04-21T20:15:40Z</dcterms:created>
  <dcterms:modified xsi:type="dcterms:W3CDTF">2025-04-21T20:23:50Z</dcterms:modified>
</cp:coreProperties>
</file>