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65" r:id="rId4"/>
    <p:sldId id="262" r:id="rId5"/>
    <p:sldId id="267" r:id="rId6"/>
    <p:sldId id="266" r:id="rId7"/>
    <p:sldId id="268" r:id="rId8"/>
    <p:sldId id="269" r:id="rId9"/>
    <p:sldId id="270" r:id="rId10"/>
    <p:sldId id="272" r:id="rId11"/>
    <p:sldId id="273" r:id="rId12"/>
    <p:sldId id="284" r:id="rId13"/>
    <p:sldId id="283" r:id="rId14"/>
    <p:sldId id="276" r:id="rId15"/>
    <p:sldId id="285" r:id="rId16"/>
    <p:sldId id="281" r:id="rId17"/>
    <p:sldId id="287" r:id="rId18"/>
    <p:sldId id="286" r:id="rId19"/>
    <p:sldId id="280" r:id="rId20"/>
    <p:sldId id="282" r:id="rId21"/>
    <p:sldId id="288" r:id="rId22"/>
    <p:sldId id="291" r:id="rId23"/>
    <p:sldId id="290" r:id="rId24"/>
    <p:sldId id="289" r:id="rId25"/>
    <p:sldId id="292" r:id="rId26"/>
    <p:sldId id="293" r:id="rId27"/>
    <p:sldId id="294" r:id="rId28"/>
    <p:sldId id="297" r:id="rId29"/>
    <p:sldId id="295" r:id="rId30"/>
    <p:sldId id="296" r:id="rId31"/>
    <p:sldId id="298" r:id="rId32"/>
    <p:sldId id="299" r:id="rId33"/>
  </p:sldIdLst>
  <p:sldSz cx="12192000" cy="6858000"/>
  <p:notesSz cx="6858000" cy="9144000"/>
  <p:embeddedFontLst>
    <p:embeddedFont>
      <p:font typeface="배달의민족 주아" panose="020B0600000101010101" charset="-127"/>
      <p:regular r:id="rId34"/>
    </p:embeddedFont>
    <p:embeddedFont>
      <p:font typeface="HY견고딕" panose="02030600000101010101" pitchFamily="18" charset="-127"/>
      <p:regular r:id="rId35"/>
    </p:embeddedFont>
    <p:embeddedFont>
      <p:font typeface="맑은 고딕" panose="020B0503020000020004" pitchFamily="50" charset="-127"/>
      <p:regular r:id="rId36"/>
      <p:bold r:id="rId37"/>
    </p:embeddedFont>
    <p:embeddedFont>
      <p:font typeface="한컴 말랑말랑 Bold" panose="020F0803000000000000" pitchFamily="50" charset="-127"/>
      <p:bold r:id="rId38"/>
    </p:embeddedFont>
    <p:embeddedFont>
      <p:font typeface="휴먼둥근헤드라인" panose="02030504000101010101" pitchFamily="18" charset="-127"/>
      <p:regular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FA7272"/>
    <a:srgbClr val="646464"/>
    <a:srgbClr val="FCA2A2"/>
    <a:srgbClr val="FCAEAE"/>
    <a:srgbClr val="FDC7C7"/>
    <a:srgbClr val="FCB29E"/>
    <a:srgbClr val="FCDF8C"/>
    <a:srgbClr val="FFCD2F"/>
    <a:srgbClr val="E4B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1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10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9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0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4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3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25447 w 12192000"/>
              <a:gd name="connsiteY0" fmla="*/ 331573 h 6858000"/>
              <a:gd name="connsiteX1" fmla="*/ 296562 w 12192000"/>
              <a:gd name="connsiteY1" fmla="*/ 660458 h 6858000"/>
              <a:gd name="connsiteX2" fmla="*/ 296562 w 12192000"/>
              <a:gd name="connsiteY2" fmla="*/ 6197542 h 6858000"/>
              <a:gd name="connsiteX3" fmla="*/ 625447 w 12192000"/>
              <a:gd name="connsiteY3" fmla="*/ 6526427 h 6858000"/>
              <a:gd name="connsiteX4" fmla="*/ 11583028 w 12192000"/>
              <a:gd name="connsiteY4" fmla="*/ 6526427 h 6858000"/>
              <a:gd name="connsiteX5" fmla="*/ 11911913 w 12192000"/>
              <a:gd name="connsiteY5" fmla="*/ 6197542 h 6858000"/>
              <a:gd name="connsiteX6" fmla="*/ 11911913 w 12192000"/>
              <a:gd name="connsiteY6" fmla="*/ 660458 h 6858000"/>
              <a:gd name="connsiteX7" fmla="*/ 11583028 w 12192000"/>
              <a:gd name="connsiteY7" fmla="*/ 33157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25447" y="331573"/>
                </a:moveTo>
                <a:cubicBezTo>
                  <a:pt x="443809" y="331573"/>
                  <a:pt x="296562" y="478820"/>
                  <a:pt x="296562" y="660458"/>
                </a:cubicBezTo>
                <a:lnTo>
                  <a:pt x="296562" y="6197542"/>
                </a:lnTo>
                <a:cubicBezTo>
                  <a:pt x="296562" y="6379180"/>
                  <a:pt x="443809" y="6526427"/>
                  <a:pt x="625447" y="6526427"/>
                </a:cubicBezTo>
                <a:lnTo>
                  <a:pt x="11583028" y="6526427"/>
                </a:lnTo>
                <a:cubicBezTo>
                  <a:pt x="11764666" y="6526427"/>
                  <a:pt x="11911913" y="6379180"/>
                  <a:pt x="11911913" y="6197542"/>
                </a:cubicBezTo>
                <a:lnTo>
                  <a:pt x="11911913" y="660458"/>
                </a:lnTo>
                <a:cubicBezTo>
                  <a:pt x="11911913" y="478820"/>
                  <a:pt x="11764666" y="331573"/>
                  <a:pt x="11583028" y="33157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03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8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5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apankuru.com/ko/food/e270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s.news.nate.com/view/20231225n1313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uniqlo.com/kr/ko/spl/ut/onepiece24f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asutoya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7283" y="2572261"/>
            <a:ext cx="407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 </a:t>
            </a:r>
            <a:r>
              <a:rPr lang="ko-KR" altLang="en-US" sz="6600" dirty="0">
                <a:solidFill>
                  <a:srgbClr val="FCA2A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기업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25795" y="3731741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73" y="3833989"/>
            <a:ext cx="4496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발표자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22550498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김서연</a:t>
            </a:r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773C89AA-D5C7-D8C4-A582-7787F9C05D0A}"/>
              </a:ext>
            </a:extLst>
          </p:cNvPr>
          <p:cNvSpPr/>
          <p:nvPr/>
        </p:nvSpPr>
        <p:spPr>
          <a:xfrm>
            <a:off x="4759410" y="1736739"/>
            <a:ext cx="2537255" cy="681790"/>
          </a:xfrm>
          <a:prstGeom prst="flowChartTerminator">
            <a:avLst/>
          </a:pr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일본어와 일본사회</a:t>
            </a:r>
          </a:p>
        </p:txBody>
      </p:sp>
    </p:spTree>
    <p:extLst>
      <p:ext uri="{BB962C8B-B14F-4D97-AF65-F5344CB8AC3E}">
        <p14:creationId xmlns:p14="http://schemas.microsoft.com/office/powerpoint/2010/main" val="32736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F76E0-D877-94EF-C0D6-00A95136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CA93D6-89AE-8F47-3288-99A65DB1B889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마케팅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ADA35C0-9AB4-76CB-62A7-ADCEDBBA92BB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ACB0FF56-DE1D-F7D6-912C-95D21961D375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3E7540-48AD-AC88-390E-4F83F0DF8036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EFB92-DBE9-85D4-0DB3-51EEDC5E2A71}"/>
              </a:ext>
            </a:extLst>
          </p:cNvPr>
          <p:cNvSpPr txBox="1"/>
          <p:nvPr/>
        </p:nvSpPr>
        <p:spPr>
          <a:xfrm>
            <a:off x="2043364" y="2875002"/>
            <a:ext cx="776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</p:spTree>
    <p:extLst>
      <p:ext uri="{BB962C8B-B14F-4D97-AF65-F5344CB8AC3E}">
        <p14:creationId xmlns:p14="http://schemas.microsoft.com/office/powerpoint/2010/main" val="89189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46FEE-641C-1394-BBDB-DE0508380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53C3781-0663-75FC-7801-CEF5CFBDAC03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1CDFE81C-2A5F-20F0-EF9A-2FD2F5765500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D4587-B6CB-82CA-F313-B6A128555C1E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006CC-2D4A-E99F-5A1B-EF6C7D87077D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E8A61-2A27-8804-1008-3993AEA2D2F9}"/>
              </a:ext>
            </a:extLst>
          </p:cNvPr>
          <p:cNvSpPr txBox="1"/>
          <p:nvPr/>
        </p:nvSpPr>
        <p:spPr>
          <a:xfrm>
            <a:off x="5308121" y="2925179"/>
            <a:ext cx="4989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en-US" altLang="ko-KR" sz="6000" kern="0" spc="0" dirty="0" err="1">
                <a:solidFill>
                  <a:srgbClr val="00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장인정신</a:t>
            </a:r>
            <a:endParaRPr lang="en-US" altLang="ko-KR" sz="6000" kern="0" spc="0" dirty="0">
              <a:solidFill>
                <a:srgbClr val="000000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99541C-BBE3-6169-F805-D1BFFDD7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3" y="1882692"/>
            <a:ext cx="4449868" cy="39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C3761-69FA-1B0D-E96D-FB5661511A4A}"/>
              </a:ext>
            </a:extLst>
          </p:cNvPr>
          <p:cNvSpPr txBox="1"/>
          <p:nvPr/>
        </p:nvSpPr>
        <p:spPr>
          <a:xfrm>
            <a:off x="904563" y="5599104"/>
            <a:ext cx="440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https://www.irasutoya.com/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48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3EEF9-9102-A5D5-D006-81734736E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F6872E1-E8FA-9EDE-F314-5FE23A1A1CB4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533E2124-4D7A-ED0E-B291-E1664425C995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36083-E348-A9A3-1C01-D9728E8CC69A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5B40A-1DF7-39F3-1933-C6355C6CD969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429957D-9DE7-CF10-D8E7-F73B10A4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46" y="2638717"/>
            <a:ext cx="8064107" cy="1580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E720A5-B241-CADD-030E-DBA40D22F26B}"/>
              </a:ext>
            </a:extLst>
          </p:cNvPr>
          <p:cNvSpPr txBox="1"/>
          <p:nvPr/>
        </p:nvSpPr>
        <p:spPr>
          <a:xfrm>
            <a:off x="4331368" y="4219282"/>
            <a:ext cx="352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セイコーウオッチ</a:t>
            </a:r>
            <a:endParaRPr lang="en-US" altLang="ja-JP" sz="3600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ko-KR" altLang="en-US" sz="3600" dirty="0" err="1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세이코</a:t>
            </a:r>
            <a:endParaRPr lang="ko-KR" altLang="en-US" sz="3600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46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583B0-9FFC-8883-284D-2BDB2554F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A8BAF-8FE9-5A21-25DB-BEB1C7617BFF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48A44C7-459C-5933-323C-9BAB76FFDD07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C5DD28E8-3027-3496-29E6-E0FE1A2053A7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EE61D-7D69-F39B-296D-A4F5F822C1F2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6BA36-5598-D071-50DD-09CB7CCB8B1A}"/>
              </a:ext>
            </a:extLst>
          </p:cNvPr>
          <p:cNvSpPr txBox="1"/>
          <p:nvPr/>
        </p:nvSpPr>
        <p:spPr>
          <a:xfrm>
            <a:off x="5462337" y="2588836"/>
            <a:ext cx="5914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장인을 앞세워 마케팅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에나멜 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다이얼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장인 </a:t>
            </a:r>
            <a:r>
              <a:rPr lang="ko-KR" alt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요코사와</a:t>
            </a: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44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미츠루</a:t>
            </a:r>
            <a:endParaRPr lang="en-US" altLang="ko-KR" sz="4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7AEEA11-5C37-C051-6CEE-77D138F8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13" y="3183940"/>
            <a:ext cx="4762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CC75C-620E-6953-193A-D80D7715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76BABE0-6C6A-532E-8BF5-2A988ED9B0A1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FF8CC2CC-CA85-0DE1-AA02-52ABA7CEAC66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FD924-595F-A195-2C7D-F42874FFF78F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A7C59-004F-377F-91AD-4B1E997E53D2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96092-37F1-04A9-DA98-F41D7B593D28}"/>
              </a:ext>
            </a:extLst>
          </p:cNvPr>
          <p:cNvSpPr txBox="1"/>
          <p:nvPr/>
        </p:nvSpPr>
        <p:spPr>
          <a:xfrm>
            <a:off x="4130842" y="3186044"/>
            <a:ext cx="6809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ko-KR" altLang="en-US" sz="6000" kern="0" spc="0" dirty="0">
                <a:solidFill>
                  <a:srgbClr val="00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디지털 </a:t>
            </a:r>
            <a:r>
              <a:rPr lang="en-US" altLang="ko-KR" sz="6000" kern="0" spc="0" dirty="0">
                <a:solidFill>
                  <a:srgbClr val="00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&amp; SNS </a:t>
            </a:r>
            <a:r>
              <a:rPr lang="ko-KR" altLang="en-US" sz="6000" kern="0" spc="0" dirty="0">
                <a:solidFill>
                  <a:srgbClr val="000000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활용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43034D-AA55-8DC5-B719-39ADE8D9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1" y="1478198"/>
            <a:ext cx="2685806" cy="44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9B51DF-F38B-70BC-8311-A2D345046275}"/>
              </a:ext>
            </a:extLst>
          </p:cNvPr>
          <p:cNvSpPr txBox="1"/>
          <p:nvPr/>
        </p:nvSpPr>
        <p:spPr>
          <a:xfrm>
            <a:off x="759739" y="5807424"/>
            <a:ext cx="440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출처</a:t>
            </a:r>
            <a:r>
              <a:rPr lang="en-US" altLang="ko-KR" sz="1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https://www.irasutoya.com/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10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8E12-4F51-6432-AEF3-8437CD385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DEB6C-A384-FA27-6840-783CB4ABDB06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E7ACE85-4904-0A7F-C287-1E0986814F4C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E57FDB83-A5B0-3A0B-0E34-F79EED44DC88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F6023-D2E1-0BED-C22E-C0741A8D7283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54C4D2E-DB6C-089A-D561-DB60CBA0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82" y="1794382"/>
            <a:ext cx="4188036" cy="3660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84756-569E-55BD-C0D8-B9234E986390}"/>
              </a:ext>
            </a:extLst>
          </p:cNvPr>
          <p:cNvSpPr txBox="1"/>
          <p:nvPr/>
        </p:nvSpPr>
        <p:spPr>
          <a:xfrm>
            <a:off x="4001982" y="5591083"/>
            <a:ext cx="402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맥도날드 일본지사</a:t>
            </a:r>
          </a:p>
        </p:txBody>
      </p:sp>
    </p:spTree>
    <p:extLst>
      <p:ext uri="{BB962C8B-B14F-4D97-AF65-F5344CB8AC3E}">
        <p14:creationId xmlns:p14="http://schemas.microsoft.com/office/powerpoint/2010/main" val="345996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58716-BF38-1219-4BEB-C17E9B2F2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747F3AE-35EE-6B6B-A4B7-769A8ABFCADE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DE336C9D-6816-B794-EFDF-A4825C6B3174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7C206-F6F9-610C-771D-3C84DF956FE7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89A25E-A47A-D3FD-7CF5-2F982A7ADE5E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C9A62-6CAF-DF43-DC8A-A0CA6D2F1696}"/>
              </a:ext>
            </a:extLst>
          </p:cNvPr>
          <p:cNvSpPr txBox="1"/>
          <p:nvPr/>
        </p:nvSpPr>
        <p:spPr>
          <a:xfrm>
            <a:off x="5550229" y="2564141"/>
            <a:ext cx="59141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en-US" altLang="ko-KR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SNS</a:t>
            </a: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로 신제품 홍보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시즌 마다 새롭게 바꿈</a:t>
            </a:r>
            <a:endParaRPr lang="en-US" altLang="ko-KR" sz="4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봄시즌은 벚꽃으로 꾸밈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en-US" altLang="ko-KR" sz="4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1" name="그림 10" descr="텍스트, 스크린샷, 메뉴, 음식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F317175-CB9B-0585-1B29-64B95BEED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9" y="1470803"/>
            <a:ext cx="4371670" cy="47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16108-142D-48B4-C133-01EA9F51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69FE6-FD74-DB31-3EC3-597827DF9253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070EB2C-D0E7-D49F-47CA-0BBE8BD01C58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84A41616-D0F6-50EA-CDCD-8044B3FC5DE3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619AC-488F-BAE7-5B3C-203E983B23DB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D71275-B949-11B9-1B7B-7F902C2E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38" y="2552689"/>
            <a:ext cx="6185724" cy="1752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C0E03-479C-7A89-FA56-1F9BE8549289}"/>
              </a:ext>
            </a:extLst>
          </p:cNvPr>
          <p:cNvSpPr txBox="1"/>
          <p:nvPr/>
        </p:nvSpPr>
        <p:spPr>
          <a:xfrm>
            <a:off x="4157100" y="4390753"/>
            <a:ext cx="3669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ja-JP" altLang="en-US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かおう</a:t>
            </a:r>
            <a:r>
              <a:rPr lang="en-US" altLang="ja-JP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r>
              <a:rPr lang="ja-JP" altLang="en-US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花王</a:t>
            </a:r>
            <a:endParaRPr lang="en-US" altLang="ko-KR" sz="36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카오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200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DA104-BBED-AF75-5B8F-1B4EA5F03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1503EF-481C-A8A3-3108-22528CE9F69A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D69112CF-5857-BE7C-E0F1-9BEBAD1C5FCC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195BE-F5AD-362A-7F77-102A5C314CDF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CD3CF-09AC-163C-B1A5-163974665957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마케팅 전략</a:t>
            </a:r>
          </a:p>
        </p:txBody>
      </p:sp>
      <p:pic>
        <p:nvPicPr>
          <p:cNvPr id="4" name="그림 3" descr="텍스트, 인간의 얼굴, 스크린샷, 미소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151FC71-AAEB-ACB1-EAF8-80577CD07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46" y="1435948"/>
            <a:ext cx="5954278" cy="47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8704-F7B8-F983-B6C9-056F1776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A214F-DC03-D256-5B01-5224B94741C7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마케팅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D8AD9C6-F042-2255-CF3D-C2C253DAC418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E30554D9-85ED-2499-6D79-5DDA0744FEEA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895DB-9196-B3B0-FE21-3D5ED940C561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F1579-51E8-F674-CB67-8BF59C5D194F}"/>
              </a:ext>
            </a:extLst>
          </p:cNvPr>
          <p:cNvSpPr txBox="1"/>
          <p:nvPr/>
        </p:nvSpPr>
        <p:spPr>
          <a:xfrm>
            <a:off x="2043364" y="2875002"/>
            <a:ext cx="776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</p:spTree>
    <p:extLst>
      <p:ext uri="{BB962C8B-B14F-4D97-AF65-F5344CB8AC3E}">
        <p14:creationId xmlns:p14="http://schemas.microsoft.com/office/powerpoint/2010/main" val="376932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386841" y="363679"/>
            <a:ext cx="141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팀원</a:t>
            </a:r>
          </a:p>
        </p:txBody>
      </p:sp>
      <p:cxnSp>
        <p:nvCxnSpPr>
          <p:cNvPr id="26" name="직선 연결선 25"/>
          <p:cNvCxnSpPr>
            <a:cxnSpLocks/>
          </p:cNvCxnSpPr>
          <p:nvPr/>
        </p:nvCxnSpPr>
        <p:spPr>
          <a:xfrm>
            <a:off x="922421" y="1306927"/>
            <a:ext cx="1034715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0851" y="1940992"/>
            <a:ext cx="529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22546240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김선주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팀장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0851" y="3801099"/>
            <a:ext cx="451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22538368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배서연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0851" y="4786059"/>
            <a:ext cx="453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22515022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배성준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0851" y="5658811"/>
            <a:ext cx="529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자유전공학부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22579097 </a:t>
            </a:r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오채원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부팀장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022627" y="1833022"/>
            <a:ext cx="666203" cy="677603"/>
            <a:chOff x="1189192" y="975119"/>
            <a:chExt cx="1338925" cy="1361836"/>
          </a:xfrm>
        </p:grpSpPr>
        <p:sp>
          <p:nvSpPr>
            <p:cNvPr id="37" name="자유형 36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" name="포인트가 5개인 별 6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007093" y="2805720"/>
            <a:ext cx="697273" cy="709205"/>
            <a:chOff x="1244569" y="2502872"/>
            <a:chExt cx="1338925" cy="1361836"/>
          </a:xfrm>
        </p:grpSpPr>
        <p:sp>
          <p:nvSpPr>
            <p:cNvPr id="38" name="자유형 3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9" name="포인트가 5개인 별 3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022626" y="3802942"/>
            <a:ext cx="666203" cy="677603"/>
            <a:chOff x="1189192" y="975119"/>
            <a:chExt cx="1338925" cy="1361836"/>
          </a:xfrm>
        </p:grpSpPr>
        <p:sp>
          <p:nvSpPr>
            <p:cNvPr id="41" name="자유형 40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42" name="포인트가 5개인 별 41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007090" y="4772100"/>
            <a:ext cx="697273" cy="709205"/>
            <a:chOff x="1244569" y="2502872"/>
            <a:chExt cx="1338925" cy="1361836"/>
          </a:xfrm>
        </p:grpSpPr>
        <p:sp>
          <p:nvSpPr>
            <p:cNvPr id="44" name="자유형 43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45" name="포인트가 5개인 별 44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A85E66-9D34-1D57-43B6-B65EE1124D46}"/>
              </a:ext>
            </a:extLst>
          </p:cNvPr>
          <p:cNvGrpSpPr/>
          <p:nvPr/>
        </p:nvGrpSpPr>
        <p:grpSpPr>
          <a:xfrm>
            <a:off x="3022624" y="5642580"/>
            <a:ext cx="666203" cy="677603"/>
            <a:chOff x="1189192" y="975119"/>
            <a:chExt cx="1338925" cy="1361836"/>
          </a:xfrm>
        </p:grpSpPr>
        <p:sp>
          <p:nvSpPr>
            <p:cNvPr id="3" name="자유형 40">
              <a:extLst>
                <a:ext uri="{FF2B5EF4-FFF2-40B4-BE49-F238E27FC236}">
                  <a16:creationId xmlns:a16="http://schemas.microsoft.com/office/drawing/2014/main" id="{5EBAFC55-CD03-2A1F-731D-057DC7F9C209}"/>
                </a:ext>
              </a:extLst>
            </p:cNvPr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4" name="포인트가 5개인 별 41">
              <a:extLst>
                <a:ext uri="{FF2B5EF4-FFF2-40B4-BE49-F238E27FC236}">
                  <a16:creationId xmlns:a16="http://schemas.microsoft.com/office/drawing/2014/main" id="{95DA62C5-3009-D4D6-5741-A99C26F0BC68}"/>
                </a:ext>
              </a:extLst>
            </p:cNvPr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861961-E761-BA7F-EBD3-C70BC96CB7D2}"/>
              </a:ext>
            </a:extLst>
          </p:cNvPr>
          <p:cNvSpPr txBox="1"/>
          <p:nvPr/>
        </p:nvSpPr>
        <p:spPr>
          <a:xfrm>
            <a:off x="3780851" y="2901860"/>
            <a:ext cx="529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22550498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김서연</a:t>
            </a:r>
          </a:p>
        </p:txBody>
      </p:sp>
    </p:spTree>
    <p:extLst>
      <p:ext uri="{BB962C8B-B14F-4D97-AF65-F5344CB8AC3E}">
        <p14:creationId xmlns:p14="http://schemas.microsoft.com/office/powerpoint/2010/main" val="258570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A0530-1E27-4AEB-B35E-3E1A8CB93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83CBAA6-67D6-0716-F4A6-C293B7962170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9F89B85B-F9D3-6A09-3D62-52000614DDDD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71AD8-3148-9BBE-DD6F-D0EC16B5D437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BE81B-4F34-F2A6-2C29-EE2E56836DB9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44968-CA40-4691-D0DD-4DF23B3B9A62}"/>
              </a:ext>
            </a:extLst>
          </p:cNvPr>
          <p:cNvSpPr txBox="1"/>
          <p:nvPr/>
        </p:nvSpPr>
        <p:spPr>
          <a:xfrm>
            <a:off x="2935764" y="2355048"/>
            <a:ext cx="6112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브랜드 친근감 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강한 인상브랜드 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아이덴티티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33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880E7-F16B-0E92-647C-82432FD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B21EB25-11AF-4AC2-9CBA-F3701F8FC54F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B2A8437D-8502-6F46-C7AD-ED1FDB4CB62F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E03D-8D48-FB84-908B-26228EB641C5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976C3-C383-05F7-66BB-72DBB9C53F2C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A37D89F-AAB3-81AF-F965-DE03DC46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709" y="2014960"/>
            <a:ext cx="5650581" cy="2828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DE7B52-70D7-743E-DD76-AE38BE3E1ED2}"/>
              </a:ext>
            </a:extLst>
          </p:cNvPr>
          <p:cNvSpPr txBox="1"/>
          <p:nvPr/>
        </p:nvSpPr>
        <p:spPr>
          <a:xfrm>
            <a:off x="4636167" y="4990917"/>
            <a:ext cx="291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日清食品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Nissin Foods</a:t>
            </a:r>
            <a:endParaRPr lang="ko-KR" altLang="en-US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0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04E73-5E8C-7574-A6D2-C7294902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5E90083-A6BD-4CED-DD6B-C7B8910F787D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C24C38A6-1AF2-6A06-0F16-C50E5A376DA4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C2F02-9E65-5576-D71C-88D4CC448E9B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B1D92-CD45-7184-76B3-1ACB7A265B25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DE0832-688B-35F9-93DD-8D3B9C42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6" y="2254026"/>
            <a:ext cx="4399547" cy="2906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F1E1D-A21D-E741-00D8-D516CCC96B70}"/>
              </a:ext>
            </a:extLst>
          </p:cNvPr>
          <p:cNvSpPr txBox="1"/>
          <p:nvPr/>
        </p:nvSpPr>
        <p:spPr>
          <a:xfrm>
            <a:off x="5735052" y="4202429"/>
            <a:ext cx="564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- </a:t>
            </a:r>
            <a:r>
              <a:rPr lang="ja-JP" altLang="en-US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히요코짱 </a:t>
            </a:r>
            <a:r>
              <a:rPr lang="en-US" altLang="ja-JP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ja-JP" altLang="en-US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ひよこちゃん</a:t>
            </a:r>
            <a:r>
              <a:rPr lang="en-US" altLang="ja-JP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2712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7DEB-12C1-65E2-42A7-763F073D6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B417E9C-D8CE-3726-A88A-C4DB78239367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16B098A9-81C6-F5BB-E1C1-E46561E01CE1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47EA0-CEF2-1F1C-5E9F-34D83EE208DC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70702-6B85-69D9-AB37-28CB21D06D06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DDB08-870F-2F4A-82E0-A9849CC6A804}"/>
              </a:ext>
            </a:extLst>
          </p:cNvPr>
          <p:cNvSpPr txBox="1"/>
          <p:nvPr/>
        </p:nvSpPr>
        <p:spPr>
          <a:xfrm>
            <a:off x="3541352" y="4204854"/>
            <a:ext cx="4900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동일본 여객철도 주식회사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6F33D7-4D83-0B7C-4704-34CF2F53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714625"/>
            <a:ext cx="114204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8089D-BB99-FF48-276C-E0040B0A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74730D9-245D-58BA-8D10-62670429AF14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F3094F1E-E9B8-84AC-0D25-82DA891E3111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4629-BBDB-B3A4-4C75-B76A7AFED5A5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1F7B1B-4A17-E1AB-0BCE-A880295B4FC6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2EDFF-E1E0-79A5-C50C-0C2E489F255F}"/>
              </a:ext>
            </a:extLst>
          </p:cNvPr>
          <p:cNvSpPr txBox="1"/>
          <p:nvPr/>
        </p:nvSpPr>
        <p:spPr>
          <a:xfrm>
            <a:off x="5357061" y="3874201"/>
            <a:ext cx="636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-</a:t>
            </a:r>
            <a:r>
              <a:rPr lang="ko-KR" altLang="en-US" sz="40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스이카</a:t>
            </a:r>
            <a:r>
              <a:rPr lang="ko-KR" altLang="en-US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40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팽귄</a:t>
            </a:r>
            <a:r>
              <a:rPr lang="en-US" altLang="ko-KR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en-US" altLang="ko-KR" sz="40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suica</a:t>
            </a:r>
            <a:r>
              <a:rPr lang="en-US" altLang="ko-KR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ja-JP" altLang="en-US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ペンギン</a:t>
            </a:r>
            <a:r>
              <a:rPr lang="en-US" altLang="ja-JP" sz="40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9FA3116-3715-8403-200E-CD330B1A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34" y="2047338"/>
            <a:ext cx="4762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8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3D79-BCD2-65DB-FF61-DC2CB8E0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AC6695C-F982-1837-7448-AC32205A8931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A9DA6405-5941-9A09-BED9-E4F1601D2C4C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B2BAB8-327D-822A-EBB2-447C5BEF9B55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E9A4A-5BEA-DE37-A350-264BD42F7134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8" name="그림 7" descr="의류, 소매, 편의점, 매장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C54E30C-1D47-519F-7183-3716DB247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63" y="1503133"/>
            <a:ext cx="8192643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19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E6EFB-CDB5-ECBE-150A-81687E77C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76ADD1F-DE9E-5490-44DF-4CE5512E9452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7348A42D-F69C-130E-2207-CF32C9B71103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C770F-600B-4752-28F3-C1D5F950F173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C3CA8-A681-6CE1-99F1-ED02FB40C1B4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C7C12C9-9897-28FA-A652-BBF8F0664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40" y="2966174"/>
            <a:ext cx="5121942" cy="925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1AC42-DCAF-239A-BA58-5EB74C4383AF}"/>
              </a:ext>
            </a:extLst>
          </p:cNvPr>
          <p:cNvSpPr txBox="1"/>
          <p:nvPr/>
        </p:nvSpPr>
        <p:spPr>
          <a:xfrm>
            <a:off x="4784558" y="3891826"/>
            <a:ext cx="26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야마토 운수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50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80193-1E93-4F74-593C-7CC9A154D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0B4AD93-4343-0B8C-68B0-BFE23CAB37F7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A9ED1778-6CB7-1BF6-C620-F6BA04E83889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59B7D-4F61-6689-CD25-09D4C87DF064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CD5D2-0470-5118-8E53-C700C9DA405B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938BD4-0213-8B46-2362-6E6CF46C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744" y="3303058"/>
            <a:ext cx="5121942" cy="92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FEF68F-D77D-C665-259E-43A51DA4934F}"/>
              </a:ext>
            </a:extLst>
          </p:cNvPr>
          <p:cNvSpPr txBox="1"/>
          <p:nvPr/>
        </p:nvSpPr>
        <p:spPr>
          <a:xfrm>
            <a:off x="679305" y="3429000"/>
            <a:ext cx="5121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쿠로네코</a:t>
            </a:r>
            <a:r>
              <a:rPr lang="ko-KR" altLang="en-US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ja-JP" altLang="en-US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クロネコ</a:t>
            </a:r>
            <a:r>
              <a:rPr lang="en-US" altLang="ja-JP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-</a:t>
            </a:r>
            <a:endParaRPr lang="ko-KR" altLang="en-US" sz="44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7723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2BD9B-3056-1DB2-260F-7428A723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A4E83AE-B420-9722-4CB9-841F8DC0684A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C07C42AE-1AF2-63BC-247A-5E595C2C3C69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DF71E-06BF-B2BC-C17E-C226950E1D8F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6574E-508A-BA16-6E32-533D68F9DB89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1DD70-0BD0-4883-9ADC-92F04C59C2BF}"/>
              </a:ext>
            </a:extLst>
          </p:cNvPr>
          <p:cNvSpPr txBox="1"/>
          <p:nvPr/>
        </p:nvSpPr>
        <p:spPr>
          <a:xfrm>
            <a:off x="3773964" y="3044279"/>
            <a:ext cx="4435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캐릭터와 </a:t>
            </a:r>
            <a:r>
              <a:rPr lang="ko-KR" altLang="en-US" sz="44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콜라보</a:t>
            </a:r>
            <a:r>
              <a:rPr lang="ko-KR" altLang="en-US" sz="44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530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F4FB0-111C-99B2-49FA-949C9C37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3A98E79-D808-82D4-15A2-AF3244523861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2110EF9B-6D47-5327-095C-F7C901AEF086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7836B-01BB-6307-00B9-B3DD2CCB1127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44039-933A-B8BC-DCC6-01410B21980A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3761C-AF0F-9822-A6F8-AF556CAEFE92}"/>
              </a:ext>
            </a:extLst>
          </p:cNvPr>
          <p:cNvSpPr txBox="1"/>
          <p:nvPr/>
        </p:nvSpPr>
        <p:spPr>
          <a:xfrm>
            <a:off x="3176337" y="172417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도라에몽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×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로손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(Lawson)</a:t>
            </a:r>
          </a:p>
        </p:txBody>
      </p:sp>
      <p:pic>
        <p:nvPicPr>
          <p:cNvPr id="20484" name="Picture 4" descr="도라에몽X타베마스 3월 3일 로손에 도라에몽 디저트 출시!">
            <a:extLst>
              <a:ext uri="{FF2B5EF4-FFF2-40B4-BE49-F238E27FC236}">
                <a16:creationId xmlns:a16="http://schemas.microsoft.com/office/drawing/2014/main" id="{52B80AAE-ABEA-1BDE-57E6-8F846A0B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64" y="2370503"/>
            <a:ext cx="3450963" cy="393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도라에몽X타베마스 3월 3일 로손에 도라에몽 디저트 출시!">
            <a:extLst>
              <a:ext uri="{FF2B5EF4-FFF2-40B4-BE49-F238E27FC236}">
                <a16:creationId xmlns:a16="http://schemas.microsoft.com/office/drawing/2014/main" id="{67663950-ED99-E44A-3EFF-E61076A7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00" y="2315645"/>
            <a:ext cx="3499027" cy="39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7B9088-4D71-CBB1-6638-1A5B3AAC903A}"/>
              </a:ext>
            </a:extLst>
          </p:cNvPr>
          <p:cNvSpPr txBox="1"/>
          <p:nvPr/>
        </p:nvSpPr>
        <p:spPr>
          <a:xfrm>
            <a:off x="294378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출처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https://www.japankuru.com/ko/food/e2702/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58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2BBE-FAEC-118D-CE4A-C30186AFC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51F611F-C1A1-7202-D787-66E05C8FB38F}"/>
              </a:ext>
            </a:extLst>
          </p:cNvPr>
          <p:cNvSpPr txBox="1"/>
          <p:nvPr/>
        </p:nvSpPr>
        <p:spPr>
          <a:xfrm>
            <a:off x="5331914" y="321088"/>
            <a:ext cx="15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목차</a:t>
            </a:r>
          </a:p>
        </p:txBody>
      </p:sp>
      <p:sp>
        <p:nvSpPr>
          <p:cNvPr id="37" name="자유형 36">
            <a:extLst>
              <a:ext uri="{FF2B5EF4-FFF2-40B4-BE49-F238E27FC236}">
                <a16:creationId xmlns:a16="http://schemas.microsoft.com/office/drawing/2014/main" id="{165A9115-5370-3511-E30B-94F0906DF8D9}"/>
              </a:ext>
            </a:extLst>
          </p:cNvPr>
          <p:cNvSpPr/>
          <p:nvPr/>
        </p:nvSpPr>
        <p:spPr>
          <a:xfrm rot="19478047" flipH="1">
            <a:off x="1852446" y="2529419"/>
            <a:ext cx="1073713" cy="1070620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1" name="자유형 40">
            <a:extLst>
              <a:ext uri="{FF2B5EF4-FFF2-40B4-BE49-F238E27FC236}">
                <a16:creationId xmlns:a16="http://schemas.microsoft.com/office/drawing/2014/main" id="{F9CB8A61-C665-7F49-B9E3-F086C0FB65BF}"/>
              </a:ext>
            </a:extLst>
          </p:cNvPr>
          <p:cNvSpPr/>
          <p:nvPr/>
        </p:nvSpPr>
        <p:spPr>
          <a:xfrm rot="19478047" flipH="1">
            <a:off x="9265842" y="2528670"/>
            <a:ext cx="1073713" cy="1070620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8" name="자유형 37">
            <a:extLst>
              <a:ext uri="{FF2B5EF4-FFF2-40B4-BE49-F238E27FC236}">
                <a16:creationId xmlns:a16="http://schemas.microsoft.com/office/drawing/2014/main" id="{FA0F9008-3AA4-2FDA-2A7F-BD58203E79CA}"/>
              </a:ext>
            </a:extLst>
          </p:cNvPr>
          <p:cNvSpPr/>
          <p:nvPr/>
        </p:nvSpPr>
        <p:spPr>
          <a:xfrm rot="19478047" flipH="1">
            <a:off x="5534105" y="2434748"/>
            <a:ext cx="1123789" cy="11205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EE093A-A3B1-7A37-3E93-D52DFF41F781}"/>
              </a:ext>
            </a:extLst>
          </p:cNvPr>
          <p:cNvSpPr txBox="1"/>
          <p:nvPr/>
        </p:nvSpPr>
        <p:spPr>
          <a:xfrm>
            <a:off x="1156939" y="3880199"/>
            <a:ext cx="24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기업문화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일본의 기업문화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2)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기업 예시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 algn="ctr">
              <a:buAutoNum type="arabicParenR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C6670703-1F13-F891-CB10-FE5B6128823D}"/>
              </a:ext>
            </a:extLst>
          </p:cNvPr>
          <p:cNvCxnSpPr>
            <a:cxnSpLocks/>
          </p:cNvCxnSpPr>
          <p:nvPr/>
        </p:nvCxnSpPr>
        <p:spPr>
          <a:xfrm>
            <a:off x="922421" y="1306927"/>
            <a:ext cx="1034715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FE139AA-C356-5266-24CF-3E4732D64A18}"/>
              </a:ext>
            </a:extLst>
          </p:cNvPr>
          <p:cNvSpPr txBox="1"/>
          <p:nvPr/>
        </p:nvSpPr>
        <p:spPr>
          <a:xfrm>
            <a:off x="2041383" y="2739550"/>
            <a:ext cx="6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959108-E9C2-45A1-CF9E-4D5044E1CC43}"/>
              </a:ext>
            </a:extLst>
          </p:cNvPr>
          <p:cNvSpPr txBox="1"/>
          <p:nvPr/>
        </p:nvSpPr>
        <p:spPr>
          <a:xfrm>
            <a:off x="5748080" y="2670592"/>
            <a:ext cx="6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D803BF-076F-D84E-FCB3-E6F39F0FA0FC}"/>
              </a:ext>
            </a:extLst>
          </p:cNvPr>
          <p:cNvSpPr txBox="1"/>
          <p:nvPr/>
        </p:nvSpPr>
        <p:spPr>
          <a:xfrm>
            <a:off x="9454777" y="2739550"/>
            <a:ext cx="69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36E0F5C-8578-3487-92E5-D772713FF4C4}"/>
              </a:ext>
            </a:extLst>
          </p:cNvPr>
          <p:cNvSpPr txBox="1"/>
          <p:nvPr/>
        </p:nvSpPr>
        <p:spPr>
          <a:xfrm>
            <a:off x="4863637" y="3811241"/>
            <a:ext cx="246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마케팅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일본의 마케팅 전략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2)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마스코트 캐릭터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457200" indent="-457200" algn="ctr">
              <a:buAutoNum type="arabicParenR"/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E6AA76-46C7-F037-6C63-ED98AF9A44F5}"/>
              </a:ext>
            </a:extLst>
          </p:cNvPr>
          <p:cNvSpPr txBox="1"/>
          <p:nvPr/>
        </p:nvSpPr>
        <p:spPr>
          <a:xfrm>
            <a:off x="8570335" y="3880199"/>
            <a:ext cx="246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586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E8A2D-CD31-5833-94C4-CEB25A9D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7817E22-5AB3-58EA-8A95-9820AAEFC3F5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C8B1F702-2CCA-4400-511E-FC6F06AFE1F6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5F62A-D926-6D6C-9BA1-7C6EA45B6082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319F2-A9F2-F333-B643-0E466D5729A6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F85D4-FFBA-504F-73CE-EAAF8CDB5BE3}"/>
              </a:ext>
            </a:extLst>
          </p:cNvPr>
          <p:cNvSpPr txBox="1"/>
          <p:nvPr/>
        </p:nvSpPr>
        <p:spPr>
          <a:xfrm>
            <a:off x="3737811" y="1700463"/>
            <a:ext cx="455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헬로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키티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× 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맥도날드</a:t>
            </a:r>
          </a:p>
        </p:txBody>
      </p:sp>
      <p:pic>
        <p:nvPicPr>
          <p:cNvPr id="22530" name="Picture 2" descr="'50종의 한정판 헬로키티 얻고 싶다면'…日 맥도날드 해피밀 장난감 어떤 모습?">
            <a:extLst>
              <a:ext uri="{FF2B5EF4-FFF2-40B4-BE49-F238E27FC236}">
                <a16:creationId xmlns:a16="http://schemas.microsoft.com/office/drawing/2014/main" id="{C5EFD374-1F71-C060-8BD6-113257DF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64" y="2346794"/>
            <a:ext cx="5810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84D6A9-DB0E-0384-3D30-E9EFE46879FA}"/>
              </a:ext>
            </a:extLst>
          </p:cNvPr>
          <p:cNvSpPr txBox="1"/>
          <p:nvPr/>
        </p:nvSpPr>
        <p:spPr>
          <a:xfrm>
            <a:off x="2943784" y="6488668"/>
            <a:ext cx="640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https://sports.news.nate.com/view/20231225n13139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3971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106B3-D879-4520-895F-878B7AFCE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54ABDB3-821E-B354-F4AE-7EAACAA9FC26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8B2F8DD0-CA33-0E59-C294-B94558E18C57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2AB70-479F-BFAB-D29C-C886C708E22E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285B8-F60B-EF10-84C4-7F8C8BC6C607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4D66F8-56B0-B314-4A22-98DFDABA65A2}"/>
              </a:ext>
            </a:extLst>
          </p:cNvPr>
          <p:cNvSpPr txBox="1"/>
          <p:nvPr/>
        </p:nvSpPr>
        <p:spPr>
          <a:xfrm>
            <a:off x="3176337" y="1724172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포켓몬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×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닛신</a:t>
            </a:r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컵누들</a:t>
            </a:r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3554" name="Picture 2" descr="포켓몬 컵라면 누들 2종_피카츄 씨푸드 간장 &gt; 라면/면류 | 일본구매대행쇼핑몰 재팬토모">
            <a:extLst>
              <a:ext uri="{FF2B5EF4-FFF2-40B4-BE49-F238E27FC236}">
                <a16:creationId xmlns:a16="http://schemas.microsoft.com/office/drawing/2014/main" id="{8395FAEF-5733-CBC5-4E25-A67F1360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370503"/>
            <a:ext cx="6515100" cy="387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5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596EE-7866-742D-ADB4-C61ACCE1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F929645-FCAC-4F2C-82BD-1C322254EF48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EE7259BC-E827-24EE-2D08-659555A8E718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5692B-8926-AF48-02A6-86B8396853FD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501DC-6F9F-5246-DE9A-E3BC0D7FFADD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마스코트 캐릭터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08713-B69F-8FDF-2D88-A190708707C0}"/>
              </a:ext>
            </a:extLst>
          </p:cNvPr>
          <p:cNvSpPr txBox="1"/>
          <p:nvPr/>
        </p:nvSpPr>
        <p:spPr>
          <a:xfrm>
            <a:off x="3737811" y="1700463"/>
            <a:ext cx="455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원피스 </a:t>
            </a:r>
            <a:r>
              <a:rPr lang="en-US" altLang="ko-KR" sz="3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× </a:t>
            </a:r>
            <a:r>
              <a:rPr lang="ko-KR" altLang="en-US" sz="3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유니클로</a:t>
            </a:r>
            <a:endParaRPr lang="ko-KR" altLang="en-US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2BA9C-1390-24E5-106D-89840FAB697E}"/>
              </a:ext>
            </a:extLst>
          </p:cNvPr>
          <p:cNvSpPr txBox="1"/>
          <p:nvPr/>
        </p:nvSpPr>
        <p:spPr>
          <a:xfrm>
            <a:off x="2943785" y="6488668"/>
            <a:ext cx="6312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https://www.uniqlo.com/kr/ko/spl/ut/onepiece24fw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24578" name="Picture 2" descr="원피스 유니클로 콜라보 티셔츠">
            <a:extLst>
              <a:ext uri="{FF2B5EF4-FFF2-40B4-BE49-F238E27FC236}">
                <a16:creationId xmlns:a16="http://schemas.microsoft.com/office/drawing/2014/main" id="{4FA6D9E1-218C-7AA3-EC83-09576727E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06" y="2482652"/>
            <a:ext cx="3870158" cy="38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63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기업문화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/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A8562-DA04-A0B2-979E-9E1D135EC713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50391-2CF9-07A3-4CF2-C6D62A57DB12}"/>
              </a:ext>
            </a:extLst>
          </p:cNvPr>
          <p:cNvSpPr txBox="1"/>
          <p:nvPr/>
        </p:nvSpPr>
        <p:spPr>
          <a:xfrm>
            <a:off x="2835443" y="2875002"/>
            <a:ext cx="6521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기업문화</a:t>
            </a:r>
          </a:p>
        </p:txBody>
      </p:sp>
    </p:spTree>
    <p:extLst>
      <p:ext uri="{BB962C8B-B14F-4D97-AF65-F5344CB8AC3E}">
        <p14:creationId xmlns:p14="http://schemas.microsoft.com/office/powerpoint/2010/main" val="428282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48AF-CB58-1738-AAC3-D1F01AE3B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28C6B4F-38C3-3012-7A32-681A9B6FF2A3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B84EF527-E1AD-019D-27F9-C54844743BBE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A0A9EC-2E8E-5B9E-1C84-D674DE2A7EF7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39F3F-650E-5FB4-95AD-6518564A05D5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기업문화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79AE8-3606-47A3-437B-295DAC619C24}"/>
              </a:ext>
            </a:extLst>
          </p:cNvPr>
          <p:cNvSpPr txBox="1"/>
          <p:nvPr/>
        </p:nvSpPr>
        <p:spPr>
          <a:xfrm>
            <a:off x="4589003" y="2531617"/>
            <a:ext cx="6112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집단문화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장기 근속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조직의 안정 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5" name="그림 4" descr="텍스트, 스크린샷, 직사각형, 번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23E4DCC-9C96-332E-0E60-AAEC3DDBF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1" y="1758963"/>
            <a:ext cx="3634395" cy="3992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E265D-290D-EC5D-225F-1937B3460040}"/>
              </a:ext>
            </a:extLst>
          </p:cNvPr>
          <p:cNvSpPr txBox="1"/>
          <p:nvPr/>
        </p:nvSpPr>
        <p:spPr>
          <a:xfrm>
            <a:off x="890337" y="5612594"/>
            <a:ext cx="4403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https://www.irasutoya.com/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01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CE981-4A7D-CC35-61AD-A4BDE8D7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30020-5816-7391-44C0-FF4974F0F71A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기업문화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59375DD-9E5A-2E78-8681-6DED3F126406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6919884C-CA27-D596-3DC8-3DEA7E3F7405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00BA3-475D-3F10-C571-46980D6C4614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73E8-F895-EED5-75F9-E1C7D78108E8}"/>
              </a:ext>
            </a:extLst>
          </p:cNvPr>
          <p:cNvSpPr txBox="1"/>
          <p:nvPr/>
        </p:nvSpPr>
        <p:spPr>
          <a:xfrm>
            <a:off x="938521" y="1936053"/>
            <a:ext cx="101065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집단문화</a:t>
            </a:r>
            <a:endParaRPr lang="en-US" altLang="ko-KR" sz="44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endParaRPr lang="en-US" altLang="ko-KR" sz="3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여러 명이 모이면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동조 압력의 발생이 많음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</a:p>
          <a:p>
            <a:pPr marL="571500" indent="-571500" algn="ctr">
              <a:buFontTx/>
              <a:buChar char="-"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역할이 명확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개인보다 그룹 단위의 성과가 중시됨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</a:p>
          <a:p>
            <a:pPr marL="571500" indent="-571500" algn="ctr">
              <a:buFontTx/>
              <a:buChar char="-"/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독단적인 결정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&lt;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중간관리자의 결정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24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8932-233D-F95D-3B42-C530B2DB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0A3C03D-7155-3AE4-AF2E-E86F994D6938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0FDD416D-A117-5143-A2B4-9AAADDF0808A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50275-AD80-1575-44D6-A450FD1E7F79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E9CD5-DE58-9A5E-C09E-26C4E0AE54F1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기업문화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589CB-0973-9A39-86F2-833CC1100F6A}"/>
              </a:ext>
            </a:extLst>
          </p:cNvPr>
          <p:cNvSpPr txBox="1"/>
          <p:nvPr/>
        </p:nvSpPr>
        <p:spPr>
          <a:xfrm>
            <a:off x="1042736" y="2248834"/>
            <a:ext cx="1010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장기 근속</a:t>
            </a:r>
            <a:endParaRPr lang="en-US" altLang="ko-KR" sz="48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종신고용제도</a:t>
            </a:r>
            <a:endParaRPr lang="en-US" altLang="ko-KR" sz="48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연공형 임금제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339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A1DD2-D5F6-D7A0-8C7C-CD663908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E14EE-D027-59D4-5EC8-AE1C018EDADA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일본의 기업문화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B9350F5-0288-517D-D7AE-5253D7F22735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BCCDE3F2-E0EA-DA29-6FD3-F0F44C79498D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8FE66-5F2D-95EA-FE69-343CDBBB94C9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C5692-34CF-07C7-1C5C-1AC8EBE58393}"/>
              </a:ext>
            </a:extLst>
          </p:cNvPr>
          <p:cNvSpPr txBox="1"/>
          <p:nvPr/>
        </p:nvSpPr>
        <p:spPr>
          <a:xfrm>
            <a:off x="938521" y="2249864"/>
            <a:ext cx="10106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조직의 안정 </a:t>
            </a:r>
            <a:endParaRPr lang="en-US" altLang="ko-KR" sz="48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품질 중시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장기적인 개발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022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CEC6-CDBD-9D24-60E2-3A2146BE3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33297A4-647B-34D7-E5AE-64A02E1490AB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자유형 7">
            <a:extLst>
              <a:ext uri="{FF2B5EF4-FFF2-40B4-BE49-F238E27FC236}">
                <a16:creationId xmlns:a16="http://schemas.microsoft.com/office/drawing/2014/main" id="{0FF6C731-063E-A612-F3C6-D9EF7A4B00D2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5FAEA-9B32-9FB7-BA40-8C7AA65EE91B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01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47DB2-599D-9F0F-E06E-E1ABEA6B5F65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기업 예시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200503-CFE3-459C-060A-49D6EC86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09" y="2332104"/>
            <a:ext cx="3078431" cy="2450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898666-26E8-8FB8-927D-3519D1759D64}"/>
              </a:ext>
            </a:extLst>
          </p:cNvPr>
          <p:cNvSpPr txBox="1"/>
          <p:nvPr/>
        </p:nvSpPr>
        <p:spPr>
          <a:xfrm>
            <a:off x="5125453" y="2895601"/>
            <a:ext cx="4989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인간성의 존중</a:t>
            </a:r>
            <a:endParaRPr lang="en-US" altLang="ko-KR" sz="48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지속적인 개선</a:t>
            </a:r>
          </a:p>
        </p:txBody>
      </p:sp>
    </p:spTree>
    <p:extLst>
      <p:ext uri="{BB962C8B-B14F-4D97-AF65-F5344CB8AC3E}">
        <p14:creationId xmlns:p14="http://schemas.microsoft.com/office/powerpoint/2010/main" val="9995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388</Words>
  <Application>Microsoft Office PowerPoint</Application>
  <PresentationFormat>와이드스크린</PresentationFormat>
  <Paragraphs>132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휴먼둥근헤드라인</vt:lpstr>
      <vt:lpstr>한컴 말랑말랑 Bold</vt:lpstr>
      <vt:lpstr>HY견고딕</vt:lpstr>
      <vt:lpstr>배달의민족 주아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 sae mi</dc:creator>
  <cp:lastModifiedBy>insuk3321@gmail.com</cp:lastModifiedBy>
  <cp:revision>16</cp:revision>
  <dcterms:created xsi:type="dcterms:W3CDTF">2019-02-26T15:20:39Z</dcterms:created>
  <dcterms:modified xsi:type="dcterms:W3CDTF">2025-04-14T11:32:20Z</dcterms:modified>
</cp:coreProperties>
</file>