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권재민" userId="21d783e8-19cc-420a-86f1-d7d065cd5104" providerId="ADAL" clId="{AB20339A-43A3-4DAB-8880-08067A695A57}"/>
    <pc:docChg chg="addSld delSld modSld addMainMaster delMainMaster modMainMaster">
      <pc:chgData name="권재민" userId="21d783e8-19cc-420a-86f1-d7d065cd5104" providerId="ADAL" clId="{AB20339A-43A3-4DAB-8880-08067A695A57}" dt="2024-05-31T17:51:43.265" v="24" actId="2696"/>
      <pc:docMkLst>
        <pc:docMk/>
      </pc:docMkLst>
      <pc:sldChg chg="del">
        <pc:chgData name="권재민" userId="21d783e8-19cc-420a-86f1-d7d065cd5104" providerId="ADAL" clId="{AB20339A-43A3-4DAB-8880-08067A695A57}" dt="2024-05-31T17:51:43.265" v="24" actId="2696"/>
        <pc:sldMkLst>
          <pc:docMk/>
          <pc:sldMk cId="3915496959" sldId="256"/>
        </pc:sldMkLst>
      </pc:sldChg>
      <pc:sldChg chg="add">
        <pc:chgData name="권재민" userId="21d783e8-19cc-420a-86f1-d7d065cd5104" providerId="ADAL" clId="{AB20339A-43A3-4DAB-8880-08067A695A57}" dt="2024-05-31T17:50:49.674" v="1"/>
        <pc:sldMkLst>
          <pc:docMk/>
          <pc:sldMk cId="149522627" sldId="257"/>
        </pc:sldMkLst>
      </pc:sldChg>
      <pc:sldChg chg="add">
        <pc:chgData name="권재민" userId="21d783e8-19cc-420a-86f1-d7d065cd5104" providerId="ADAL" clId="{AB20339A-43A3-4DAB-8880-08067A695A57}" dt="2024-05-31T17:50:53.757" v="3"/>
        <pc:sldMkLst>
          <pc:docMk/>
          <pc:sldMk cId="2281937079" sldId="258"/>
        </pc:sldMkLst>
      </pc:sldChg>
      <pc:sldChg chg="add">
        <pc:chgData name="권재민" userId="21d783e8-19cc-420a-86f1-d7d065cd5104" providerId="ADAL" clId="{AB20339A-43A3-4DAB-8880-08067A695A57}" dt="2024-05-31T17:50:58.710" v="5"/>
        <pc:sldMkLst>
          <pc:docMk/>
          <pc:sldMk cId="2485309988" sldId="259"/>
        </pc:sldMkLst>
      </pc:sldChg>
      <pc:sldChg chg="add">
        <pc:chgData name="권재민" userId="21d783e8-19cc-420a-86f1-d7d065cd5104" providerId="ADAL" clId="{AB20339A-43A3-4DAB-8880-08067A695A57}" dt="2024-05-31T17:51:00.740" v="7"/>
        <pc:sldMkLst>
          <pc:docMk/>
          <pc:sldMk cId="184488577" sldId="260"/>
        </pc:sldMkLst>
      </pc:sldChg>
      <pc:sldChg chg="add">
        <pc:chgData name="권재민" userId="21d783e8-19cc-420a-86f1-d7d065cd5104" providerId="ADAL" clId="{AB20339A-43A3-4DAB-8880-08067A695A57}" dt="2024-05-31T17:51:03.379" v="9"/>
        <pc:sldMkLst>
          <pc:docMk/>
          <pc:sldMk cId="218656798" sldId="261"/>
        </pc:sldMkLst>
      </pc:sldChg>
      <pc:sldChg chg="add">
        <pc:chgData name="권재민" userId="21d783e8-19cc-420a-86f1-d7d065cd5104" providerId="ADAL" clId="{AB20339A-43A3-4DAB-8880-08067A695A57}" dt="2024-05-31T17:51:08.159" v="11"/>
        <pc:sldMkLst>
          <pc:docMk/>
          <pc:sldMk cId="3347532491" sldId="262"/>
        </pc:sldMkLst>
      </pc:sldChg>
      <pc:sldChg chg="add">
        <pc:chgData name="권재민" userId="21d783e8-19cc-420a-86f1-d7d065cd5104" providerId="ADAL" clId="{AB20339A-43A3-4DAB-8880-08067A695A57}" dt="2024-05-31T17:51:20.602" v="13"/>
        <pc:sldMkLst>
          <pc:docMk/>
          <pc:sldMk cId="3334640324" sldId="263"/>
        </pc:sldMkLst>
      </pc:sldChg>
      <pc:sldChg chg="add">
        <pc:chgData name="권재민" userId="21d783e8-19cc-420a-86f1-d7d065cd5104" providerId="ADAL" clId="{AB20339A-43A3-4DAB-8880-08067A695A57}" dt="2024-05-31T17:51:24.005" v="15"/>
        <pc:sldMkLst>
          <pc:docMk/>
          <pc:sldMk cId="4264615870" sldId="264"/>
        </pc:sldMkLst>
      </pc:sldChg>
      <pc:sldChg chg="add">
        <pc:chgData name="권재민" userId="21d783e8-19cc-420a-86f1-d7d065cd5104" providerId="ADAL" clId="{AB20339A-43A3-4DAB-8880-08067A695A57}" dt="2024-05-31T17:51:24.916" v="17"/>
        <pc:sldMkLst>
          <pc:docMk/>
          <pc:sldMk cId="3476597299" sldId="265"/>
        </pc:sldMkLst>
      </pc:sldChg>
      <pc:sldChg chg="add">
        <pc:chgData name="권재민" userId="21d783e8-19cc-420a-86f1-d7d065cd5104" providerId="ADAL" clId="{AB20339A-43A3-4DAB-8880-08067A695A57}" dt="2024-05-31T17:51:30.235" v="19"/>
        <pc:sldMkLst>
          <pc:docMk/>
          <pc:sldMk cId="1436531317" sldId="266"/>
        </pc:sldMkLst>
      </pc:sldChg>
      <pc:sldChg chg="add">
        <pc:chgData name="권재민" userId="21d783e8-19cc-420a-86f1-d7d065cd5104" providerId="ADAL" clId="{AB20339A-43A3-4DAB-8880-08067A695A57}" dt="2024-05-31T17:51:33.969" v="21"/>
        <pc:sldMkLst>
          <pc:docMk/>
          <pc:sldMk cId="2099049106" sldId="267"/>
        </pc:sldMkLst>
      </pc:sldChg>
      <pc:sldChg chg="add">
        <pc:chgData name="권재민" userId="21d783e8-19cc-420a-86f1-d7d065cd5104" providerId="ADAL" clId="{AB20339A-43A3-4DAB-8880-08067A695A57}" dt="2024-05-31T17:51:37.942" v="23"/>
        <pc:sldMkLst>
          <pc:docMk/>
          <pc:sldMk cId="2189591718" sldId="268"/>
        </pc:sldMkLst>
      </pc:sldChg>
      <pc:sldMasterChg chg="add addSldLayout">
        <pc:chgData name="권재민" userId="21d783e8-19cc-420a-86f1-d7d065cd5104" providerId="ADAL" clId="{AB20339A-43A3-4DAB-8880-08067A695A57}" dt="2024-05-31T17:50:53.757" v="2" actId="27028"/>
        <pc:sldMasterMkLst>
          <pc:docMk/>
          <pc:sldMasterMk cId="0" sldId="2147483648"/>
        </pc:sldMasterMkLst>
        <pc:sldLayoutChg chg="add">
          <pc:chgData name="권재민" userId="21d783e8-19cc-420a-86f1-d7d065cd5104" providerId="ADAL" clId="{AB20339A-43A3-4DAB-8880-08067A695A57}" dt="2024-05-31T17:50:49.674" v="0" actId="27028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권재민" userId="21d783e8-19cc-420a-86f1-d7d065cd5104" providerId="ADAL" clId="{AB20339A-43A3-4DAB-8880-08067A695A57}" dt="2024-05-31T17:50:53.757" v="2" actId="27028"/>
          <pc:sldLayoutMkLst>
            <pc:docMk/>
            <pc:sldMasterMk cId="0" sldId="2147483648"/>
            <pc:sldLayoutMk cId="0" sldId="2147483656"/>
          </pc:sldLayoutMkLst>
        </pc:sldLayoutChg>
      </pc:sldMasterChg>
      <pc:sldMasterChg chg="del replId delSldLayout modSldLayout">
        <pc:chgData name="권재민" userId="21d783e8-19cc-420a-86f1-d7d065cd5104" providerId="ADAL" clId="{AB20339A-43A3-4DAB-8880-08067A695A57}" dt="2024-05-31T17:51:43.265" v="24" actId="2696"/>
        <pc:sldMasterMkLst>
          <pc:docMk/>
          <pc:sldMasterMk cId="541178399" sldId="2147483660"/>
        </pc:sldMasterMkLst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2385746101" sldId="2147483649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2642787207" sldId="2147483650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750570779" sldId="2147483652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1572289722" sldId="2147483653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1520362469" sldId="2147483654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1294570804" sldId="2147483655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1005967398" sldId="2147483657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2946040931" sldId="2147483658"/>
          </pc:sldLayoutMkLst>
        </pc:sldLayoutChg>
        <pc:sldLayoutChg chg="del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42275974" sldId="2147483659"/>
          </pc:sldLayoutMkLst>
        </pc:sldLayoutChg>
        <pc:sldLayoutChg chg="del replId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657010246" sldId="2147483661"/>
          </pc:sldLayoutMkLst>
        </pc:sldLayoutChg>
        <pc:sldLayoutChg chg="del replId">
          <pc:chgData name="권재민" userId="21d783e8-19cc-420a-86f1-d7d065cd5104" providerId="ADAL" clId="{AB20339A-43A3-4DAB-8880-08067A695A57}" dt="2024-05-31T17:51:43.265" v="24" actId="2696"/>
          <pc:sldLayoutMkLst>
            <pc:docMk/>
            <pc:sldMasterMk cId="541178399" sldId="2147483660"/>
            <pc:sldLayoutMk cId="179440671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27382" y="1268760"/>
            <a:ext cx="11203367" cy="5097710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39349" y="30839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94420" y="2060848"/>
            <a:ext cx="5001910" cy="1082832"/>
            <a:chOff x="3781312" y="2353461"/>
            <a:chExt cx="4720711" cy="10828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03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생태계 및 생물 다양성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190072"/>
              <a:ext cx="47207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52638" y="3444692"/>
            <a:ext cx="2499546" cy="114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2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독도의 식물 종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2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독도의 동물 종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2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생태계의 중요성 및 보존 노력</a:t>
            </a:r>
            <a:endParaRPr kumimoji="1" lang="en-US" altLang="ko-KR" sz="12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13712" y="3295118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j-lt"/>
              <a:ea typeface="맑은 고딕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C218-D7B8-25B0-8E32-0B1DEE334CC3}"/>
              </a:ext>
            </a:extLst>
          </p:cNvPr>
          <p:cNvSpPr txBox="1"/>
          <p:nvPr/>
        </p:nvSpPr>
        <p:spPr>
          <a:xfrm>
            <a:off x="3809374" y="3012747"/>
            <a:ext cx="4572000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Ecosystems and Biodiversity</a:t>
            </a:r>
          </a:p>
          <a:p>
            <a:pPr algn="ctr">
              <a:lnSpc>
                <a:spcPts val="1200"/>
              </a:lnSpc>
              <a:defRPr/>
            </a:pP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52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143653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관광 사업 및 관련 통계</a:t>
            </a:r>
          </a:p>
        </p:txBody>
      </p:sp>
      <p:pic>
        <p:nvPicPr>
          <p:cNvPr id="2050" name="Picture 2" descr="독도명예주민증 발급 5만 명 돌파 너도 될 수 있어, 독도명예주민! : 네이버 블로그">
            <a:extLst>
              <a:ext uri="{FF2B5EF4-FFF2-40B4-BE49-F238E27FC236}">
                <a16:creationId xmlns:a16="http://schemas.microsoft.com/office/drawing/2014/main" id="{CD0161F8-C0D5-9903-03A8-2DF210E5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908721"/>
            <a:ext cx="4374232" cy="291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독도 방문객 300만 눈앞…개방 18년만에 297만여명 찾아 &lt; 울릉·독도 &lt; 경북 &lt; 경북대구 &lt; 기사본문 - 경북일보">
            <a:extLst>
              <a:ext uri="{FF2B5EF4-FFF2-40B4-BE49-F238E27FC236}">
                <a16:creationId xmlns:a16="http://schemas.microsoft.com/office/drawing/2014/main" id="{8135FB93-F354-F9B2-66E7-C5CD2907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36" y="3933057"/>
            <a:ext cx="5724128" cy="27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4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관광 사업 및 관련 통계</a:t>
            </a:r>
          </a:p>
        </p:txBody>
      </p:sp>
      <p:pic>
        <p:nvPicPr>
          <p:cNvPr id="3074" name="Picture 2" descr="독도인구현황 | k-독도">
            <a:extLst>
              <a:ext uri="{FF2B5EF4-FFF2-40B4-BE49-F238E27FC236}">
                <a16:creationId xmlns:a16="http://schemas.microsoft.com/office/drawing/2014/main" id="{23E3180C-FAC2-CD3F-D703-948228A9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80" y="908720"/>
            <a:ext cx="7205240" cy="22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티몬 고객 10명 중 9명 &quot;기회되면 독도 여행 갈 것&quot; | 연합뉴스">
            <a:extLst>
              <a:ext uri="{FF2B5EF4-FFF2-40B4-BE49-F238E27FC236}">
                <a16:creationId xmlns:a16="http://schemas.microsoft.com/office/drawing/2014/main" id="{FF63E518-196B-187D-25AA-6644E6EE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92" y="3356993"/>
            <a:ext cx="4716016" cy="33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9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554957" y="1124744"/>
            <a:ext cx="8933531" cy="5385742"/>
          </a:xfrm>
        </p:spPr>
        <p:txBody>
          <a:bodyPr>
            <a:normAutofit/>
          </a:bodyPr>
          <a:lstStyle/>
          <a:p>
            <a:pPr algn="l"/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독도에서 조사된 식물은 약 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50~60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종에 달한다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민들레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질경이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구절초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개여뀌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참억새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강아지풀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참나리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사철나무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해송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해당화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술패랭이꽃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명아주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해국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개머루처럼 친숙한 식물도 있다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그렇지만 소루쟁이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갯까치수염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괭이밥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땅채송화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큰조롱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방가지똥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섬장대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도깨비고비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섬괴불나무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왜젓가락나물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쇠비름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갯괴불주머니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기린초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댕댕이덩굴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박주가리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털머위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돌피처럼 생소하지만 재미있는 이름을 가진 식물도 있다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</a:t>
            </a:r>
          </a:p>
          <a:p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토양층이 없는 건조한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해안절벽지대에는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땅채송회군락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왕김의털군락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해국군락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갯제비쑥군락이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분포하고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습기가 있는 바위틈에는 독도의 유일한 양치식물인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도깨비쇠고비군락이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분포한다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완경사지에는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개밀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-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돌피군락이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우점하고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있으며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토양 발달 정도와 인위적 간섭 정도에 따라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갯까치수염군락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술패랭이꽃군락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참억새군락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번행초군락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왕호장근군락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참나리군락 등이 분포한다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반면 급경사지에는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땅채송화군락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왕김의털군락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해국군락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갯제비쑥군락과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함께 사철나무군락이 분포한다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이들 군락 외에도 독도의 등대 서쪽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완경사지와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서도의 주민숙소에서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물골로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이어지는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완경사지에는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섬괴불나무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사철나무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보리밥나무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동백나무 등의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+mn-ea"/>
                <a:ea typeface="+mn-ea"/>
              </a:rPr>
              <a:t>식재목군락이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 분포하고 있다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</a:t>
            </a:r>
            <a:br>
              <a:rPr lang="ko-KR" altLang="en-US" sz="1800" dirty="0">
                <a:latin typeface="+mn-ea"/>
                <a:ea typeface="+mn-ea"/>
              </a:rPr>
            </a:br>
            <a:endParaRPr lang="ko-KR" altLang="en-US" sz="1800" dirty="0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식물 종</a:t>
            </a:r>
          </a:p>
        </p:txBody>
      </p:sp>
    </p:spTree>
    <p:extLst>
      <p:ext uri="{BB962C8B-B14F-4D97-AF65-F5344CB8AC3E}">
        <p14:creationId xmlns:p14="http://schemas.microsoft.com/office/powerpoint/2010/main" val="228193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식물 종</a:t>
            </a:r>
          </a:p>
        </p:txBody>
      </p:sp>
      <p:pic>
        <p:nvPicPr>
          <p:cNvPr id="5" name="Picture 2" descr="땅 채송화 Sedum oryzifolium Makino, 갯괴불주머니 Corydalis platycarpa (Maxim.) Makino, 깻까치수염 Lysimachia mauritiana Lam.">
            <a:extLst>
              <a:ext uri="{FF2B5EF4-FFF2-40B4-BE49-F238E27FC236}">
                <a16:creationId xmlns:a16="http://schemas.microsoft.com/office/drawing/2014/main" id="{C260BB98-72B3-65A6-8FED-3377BCA8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83" y="993880"/>
            <a:ext cx="5472608" cy="24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78종 독도의 야생화, 우리땅 지키는 혼이 돼 주렴 - 경향신문">
            <a:extLst>
              <a:ext uri="{FF2B5EF4-FFF2-40B4-BE49-F238E27FC236}">
                <a16:creationId xmlns:a16="http://schemas.microsoft.com/office/drawing/2014/main" id="{00C80492-6331-8CA1-3F12-293D887B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3574657"/>
            <a:ext cx="3365305" cy="30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독도 그 섬엔…] 4. 우리 땅, 우리 꽃 | 중앙일보">
            <a:extLst>
              <a:ext uri="{FF2B5EF4-FFF2-40B4-BE49-F238E27FC236}">
                <a16:creationId xmlns:a16="http://schemas.microsoft.com/office/drawing/2014/main" id="{281802C3-D176-923F-E0D1-C63618B1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688018"/>
            <a:ext cx="3888432" cy="28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0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>
            <a:normAutofit/>
          </a:bodyPr>
          <a:lstStyle/>
          <a:p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독도에는 괭이갈매기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바다제비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슴새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황조롱이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물수리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노랑지빠귀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흑비둘기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딱새 등 약 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139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종의 새들이 살고 있습니다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.</a:t>
            </a:r>
            <a:br>
              <a:rPr lang="ko-KR" altLang="en-US" sz="1400" dirty="0">
                <a:latin typeface="+mn-ea"/>
                <a:ea typeface="+mn-ea"/>
              </a:rPr>
            </a:b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독도는 괭이갈매기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바다제비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슴새의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대집단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번식지이며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철새들의 중간 휴식지로도 중요한 역할을 하고 있습니다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이러한 이유로 문화재청은 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1982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년 독도를 ‘천연기념물 제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336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호 독도해조류</a:t>
            </a:r>
            <a:r>
              <a:rPr lang="ko-KR" altLang="en-US" sz="1400" b="0" i="0" baseline="3000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주 </a:t>
            </a:r>
            <a:r>
              <a:rPr lang="en-US" altLang="ko-KR" sz="1400" b="0" i="0" baseline="30000" dirty="0">
                <a:solidFill>
                  <a:srgbClr val="333333"/>
                </a:solidFill>
                <a:effectLst/>
                <a:latin typeface="+mn-ea"/>
                <a:ea typeface="+mn-ea"/>
              </a:rPr>
              <a:t>001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번식지’로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지정하였고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, 1999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년에 ‘천연기념물 제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336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호 </a:t>
            </a:r>
            <a:r>
              <a:rPr lang="ko-KR" altLang="en-US" sz="1400" b="0" i="0" dirty="0" err="1">
                <a:solidFill>
                  <a:srgbClr val="333333"/>
                </a:solidFill>
                <a:effectLst/>
                <a:latin typeface="+mn-ea"/>
                <a:ea typeface="+mn-ea"/>
              </a:rPr>
              <a:t>독도천연보호구역’으로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 명칭을 변경하였습니다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환경부는 독도를 ‘특정도서</a:t>
            </a:r>
            <a:r>
              <a:rPr lang="ko-KR" altLang="en-US" sz="1400" b="0" i="0" baseline="30000" dirty="0">
                <a:solidFill>
                  <a:srgbClr val="333333"/>
                </a:solidFill>
                <a:effectLst/>
                <a:latin typeface="+mn-ea"/>
                <a:ea typeface="+mn-ea"/>
              </a:rPr>
              <a:t>주 </a:t>
            </a:r>
            <a:r>
              <a:rPr lang="en-US" altLang="ko-KR" sz="1400" b="0" i="0" baseline="30000" dirty="0">
                <a:solidFill>
                  <a:srgbClr val="333333"/>
                </a:solidFill>
                <a:effectLst/>
                <a:latin typeface="+mn-ea"/>
                <a:ea typeface="+mn-ea"/>
              </a:rPr>
              <a:t>002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’로 지정해서 보호하고 있습니다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동물 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EF0A-C2A1-52B7-4275-5A40EEAF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196752"/>
            <a:ext cx="37732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893CDE-A8CB-9EE7-C126-698E8747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23" y="4005266"/>
            <a:ext cx="4021070" cy="26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동물 종</a:t>
            </a:r>
          </a:p>
        </p:txBody>
      </p:sp>
      <p:pic>
        <p:nvPicPr>
          <p:cNvPr id="5122" name="Picture 2" descr="독도,130문 130답] 제1장 독도의 위치와 생태환경 : 월간조선">
            <a:extLst>
              <a:ext uri="{FF2B5EF4-FFF2-40B4-BE49-F238E27FC236}">
                <a16:creationId xmlns:a16="http://schemas.microsoft.com/office/drawing/2014/main" id="{9628B5B8-B2E5-C4CC-DA4C-CF74AEC5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980728"/>
            <a:ext cx="6768752" cy="57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703512" y="1268760"/>
            <a:ext cx="3384376" cy="5097710"/>
          </a:xfrm>
        </p:spPr>
        <p:txBody>
          <a:bodyPr>
            <a:normAutofit/>
          </a:bodyPr>
          <a:lstStyle/>
          <a:p>
            <a:r>
              <a:rPr lang="ko-KR" altLang="en-US" sz="1400" i="0" dirty="0">
                <a:latin typeface="+mn-ea"/>
                <a:ea typeface="+mn-ea"/>
              </a:rPr>
              <a:t>독도는 울릉도와 함께 동해 화산 지형의 형성 과정과 다양한 지질 경관을 보여주는 우리의 소중한 자연유산이다</a:t>
            </a:r>
            <a:r>
              <a:rPr lang="en-US" altLang="ko-KR" sz="1400" i="0" dirty="0">
                <a:latin typeface="+mn-ea"/>
                <a:ea typeface="+mn-ea"/>
              </a:rPr>
              <a:t>. </a:t>
            </a:r>
            <a:r>
              <a:rPr lang="ko-KR" altLang="en-US" sz="1400" i="0" dirty="0">
                <a:latin typeface="+mn-ea"/>
                <a:ea typeface="+mn-ea"/>
              </a:rPr>
              <a:t>이와 함께 육지와 떨어진 위치에 있어 해양생태계가 잘 보존되어 있어 섬 생물지리학의 구심점 역할을 담당하고 있다</a:t>
            </a:r>
            <a:r>
              <a:rPr lang="en-US" altLang="ko-KR" sz="1400" i="0" dirty="0">
                <a:latin typeface="+mn-ea"/>
                <a:ea typeface="+mn-ea"/>
              </a:rPr>
              <a:t>.</a:t>
            </a:r>
          </a:p>
          <a:p>
            <a:r>
              <a:rPr lang="ko-KR" altLang="en-US" sz="14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독도는 우리나라 주변을 지나는 철새 뿐 아니라 먼 거리를 지나가는 나그네새의 중간 기착지</a:t>
            </a:r>
            <a:r>
              <a:rPr lang="en-US" altLang="ko-KR" sz="14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14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태풍과 폭우 등 불규칙한 기상조건에서 조류의 피난처 역할을 하는 섬으로 조류생태학적 가치가 높게 평가되어 왔다</a:t>
            </a:r>
            <a:r>
              <a:rPr lang="en-US" altLang="ko-KR" sz="1400" b="0" i="0" dirty="0">
                <a:solidFill>
                  <a:srgbClr val="424242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1400" i="0" dirty="0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생태계의 중요성 및 보존 노력</a:t>
            </a:r>
          </a:p>
        </p:txBody>
      </p:sp>
      <p:pic>
        <p:nvPicPr>
          <p:cNvPr id="6" name="그림 5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4D32BF64-4BA8-1B88-5D61-D1F34C64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1131007"/>
            <a:ext cx="529551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95045" y="2060848"/>
            <a:ext cx="5001910" cy="1082832"/>
            <a:chOff x="3781312" y="2353461"/>
            <a:chExt cx="4720711" cy="10828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04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독도의 경제적 가치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190072"/>
              <a:ext cx="47207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52638" y="3444691"/>
            <a:ext cx="2217914" cy="10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독도의 해양 자원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어업 및 어장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관광 산업 </a:t>
            </a:r>
            <a:r>
              <a:rPr kumimoji="1"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관광 통계 등</a:t>
            </a:r>
            <a:r>
              <a:rPr kumimoji="1"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913712" y="3295118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j-lt"/>
              <a:ea typeface="맑은 고딕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C218-D7B8-25B0-8E32-0B1DEE334CC3}"/>
              </a:ext>
            </a:extLst>
          </p:cNvPr>
          <p:cNvSpPr txBox="1"/>
          <p:nvPr/>
        </p:nvSpPr>
        <p:spPr>
          <a:xfrm>
            <a:off x="3809374" y="3012747"/>
            <a:ext cx="4572000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Dokdo’s economic value</a:t>
            </a:r>
          </a:p>
          <a:p>
            <a:pPr algn="ctr">
              <a:lnSpc>
                <a:spcPts val="1200"/>
              </a:lnSpc>
              <a:defRPr/>
            </a:pP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64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703513" y="908720"/>
            <a:ext cx="8856983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ko-KR" altLang="en-US" b="1" i="0" dirty="0" err="1">
                <a:solidFill>
                  <a:srgbClr val="017DE7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가스하이드레이트</a:t>
            </a:r>
            <a:r>
              <a:rPr lang="en-US" altLang="ko-KR" b="1" i="0" dirty="0">
                <a:solidFill>
                  <a:srgbClr val="017DE7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(Gas Hydrate)</a:t>
            </a:r>
          </a:p>
          <a:p>
            <a:pPr algn="l"/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가스하이드레이트는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메탄을 주성분으로 하는 천연가스가 얼음처럼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고체화된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것으로 수심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300m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이상의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심해저에서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주로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발견되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며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불붙는 얼음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메탄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하이드레이트로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불리기도 한다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석탄이나 석유에 비해 연소할 때 발생하는 이산화탄소가 적어 훌륭한 청정 에너지원일 뿐만 아니라 석유자원이 묻혀 있는 여부를 알려주는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지시자원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이기도 하다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울릉도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독도 근해의 수심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1500m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되는 곳에 액화천연가스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(LNG)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환산하면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6~20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 톤 가량의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가스하이드레이트가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매장되어 있는 것으로 추정되며 이는 우리나라가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30~100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동안 쓸 수 있는 양으로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252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조원의 수입대체 효과를 얻을 수 있을 것으로 평가되고 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b="0" i="0" dirty="0">
              <a:solidFill>
                <a:srgbClr val="444444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b="1" i="0" dirty="0" err="1">
                <a:solidFill>
                  <a:srgbClr val="017DE7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인산염암</a:t>
            </a:r>
            <a:r>
              <a:rPr lang="en-US" altLang="ko-KR" b="1" i="0" dirty="0">
                <a:solidFill>
                  <a:srgbClr val="017DE7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(Phosphorite)</a:t>
            </a:r>
          </a:p>
          <a:p>
            <a:pPr algn="l"/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인산염암은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해저화산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해저산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해양대지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대륙붕 인접 대륙사면 등에서 발견되며 동해 수심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500~1,000m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해저에 국내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수요량으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로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이상을 공급할 수 있는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 톤 이상이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부존된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것으로 추산된다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또 독도 북쪽의 한국대지 사면에는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인산염암이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해저면에 노출되어 있는데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오산화인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(P₂O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？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함량이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30%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이르고 층상으로 형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성된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인산염암의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두께가 약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20m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이르러 경제적 가치가 충분히 있는 것으로 평가되고 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인산염광물은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무공해 천연비료의 원료나 기초소재로 활용될 수 있는데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인광성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수요는 연간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152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만 톤으로 현재 전량을 수입에 의존하고 있는 형편이다</a:t>
            </a:r>
          </a:p>
          <a:p>
            <a:r>
              <a:rPr lang="ko-KR" altLang="en-US" b="1" i="0" dirty="0">
                <a:solidFill>
                  <a:srgbClr val="017DE7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해양 </a:t>
            </a:r>
            <a:r>
              <a:rPr lang="ko-KR" altLang="en-US" b="1" i="0" dirty="0" err="1">
                <a:solidFill>
                  <a:srgbClr val="017DE7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심층수</a:t>
            </a:r>
            <a:endParaRPr lang="en-US" altLang="ko-KR" b="0" i="0" dirty="0">
              <a:solidFill>
                <a:srgbClr val="444444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해양심층수는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수심이 깊고 대륙사면의 경사가 급한 동해에서 그 개발 가능성이 큰 특화자원이라 할 수 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해양심층수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는 각종 미네랄과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영양염류가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풍부하고 세균이 없는 청정수로 식품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건강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미용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농수산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관광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에너지 등 다양한 분야에 서 활용 가능한 고부가가치 해양자원으로 각광받고 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(2013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해양심층수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취수 가능 국가는 우리나라를 포함 해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 국가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노르웨이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대만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동해안의 경우 비교적 멀지 않은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10~20km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거리에서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200m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이상의 깊은 수심에 도달할 수 있기 때문에 울릉도와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더불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어 </a:t>
            </a:r>
            <a:r>
              <a:rPr lang="ko-KR" altLang="en-US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해양심층수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개발에 유리한 조건을 갖추고 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해양 자원</a:t>
            </a:r>
          </a:p>
        </p:txBody>
      </p:sp>
    </p:spTree>
    <p:extLst>
      <p:ext uri="{BB962C8B-B14F-4D97-AF65-F5344CB8AC3E}">
        <p14:creationId xmlns:p14="http://schemas.microsoft.com/office/powerpoint/2010/main" val="426461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해양 자원</a:t>
            </a:r>
          </a:p>
        </p:txBody>
      </p:sp>
      <p:pic>
        <p:nvPicPr>
          <p:cNvPr id="4098" name="Picture 2" descr="독도의 지하자원">
            <a:extLst>
              <a:ext uri="{FF2B5EF4-FFF2-40B4-BE49-F238E27FC236}">
                <a16:creationId xmlns:a16="http://schemas.microsoft.com/office/drawing/2014/main" id="{74B660F5-C9D0-1626-90E7-D59D56CD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2060848"/>
            <a:ext cx="4536503" cy="30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해저자원 | k-독도">
            <a:extLst>
              <a:ext uri="{FF2B5EF4-FFF2-40B4-BE49-F238E27FC236}">
                <a16:creationId xmlns:a16="http://schemas.microsoft.com/office/drawing/2014/main" id="{C07DBB35-749C-2516-FCBD-2934CEE5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997857"/>
            <a:ext cx="3960440" cy="31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9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689</Words>
  <Application>Microsoft Office PowerPoint</Application>
  <PresentationFormat>와이드스크린</PresentationFormat>
  <Paragraphs>37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맑은 고딕</vt:lpstr>
      <vt:lpstr>Office 테마</vt:lpstr>
      <vt:lpstr>PowerPoint 프레젠테이션</vt:lpstr>
      <vt:lpstr>독도의 식물 종</vt:lpstr>
      <vt:lpstr>독도의 식물 종</vt:lpstr>
      <vt:lpstr>독도의 동물 종</vt:lpstr>
      <vt:lpstr>독도의 동물 종</vt:lpstr>
      <vt:lpstr>생태계의 중요성 및 보존 노력</vt:lpstr>
      <vt:lpstr>PowerPoint 프레젠테이션</vt:lpstr>
      <vt:lpstr>독도의 해양 자원</vt:lpstr>
      <vt:lpstr>독도의 해양 자원</vt:lpstr>
      <vt:lpstr>주변 환경 및 해양 조건</vt:lpstr>
      <vt:lpstr>관광 사업 및 관련 통계</vt:lpstr>
      <vt:lpstr>관광 사업 및 관련 통계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권재민</dc:creator>
  <cp:lastModifiedBy>권재민</cp:lastModifiedBy>
  <cp:revision>1</cp:revision>
  <dcterms:created xsi:type="dcterms:W3CDTF">2024-05-31T17:48:51Z</dcterms:created>
  <dcterms:modified xsi:type="dcterms:W3CDTF">2024-05-31T17:51:47Z</dcterms:modified>
</cp:coreProperties>
</file>