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5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3109F14-E776-46A0-B2C2-315522427AB4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E9FF334-B24E-4384-8B57-79DDB3DF84D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89109B3-1805-417E-8231-1242DA8104B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510B9F6-866A-483C-8615-169E5CF2727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5468BB0-44F1-4D1F-AC45-CB226B0E2F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DB3A1FA-D718-45B7-80B3-BEF381F3548E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F7F4B7E-283A-49B6-A8FE-0DB2A9FA74AB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217DB4B-3A50-4455-B2E8-E700516BF3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D4E46A-4D08-462A-B135-DFCEE5BFB50C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6FC19D4-12E6-429F-885C-246604F6D000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직사각형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8000" dirty="0">
                <a:latin typeface="Batang" panose="02030600000101010101" pitchFamily="18" charset="-127"/>
                <a:ea typeface="Batang" panose="02030600000101010101" pitchFamily="18" charset="-127"/>
              </a:rPr>
              <a:t>일본의 프로야구</a:t>
            </a:r>
            <a:r>
              <a:rPr lang="en-US" altLang="ko-KR" sz="8000" dirty="0">
                <a:latin typeface="Batang" panose="02030600000101010101" pitchFamily="18" charset="-127"/>
                <a:ea typeface="Batang" panose="02030600000101010101" pitchFamily="18" charset="-127"/>
              </a:rPr>
              <a:t>(NPB)</a:t>
            </a:r>
            <a:endParaRPr lang="ko" sz="8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en-US" altLang="ko">
                <a:solidFill>
                  <a:schemeClr val="tx1">
                    <a:lumMod val="85000"/>
                    <a:lumOff val="15000"/>
                  </a:schemeClr>
                </a:solidFill>
              </a:rPr>
              <a:t>22469136 </a:t>
            </a:r>
            <a:r>
              <a:rPr lang="ko-K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일본어일본학과 김광민</a:t>
            </a:r>
            <a:endParaRPr lang="k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2" y="1078374"/>
            <a:ext cx="5086249" cy="4701251"/>
          </a:xfrm>
          <a:prstGeom prst="rect">
            <a:avLst/>
          </a:prstGeom>
        </p:spPr>
      </p:pic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26CEE-9909-B17E-68EA-B7FDF95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주요 역사적 순간</a:t>
            </a:r>
          </a:p>
        </p:txBody>
      </p:sp>
      <p:pic>
        <p:nvPicPr>
          <p:cNvPr id="6" name="내용 개체 틀 5" descr="야외, 사람, 텍스트, 스포츠이(가) 표시된 사진&#10;&#10;자동 생성된 설명">
            <a:extLst>
              <a:ext uri="{FF2B5EF4-FFF2-40B4-BE49-F238E27FC236}">
                <a16:creationId xmlns:a16="http://schemas.microsoft.com/office/drawing/2014/main" id="{AB59FFFC-36B0-C6FC-9CBD-273B81C6E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959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1296FC-FC68-45EE-2D4B-F8014E52F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88546"/>
            <a:ext cx="6008016" cy="2733904"/>
          </a:xfrm>
        </p:spPr>
        <p:txBody>
          <a:bodyPr>
            <a:normAutofit/>
          </a:bodyPr>
          <a:lstStyle/>
          <a:p>
            <a:r>
              <a:rPr lang="en-US" sz="4400" dirty="0"/>
              <a:t>1964</a:t>
            </a:r>
            <a:r>
              <a:rPr lang="ko-KR" altLang="en-US" sz="4400" dirty="0"/>
              <a:t>년 도쿄올림픽    시범경기</a:t>
            </a:r>
            <a:endParaRPr lang="en-US" sz="44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B1CA71-D4E3-4FFA-224D-BA891CF7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7639DB-568D-247D-336C-4A0C2F11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역사적 사건</a:t>
            </a:r>
          </a:p>
        </p:txBody>
      </p:sp>
      <p:pic>
        <p:nvPicPr>
          <p:cNvPr id="7" name="내용 개체 틀 6" descr="청중, 사람, 팬, 응원이(가) 표시된 사진&#10;&#10;자동 생성된 설명">
            <a:extLst>
              <a:ext uri="{FF2B5EF4-FFF2-40B4-BE49-F238E27FC236}">
                <a16:creationId xmlns:a16="http://schemas.microsoft.com/office/drawing/2014/main" id="{4E7121E7-5AE2-E9CE-2A47-2C435399B4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-1" b="-1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D24D6B-107C-7C88-518C-072D94F65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sz="3200" dirty="0"/>
              <a:t>1994</a:t>
            </a:r>
            <a:r>
              <a:rPr lang="ko-KR" altLang="en-US" sz="3200" dirty="0"/>
              <a:t>년 일본시리즈 요미우리 자이언츠 우승</a:t>
            </a:r>
            <a:endParaRPr lang="en-US" sz="32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47F610-8BD8-DE13-B912-AFCE4D31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1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5EC7CB5-318B-FF72-325D-9935AD0AB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3.</a:t>
            </a:r>
            <a:r>
              <a:rPr lang="ko-KR" altLang="en-US" dirty="0"/>
              <a:t>리그구조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A8611A5-E001-5B59-3B07-AB8ED127F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5020DC-88D1-36FE-C23B-E4A04F01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2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03A470-0911-86A0-3D96-503948E5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센트럴 리그와 퍼시픽 리그의 구조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5EC387-EED2-8024-55D6-E3A32A82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51110" y="113121"/>
            <a:ext cx="6902834" cy="6627043"/>
          </a:xfrm>
          <a:prstGeom prst="rect">
            <a:avLst/>
          </a:prstGeom>
          <a:noFill/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2AF91A4-AC48-2577-30CE-EB916E7C9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ko-KR" altLang="en-US"/>
              <a:t>각각 </a:t>
            </a:r>
            <a:r>
              <a:rPr lang="en-US" altLang="ko-KR"/>
              <a:t>6</a:t>
            </a:r>
            <a:r>
              <a:rPr lang="ko-KR" altLang="en-US"/>
              <a:t>팀씩 구성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9DE3C1-4FAB-5DCD-66D8-CB8B7A92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6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588A1-0171-E30B-24C4-85D057C4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리그 운영 </a:t>
            </a:r>
          </a:p>
        </p:txBody>
      </p:sp>
      <p:pic>
        <p:nvPicPr>
          <p:cNvPr id="6" name="내용 개체 틀 5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D9DF5A5F-C4DB-8004-3567-A0D7CA5B0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18" y="2120900"/>
            <a:ext cx="4639736" cy="3748193"/>
          </a:xfrm>
          <a:noFill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3A901A5-1F72-5E06-5CDC-A5A80B76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248" y="2676708"/>
            <a:ext cx="5676056" cy="3748194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정규시즌 과 포스트 시즌 운영</a:t>
            </a:r>
            <a:endParaRPr lang="en-US" sz="4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680EF5-D9DC-477A-C14F-CF8B4F1F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BAC329-71D0-2260-B5B3-817658B8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시즌 진행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010A8B-ED71-D419-5982-ABA30502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각리그</a:t>
            </a:r>
            <a:r>
              <a:rPr lang="ko-KR" altLang="en-US" sz="4000" dirty="0"/>
              <a:t> </a:t>
            </a:r>
            <a:r>
              <a:rPr lang="en-US" altLang="ko-KR" sz="4000" dirty="0"/>
              <a:t>143 </a:t>
            </a:r>
            <a:r>
              <a:rPr lang="ko-KR" altLang="en-US" sz="4000" dirty="0"/>
              <a:t>경기 진행 같은 리그의 다른 </a:t>
            </a:r>
            <a:r>
              <a:rPr lang="en-US" altLang="ko-KR" sz="4000" dirty="0"/>
              <a:t>5</a:t>
            </a:r>
            <a:r>
              <a:rPr lang="ko-KR" altLang="en-US" sz="4000" dirty="0"/>
              <a:t>개 팀과는 각 팀당 </a:t>
            </a:r>
            <a:r>
              <a:rPr lang="en-US" altLang="ko-KR" sz="4000" dirty="0"/>
              <a:t>25</a:t>
            </a:r>
            <a:r>
              <a:rPr lang="ko-KR" altLang="en-US" sz="4000" dirty="0"/>
              <a:t>경기씩 </a:t>
            </a:r>
            <a:r>
              <a:rPr lang="en-US" altLang="ko-KR" sz="4000" dirty="0"/>
              <a:t>(</a:t>
            </a:r>
            <a:r>
              <a:rPr lang="ko-KR" altLang="en-US" sz="4000" dirty="0"/>
              <a:t>홈 </a:t>
            </a:r>
            <a:r>
              <a:rPr lang="en-US" altLang="ko-KR" sz="4000" dirty="0"/>
              <a:t>12</a:t>
            </a:r>
            <a:r>
              <a:rPr lang="ko-KR" altLang="en-US" sz="4000" dirty="0"/>
              <a:t>경기</a:t>
            </a:r>
            <a:r>
              <a:rPr lang="en-US" altLang="ko-KR" sz="4000" dirty="0"/>
              <a:t>, </a:t>
            </a:r>
            <a:r>
              <a:rPr lang="ko-KR" altLang="en-US" sz="4000" dirty="0"/>
              <a:t>원정 </a:t>
            </a:r>
            <a:r>
              <a:rPr lang="en-US" altLang="ko-KR" sz="4000" dirty="0"/>
              <a:t>13</a:t>
            </a:r>
            <a:r>
              <a:rPr lang="ko-KR" altLang="en-US" sz="4000" dirty="0"/>
              <a:t>경기</a:t>
            </a:r>
            <a:r>
              <a:rPr lang="en-US" altLang="ko-KR" sz="4000" dirty="0"/>
              <a:t>) </a:t>
            </a:r>
            <a:r>
              <a:rPr lang="ko-KR" altLang="en-US" sz="4000" dirty="0"/>
              <a:t>반대 리그의 </a:t>
            </a:r>
            <a:r>
              <a:rPr lang="en-US" altLang="ko-KR" sz="4000" dirty="0"/>
              <a:t>6</a:t>
            </a:r>
            <a:r>
              <a:rPr lang="ko-KR" altLang="en-US" sz="4000" dirty="0"/>
              <a:t>개 팀과는 각 팀당 </a:t>
            </a:r>
            <a:r>
              <a:rPr lang="en-US" altLang="ko-KR" sz="4000" dirty="0"/>
              <a:t>3</a:t>
            </a:r>
            <a:r>
              <a:rPr lang="ko-KR" altLang="en-US" sz="4000" dirty="0"/>
              <a:t>경기씩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43209E-E67F-F0AB-A77B-2B7F7B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C9F42-6D1A-8324-50A2-9AD5A48F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포스트시즌</a:t>
            </a:r>
          </a:p>
        </p:txBody>
      </p:sp>
      <p:pic>
        <p:nvPicPr>
          <p:cNvPr id="6" name="내용 개체 틀 5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2D16ADC2-B76B-B110-6CAB-3BF3DE227A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18" y="2120900"/>
            <a:ext cx="4176259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52B0CB-1B88-49B9-D05C-BB8E98284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4" y="891972"/>
            <a:ext cx="4639736" cy="5444466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sz="3600" b="1" dirty="0"/>
              <a:t>1. </a:t>
            </a:r>
            <a:r>
              <a:rPr lang="ko-KR" altLang="en-US" sz="3600" b="1" dirty="0"/>
              <a:t>클라이맥스 시리즈 </a:t>
            </a:r>
            <a:r>
              <a:rPr lang="en-US" altLang="ko-KR" sz="3600" b="1" dirty="0"/>
              <a:t>(Climax Series)</a:t>
            </a:r>
          </a:p>
          <a:p>
            <a:r>
              <a:rPr lang="ko-KR" altLang="en-US" sz="3600" dirty="0"/>
              <a:t>클라이맥스 시리즈는 각 리그</a:t>
            </a:r>
            <a:r>
              <a:rPr lang="en-US" altLang="ko-KR" sz="3600" dirty="0"/>
              <a:t>)</a:t>
            </a:r>
            <a:r>
              <a:rPr lang="ko-KR" altLang="en-US" sz="3600" dirty="0"/>
              <a:t>에서 진행</a:t>
            </a:r>
            <a:r>
              <a:rPr lang="en-US" altLang="ko-KR" sz="3600" dirty="0"/>
              <a:t> </a:t>
            </a:r>
            <a:r>
              <a:rPr lang="ko-KR" altLang="en-US" sz="3600" dirty="0"/>
              <a:t>각 리그의 상위 </a:t>
            </a:r>
            <a:r>
              <a:rPr lang="en-US" altLang="ko-KR" sz="3600" dirty="0"/>
              <a:t>3</a:t>
            </a:r>
            <a:r>
              <a:rPr lang="ko-KR" altLang="en-US" sz="3600" dirty="0"/>
              <a:t>개 팀이 참여</a:t>
            </a:r>
            <a:r>
              <a:rPr lang="en-US" altLang="ko-KR" sz="3600" dirty="0"/>
              <a:t> </a:t>
            </a:r>
            <a:r>
              <a:rPr lang="ko-KR" altLang="en-US" sz="3600" dirty="0"/>
              <a:t>두 단계로 나뉨</a:t>
            </a:r>
            <a:endParaRPr lang="en-US" altLang="ko-KR" sz="3600" dirty="0"/>
          </a:p>
          <a:p>
            <a:r>
              <a:rPr lang="ko-KR" altLang="en-US" sz="3600" b="1" dirty="0"/>
              <a:t>퍼스트 스테이지 </a:t>
            </a:r>
            <a:r>
              <a:rPr lang="en-US" altLang="ko-KR" sz="3600" b="1" dirty="0"/>
              <a:t>(First Stage)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3600" dirty="0"/>
              <a:t>리그 </a:t>
            </a:r>
            <a:r>
              <a:rPr lang="en-US" altLang="ko-KR" sz="3600" dirty="0"/>
              <a:t>2</a:t>
            </a:r>
            <a:r>
              <a:rPr lang="ko-KR" altLang="en-US" sz="3600" dirty="0"/>
              <a:t>위 팀과 </a:t>
            </a:r>
            <a:r>
              <a:rPr lang="en-US" altLang="ko-KR" sz="3600" dirty="0"/>
              <a:t>3</a:t>
            </a:r>
            <a:r>
              <a:rPr lang="ko-KR" altLang="en-US" sz="3600" dirty="0"/>
              <a:t>위 팀이 맞붙음</a:t>
            </a:r>
            <a:endParaRPr lang="en-US" altLang="ko-K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/>
              <a:t>3</a:t>
            </a:r>
            <a:r>
              <a:rPr lang="ko-KR" altLang="en-US" sz="3600" dirty="0"/>
              <a:t>전 </a:t>
            </a:r>
            <a:r>
              <a:rPr lang="en-US" altLang="ko-KR" sz="3600" dirty="0"/>
              <a:t>2</a:t>
            </a:r>
            <a:r>
              <a:rPr lang="ko-KR" altLang="en-US" sz="3600" dirty="0" err="1"/>
              <a:t>선승제</a:t>
            </a:r>
            <a:r>
              <a:rPr lang="en-US" altLang="ko-KR" sz="3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/>
              <a:t>2</a:t>
            </a:r>
            <a:r>
              <a:rPr lang="ko-KR" altLang="en-US" sz="3600" dirty="0"/>
              <a:t>위 팀의 홈구장에서 모든 경기가 열림</a:t>
            </a:r>
            <a:endParaRPr lang="en-US" altLang="ko-KR" sz="3600" dirty="0"/>
          </a:p>
          <a:p>
            <a:r>
              <a:rPr lang="ko-KR" altLang="en-US" sz="3600" b="1" dirty="0"/>
              <a:t>파이널 스테이지 </a:t>
            </a:r>
            <a:r>
              <a:rPr lang="en-US" altLang="ko-KR" sz="3600" b="1" dirty="0"/>
              <a:t>(Final Stage)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3600" dirty="0"/>
              <a:t>퍼스트 스테이지의 승리 팀과 리그 </a:t>
            </a:r>
            <a:r>
              <a:rPr lang="en-US" altLang="ko-KR" sz="3600" dirty="0"/>
              <a:t>1</a:t>
            </a:r>
            <a:r>
              <a:rPr lang="ko-KR" altLang="en-US" sz="3600" dirty="0"/>
              <a:t>위 팀이 맞붙음</a:t>
            </a:r>
            <a:endParaRPr lang="en-US" altLang="ko-K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/>
              <a:t>6</a:t>
            </a:r>
            <a:r>
              <a:rPr lang="ko-KR" altLang="en-US" sz="3600" dirty="0"/>
              <a:t>전 </a:t>
            </a:r>
            <a:r>
              <a:rPr lang="en-US" altLang="ko-KR" sz="3600" dirty="0"/>
              <a:t>4</a:t>
            </a:r>
            <a:r>
              <a:rPr lang="ko-KR" altLang="en-US" sz="3600" dirty="0" err="1"/>
              <a:t>선승제</a:t>
            </a:r>
            <a:r>
              <a:rPr lang="en-US" altLang="ko-KR" sz="3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3600" dirty="0"/>
              <a:t>리그 </a:t>
            </a:r>
            <a:r>
              <a:rPr lang="en-US" altLang="ko-KR" sz="3600" dirty="0"/>
              <a:t>1</a:t>
            </a:r>
            <a:r>
              <a:rPr lang="ko-KR" altLang="en-US" sz="3600" dirty="0"/>
              <a:t>위 팀은 </a:t>
            </a:r>
            <a:r>
              <a:rPr lang="en-US" altLang="ko-KR" sz="3600" dirty="0"/>
              <a:t>1</a:t>
            </a:r>
            <a:r>
              <a:rPr lang="ko-KR" altLang="en-US" sz="3600" dirty="0"/>
              <a:t>승의 어드밴티지를 가지고 </a:t>
            </a:r>
            <a:r>
              <a:rPr lang="ko-KR" altLang="en-US" sz="3600" dirty="0" err="1"/>
              <a:t>시작합</a:t>
            </a:r>
            <a:r>
              <a:rPr lang="en-US" altLang="ko-KR" sz="3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/>
              <a:t>1</a:t>
            </a:r>
            <a:r>
              <a:rPr lang="ko-KR" altLang="en-US" sz="3600" dirty="0"/>
              <a:t>위 팀의 홈구장에서 모든 경기가 열림</a:t>
            </a:r>
            <a:r>
              <a:rPr lang="en-US" altLang="ko-KR" sz="3600" dirty="0"/>
              <a:t>.</a:t>
            </a:r>
          </a:p>
          <a:p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B5ACC3-56A1-72B8-F8FD-5F3C0440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4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A8879-11D0-E589-A474-59974D9F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일본시리즈</a:t>
            </a:r>
          </a:p>
        </p:txBody>
      </p:sp>
      <p:pic>
        <p:nvPicPr>
          <p:cNvPr id="7" name="내용 개체 틀 6" descr="인간의 얼굴, 의류, 사람, 포스터이(가) 표시된 사진&#10;&#10;자동 생성된 설명">
            <a:extLst>
              <a:ext uri="{FF2B5EF4-FFF2-40B4-BE49-F238E27FC236}">
                <a16:creationId xmlns:a16="http://schemas.microsoft.com/office/drawing/2014/main" id="{BC2C8A5E-E3A4-E84B-CD6E-8D9EADF6E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r="26473" b="-1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C9F4537-5E76-ECEF-71BE-41419E3D9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ko-KR" altLang="en-US" b="1"/>
              <a:t>일본 시리즈 </a:t>
            </a:r>
            <a:r>
              <a:rPr lang="en-US" altLang="ko-KR" b="1"/>
              <a:t>(Japan Series)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/>
              <a:t>센트럴 리그와 퍼시픽 리그의 클라이맥스 시리즈 승자들이 맞붙음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7</a:t>
            </a:r>
            <a:r>
              <a:rPr lang="ko-KR" altLang="en-US"/>
              <a:t>전 </a:t>
            </a:r>
            <a:r>
              <a:rPr lang="en-US" altLang="ko-KR"/>
              <a:t>4</a:t>
            </a:r>
            <a:r>
              <a:rPr lang="ko-KR" altLang="en-US" err="1"/>
              <a:t>선승제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/>
              <a:t>두 리그 챔피언이 홈 어드밴티지를 </a:t>
            </a:r>
            <a:r>
              <a:rPr lang="ko-KR" altLang="en-US" err="1"/>
              <a:t>번갈아가며</a:t>
            </a:r>
            <a:r>
              <a:rPr lang="ko-KR" altLang="en-US"/>
              <a:t> 경기를 </a:t>
            </a:r>
            <a:r>
              <a:rPr lang="ko-KR" altLang="en-US" err="1"/>
              <a:t>치름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4D6B6B-5D0D-35F1-B712-93EE093B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2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EFC1021F-4BB1-75AF-0B39-BD01E27A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61818"/>
            <a:ext cx="3517567" cy="949958"/>
          </a:xfrm>
        </p:spPr>
        <p:txBody>
          <a:bodyPr/>
          <a:lstStyle/>
          <a:p>
            <a:r>
              <a:rPr lang="ko-KR" altLang="en-US" dirty="0"/>
              <a:t> </a:t>
            </a:r>
            <a:r>
              <a:rPr lang="ko-KR" altLang="en-US" sz="4000" dirty="0"/>
              <a:t>목차</a:t>
            </a:r>
            <a:endParaRPr lang="en-US" sz="40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5235E69-6844-B5FD-3D43-2EB57AAA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856" y="277092"/>
            <a:ext cx="5928344" cy="6945744"/>
          </a:xfrm>
        </p:spPr>
        <p:txBody>
          <a:bodyPr>
            <a:normAutofit fontScale="62500" lnSpcReduction="20000"/>
          </a:bodyPr>
          <a:lstStyle/>
          <a:p>
            <a:r>
              <a:rPr lang="en-US" sz="5900" dirty="0"/>
              <a:t>1.</a:t>
            </a:r>
            <a:r>
              <a:rPr lang="ko-KR" altLang="en-US" sz="5900" dirty="0"/>
              <a:t>일본내 야구 위상 </a:t>
            </a:r>
            <a:r>
              <a:rPr lang="en-US" altLang="ko-KR" sz="5900" dirty="0"/>
              <a:t>10.</a:t>
            </a:r>
            <a:r>
              <a:rPr lang="ko-KR" altLang="en-US" sz="5900" dirty="0"/>
              <a:t>결론</a:t>
            </a:r>
            <a:endParaRPr lang="en-US" altLang="ko-KR" sz="5900" dirty="0"/>
          </a:p>
          <a:p>
            <a:r>
              <a:rPr lang="en-US" sz="5900" dirty="0"/>
              <a:t>2.</a:t>
            </a:r>
            <a:r>
              <a:rPr lang="ko-KR" altLang="en-US" sz="5900" dirty="0"/>
              <a:t>역사</a:t>
            </a:r>
            <a:endParaRPr lang="en-US" altLang="ko-KR" sz="5900" dirty="0"/>
          </a:p>
          <a:p>
            <a:r>
              <a:rPr lang="en-US" altLang="ko-KR" sz="5900" dirty="0"/>
              <a:t>3.</a:t>
            </a:r>
            <a:r>
              <a:rPr lang="ko-KR" altLang="en-US" sz="5900" dirty="0"/>
              <a:t>리그 구조</a:t>
            </a:r>
            <a:endParaRPr lang="en-US" altLang="ko-KR" sz="5900" dirty="0"/>
          </a:p>
          <a:p>
            <a:r>
              <a:rPr lang="en-US" altLang="ko-KR" sz="5900" dirty="0"/>
              <a:t>4. </a:t>
            </a:r>
            <a:r>
              <a:rPr lang="ko-KR" altLang="en-US" sz="5900" dirty="0"/>
              <a:t>주요 팀들</a:t>
            </a:r>
            <a:endParaRPr lang="en-US" altLang="ko-KR" sz="5900" dirty="0"/>
          </a:p>
          <a:p>
            <a:r>
              <a:rPr lang="en-US" altLang="ko-KR" sz="5900" dirty="0"/>
              <a:t>5.</a:t>
            </a:r>
            <a:r>
              <a:rPr lang="ko-KR" altLang="en-US" sz="5900" dirty="0"/>
              <a:t>주요 선수들</a:t>
            </a:r>
            <a:endParaRPr lang="en-US" altLang="ko-KR" sz="5900" dirty="0"/>
          </a:p>
          <a:p>
            <a:r>
              <a:rPr lang="en-US" altLang="ko-KR" sz="5900" dirty="0"/>
              <a:t>6.</a:t>
            </a:r>
            <a:r>
              <a:rPr lang="ko-KR" altLang="en-US" sz="5900" dirty="0"/>
              <a:t>야구 문화</a:t>
            </a:r>
            <a:endParaRPr lang="en-US" altLang="ko-KR" sz="5900" dirty="0"/>
          </a:p>
          <a:p>
            <a:r>
              <a:rPr lang="en-US" altLang="ko-KR" sz="5900" dirty="0"/>
              <a:t>7.</a:t>
            </a:r>
            <a:r>
              <a:rPr lang="ko-KR" altLang="en-US" sz="5900" dirty="0"/>
              <a:t>경기장들</a:t>
            </a:r>
            <a:endParaRPr lang="en-US" altLang="ko-KR" sz="5900" dirty="0"/>
          </a:p>
          <a:p>
            <a:r>
              <a:rPr lang="en-US" altLang="ko-KR" sz="5900" dirty="0"/>
              <a:t>8.</a:t>
            </a:r>
            <a:r>
              <a:rPr lang="ko-KR" altLang="en-US" sz="5900" dirty="0"/>
              <a:t>야구 기술과 전략</a:t>
            </a:r>
            <a:endParaRPr lang="en-US" altLang="ko-KR" sz="5900" dirty="0"/>
          </a:p>
          <a:p>
            <a:pPr marL="0" indent="0">
              <a:buNone/>
            </a:pPr>
            <a:r>
              <a:rPr lang="en-US" altLang="ko-KR" sz="5900" dirty="0"/>
              <a:t> 9. </a:t>
            </a:r>
            <a:r>
              <a:rPr lang="ko-KR" altLang="en-US" sz="5900" dirty="0"/>
              <a:t>국제적 영향</a:t>
            </a:r>
            <a:endParaRPr lang="en-US" altLang="ko-KR" sz="59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8D7BFDD-4F79-AAA5-35A6-DDF4CBC8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56EA3-55A0-0199-E006-B99B4854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8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FC1200-ADEB-BECB-C483-0BF05A87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ko-KR" altLang="en-US" dirty="0"/>
              <a:t>일본내 야구 위상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502A81-D609-60C7-2EB9-C02E800E5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E37139-1178-6553-4E39-1CF0E69B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텍스트이(가) 표시된 사진&#10;&#10;자동 생성된 설명">
            <a:extLst>
              <a:ext uri="{FF2B5EF4-FFF2-40B4-BE49-F238E27FC236}">
                <a16:creationId xmlns:a16="http://schemas.microsoft.com/office/drawing/2014/main" id="{D35FA1A4-7A74-5C0E-BE1B-6357A6F2A2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27818" y="0"/>
            <a:ext cx="7536378" cy="4578350"/>
          </a:xfrm>
          <a:noFill/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762E0DB-3989-BE5C-28FC-48D74E83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일본에서 야구의 위치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2F5E91C-7A29-5915-22BC-C2BF63D55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r>
              <a:rPr lang="ko-KR" altLang="en-US" dirty="0"/>
              <a:t>일본에서 야구는 국민 스포츠로 자리잡고 있으며</a:t>
            </a:r>
            <a:r>
              <a:rPr lang="en-US" altLang="ko-KR" dirty="0"/>
              <a:t> </a:t>
            </a:r>
            <a:r>
              <a:rPr lang="ko-KR" altLang="en-US" dirty="0"/>
              <a:t>프로 야구는 일본 스포츠 문화의 중심</a:t>
            </a:r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BFF3F9-9074-B527-FAF8-D2B9C013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4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0F2667C-EB20-6040-C0A0-8C02131B0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2.</a:t>
            </a:r>
            <a:r>
              <a:rPr lang="ko-KR" altLang="en-US" dirty="0"/>
              <a:t>역사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9CCF900-5A15-33CF-B64C-BB42AD43D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572ED5-1275-3358-2337-DDFE4F7C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D4E46A-4D08-462A-B135-DFCEE5BFB50C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CEB1EB7-DABF-D409-A1F7-CDB77F16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 야구의 기원</a:t>
            </a:r>
            <a:endParaRPr lang="en-US" dirty="0"/>
          </a:p>
        </p:txBody>
      </p:sp>
      <p:pic>
        <p:nvPicPr>
          <p:cNvPr id="6" name="내용 개체 틀 5" descr="인물사진, 사람, 인간의 얼굴, 넥타이이(가) 표시된 사진&#10;&#10;자동 생성된 설명">
            <a:extLst>
              <a:ext uri="{FF2B5EF4-FFF2-40B4-BE49-F238E27FC236}">
                <a16:creationId xmlns:a16="http://schemas.microsoft.com/office/drawing/2014/main" id="{6DDCFD2A-A9AE-C59E-A4CC-C1685803C9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b="39150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ACC5C3-2DF1-124D-1E4A-5F9636FBC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218" y="2120900"/>
            <a:ext cx="6142182" cy="3748194"/>
          </a:xfrm>
        </p:spPr>
        <p:txBody>
          <a:bodyPr>
            <a:normAutofit/>
          </a:bodyPr>
          <a:lstStyle/>
          <a:p>
            <a:r>
              <a:rPr lang="en-US" sz="3600" dirty="0"/>
              <a:t>1872</a:t>
            </a:r>
            <a:r>
              <a:rPr lang="ko-KR" altLang="en-US" sz="3600" dirty="0"/>
              <a:t>년 미국인 호러스 </a:t>
            </a:r>
            <a:r>
              <a:rPr lang="ko-KR" altLang="en-US" sz="3600" dirty="0" err="1"/>
              <a:t>윌슨에</a:t>
            </a:r>
            <a:r>
              <a:rPr lang="ko-KR" altLang="en-US" sz="3600" dirty="0"/>
              <a:t> 의해 소개됨</a:t>
            </a:r>
            <a:endParaRPr lang="en-US" sz="36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DF4D9-D49D-6ACC-0690-ADEF84BC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8FB8D6-91E1-E66C-1C67-898F7E29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초기 역사 </a:t>
            </a:r>
            <a:r>
              <a:rPr lang="en-US" altLang="ko-KR" dirty="0"/>
              <a:t>        </a:t>
            </a:r>
            <a:r>
              <a:rPr lang="en-US" altLang="ko-KR" sz="2400" dirty="0"/>
              <a:t>1903</a:t>
            </a:r>
            <a:r>
              <a:rPr lang="ko-KR" altLang="en-US" sz="2400" dirty="0"/>
              <a:t>년 최초의 공식경기 개최</a:t>
            </a:r>
          </a:p>
        </p:txBody>
      </p:sp>
      <p:pic>
        <p:nvPicPr>
          <p:cNvPr id="7" name="그림 개체 틀 6" descr="의류, 사람, 인간의 얼굴, 크루이(가) 표시된 사진&#10;&#10;자동 생성된 설명">
            <a:extLst>
              <a:ext uri="{FF2B5EF4-FFF2-40B4-BE49-F238E27FC236}">
                <a16:creationId xmlns:a16="http://schemas.microsoft.com/office/drawing/2014/main" id="{51E6B722-96D6-A208-9144-43652C254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5409" y="2108201"/>
            <a:ext cx="6242142" cy="3760891"/>
          </a:xfrm>
          <a:noFill/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2E1C7CC-B8B3-A3C4-B7EF-963B410F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65C57-CC90-E5D3-31E7-B3F64EB9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NPB</a:t>
            </a:r>
            <a:r>
              <a:rPr lang="ko-KR" altLang="en-US" dirty="0"/>
              <a:t>의 창립</a:t>
            </a:r>
          </a:p>
        </p:txBody>
      </p:sp>
      <p:pic>
        <p:nvPicPr>
          <p:cNvPr id="6" name="내용 개체 틀 5" descr="그래픽, 폰트, 로고, 상징이(가) 표시된 사진&#10;&#10;자동 생성된 설명">
            <a:extLst>
              <a:ext uri="{FF2B5EF4-FFF2-40B4-BE49-F238E27FC236}">
                <a16:creationId xmlns:a16="http://schemas.microsoft.com/office/drawing/2014/main" id="{B45ABA1B-F24B-7218-7D4C-0C9EA1FC2A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08" y="2120900"/>
            <a:ext cx="4322079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C86D17A-709C-ACBC-CE7B-0B342587B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873" y="2120900"/>
            <a:ext cx="5142807" cy="3748194"/>
          </a:xfrm>
        </p:spPr>
        <p:txBody>
          <a:bodyPr>
            <a:normAutofit/>
          </a:bodyPr>
          <a:lstStyle/>
          <a:p>
            <a:r>
              <a:rPr lang="en-US" sz="4800" dirty="0"/>
              <a:t>1950</a:t>
            </a:r>
            <a:r>
              <a:rPr lang="ko-KR" altLang="en-US" sz="4800" dirty="0"/>
              <a:t>년 공식 창립</a:t>
            </a:r>
            <a:endParaRPr lang="en-US" sz="4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BB531C-F389-87A5-9148-09C5ECC5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15C3C-43C9-4E76-257D-E2371A08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NPB</a:t>
            </a:r>
            <a:r>
              <a:rPr lang="ko-KR" altLang="en-US" dirty="0"/>
              <a:t>의 발전   </a:t>
            </a:r>
            <a:r>
              <a:rPr lang="en-US" altLang="ko-KR" sz="2400" dirty="0"/>
              <a:t>1953</a:t>
            </a:r>
            <a:r>
              <a:rPr lang="ko-KR" altLang="en-US" sz="2400" dirty="0" err="1"/>
              <a:t>년리그</a:t>
            </a:r>
            <a:r>
              <a:rPr lang="ko-KR" altLang="en-US" sz="2400" dirty="0"/>
              <a:t> 구조 정립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6E1D2B-5951-9C6E-7683-B6A6E70E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내용 개체 틀 7" descr="텍스트, 로고이(가) 표시된 사진&#10;&#10;자동 생성된 설명">
            <a:extLst>
              <a:ext uri="{FF2B5EF4-FFF2-40B4-BE49-F238E27FC236}">
                <a16:creationId xmlns:a16="http://schemas.microsoft.com/office/drawing/2014/main" id="{0E60671B-DEBB-D977-7489-2342745CC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960" y="3166786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90208F0-47AB-778C-63D7-AEDA2D65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392" y="2804035"/>
            <a:ext cx="4125884" cy="1762926"/>
          </a:xfrm>
          <a:prstGeom prst="rect">
            <a:avLst/>
          </a:prstGeom>
        </p:spPr>
      </p:pic>
      <p:sp>
        <p:nvSpPr>
          <p:cNvPr id="10" name="AutoShape 6" descr="센트럴 리그 - 나무위키">
            <a:extLst>
              <a:ext uri="{FF2B5EF4-FFF2-40B4-BE49-F238E27FC236}">
                <a16:creationId xmlns:a16="http://schemas.microsoft.com/office/drawing/2014/main" id="{089F3E8C-1C82-FE40-0E53-5347F26DED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8217" y="4735944"/>
            <a:ext cx="1835357" cy="18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06592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0_TF56160789" id="{11A5DD40-D213-4239-B5A2-34C90E722621}" vid="{34CC6CB0-C27F-499C-B426-D32440FDD9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22469136 김광민 일본어 일본사회 기말고사</Template>
  <TotalTime>0</TotalTime>
  <Words>293</Words>
  <Application>Microsoft Office PowerPoint</Application>
  <PresentationFormat>와이드스크린</PresentationFormat>
  <Paragraphs>52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Malgun Gothic</vt:lpstr>
      <vt:lpstr>Batang</vt:lpstr>
      <vt:lpstr>Arial</vt:lpstr>
      <vt:lpstr>Calibri</vt:lpstr>
      <vt:lpstr>1_RetrospectVTI</vt:lpstr>
      <vt:lpstr>일본의 프로야구(NPB)</vt:lpstr>
      <vt:lpstr> 목차</vt:lpstr>
      <vt:lpstr>1. 일본내 야구 위상</vt:lpstr>
      <vt:lpstr>일본에서 야구의 위치</vt:lpstr>
      <vt:lpstr>2.역사</vt:lpstr>
      <vt:lpstr>일본 야구의 기원</vt:lpstr>
      <vt:lpstr>초기 역사         1903년 최초의 공식경기 개최</vt:lpstr>
      <vt:lpstr>NPB의 창립</vt:lpstr>
      <vt:lpstr>NPB의 발전   1953년리그 구조 정립</vt:lpstr>
      <vt:lpstr>주요 역사적 순간</vt:lpstr>
      <vt:lpstr>역사적 사건</vt:lpstr>
      <vt:lpstr>3.리그구조</vt:lpstr>
      <vt:lpstr>센트럴 리그와 퍼시픽 리그의 구조</vt:lpstr>
      <vt:lpstr>리그 운영 </vt:lpstr>
      <vt:lpstr>시즌 진행</vt:lpstr>
      <vt:lpstr>포스트시즌</vt:lpstr>
      <vt:lpstr>일본시리즈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프로야구(NPB)</dc:title>
  <dc:creator>김광민</dc:creator>
  <cp:lastModifiedBy>김광민</cp:lastModifiedBy>
  <cp:revision>1</cp:revision>
  <dcterms:created xsi:type="dcterms:W3CDTF">2024-05-31T10:43:21Z</dcterms:created>
  <dcterms:modified xsi:type="dcterms:W3CDTF">2024-05-31T10:44:13Z</dcterms:modified>
</cp:coreProperties>
</file>