
<file path=[Content_Types].xml><?xml version="1.0" encoding="utf-8"?>
<Types xmlns="http://schemas.openxmlformats.org/package/2006/content-types">
  <Default Extension="tmp" ContentType="image/png"/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4" d="100"/>
          <a:sy n="64" d="100"/>
        </p:scale>
        <p:origin x="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/>
          <p:nvPr/>
        </p:nvSpPr>
        <p:spPr>
          <a:xfrm>
            <a:off x="833199" y="2131933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kern="0" spc="-18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영유권 분쟁의 역사적 배경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381619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한반도와 일본 사이에 위치한 작은 섬으로, 한국과 일본 사이의 오랜 역사적 영유권 분쟁의 대상이 되어왔습니다. 이 분쟁은 19세기 중반부터 시작되어 현재까지 지속되고 있으며, 양국의 국내정치와 외교정책에도 큰 영향을 미치고 있습니다.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569773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Text 5"/>
          <p:cNvSpPr/>
          <p:nvPr/>
        </p:nvSpPr>
        <p:spPr>
          <a:xfrm>
            <a:off x="1299686" y="5703213"/>
            <a:ext cx="1198126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8" name="그림 7" descr="하늘, 야외, 물, 해안 및 해양 지형이(가) 표시된 사진&#10;&#10;자동 생성된 설명">
            <a:extLst>
              <a:ext uri="{FF2B5EF4-FFF2-40B4-BE49-F238E27FC236}">
                <a16:creationId xmlns:a16="http://schemas.microsoft.com/office/drawing/2014/main" id="{8C52C347-1461-4A7F-C30B-E796C1296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801" y="0"/>
            <a:ext cx="6319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903934" y="511612"/>
            <a:ext cx="5332809" cy="5804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570"/>
              </a:lnSpc>
              <a:buNone/>
            </a:pPr>
            <a:r>
              <a:rPr lang="en-US" sz="3656" b="1" kern="0" spc="-11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영유권 분쟁의 해결 방안</a:t>
            </a:r>
            <a:endParaRPr lang="en-US" sz="3656" dirty="0"/>
          </a:p>
        </p:txBody>
      </p:sp>
      <p:sp>
        <p:nvSpPr>
          <p:cNvPr id="5" name="Shape 3"/>
          <p:cNvSpPr/>
          <p:nvPr/>
        </p:nvSpPr>
        <p:spPr>
          <a:xfrm>
            <a:off x="2903934" y="1463516"/>
            <a:ext cx="1102757" cy="1070253"/>
          </a:xfrm>
          <a:prstGeom prst="roundRect">
            <a:avLst>
              <a:gd name="adj" fmla="val 781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Text 4"/>
          <p:cNvSpPr/>
          <p:nvPr/>
        </p:nvSpPr>
        <p:spPr>
          <a:xfrm>
            <a:off x="3097292" y="1789628"/>
            <a:ext cx="106680" cy="4179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91"/>
              </a:lnSpc>
              <a:buNone/>
            </a:pPr>
            <a:r>
              <a:rPr lang="en-US" sz="1828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828" dirty="0"/>
          </a:p>
        </p:txBody>
      </p:sp>
      <p:sp>
        <p:nvSpPr>
          <p:cNvPr id="7" name="Text 5"/>
          <p:cNvSpPr/>
          <p:nvPr/>
        </p:nvSpPr>
        <p:spPr>
          <a:xfrm>
            <a:off x="4192429" y="1649254"/>
            <a:ext cx="2321719" cy="290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85"/>
              </a:lnSpc>
              <a:buNone/>
            </a:pPr>
            <a:r>
              <a:rPr lang="en-US" sz="1828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국제사법재판소 제소</a:t>
            </a:r>
            <a:endParaRPr lang="en-US" sz="1828" dirty="0"/>
          </a:p>
        </p:txBody>
      </p:sp>
      <p:sp>
        <p:nvSpPr>
          <p:cNvPr id="8" name="Text 6"/>
          <p:cNvSpPr/>
          <p:nvPr/>
        </p:nvSpPr>
        <p:spPr>
          <a:xfrm>
            <a:off x="4192429" y="2050852"/>
            <a:ext cx="7096006" cy="2971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40"/>
              </a:lnSpc>
              <a:buNone/>
            </a:pPr>
            <a:r>
              <a:rPr lang="en-US" sz="1463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양국이 독도 영유권 문제를 국제사법재판소에 제소하여 법적 판단을 받는 것을 고려해야 합니다.</a:t>
            </a:r>
            <a:endParaRPr lang="en-US" sz="1463" dirty="0"/>
          </a:p>
        </p:txBody>
      </p:sp>
      <p:sp>
        <p:nvSpPr>
          <p:cNvPr id="9" name="Shape 7"/>
          <p:cNvSpPr/>
          <p:nvPr/>
        </p:nvSpPr>
        <p:spPr>
          <a:xfrm>
            <a:off x="4099560" y="2513528"/>
            <a:ext cx="7534037" cy="18574"/>
          </a:xfrm>
          <a:prstGeom prst="roundRect">
            <a:avLst>
              <a:gd name="adj" fmla="val 44999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0" name="Shape 8"/>
          <p:cNvSpPr/>
          <p:nvPr/>
        </p:nvSpPr>
        <p:spPr>
          <a:xfrm>
            <a:off x="2903934" y="2626638"/>
            <a:ext cx="2205633" cy="1367433"/>
          </a:xfrm>
          <a:prstGeom prst="roundRect">
            <a:avLst>
              <a:gd name="adj" fmla="val 611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 9"/>
          <p:cNvSpPr/>
          <p:nvPr/>
        </p:nvSpPr>
        <p:spPr>
          <a:xfrm>
            <a:off x="3097292" y="3101340"/>
            <a:ext cx="139303" cy="4179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91"/>
              </a:lnSpc>
              <a:buNone/>
            </a:pPr>
            <a:r>
              <a:rPr lang="en-US" sz="1828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828" dirty="0"/>
          </a:p>
        </p:txBody>
      </p:sp>
      <p:sp>
        <p:nvSpPr>
          <p:cNvPr id="12" name="Text 10"/>
          <p:cNvSpPr/>
          <p:nvPr/>
        </p:nvSpPr>
        <p:spPr>
          <a:xfrm>
            <a:off x="5295305" y="2812375"/>
            <a:ext cx="2321719" cy="290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85"/>
              </a:lnSpc>
              <a:buNone/>
            </a:pPr>
            <a:r>
              <a:rPr lang="en-US" sz="1828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양자 협상 및 대화 강화</a:t>
            </a:r>
            <a:endParaRPr lang="en-US" sz="1828" dirty="0"/>
          </a:p>
        </p:txBody>
      </p:sp>
      <p:sp>
        <p:nvSpPr>
          <p:cNvPr id="13" name="Text 11"/>
          <p:cNvSpPr/>
          <p:nvPr/>
        </p:nvSpPr>
        <p:spPr>
          <a:xfrm>
            <a:off x="5295305" y="3213973"/>
            <a:ext cx="6245423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40"/>
              </a:lnSpc>
              <a:buNone/>
            </a:pPr>
            <a:r>
              <a:rPr lang="en-US" sz="1463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한국과 일본이 지속적인 협상과 대화를 통해 상호 이해와 신뢰를 증진시켜나가야 합니다.</a:t>
            </a:r>
            <a:endParaRPr lang="en-US" sz="1463" dirty="0"/>
          </a:p>
        </p:txBody>
      </p:sp>
      <p:sp>
        <p:nvSpPr>
          <p:cNvPr id="14" name="Shape 12"/>
          <p:cNvSpPr/>
          <p:nvPr/>
        </p:nvSpPr>
        <p:spPr>
          <a:xfrm>
            <a:off x="5202436" y="3973830"/>
            <a:ext cx="6431161" cy="18574"/>
          </a:xfrm>
          <a:prstGeom prst="roundRect">
            <a:avLst>
              <a:gd name="adj" fmla="val 44999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5" name="Shape 13"/>
          <p:cNvSpPr/>
          <p:nvPr/>
        </p:nvSpPr>
        <p:spPr>
          <a:xfrm>
            <a:off x="2903934" y="4086939"/>
            <a:ext cx="3308390" cy="1367433"/>
          </a:xfrm>
          <a:prstGeom prst="roundRect">
            <a:avLst>
              <a:gd name="adj" fmla="val 611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Text 14"/>
          <p:cNvSpPr/>
          <p:nvPr/>
        </p:nvSpPr>
        <p:spPr>
          <a:xfrm>
            <a:off x="3097292" y="4561642"/>
            <a:ext cx="146090" cy="4179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91"/>
              </a:lnSpc>
              <a:buNone/>
            </a:pPr>
            <a:r>
              <a:rPr lang="en-US" sz="1828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828" dirty="0"/>
          </a:p>
        </p:txBody>
      </p:sp>
      <p:sp>
        <p:nvSpPr>
          <p:cNvPr id="17" name="Text 15"/>
          <p:cNvSpPr/>
          <p:nvPr/>
        </p:nvSpPr>
        <p:spPr>
          <a:xfrm>
            <a:off x="6398062" y="4272677"/>
            <a:ext cx="2321719" cy="290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85"/>
              </a:lnSpc>
              <a:buNone/>
            </a:pPr>
            <a:r>
              <a:rPr lang="en-US" sz="1828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공동 관리 체계 구축</a:t>
            </a:r>
            <a:endParaRPr lang="en-US" sz="1828" dirty="0"/>
          </a:p>
        </p:txBody>
      </p:sp>
      <p:sp>
        <p:nvSpPr>
          <p:cNvPr id="18" name="Text 16"/>
          <p:cNvSpPr/>
          <p:nvPr/>
        </p:nvSpPr>
        <p:spPr>
          <a:xfrm>
            <a:off x="6398062" y="4674275"/>
            <a:ext cx="5142667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40"/>
              </a:lnSpc>
              <a:buNone/>
            </a:pPr>
            <a:r>
              <a:rPr lang="en-US" sz="1463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독도에 대한 공동 관리 체계를 만들어 경제적 이익을 공유하는 방안을 모색해야 합니다.</a:t>
            </a:r>
            <a:endParaRPr lang="en-US" sz="1463" dirty="0"/>
          </a:p>
        </p:txBody>
      </p:sp>
      <p:sp>
        <p:nvSpPr>
          <p:cNvPr id="19" name="Shape 17"/>
          <p:cNvSpPr/>
          <p:nvPr/>
        </p:nvSpPr>
        <p:spPr>
          <a:xfrm>
            <a:off x="6305193" y="5434132"/>
            <a:ext cx="5328404" cy="18574"/>
          </a:xfrm>
          <a:prstGeom prst="roundRect">
            <a:avLst>
              <a:gd name="adj" fmla="val 44999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0" name="Shape 18"/>
          <p:cNvSpPr/>
          <p:nvPr/>
        </p:nvSpPr>
        <p:spPr>
          <a:xfrm>
            <a:off x="2903934" y="5547241"/>
            <a:ext cx="4411266" cy="1367433"/>
          </a:xfrm>
          <a:prstGeom prst="roundRect">
            <a:avLst>
              <a:gd name="adj" fmla="val 611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" name="Text 19"/>
          <p:cNvSpPr/>
          <p:nvPr/>
        </p:nvSpPr>
        <p:spPr>
          <a:xfrm>
            <a:off x="3097292" y="6021943"/>
            <a:ext cx="150376" cy="4179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91"/>
              </a:lnSpc>
              <a:buNone/>
            </a:pPr>
            <a:r>
              <a:rPr lang="en-US" sz="1828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1828" dirty="0"/>
          </a:p>
        </p:txBody>
      </p:sp>
      <p:sp>
        <p:nvSpPr>
          <p:cNvPr id="22" name="Text 20"/>
          <p:cNvSpPr/>
          <p:nvPr/>
        </p:nvSpPr>
        <p:spPr>
          <a:xfrm>
            <a:off x="7500938" y="5732978"/>
            <a:ext cx="2321719" cy="2901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85"/>
              </a:lnSpc>
              <a:buNone/>
            </a:pPr>
            <a:r>
              <a:rPr lang="en-US" sz="1828" b="1" kern="0" spc="-5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다자간 접근 모색</a:t>
            </a:r>
            <a:endParaRPr lang="en-US" sz="1828" dirty="0"/>
          </a:p>
        </p:txBody>
      </p:sp>
      <p:sp>
        <p:nvSpPr>
          <p:cNvPr id="23" name="Text 21"/>
          <p:cNvSpPr/>
          <p:nvPr/>
        </p:nvSpPr>
        <p:spPr>
          <a:xfrm>
            <a:off x="7500938" y="6134576"/>
            <a:ext cx="4039791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40"/>
              </a:lnSpc>
              <a:buNone/>
            </a:pPr>
            <a:r>
              <a:rPr lang="en-US" sz="1463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중국, 러시아 등 주변국과의 협력을 통해 독도 문제의 해결책을 찾아야 합니다.</a:t>
            </a:r>
            <a:endParaRPr lang="en-US" sz="1463" dirty="0"/>
          </a:p>
        </p:txBody>
      </p:sp>
      <p:sp>
        <p:nvSpPr>
          <p:cNvPr id="24" name="Text 22"/>
          <p:cNvSpPr/>
          <p:nvPr/>
        </p:nvSpPr>
        <p:spPr>
          <a:xfrm>
            <a:off x="2903934" y="7123628"/>
            <a:ext cx="8822531" cy="5943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40"/>
              </a:lnSpc>
              <a:buNone/>
            </a:pPr>
            <a:r>
              <a:rPr lang="en-US" sz="1463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영유권 분쟁의 해결을 위해서는 한국과 일본이 법적 절차와 외교적 노력을 병행해 나가야 할 것입니다. 동시에 주변국과의 협력을 통해 다자간 접근을 시도하는 등 다각도의 노력이 필요할 것으로 보입니다.</a:t>
            </a:r>
            <a:endParaRPr lang="en-US" sz="14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585549" y="2270938"/>
            <a:ext cx="626840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독도의 지리적 특성과 중요성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585549" y="3437453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한반도와 일본의 중간에 위치한 작은 화산섬으로, 동해 한가운데 우뚝 솟아있습니다. 이 섬은 험준한 화산암 절벽과 맑은 푸른 바다로 둘러싸여 있어 독특한 아름다운 자연경관을 자랑합니다.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5548" y="475357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한국과 일본 사이의 주요 해상 교통로에 위치해 있어 전략적으로 매우 중요한 위치를 차지하고 있습니다. 또한 인근 해역에는 풍부한 수산자원이 있어 경제적 가치가 높습니다.</a:t>
            </a:r>
            <a:endParaRPr lang="en-US" sz="1750" dirty="0"/>
          </a:p>
        </p:txBody>
      </p:sp>
      <p:pic>
        <p:nvPicPr>
          <p:cNvPr id="8" name="그림 7" descr="텍스트, 도표, 지도, 폰트이(가) 표시된 사진&#10;&#10;자동 생성된 설명">
            <a:extLst>
              <a:ext uri="{FF2B5EF4-FFF2-40B4-BE49-F238E27FC236}">
                <a16:creationId xmlns:a16="http://schemas.microsoft.com/office/drawing/2014/main" id="{C6B758DA-8231-2138-E87C-BCDD185B1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801" y="-29946"/>
            <a:ext cx="6319600" cy="82595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1861304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일본의 독도 영유권 주장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111103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역사적 근거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680460"/>
            <a:ext cx="22320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일본은 독도가 역사적으로 일본 영토의 일부였다고 주장합니다. 1905년 일본이 독도를 자국의 영토로 편입했다는 것이 그 근거입니다.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819650" y="3111103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지리적 접근성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819650" y="3680460"/>
            <a:ext cx="2232065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일본은 독도가 일본에 더 가까이 위치해 있어 역사적으로 일본의 영토라고 주장합니다. 또한 독도와 일본의 주요 도서들이 지리적으로 연결되어 있다는 점을 강조합니다.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1307" y="3111103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경제적 이익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01307" y="3680460"/>
            <a:ext cx="22320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일본은 독도 주변 해역의 풍부한 어업자원과 가능한 해저 자원 개발에 관심을 가지고 있어, 독도에 대한 영유권을 주장하고 있습니다.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382964" y="3111103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국제법적 근거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382964" y="3680460"/>
            <a:ext cx="2232065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일본은 1951년 샌프란시스코 평화조약에서 독도가 일본의 영토로 명시되지 않았다는 점을 들어, 국제법상 독도가 일본의 영토가 아니라고 주장합니다.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/>
          <p:nvPr/>
        </p:nvSpPr>
        <p:spPr>
          <a:xfrm>
            <a:off x="833199" y="1305997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한국의 독도 영유권 주장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333625"/>
            <a:ext cx="4542115" cy="2717006"/>
          </a:xfrm>
          <a:prstGeom prst="roundRect">
            <a:avLst>
              <a:gd name="adj" fmla="val 368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4"/>
          <p:cNvSpPr/>
          <p:nvPr/>
        </p:nvSpPr>
        <p:spPr>
          <a:xfrm>
            <a:off x="1062990" y="256341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역사적 근거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62990" y="3043833"/>
            <a:ext cx="408253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한국은 독도가 지난 수세기 동안 한국의 영토였다는 점을 근거로 들고 있습니다. 고려시대와 조선시대 문헌에서 독도가 한국의 영토로 기록되어 있다는 것이 그 핵심 주장입니다.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2333625"/>
            <a:ext cx="4542115" cy="2717006"/>
          </a:xfrm>
          <a:prstGeom prst="roundRect">
            <a:avLst>
              <a:gd name="adj" fmla="val 368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Text 7"/>
          <p:cNvSpPr/>
          <p:nvPr/>
        </p:nvSpPr>
        <p:spPr>
          <a:xfrm>
            <a:off x="5827276" y="256341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지리적 인접성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27276" y="3043833"/>
            <a:ext cx="4082534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한국은 독도가 한반도 동쪽에 위치하여 지리적으로 한국에 가깝다는 점을 강조합니다. 또한 독도가 한국 영토인 경북 울릉도와 직접 연결되어 있다는 점도 중요한 근거로 제시하고 있습니다.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5272802"/>
            <a:ext cx="9306401" cy="1650802"/>
          </a:xfrm>
          <a:prstGeom prst="roundRect">
            <a:avLst>
              <a:gd name="adj" fmla="val 605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Text 10"/>
          <p:cNvSpPr/>
          <p:nvPr/>
        </p:nvSpPr>
        <p:spPr>
          <a:xfrm>
            <a:off x="1062990" y="541365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실효적 지배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62989" y="5791205"/>
            <a:ext cx="88468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한국은 독도에 대한 실효적 지배를 오랫동안 해왔다고 주장합니다. 한국은 1954년부터 독도에 연안경비대를 파견하여 관리하고 있으며, 독도에 대한 주권을 행사하고 있다는 것이 그 근거입니다.</a:t>
            </a:r>
            <a:endParaRPr lang="en-US" sz="1750" dirty="0"/>
          </a:p>
        </p:txBody>
      </p:sp>
      <p:pic>
        <p:nvPicPr>
          <p:cNvPr id="19" name="그림 18" descr="지도, 물, 텍스트이(가) 표시된 사진&#10;&#10;자동 생성된 설명">
            <a:extLst>
              <a:ext uri="{FF2B5EF4-FFF2-40B4-BE49-F238E27FC236}">
                <a16:creationId xmlns:a16="http://schemas.microsoft.com/office/drawing/2014/main" id="{23DF23E5-3554-3B1F-77EF-A0BA6A74D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390" y="0"/>
            <a:ext cx="4261009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1730812"/>
            <a:ext cx="577405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국제법상 독도 영유권 논쟁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869525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영유권 문제는 국제법적 측면에서도 복잡한 쟁점이 되고 있습니다. 한국과 일본은 각자 다른 국제법적 근거를 들어 자국의 주장을 펼치고 있습니다.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037993" y="3941326"/>
            <a:ext cx="3295888" cy="7331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774"/>
              </a:lnSpc>
              <a:buNone/>
            </a:pPr>
            <a:r>
              <a:rPr lang="en-US" sz="5774" b="1" kern="0" spc="-17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5774" dirty="0"/>
          </a:p>
        </p:txBody>
      </p:sp>
      <p:sp>
        <p:nvSpPr>
          <p:cNvPr id="7" name="Text 5"/>
          <p:cNvSpPr/>
          <p:nvPr/>
        </p:nvSpPr>
        <p:spPr>
          <a:xfrm>
            <a:off x="2297192" y="495216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근거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037993" y="5432584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한국과 일본이 주장하는 국제법상 독도 영유권 근거는 크게 3가지로 요약됩니다.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667137" y="3941326"/>
            <a:ext cx="3296007" cy="7331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774"/>
              </a:lnSpc>
              <a:buNone/>
            </a:pPr>
            <a:r>
              <a:rPr lang="en-US" sz="5774" b="1" kern="0" spc="-17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</a:t>
            </a:r>
            <a:endParaRPr lang="en-US" sz="5774" dirty="0"/>
          </a:p>
        </p:txBody>
      </p:sp>
      <p:sp>
        <p:nvSpPr>
          <p:cNvPr id="10" name="Text 8"/>
          <p:cNvSpPr/>
          <p:nvPr/>
        </p:nvSpPr>
        <p:spPr>
          <a:xfrm>
            <a:off x="5926336" y="495216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조약</a:t>
            </a:r>
            <a:endParaRPr lang="en-US" sz="2187" dirty="0"/>
          </a:p>
        </p:txBody>
      </p:sp>
      <p:sp>
        <p:nvSpPr>
          <p:cNvPr id="11" name="Text 9"/>
          <p:cNvSpPr/>
          <p:nvPr/>
        </p:nvSpPr>
        <p:spPr>
          <a:xfrm>
            <a:off x="5667137" y="5432584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영유권과 관련된 국제조약은 약 12건이 존재하며, 해석에 따라 상반된 주장이 가능합니다.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296400" y="3941326"/>
            <a:ext cx="3296007" cy="7331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774"/>
              </a:lnSpc>
              <a:buNone/>
            </a:pPr>
            <a:r>
              <a:rPr lang="en-US" sz="5774" b="1" kern="0" spc="-17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1980</a:t>
            </a:r>
            <a:endParaRPr lang="en-US" sz="5774" dirty="0"/>
          </a:p>
        </p:txBody>
      </p:sp>
      <p:sp>
        <p:nvSpPr>
          <p:cNvPr id="13" name="Text 11"/>
          <p:cNvSpPr/>
          <p:nvPr/>
        </p:nvSpPr>
        <p:spPr>
          <a:xfrm>
            <a:off x="9555599" y="495216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UN결의</a:t>
            </a:r>
            <a:endParaRPr lang="en-US" sz="2187" dirty="0"/>
          </a:p>
        </p:txBody>
      </p:sp>
      <p:sp>
        <p:nvSpPr>
          <p:cNvPr id="14" name="Text 12"/>
          <p:cNvSpPr/>
          <p:nvPr/>
        </p:nvSpPr>
        <p:spPr>
          <a:xfrm>
            <a:off x="9296400" y="5432584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1980년대 초반 독도 문제가 UN에 제기되었으나, 명확한 해결책은 도출되지 않았습니다.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3380482" y="1203646"/>
            <a:ext cx="638055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영유권 분쟁의 주요 쟁점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335291" y="536852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영토 분쟁의 근원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1778794" y="5815876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한반도와 일본 사이의 전략적으로 중요한 위치에 있어, 양국 간 역사적 영토 분쟁의 근원이 되고 있습니다.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5815905" y="535066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국제법적 해석 차이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10403" y="5807541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한국과 일본은 샌프란시스코 평화조약 등 관련 국제조약을 상이하게 해석하며, 이로 인한 주장이 대립하고 있습니다.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9761041" y="537079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경제적 이해관계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807541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주변 해역의 풍부한 수산자원과 해저 자원 개발 가능성으로 인해, 양국의 경제적 이해관계가 첨예하게 대립하고 있습니다.</a:t>
            </a:r>
            <a:endParaRPr lang="en-US" sz="1750" dirty="0"/>
          </a:p>
        </p:txBody>
      </p:sp>
      <p:pic>
        <p:nvPicPr>
          <p:cNvPr id="8" name="그림 7" descr="사람, 인간의 얼굴, 만화 영화, 의류이(가) 표시된 사진&#10;&#10;자동 생성된 설명">
            <a:extLst>
              <a:ext uri="{FF2B5EF4-FFF2-40B4-BE49-F238E27FC236}">
                <a16:creationId xmlns:a16="http://schemas.microsoft.com/office/drawing/2014/main" id="{2BB1747F-EB96-61AE-E391-CD60E030C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682" y="2205246"/>
            <a:ext cx="4147661" cy="2618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3461263" y="1022450"/>
            <a:ext cx="638055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영유권 분쟁의 현재 상황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1645322" y="2696408"/>
            <a:ext cx="500622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영유권 분쟁은 아직 완전히 해결되지 않은 채 지속되고 있습니다. 한국과 일본은 지속적으로 자국의 영유권 주장을 고수하고 있으며, 양국의 외교 및 국내 정치에서 중요한 쟁점으로 다뤄지고 있습니다.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645322" y="4862512"/>
            <a:ext cx="500622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최근 양국 정부는 국제사법재판소 제소 등 새로운 방안을 모색하고 있지만, 현실적으로 쉽지 않은 상황입니다. 양국은 여전히 치열한 외교전을 전개하며, 독도 문제를 둘러싼 갈등은 지속되고 있습니다.</a:t>
            </a:r>
            <a:endParaRPr lang="en-US" sz="1750" dirty="0"/>
          </a:p>
        </p:txBody>
      </p:sp>
      <p:pic>
        <p:nvPicPr>
          <p:cNvPr id="8" name="그림 7" descr="원, 클립아트, 도표이(가) 표시된 사진&#10;&#10;자동 생성된 설명">
            <a:extLst>
              <a:ext uri="{FF2B5EF4-FFF2-40B4-BE49-F238E27FC236}">
                <a16:creationId xmlns:a16="http://schemas.microsoft.com/office/drawing/2014/main" id="{B533EC97-6E8E-9EAC-6AED-2EDA4D833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2400300"/>
            <a:ext cx="6651545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1637824"/>
            <a:ext cx="687478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영유권 분쟁의 정치적 영향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95013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Text 4"/>
          <p:cNvSpPr/>
          <p:nvPr/>
        </p:nvSpPr>
        <p:spPr>
          <a:xfrm>
            <a:off x="2211348" y="2991803"/>
            <a:ext cx="15311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0264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국내 정치 이슈화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50686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한국과 일본에서 독도 문제는 주요 국내 정치 쟁점으로 부각되어, 양국 정부의 정책 결정에 큰 영향을 미치고 있습니다.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295013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Text 8"/>
          <p:cNvSpPr/>
          <p:nvPr/>
        </p:nvSpPr>
        <p:spPr>
          <a:xfrm>
            <a:off x="7576185" y="2991803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0264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외교 갈등 심화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506867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영유권 분쟁은 한일 간 외교 관계를 지속적으로 악화시켜, 양국의 외교적 긴장을 고조시키고 있습니다.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 12"/>
          <p:cNvSpPr/>
          <p:nvPr/>
        </p:nvSpPr>
        <p:spPr>
          <a:xfrm>
            <a:off x="2183011" y="5010507"/>
            <a:ext cx="20978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국가 이미지에 영향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525572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문제를 둘러싼 양국의 대립은 각국의 국가 이미지와 국제적 신뢰도에도 부정적 영향을 미칠 수 있습니다.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" name="Text 16"/>
          <p:cNvSpPr/>
          <p:nvPr/>
        </p:nvSpPr>
        <p:spPr>
          <a:xfrm>
            <a:off x="7568208" y="5010507"/>
            <a:ext cx="21597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7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지역 안보 불안정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525572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영유권 분쟁은 동북아시아 지역의 안보 정세에도 악영향을 줄 수 있어, 주변국들의 우려를 자아내고 있습니다.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-6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2037993" y="2205633"/>
            <a:ext cx="687478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영유권 분쟁의 경제적 영향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037993" y="412194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수산업 영향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602361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주변 해역의 풍부한 수산자원은 한국과 일본 어민들의 주요 어장이었으나, 영유권 분쟁으로 인해 어업 활동이 제한되고 있습니다.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5667137" y="412194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자원 개발 제한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4602361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 주변 해저에는 석유, 가스 등 에너지 자원이 매장되어 있을 것으로 추정되나, 영유권 분쟁으로 인해 개발이 어려운 상황입니다.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9296400" y="412194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해상 교통로 위협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4602361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독도는 한일 간 주요 해상 교통로에 위치해 있어, 영유권 갈등으로 인한 긴장 고조는 해상 물류와 안전에 부정적 영향을 미칠 수 있습니다.</a:t>
            </a:r>
            <a:endParaRPr lang="en-US" sz="1750" dirty="0"/>
          </a:p>
        </p:txBody>
      </p:sp>
      <p:pic>
        <p:nvPicPr>
          <p:cNvPr id="16" name="그래픽 15" descr="범선 윤곽선">
            <a:extLst>
              <a:ext uri="{FF2B5EF4-FFF2-40B4-BE49-F238E27FC236}">
                <a16:creationId xmlns:a16="http://schemas.microsoft.com/office/drawing/2014/main" id="{A3B73501-8E1D-CDA0-8469-A800AEBE9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6101" y="3140929"/>
            <a:ext cx="914400" cy="914400"/>
          </a:xfrm>
          <a:prstGeom prst="rect">
            <a:avLst/>
          </a:prstGeom>
        </p:spPr>
      </p:pic>
      <p:pic>
        <p:nvPicPr>
          <p:cNvPr id="18" name="그래픽 17" descr="석유 굴착 장치 윤곽선">
            <a:extLst>
              <a:ext uri="{FF2B5EF4-FFF2-40B4-BE49-F238E27FC236}">
                <a16:creationId xmlns:a16="http://schemas.microsoft.com/office/drawing/2014/main" id="{D4486DC5-2BE3-793D-BAA6-AE53EBF07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6250" y="3164860"/>
            <a:ext cx="914400" cy="914400"/>
          </a:xfrm>
          <a:prstGeom prst="rect">
            <a:avLst/>
          </a:prstGeom>
        </p:spPr>
      </p:pic>
      <p:pic>
        <p:nvPicPr>
          <p:cNvPr id="20" name="그래픽 19" descr="손수레 윤곽선">
            <a:extLst>
              <a:ext uri="{FF2B5EF4-FFF2-40B4-BE49-F238E27FC236}">
                <a16:creationId xmlns:a16="http://schemas.microsoft.com/office/drawing/2014/main" id="{D71CE353-080D-EC57-5BED-3BCF8A761F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24545" y="31932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763</Words>
  <Application>Microsoft Office PowerPoint</Application>
  <PresentationFormat>사용자 지정</PresentationFormat>
  <Paragraphs>86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Inter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gram</cp:lastModifiedBy>
  <cp:revision>4</cp:revision>
  <dcterms:created xsi:type="dcterms:W3CDTF">2024-05-29T06:23:16Z</dcterms:created>
  <dcterms:modified xsi:type="dcterms:W3CDTF">2024-05-30T04:24:54Z</dcterms:modified>
</cp:coreProperties>
</file>