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6" r:id="rId2"/>
    <p:sldId id="288" r:id="rId3"/>
    <p:sldId id="290" r:id="rId4"/>
    <p:sldId id="291" r:id="rId5"/>
    <p:sldId id="292" r:id="rId6"/>
    <p:sldId id="293" r:id="rId7"/>
    <p:sldId id="294" r:id="rId8"/>
    <p:sldId id="297" r:id="rId9"/>
    <p:sldId id="295" r:id="rId10"/>
    <p:sldId id="296" r:id="rId11"/>
    <p:sldId id="298" r:id="rId1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266" autoAdjust="0"/>
    <p:restoredTop sz="94660"/>
  </p:normalViewPr>
  <p:slideViewPr>
    <p:cSldViewPr snapToGrid="0">
      <p:cViewPr varScale="1">
        <p:scale>
          <a:sx n="82" d="100"/>
          <a:sy n="82" d="100"/>
        </p:scale>
        <p:origin x="75" y="2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3C9A43-36A5-4BD2-81F3-FC0334B9EFF4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CA511C-00D7-438B-8D35-E8A199B184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4541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AFA7CCB-252F-9256-F244-CC1078DC89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5EB2D501-B3D6-D5A5-CFD9-5A6FF09761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C6143EC-82CB-8797-8D0E-3C790DD7D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A5DD9-4BA9-42AC-81B2-EFE7624B0663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70EE82D-803E-43C1-EA0C-6CED42CB1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F7CB63D-A5FE-7C76-3BD7-0E8F73E2A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30FE-9755-4884-9CC8-71A26577D5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0315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421A1B2-9940-55F6-47DD-DFD4E59AE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044D0C2-008F-8569-18EB-C74F0D5530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4344848-6478-B304-B200-9C1105B39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A5DD9-4BA9-42AC-81B2-EFE7624B0663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0C130B3-CC1F-E38B-7158-4AE5A7FC8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D547C30-C08C-AA4A-7D43-76A507BBD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30FE-9755-4884-9CC8-71A26577D5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96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B7F9E4B7-84CE-B8CD-D005-0513B9BA8B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61BE4430-90D2-8FAD-9AEE-467CBA7DA6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536AFAB-B43E-7E54-C0AF-1D0324BD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A5DD9-4BA9-42AC-81B2-EFE7624B0663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C7464BB-9A89-89C4-D5C5-0E6500C7A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BC8921D-6344-5288-9DD7-FB601E67E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30FE-9755-4884-9CC8-71A26577D5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5388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02EA725-7CF4-56EA-B8D3-4316938A6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D27BBF1-B0A9-2772-D407-8A3BF45E84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CDFD9B5-E808-65FD-E747-CCDAB6836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A5DD9-4BA9-42AC-81B2-EFE7624B0663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FC08E56-C7FE-284E-72CB-A1AF10425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129BCBD-E1C4-5901-BA31-ECDFDAF54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30FE-9755-4884-9CC8-71A26577D5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9703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C7C7DC5-A804-038F-4ACD-47A4E6CC6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6C39740-5403-4005-B133-655C80CD7D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EA23F96-2581-D9FC-D39D-9528B5CE2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A5DD9-4BA9-42AC-81B2-EFE7624B0663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FA95B7A-9B8B-F1CC-A711-6C068B28D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D38F529-3978-56D7-2982-1359403ED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30FE-9755-4884-9CC8-71A26577D5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5624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A48F8F4-0AD1-9970-CA40-D29A65FCE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EDC636C-FAF1-EE10-9B3D-C2540B1F93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3E616DC-006D-89C2-9C27-B319E74D23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5B8B898-2005-CA82-51FD-8978A6BD2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A5DD9-4BA9-42AC-81B2-EFE7624B0663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1348CEC-B656-1B2A-84E9-C5DEF9A6D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EDC1B33-068D-DFEF-ABAD-AD238DB0F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30FE-9755-4884-9CC8-71A26577D5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4332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0A1FC8E-1E00-4CCD-F6AF-289CEE6E3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A765A6F-61CD-B82F-8537-48EC332164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A9836F4-EA93-0943-9109-A131AC4580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702BBFB1-6D6F-DC83-BA9D-1A50505F57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B09B6E0C-0C47-12A8-A59B-6F63F77147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36E843E9-C3A4-B387-52E2-41BC30BB1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A5DD9-4BA9-42AC-81B2-EFE7624B0663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BAA65010-4152-563E-1F45-BAAAB4002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4FB037D9-9990-EAFD-BC65-F9D4894A1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30FE-9755-4884-9CC8-71A26577D5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8858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45C531D-B461-0616-55AF-B9BDEE782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F8FC3FED-9412-39D3-A339-A2492F38E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A5DD9-4BA9-42AC-81B2-EFE7624B0663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C434BDF7-4382-3499-24A3-178219F73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489ED98-4BA4-4FFA-2C9A-667C397A6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30FE-9755-4884-9CC8-71A26577D5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5726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28E808A7-1C3B-6B34-2041-68A741426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A5DD9-4BA9-42AC-81B2-EFE7624B0663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E6374316-8B7C-74F9-2FAF-4DAB2ABC5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2909E2D-DE81-AF76-59A0-CAC7DC898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30FE-9755-4884-9CC8-71A26577D5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0576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7402F63-6B11-A5D4-2AD4-08D823C5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393C499-F2AF-E295-7BAF-DC1AE4B3B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2CF9AFE-D83B-5659-79F6-B74C449EF2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5A9E281-16D2-8B3C-8950-F0F883F47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A5DD9-4BA9-42AC-81B2-EFE7624B0663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9BB97EA-4A1B-F02F-3B10-9E84A7D8B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3AC3B1F-5B4B-973F-1162-2430EED70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30FE-9755-4884-9CC8-71A26577D5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2763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7D45EC4-87D7-F19D-88AD-ECCA571DD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54D854D-2FE1-F4EE-8DFC-798FE6DCCB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E840380-466F-5324-0DF4-54A5909868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27FE662-4296-1CD7-8CBE-5ABB153DC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A5DD9-4BA9-42AC-81B2-EFE7624B0663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6271EDF-F217-B537-EEA8-B195FF7ED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5612CF4-9B48-3B01-A433-1DB1CB833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30FE-9755-4884-9CC8-71A26577D5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4409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A62B02D4-2269-870C-0B38-8F349FD30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3A1D5A8-DD65-FFB2-6C56-5D241D98E5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1B65C34-4726-1343-C82D-E3A88AE99C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25A5DD9-4BA9-42AC-81B2-EFE7624B0663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FF84C3-BBBB-458B-B462-E634C2B202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2A3D719-E332-6F47-4D42-0D90514971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EEF30FE-9755-4884-9CC8-71A26577D5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0599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41B061BF-45EA-D94A-414A-78BA99296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515" y="2036252"/>
            <a:ext cx="11444969" cy="2785496"/>
          </a:xfrm>
        </p:spPr>
        <p:txBody>
          <a:bodyPr>
            <a:noAutofit/>
          </a:bodyPr>
          <a:lstStyle/>
          <a:p>
            <a:pPr algn="ctr"/>
            <a:r>
              <a:rPr lang="en-US" altLang="ko-KR" sz="7200" b="1" dirty="0"/>
              <a:t>5. </a:t>
            </a:r>
            <a:r>
              <a:rPr lang="ko-KR" altLang="en-US" sz="7200" b="1" dirty="0"/>
              <a:t>일본이 독도를</a:t>
            </a:r>
            <a:br>
              <a:rPr lang="en-US" altLang="ko-KR" sz="7200" b="1" dirty="0"/>
            </a:br>
            <a:r>
              <a:rPr lang="ko-KR" altLang="en-US" sz="7200" b="1" dirty="0"/>
              <a:t>일본땅이라 주장하는 이유</a:t>
            </a:r>
          </a:p>
        </p:txBody>
      </p:sp>
    </p:spTree>
    <p:extLst>
      <p:ext uri="{BB962C8B-B14F-4D97-AF65-F5344CB8AC3E}">
        <p14:creationId xmlns:p14="http://schemas.microsoft.com/office/powerpoint/2010/main" val="1289369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3A7A2DE-9BD5-7DAA-A39D-6970F03E3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725" y="-60549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ko-KR" sz="6000" b="1" dirty="0"/>
              <a:t>5-2. </a:t>
            </a:r>
            <a:r>
              <a:rPr lang="ko-KR" altLang="en-US" sz="6000" b="1" dirty="0"/>
              <a:t>독도의 가치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D3A2E82E-DB1C-189D-9B35-12C968123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108189"/>
            <a:ext cx="113538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ko-KR" altLang="en-US" dirty="0"/>
              <a:t>이 중</a:t>
            </a:r>
            <a:r>
              <a:rPr lang="en-US" altLang="ko-KR" dirty="0"/>
              <a:t>, </a:t>
            </a:r>
            <a:r>
              <a:rPr lang="ko-KR" altLang="en-US" dirty="0"/>
              <a:t>생태환경적 가치에 대해 자세히 살펴보면</a:t>
            </a: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29DA3C2E-555B-C2C2-84FE-30B80CC7E9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5103239"/>
              </p:ext>
            </p:extLst>
          </p:nvPr>
        </p:nvGraphicFramePr>
        <p:xfrm>
          <a:off x="586696" y="1843652"/>
          <a:ext cx="11126333" cy="4552383"/>
        </p:xfrm>
        <a:graphic>
          <a:graphicData uri="http://schemas.openxmlformats.org/drawingml/2006/table">
            <a:tbl>
              <a:tblPr firstRow="1" bandRow="1"/>
              <a:tblGrid>
                <a:gridCol w="499396">
                  <a:extLst>
                    <a:ext uri="{9D8B030D-6E8A-4147-A177-3AD203B41FA5}">
                      <a16:colId xmlns:a16="http://schemas.microsoft.com/office/drawing/2014/main" val="3268222043"/>
                    </a:ext>
                  </a:extLst>
                </a:gridCol>
                <a:gridCol w="3831668">
                  <a:extLst>
                    <a:ext uri="{9D8B030D-6E8A-4147-A177-3AD203B41FA5}">
                      <a16:colId xmlns:a16="http://schemas.microsoft.com/office/drawing/2014/main" val="1398383696"/>
                    </a:ext>
                  </a:extLst>
                </a:gridCol>
                <a:gridCol w="2165531">
                  <a:extLst>
                    <a:ext uri="{9D8B030D-6E8A-4147-A177-3AD203B41FA5}">
                      <a16:colId xmlns:a16="http://schemas.microsoft.com/office/drawing/2014/main" val="902573573"/>
                    </a:ext>
                  </a:extLst>
                </a:gridCol>
                <a:gridCol w="2165531">
                  <a:extLst>
                    <a:ext uri="{9D8B030D-6E8A-4147-A177-3AD203B41FA5}">
                      <a16:colId xmlns:a16="http://schemas.microsoft.com/office/drawing/2014/main" val="3244602045"/>
                    </a:ext>
                  </a:extLst>
                </a:gridCol>
                <a:gridCol w="2464207">
                  <a:extLst>
                    <a:ext uri="{9D8B030D-6E8A-4147-A177-3AD203B41FA5}">
                      <a16:colId xmlns:a16="http://schemas.microsoft.com/office/drawing/2014/main" val="2387216828"/>
                    </a:ext>
                  </a:extLst>
                </a:gridCol>
              </a:tblGrid>
              <a:tr h="1316568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latin typeface="[양주]별산체" panose="020B0503000000000000" pitchFamily="34" charset="-127"/>
                          <a:ea typeface="[양주]별산체" panose="020B0503000000000000" pitchFamily="34" charset="-127"/>
                        </a:rPr>
                        <a:t>식물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latin typeface="[양주]별산체" panose="020B0503000000000000" pitchFamily="34" charset="-127"/>
                          <a:ea typeface="[양주]별산체" panose="020B0503000000000000" pitchFamily="34" charset="-127"/>
                        </a:rPr>
                        <a:t>독도에서 확인된 식물 </a:t>
                      </a:r>
                      <a:r>
                        <a:rPr lang="en-US" altLang="ko-KR" dirty="0"/>
                        <a:t>: </a:t>
                      </a:r>
                      <a:r>
                        <a:rPr lang="ko-KR" altLang="en-US" dirty="0"/>
                        <a:t>약 </a:t>
                      </a:r>
                      <a:r>
                        <a:rPr lang="en-US" altLang="ko-KR" dirty="0"/>
                        <a:t>60</a:t>
                      </a:r>
                      <a:r>
                        <a:rPr lang="ko-KR" altLang="en-US" dirty="0"/>
                        <a:t>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[양주]별산체" panose="020B0503000000000000" pitchFamily="34" charset="-127"/>
                          <a:ea typeface="[양주]별산체" panose="020B0503000000000000" pitchFamily="34" charset="-127"/>
                        </a:rPr>
                        <a:t>&lt;</a:t>
                      </a:r>
                      <a:r>
                        <a:rPr lang="ko-KR" altLang="en-US" dirty="0" err="1"/>
                        <a:t>초본류</a:t>
                      </a:r>
                      <a:r>
                        <a:rPr lang="en-US" altLang="ko-KR" dirty="0"/>
                        <a:t>&gt;</a:t>
                      </a:r>
                    </a:p>
                    <a:p>
                      <a:pPr latinLnBrk="1"/>
                      <a:r>
                        <a:rPr lang="ko-KR" altLang="en-US" dirty="0"/>
                        <a:t>괭이밥</a:t>
                      </a:r>
                      <a:r>
                        <a:rPr lang="en-US" altLang="ko-KR" dirty="0"/>
                        <a:t>, </a:t>
                      </a:r>
                      <a:r>
                        <a:rPr lang="ko-KR" altLang="en-US" dirty="0" err="1"/>
                        <a:t>섬장대</a:t>
                      </a:r>
                      <a:r>
                        <a:rPr lang="en-US" altLang="ko-KR" dirty="0"/>
                        <a:t>, </a:t>
                      </a:r>
                      <a:r>
                        <a:rPr lang="ko-KR" altLang="en-US" dirty="0" err="1"/>
                        <a:t>바랭이</a:t>
                      </a:r>
                      <a:r>
                        <a:rPr lang="en-US" altLang="ko-KR" dirty="0"/>
                        <a:t>, </a:t>
                      </a:r>
                      <a:r>
                        <a:rPr lang="ko-KR" altLang="en-US" dirty="0"/>
                        <a:t>명아주 </a:t>
                      </a:r>
                      <a:r>
                        <a:rPr lang="ko-KR" altLang="en-US" dirty="0" err="1"/>
                        <a:t>왕호창근</a:t>
                      </a:r>
                      <a:r>
                        <a:rPr lang="ko-KR" altLang="en-US" dirty="0"/>
                        <a:t> 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[양주]별산체" panose="020B0503000000000000" pitchFamily="34" charset="-127"/>
                          <a:ea typeface="[양주]별산체" panose="020B0503000000000000" pitchFamily="34" charset="-127"/>
                        </a:rPr>
                        <a:t>&lt;</a:t>
                      </a:r>
                      <a:r>
                        <a:rPr lang="ko-KR" altLang="en-US" dirty="0" err="1"/>
                        <a:t>목본류</a:t>
                      </a:r>
                      <a:r>
                        <a:rPr lang="en-US" altLang="ko-KR" dirty="0"/>
                        <a:t>&gt;</a:t>
                      </a:r>
                    </a:p>
                    <a:p>
                      <a:pPr latinLnBrk="1"/>
                      <a:r>
                        <a:rPr lang="ko-KR" altLang="en-US" dirty="0" err="1"/>
                        <a:t>곰슬</a:t>
                      </a:r>
                      <a:r>
                        <a:rPr lang="en-US" altLang="ko-KR" dirty="0"/>
                        <a:t>(</a:t>
                      </a:r>
                      <a:r>
                        <a:rPr lang="ko-KR" altLang="en-US" dirty="0" err="1"/>
                        <a:t>새송</a:t>
                      </a:r>
                      <a:r>
                        <a:rPr lang="en-US" altLang="ko-KR" dirty="0"/>
                        <a:t>), </a:t>
                      </a:r>
                      <a:r>
                        <a:rPr lang="ko-KR" altLang="en-US" dirty="0" err="1"/>
                        <a:t>섬괴불나무</a:t>
                      </a:r>
                      <a:r>
                        <a:rPr lang="en-US" altLang="ko-KR" dirty="0"/>
                        <a:t>, </a:t>
                      </a:r>
                      <a:r>
                        <a:rPr lang="ko-KR" altLang="en-US" dirty="0"/>
                        <a:t>박주가리 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[양주]별산체" panose="020B0503000000000000" pitchFamily="34" charset="-127"/>
                        <a:ea typeface="[양주]별산체" panose="020B0503000000000000" pitchFamily="34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419048"/>
                  </a:ext>
                </a:extLst>
              </a:tr>
              <a:tr h="868677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latin typeface="[양주]별산체" panose="020B0503000000000000" pitchFamily="34" charset="-127"/>
                          <a:ea typeface="[양주]별산체" panose="020B0503000000000000" pitchFamily="34" charset="-127"/>
                        </a:rPr>
                        <a:t>곤충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err="1">
                          <a:latin typeface="[양주]별산체" panose="020B0503000000000000" pitchFamily="34" charset="-127"/>
                          <a:ea typeface="[양주]별산체" panose="020B0503000000000000" pitchFamily="34" charset="-127"/>
                        </a:rPr>
                        <a:t>된장잠자리</a:t>
                      </a:r>
                      <a:r>
                        <a:rPr lang="en-US" altLang="ko-KR" dirty="0"/>
                        <a:t>, </a:t>
                      </a:r>
                      <a:r>
                        <a:rPr lang="ko-KR" altLang="en-US" dirty="0" err="1"/>
                        <a:t>작은멋쟁이나비</a:t>
                      </a:r>
                      <a:r>
                        <a:rPr lang="ko-KR" altLang="en-US" dirty="0"/>
                        <a:t> 등 약 </a:t>
                      </a:r>
                      <a:r>
                        <a:rPr lang="en-US" altLang="ko-KR" dirty="0"/>
                        <a:t>130</a:t>
                      </a:r>
                      <a:r>
                        <a:rPr lang="ko-KR" altLang="en-US" dirty="0"/>
                        <a:t>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[양주]별산체" panose="020B0503000000000000" pitchFamily="34" charset="-127"/>
                        <a:ea typeface="[양주]별산체" panose="020B0503000000000000" pitchFamily="34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[양주]별산체" panose="020B0503000000000000" pitchFamily="34" charset="-127"/>
                        <a:ea typeface="[양주]별산체" panose="020B0503000000000000" pitchFamily="34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[양주]별산체" panose="020B0503000000000000" pitchFamily="34" charset="-127"/>
                        <a:ea typeface="[양주]별산체" panose="020B0503000000000000" pitchFamily="34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6888229"/>
                  </a:ext>
                </a:extLst>
              </a:tr>
              <a:tr h="105057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latin typeface="[양주]별산체" panose="020B0503000000000000" pitchFamily="34" charset="-127"/>
                          <a:ea typeface="[양주]별산체" panose="020B0503000000000000" pitchFamily="34" charset="-127"/>
                        </a:rPr>
                        <a:t>조류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latin typeface="[양주]별산체" panose="020B0503000000000000" pitchFamily="34" charset="-127"/>
                          <a:ea typeface="[양주]별산체" panose="020B0503000000000000" pitchFamily="34" charset="-127"/>
                        </a:rPr>
                        <a:t>바다제비</a:t>
                      </a:r>
                      <a:r>
                        <a:rPr lang="en-US" altLang="ko-KR" dirty="0"/>
                        <a:t>, </a:t>
                      </a:r>
                      <a:r>
                        <a:rPr lang="ko-KR" altLang="en-US" dirty="0" err="1"/>
                        <a:t>슴새</a:t>
                      </a:r>
                      <a:r>
                        <a:rPr lang="en-US" altLang="ko-KR" dirty="0"/>
                        <a:t>, </a:t>
                      </a:r>
                      <a:r>
                        <a:rPr lang="ko-KR" altLang="en-US" dirty="0"/>
                        <a:t>괭이갈매기 등 약 </a:t>
                      </a:r>
                      <a:r>
                        <a:rPr lang="en-US" altLang="ko-KR" dirty="0"/>
                        <a:t>160</a:t>
                      </a:r>
                      <a:r>
                        <a:rPr lang="ko-KR" altLang="en-US" dirty="0"/>
                        <a:t>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[양주]별산체" panose="020B0503000000000000" pitchFamily="34" charset="-127"/>
                        <a:ea typeface="[양주]별산체" panose="020B0503000000000000" pitchFamily="34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[양주]별산체" panose="020B0503000000000000" pitchFamily="34" charset="-127"/>
                        <a:ea typeface="[양주]별산체" panose="020B0503000000000000" pitchFamily="34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[양주]별산체" panose="020B0503000000000000" pitchFamily="34" charset="-127"/>
                        <a:ea typeface="[양주]별산체" panose="020B0503000000000000" pitchFamily="34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9162651"/>
                  </a:ext>
                </a:extLst>
              </a:tr>
              <a:tr h="1316568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latin typeface="[양주]별산체" panose="020B0503000000000000" pitchFamily="34" charset="-127"/>
                          <a:ea typeface="[양주]별산체" panose="020B0503000000000000" pitchFamily="34" charset="-127"/>
                        </a:rPr>
                        <a:t>해양생물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[양주]별산체" panose="020B0503000000000000" pitchFamily="34" charset="-127"/>
                          <a:ea typeface="[양주]별산체" panose="020B0503000000000000" pitchFamily="34" charset="-127"/>
                        </a:rPr>
                        <a:t>&lt;</a:t>
                      </a:r>
                      <a:r>
                        <a:rPr lang="ko-KR" altLang="en-US" dirty="0"/>
                        <a:t>주요어류</a:t>
                      </a:r>
                      <a:r>
                        <a:rPr lang="en-US" altLang="ko-KR" dirty="0"/>
                        <a:t>&gt;</a:t>
                      </a:r>
                    </a:p>
                    <a:p>
                      <a:pPr latinLnBrk="1"/>
                      <a:r>
                        <a:rPr lang="ko-KR" altLang="en-US" dirty="0"/>
                        <a:t>가자미</a:t>
                      </a:r>
                      <a:r>
                        <a:rPr lang="en-US" altLang="ko-KR" dirty="0"/>
                        <a:t>, </a:t>
                      </a:r>
                      <a:r>
                        <a:rPr lang="ko-KR" altLang="en-US" dirty="0" err="1"/>
                        <a:t>임연수어</a:t>
                      </a:r>
                      <a:r>
                        <a:rPr lang="en-US" altLang="ko-KR" dirty="0"/>
                        <a:t>, </a:t>
                      </a:r>
                      <a:r>
                        <a:rPr lang="ko-KR" altLang="en-US" dirty="0"/>
                        <a:t>오징어 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[양주]별산체" panose="020B0503000000000000" pitchFamily="34" charset="-127"/>
                          <a:ea typeface="[양주]별산체" panose="020B0503000000000000" pitchFamily="34" charset="-127"/>
                        </a:rPr>
                        <a:t>&lt;</a:t>
                      </a:r>
                      <a:r>
                        <a:rPr lang="ko-KR" altLang="en-US" dirty="0"/>
                        <a:t>패류</a:t>
                      </a:r>
                      <a:r>
                        <a:rPr lang="en-US" altLang="ko-KR" dirty="0"/>
                        <a:t>&gt;</a:t>
                      </a:r>
                    </a:p>
                    <a:p>
                      <a:pPr latinLnBrk="1"/>
                      <a:r>
                        <a:rPr lang="ko-KR" altLang="en-US" dirty="0"/>
                        <a:t>전복</a:t>
                      </a:r>
                      <a:r>
                        <a:rPr lang="en-US" altLang="ko-KR" dirty="0"/>
                        <a:t>, </a:t>
                      </a:r>
                      <a:r>
                        <a:rPr lang="ko-KR" altLang="en-US" dirty="0"/>
                        <a:t>소라</a:t>
                      </a:r>
                      <a:r>
                        <a:rPr lang="en-US" altLang="ko-KR" dirty="0"/>
                        <a:t>, </a:t>
                      </a:r>
                      <a:r>
                        <a:rPr lang="ko-KR" altLang="en-US" dirty="0"/>
                        <a:t>홍합 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[양주]별산체" panose="020B0503000000000000" pitchFamily="34" charset="-127"/>
                          <a:ea typeface="[양주]별산체" panose="020B0503000000000000" pitchFamily="34" charset="-127"/>
                        </a:rPr>
                        <a:t>&lt;</a:t>
                      </a:r>
                      <a:r>
                        <a:rPr lang="ko-KR" altLang="en-US" dirty="0"/>
                        <a:t>해조류</a:t>
                      </a:r>
                      <a:r>
                        <a:rPr lang="en-US" altLang="ko-KR" dirty="0"/>
                        <a:t>&gt;</a:t>
                      </a:r>
                    </a:p>
                    <a:p>
                      <a:pPr latinLnBrk="1"/>
                      <a:r>
                        <a:rPr lang="ko-KR" altLang="en-US" dirty="0"/>
                        <a:t>미역</a:t>
                      </a:r>
                      <a:r>
                        <a:rPr lang="en-US" altLang="ko-KR" dirty="0"/>
                        <a:t>, </a:t>
                      </a:r>
                      <a:r>
                        <a:rPr lang="ko-KR" altLang="en-US" dirty="0"/>
                        <a:t>다시마</a:t>
                      </a:r>
                      <a:r>
                        <a:rPr lang="en-US" altLang="ko-KR" dirty="0"/>
                        <a:t>, </a:t>
                      </a:r>
                      <a:r>
                        <a:rPr lang="ko-KR" altLang="en-US" dirty="0"/>
                        <a:t>우뭇가사리 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[양주]별산체" panose="020B0503000000000000" pitchFamily="34" charset="-127"/>
                          <a:ea typeface="[양주]별산체" panose="020B0503000000000000" pitchFamily="34" charset="-127"/>
                        </a:rPr>
                        <a:t>&lt;</a:t>
                      </a:r>
                      <a:r>
                        <a:rPr lang="ko-KR" altLang="en-US" dirty="0"/>
                        <a:t>기타 수산물</a:t>
                      </a:r>
                      <a:r>
                        <a:rPr lang="en-US" altLang="ko-KR" dirty="0"/>
                        <a:t>&gt;</a:t>
                      </a:r>
                    </a:p>
                    <a:p>
                      <a:pPr latinLnBrk="1"/>
                      <a:r>
                        <a:rPr lang="ko-KR" altLang="en-US" dirty="0"/>
                        <a:t>해삼</a:t>
                      </a:r>
                      <a:r>
                        <a:rPr lang="en-US" altLang="ko-KR" dirty="0"/>
                        <a:t>, </a:t>
                      </a:r>
                      <a:r>
                        <a:rPr lang="ko-KR" altLang="en-US" dirty="0"/>
                        <a:t>새우</a:t>
                      </a:r>
                      <a:r>
                        <a:rPr lang="en-US" altLang="ko-KR" dirty="0"/>
                        <a:t>, </a:t>
                      </a:r>
                      <a:r>
                        <a:rPr lang="ko-KR" altLang="en-US" dirty="0" err="1"/>
                        <a:t>홍게</a:t>
                      </a:r>
                      <a:r>
                        <a:rPr lang="en-US" altLang="ko-KR" dirty="0"/>
                        <a:t>&amp;</a:t>
                      </a:r>
                      <a:r>
                        <a:rPr lang="ko-KR" altLang="en-US" dirty="0"/>
                        <a:t>성게 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9471421"/>
                  </a:ext>
                </a:extLst>
              </a:tr>
            </a:tbl>
          </a:graphicData>
        </a:graphic>
      </p:graphicFrame>
      <p:pic>
        <p:nvPicPr>
          <p:cNvPr id="5" name="그림 4" descr="무척추 동물, 곤충, 스크린샷, 잠자리이(가) 표시된 사진&#10;&#10;자동 생성된 설명">
            <a:extLst>
              <a:ext uri="{FF2B5EF4-FFF2-40B4-BE49-F238E27FC236}">
                <a16:creationId xmlns:a16="http://schemas.microsoft.com/office/drawing/2014/main" id="{7C951F82-F164-1ECE-DD20-41CE1FA2E7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2660"/>
          <a:stretch/>
        </p:blipFill>
        <p:spPr>
          <a:xfrm>
            <a:off x="4782003" y="3232101"/>
            <a:ext cx="2627993" cy="1796227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B8C1D74A-5A42-C0F4-80DB-48A54FA176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2660"/>
          <a:stretch/>
        </p:blipFill>
        <p:spPr>
          <a:xfrm>
            <a:off x="6815675" y="3217216"/>
            <a:ext cx="2749239" cy="1879099"/>
          </a:xfrm>
          <a:prstGeom prst="rect">
            <a:avLst/>
          </a:prstGeom>
        </p:spPr>
      </p:pic>
      <p:pic>
        <p:nvPicPr>
          <p:cNvPr id="8" name="그림 7" descr="스크린샷, 거북, 남생이이(가) 표시된 사진&#10;&#10;자동 생성된 설명">
            <a:extLst>
              <a:ext uri="{FF2B5EF4-FFF2-40B4-BE49-F238E27FC236}">
                <a16:creationId xmlns:a16="http://schemas.microsoft.com/office/drawing/2014/main" id="{DF7BDD7B-37B4-50C0-9E9D-4CA67BC8227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4133"/>
          <a:stretch/>
        </p:blipFill>
        <p:spPr>
          <a:xfrm>
            <a:off x="9258664" y="3294364"/>
            <a:ext cx="2536718" cy="1796228"/>
          </a:xfrm>
          <a:prstGeom prst="rect">
            <a:avLst/>
          </a:prstGeom>
        </p:spPr>
      </p:pic>
      <p:pic>
        <p:nvPicPr>
          <p:cNvPr id="9" name="그림 8" descr="꽃, 스크린샷이(가) 표시된 사진&#10;&#10;자동 생성된 설명">
            <a:extLst>
              <a:ext uri="{FF2B5EF4-FFF2-40B4-BE49-F238E27FC236}">
                <a16:creationId xmlns:a16="http://schemas.microsoft.com/office/drawing/2014/main" id="{1DC6ED72-0411-AF95-E074-3C1B9F3F61E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73040"/>
          <a:stretch/>
        </p:blipFill>
        <p:spPr>
          <a:xfrm>
            <a:off x="9221275" y="1843652"/>
            <a:ext cx="2536718" cy="144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59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3A7A2DE-9BD5-7DAA-A39D-6970F03E3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725" y="-60549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ko-KR" sz="6000" b="1" dirty="0"/>
              <a:t>5-2. </a:t>
            </a:r>
            <a:r>
              <a:rPr lang="ko-KR" altLang="en-US" sz="6000" b="1" dirty="0"/>
              <a:t>독도의 가치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D3A2E82E-DB1C-189D-9B35-12C968123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108189"/>
            <a:ext cx="113538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ko-KR" altLang="en-US" dirty="0"/>
              <a:t>천혜의 자연환경을 품은 독도</a:t>
            </a:r>
            <a:r>
              <a:rPr lang="en-US" altLang="ko-KR" dirty="0"/>
              <a:t>!</a:t>
            </a:r>
          </a:p>
          <a:p>
            <a:pPr marL="0" indent="0" algn="ctr">
              <a:buNone/>
            </a:pPr>
            <a:endParaRPr lang="en-US" altLang="ko-KR" dirty="0"/>
          </a:p>
          <a:p>
            <a:pPr marL="0" indent="0" algn="ctr">
              <a:buNone/>
            </a:pPr>
            <a:r>
              <a:rPr lang="ko-KR" altLang="en-US" dirty="0"/>
              <a:t>★독도는 철새 이동경로의 중간 피난처 및 휴식처로</a:t>
            </a:r>
            <a:endParaRPr lang="en-US" altLang="ko-KR" dirty="0"/>
          </a:p>
          <a:p>
            <a:pPr marL="0" indent="0" algn="ctr">
              <a:buNone/>
            </a:pPr>
            <a:r>
              <a:rPr lang="ko-KR" altLang="en-US" dirty="0"/>
              <a:t>우리나라 생물의 기원과 분포를 연구할 수 있어</a:t>
            </a:r>
            <a:endParaRPr lang="en-US" altLang="ko-KR" dirty="0"/>
          </a:p>
          <a:p>
            <a:pPr marL="0" indent="0" algn="ctr">
              <a:buNone/>
            </a:pPr>
            <a:r>
              <a:rPr lang="ko-KR" altLang="en-US" dirty="0">
                <a:solidFill>
                  <a:srgbClr val="FF0000"/>
                </a:solidFill>
              </a:rPr>
              <a:t>섬 생물지리학적 </a:t>
            </a:r>
            <a:r>
              <a:rPr lang="en-US" altLang="ko-KR" dirty="0">
                <a:solidFill>
                  <a:srgbClr val="FF0000"/>
                </a:solidFill>
              </a:rPr>
              <a:t>(island biogeography)</a:t>
            </a:r>
            <a:r>
              <a:rPr lang="ko-KR" altLang="en-US" dirty="0"/>
              <a:t>으로 중요</a:t>
            </a:r>
            <a:r>
              <a:rPr lang="en-US" altLang="ko-KR" dirty="0"/>
              <a:t>! </a:t>
            </a:r>
            <a:r>
              <a:rPr lang="ko-KR" altLang="en-US" dirty="0"/>
              <a:t>★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2E0B4A7E-1406-777E-9B29-3AC5019EB65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0263" y="3824558"/>
            <a:ext cx="4557699" cy="3040733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CB650D8D-A355-3FDA-5C62-A36266E9B51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4040" y="3778742"/>
            <a:ext cx="4557697" cy="3040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42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3A7A2DE-9BD5-7DAA-A39D-6970F03E3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725" y="-60549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ko-KR" sz="6000" b="1" dirty="0"/>
              <a:t>5-1. </a:t>
            </a:r>
            <a:r>
              <a:rPr lang="ko-KR" altLang="en-US" sz="6000" b="1" dirty="0"/>
              <a:t>일본의 독도 불법 편입</a:t>
            </a:r>
          </a:p>
        </p:txBody>
      </p:sp>
      <p:pic>
        <p:nvPicPr>
          <p:cNvPr id="3" name="미디어1! - Trim">
            <a:hlinkClick r:id="" action="ppaction://media"/>
            <a:extLst>
              <a:ext uri="{FF2B5EF4-FFF2-40B4-BE49-F238E27FC236}">
                <a16:creationId xmlns:a16="http://schemas.microsoft.com/office/drawing/2014/main" id="{2A80E896-7AB0-2191-C77D-AFC23BBBA475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256" y="1265014"/>
            <a:ext cx="9879487" cy="5412688"/>
          </a:xfrm>
        </p:spPr>
      </p:pic>
    </p:spTree>
    <p:extLst>
      <p:ext uri="{BB962C8B-B14F-4D97-AF65-F5344CB8AC3E}">
        <p14:creationId xmlns:p14="http://schemas.microsoft.com/office/powerpoint/2010/main" val="3280224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3A7A2DE-9BD5-7DAA-A39D-6970F03E3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725" y="-60549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ko-KR" sz="6000" b="1" dirty="0"/>
              <a:t>5-1. </a:t>
            </a:r>
            <a:r>
              <a:rPr lang="ko-KR" altLang="en-US" sz="6000" b="1" dirty="0"/>
              <a:t>일본의 독도 불법 편입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D3A2E82E-DB1C-189D-9B35-12C968123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448253"/>
            <a:ext cx="113538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ko-KR" altLang="en-US" dirty="0"/>
              <a:t>일본에게 독도가 필요해진 배경 </a:t>
            </a:r>
            <a:r>
              <a:rPr lang="en-US" altLang="ko-KR" dirty="0"/>
              <a:t>: </a:t>
            </a:r>
            <a:r>
              <a:rPr lang="ko-KR" altLang="en-US" dirty="0">
                <a:solidFill>
                  <a:srgbClr val="FF0000"/>
                </a:solidFill>
              </a:rPr>
              <a:t>러일전쟁</a:t>
            </a:r>
            <a:endParaRPr lang="en-US" altLang="ko-KR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altLang="ko-KR" dirty="0"/>
              <a:t>(</a:t>
            </a:r>
            <a:r>
              <a:rPr lang="ko-KR" altLang="en-US" dirty="0"/>
              <a:t>동해를 통해 공격해오는 러시아의 동태 파악 중요</a:t>
            </a:r>
            <a:r>
              <a:rPr lang="en-US" altLang="ko-KR" dirty="0"/>
              <a:t>) -&gt; </a:t>
            </a:r>
            <a:r>
              <a:rPr lang="ko-KR" altLang="en-US" dirty="0">
                <a:solidFill>
                  <a:srgbClr val="FF0000"/>
                </a:solidFill>
              </a:rPr>
              <a:t>최적의 요충지</a:t>
            </a:r>
            <a:r>
              <a:rPr lang="en-US" altLang="ko-KR" dirty="0">
                <a:solidFill>
                  <a:srgbClr val="FF0000"/>
                </a:solidFill>
              </a:rPr>
              <a:t>!</a:t>
            </a:r>
          </a:p>
          <a:p>
            <a:pPr marL="0" indent="0" algn="ctr">
              <a:buNone/>
            </a:pPr>
            <a:endParaRPr lang="en-US" altLang="ko-KR" dirty="0"/>
          </a:p>
          <a:p>
            <a:pPr marL="0" indent="0" algn="ctr">
              <a:buNone/>
            </a:pPr>
            <a:r>
              <a:rPr lang="en-US" altLang="ko-KR" dirty="0">
                <a:solidFill>
                  <a:srgbClr val="FF0000"/>
                </a:solidFill>
              </a:rPr>
              <a:t>-&gt; </a:t>
            </a:r>
            <a:r>
              <a:rPr lang="ko-KR" altLang="en-US" dirty="0">
                <a:solidFill>
                  <a:srgbClr val="FF0000"/>
                </a:solidFill>
              </a:rPr>
              <a:t>독도에 망루 건설</a:t>
            </a:r>
          </a:p>
        </p:txBody>
      </p:sp>
      <p:pic>
        <p:nvPicPr>
          <p:cNvPr id="3" name="그림 2" descr="텍스트, 스크린샷, 멀티미디어 소프트웨어, 소프트웨어이(가) 표시된 사진&#10;&#10;자동 생성된 설명">
            <a:extLst>
              <a:ext uri="{FF2B5EF4-FFF2-40B4-BE49-F238E27FC236}">
                <a16:creationId xmlns:a16="http://schemas.microsoft.com/office/drawing/2014/main" id="{52286D95-4793-4A84-37DE-184B5AB041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075" t="32672" r="10926" b="3513"/>
          <a:stretch/>
        </p:blipFill>
        <p:spPr>
          <a:xfrm>
            <a:off x="870560" y="3671502"/>
            <a:ext cx="5022396" cy="2537342"/>
          </a:xfrm>
          <a:prstGeom prst="rect">
            <a:avLst/>
          </a:prstGeom>
        </p:spPr>
      </p:pic>
      <p:pic>
        <p:nvPicPr>
          <p:cNvPr id="4" name="그림 3" descr="텍스트, 스크린샷, 소프트웨어, 멀티미디어 소프트웨어이(가) 표시된 사진&#10;&#10;자동 생성된 설명">
            <a:extLst>
              <a:ext uri="{FF2B5EF4-FFF2-40B4-BE49-F238E27FC236}">
                <a16:creationId xmlns:a16="http://schemas.microsoft.com/office/drawing/2014/main" id="{487985ED-7C17-D507-6178-C730EB5EAF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888" t="34186" r="10556" b="2657"/>
          <a:stretch/>
        </p:blipFill>
        <p:spPr>
          <a:xfrm>
            <a:off x="6299046" y="3618661"/>
            <a:ext cx="5322757" cy="264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46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3A7A2DE-9BD5-7DAA-A39D-6970F03E3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725" y="-60549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ko-KR" sz="6000" b="1" dirty="0"/>
              <a:t>5-1. </a:t>
            </a:r>
            <a:r>
              <a:rPr lang="ko-KR" altLang="en-US" sz="6000" b="1" dirty="0"/>
              <a:t>일본의 독도 불법 편입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D3A2E82E-DB1C-189D-9B35-12C968123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448253"/>
            <a:ext cx="113538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ko-KR" altLang="en-US" dirty="0"/>
              <a:t>당시 러시아 함대 </a:t>
            </a:r>
            <a:r>
              <a:rPr lang="en-US" altLang="ko-KR" dirty="0"/>
              <a:t>: </a:t>
            </a:r>
            <a:r>
              <a:rPr lang="ko-KR" altLang="en-US" dirty="0"/>
              <a:t>동해를 휘젓고 다니며 일본 함대 연이어 격침시킴</a:t>
            </a:r>
            <a:r>
              <a:rPr lang="en-US" altLang="ko-KR" dirty="0"/>
              <a:t>.</a:t>
            </a:r>
          </a:p>
          <a:p>
            <a:pPr algn="ctr">
              <a:buFont typeface="Wingdings" panose="05000000000000000000" pitchFamily="2" charset="2"/>
              <a:buChar char="è"/>
            </a:pPr>
            <a:r>
              <a:rPr lang="ko-KR" altLang="en-US" dirty="0"/>
              <a:t>이에 실망한 일본 국민들 </a:t>
            </a:r>
            <a:r>
              <a:rPr lang="en-US" altLang="ko-KR" dirty="0"/>
              <a:t>: </a:t>
            </a:r>
            <a:r>
              <a:rPr lang="ko-KR" altLang="en-US" dirty="0"/>
              <a:t>일본 해군에게 맹비난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8" name="그림 7" descr="텍스트, 지도, 스크린샷, 소프트웨어이(가) 표시된 사진&#10;&#10;자동 생성된 설명">
            <a:extLst>
              <a:ext uri="{FF2B5EF4-FFF2-40B4-BE49-F238E27FC236}">
                <a16:creationId xmlns:a16="http://schemas.microsoft.com/office/drawing/2014/main" id="{664AF46B-6836-5CD9-1692-73872F8A4CA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77" t="28628" r="11191" b="4712"/>
          <a:stretch/>
        </p:blipFill>
        <p:spPr>
          <a:xfrm>
            <a:off x="2840247" y="2762787"/>
            <a:ext cx="7043981" cy="370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00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3A7A2DE-9BD5-7DAA-A39D-6970F03E3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725" y="-60549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ko-KR" sz="6000" b="1" dirty="0"/>
              <a:t>5-1. </a:t>
            </a:r>
            <a:r>
              <a:rPr lang="ko-KR" altLang="en-US" sz="6000" b="1" dirty="0"/>
              <a:t>일본의 독도 불법 편입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D3A2E82E-DB1C-189D-9B35-12C968123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448253"/>
            <a:ext cx="113538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ko-KR" altLang="en-US" dirty="0"/>
              <a:t>반대로 보면</a:t>
            </a:r>
            <a:r>
              <a:rPr lang="en-US" altLang="ko-KR" dirty="0"/>
              <a:t>, </a:t>
            </a:r>
            <a:r>
              <a:rPr lang="ko-KR" altLang="en-US" dirty="0"/>
              <a:t>러시아 함대가 이용한</a:t>
            </a:r>
            <a:endParaRPr lang="en-US" altLang="ko-KR" dirty="0"/>
          </a:p>
          <a:p>
            <a:pPr marL="0" indent="0" algn="ctr">
              <a:buNone/>
            </a:pPr>
            <a:r>
              <a:rPr lang="ko-KR" altLang="en-US" dirty="0"/>
              <a:t>북부의 동쪽 항로 </a:t>
            </a:r>
            <a:r>
              <a:rPr lang="en-US" altLang="ko-KR" dirty="0"/>
              <a:t>: </a:t>
            </a:r>
            <a:r>
              <a:rPr lang="ko-KR" altLang="en-US" dirty="0">
                <a:solidFill>
                  <a:srgbClr val="FF0000"/>
                </a:solidFill>
              </a:rPr>
              <a:t>일본 감시 피할 수 있는 천해의 경로</a:t>
            </a:r>
            <a:r>
              <a:rPr lang="en-US" altLang="ko-KR" dirty="0">
                <a:solidFill>
                  <a:srgbClr val="FF0000"/>
                </a:solidFill>
              </a:rPr>
              <a:t>!</a:t>
            </a:r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3" name="그림 2" descr="텍스트, 스크린샷, 멀티미디어 소프트웨어, 소프트웨어이(가) 표시된 사진&#10;&#10;자동 생성된 설명">
            <a:extLst>
              <a:ext uri="{FF2B5EF4-FFF2-40B4-BE49-F238E27FC236}">
                <a16:creationId xmlns:a16="http://schemas.microsoft.com/office/drawing/2014/main" id="{C4E345B9-D9D1-D172-A3B9-D1AA41A00F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976" t="28630" r="11024" b="2638"/>
          <a:stretch/>
        </p:blipFill>
        <p:spPr>
          <a:xfrm>
            <a:off x="2508896" y="2586442"/>
            <a:ext cx="6983258" cy="379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981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3A7A2DE-9BD5-7DAA-A39D-6970F03E3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725" y="-60549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ko-KR" sz="6000" b="1" dirty="0"/>
              <a:t>5-1. </a:t>
            </a:r>
            <a:r>
              <a:rPr lang="ko-KR" altLang="en-US" sz="6000" b="1" dirty="0"/>
              <a:t>일본의 독도 불법 편입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D3A2E82E-DB1C-189D-9B35-12C968123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253331"/>
            <a:ext cx="113538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ko-KR" altLang="en-US" dirty="0">
                <a:solidFill>
                  <a:srgbClr val="FF0000"/>
                </a:solidFill>
              </a:rPr>
              <a:t>일본은 러시아 함대를 감시하기 위해 독도의 망루 절실</a:t>
            </a:r>
            <a:r>
              <a:rPr lang="en-US" altLang="ko-KR" dirty="0">
                <a:solidFill>
                  <a:srgbClr val="FF0000"/>
                </a:solidFill>
              </a:rPr>
              <a:t>.</a:t>
            </a:r>
          </a:p>
          <a:p>
            <a:pPr marL="0" indent="0" algn="ctr">
              <a:buNone/>
            </a:pPr>
            <a:endParaRPr lang="en-US" altLang="ko-KR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altLang="ko-KR" dirty="0"/>
              <a:t>-&gt; </a:t>
            </a:r>
            <a:r>
              <a:rPr lang="ko-KR" altLang="en-US" dirty="0"/>
              <a:t>실제로 일본은 독도</a:t>
            </a:r>
            <a:r>
              <a:rPr lang="en-US" altLang="ko-KR" dirty="0"/>
              <a:t>. </a:t>
            </a:r>
            <a:r>
              <a:rPr lang="ko-KR" altLang="en-US" dirty="0"/>
              <a:t>울릉도의 망루</a:t>
            </a:r>
            <a:r>
              <a:rPr lang="en-US" altLang="ko-KR" dirty="0"/>
              <a:t>&amp;</a:t>
            </a:r>
            <a:r>
              <a:rPr lang="ko-KR" altLang="en-US" dirty="0"/>
              <a:t>해저 전선 설치</a:t>
            </a:r>
            <a:r>
              <a:rPr lang="en-US" altLang="ko-KR" dirty="0"/>
              <a:t>!</a:t>
            </a:r>
            <a:endParaRPr lang="ko-KR" altLang="en-US" dirty="0"/>
          </a:p>
        </p:txBody>
      </p:sp>
      <p:pic>
        <p:nvPicPr>
          <p:cNvPr id="4" name="그림 3" descr="텍스트, 스크린샷, 소프트웨어, 멀티미디어이(가) 표시된 사진&#10;&#10;자동 생성된 설명">
            <a:extLst>
              <a:ext uri="{FF2B5EF4-FFF2-40B4-BE49-F238E27FC236}">
                <a16:creationId xmlns:a16="http://schemas.microsoft.com/office/drawing/2014/main" id="{D1013E7A-CDAE-4F0C-25FC-27F55165EE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840" t="28629" r="10232" b="4680"/>
          <a:stretch/>
        </p:blipFill>
        <p:spPr>
          <a:xfrm>
            <a:off x="2623410" y="2935614"/>
            <a:ext cx="6945180" cy="362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64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3A7A2DE-9BD5-7DAA-A39D-6970F03E3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725" y="-60549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ko-KR" sz="6000" b="1" dirty="0"/>
              <a:t>5-1. </a:t>
            </a:r>
            <a:r>
              <a:rPr lang="ko-KR" altLang="en-US" sz="6000" b="1" dirty="0"/>
              <a:t>일본의 독도 불법 편입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D3A2E82E-DB1C-189D-9B35-12C968123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075" y="1979045"/>
            <a:ext cx="117729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o-KR" altLang="en-US" sz="4000" dirty="0"/>
              <a:t>독도의 지정학적 가치를 알게 된 일본 정부</a:t>
            </a:r>
            <a:r>
              <a:rPr lang="en-US" altLang="ko-KR" sz="4000" dirty="0"/>
              <a:t>!</a:t>
            </a:r>
          </a:p>
          <a:p>
            <a:pPr marL="0" indent="0" algn="ctr">
              <a:buNone/>
            </a:pPr>
            <a:endParaRPr lang="en-US" altLang="ko-KR" sz="4000" dirty="0"/>
          </a:p>
          <a:p>
            <a:pPr algn="ctr">
              <a:buFont typeface="Wingdings" panose="05000000000000000000" pitchFamily="2" charset="2"/>
              <a:buChar char="è"/>
            </a:pPr>
            <a:r>
              <a:rPr lang="en-US" altLang="ko-KR" sz="4000" dirty="0"/>
              <a:t> </a:t>
            </a:r>
            <a:r>
              <a:rPr lang="ko-KR" altLang="en-US" sz="4000" dirty="0"/>
              <a:t>독도 야욕 품게 됨</a:t>
            </a:r>
            <a:r>
              <a:rPr lang="en-US" altLang="ko-KR" sz="4000" dirty="0"/>
              <a:t>. </a:t>
            </a:r>
            <a:r>
              <a:rPr lang="ko-KR" altLang="en-US" sz="4000" dirty="0"/>
              <a:t>마침 강치 잡이를 위해</a:t>
            </a:r>
            <a:endParaRPr lang="en-US" altLang="ko-KR" sz="4000" dirty="0"/>
          </a:p>
          <a:p>
            <a:pPr marL="0" indent="0" algn="ctr">
              <a:buNone/>
            </a:pPr>
            <a:r>
              <a:rPr lang="ko-KR" altLang="en-US" sz="4000" dirty="0"/>
              <a:t> 독도를 원했던</a:t>
            </a:r>
            <a:r>
              <a:rPr lang="en-US" altLang="ko-KR" sz="4000" dirty="0"/>
              <a:t> </a:t>
            </a:r>
            <a:r>
              <a:rPr lang="ko-KR" altLang="en-US" sz="4000" dirty="0" err="1"/>
              <a:t>시마네현</a:t>
            </a:r>
            <a:r>
              <a:rPr lang="ko-KR" altLang="en-US" sz="4000" dirty="0"/>
              <a:t> 어부들의 </a:t>
            </a:r>
            <a:r>
              <a:rPr lang="ko-KR" altLang="en-US" sz="4000" dirty="0" err="1"/>
              <a:t>요구와도</a:t>
            </a:r>
            <a:r>
              <a:rPr lang="ko-KR" altLang="en-US" sz="4000" dirty="0"/>
              <a:t> 맞음</a:t>
            </a:r>
            <a:r>
              <a:rPr lang="en-US" altLang="ko-KR" sz="4000" dirty="0"/>
              <a:t>.</a:t>
            </a:r>
            <a:endParaRPr lang="ko-KR" altLang="en-US" sz="4000" dirty="0"/>
          </a:p>
        </p:txBody>
      </p:sp>
    </p:spTree>
    <p:extLst>
      <p:ext uri="{BB962C8B-B14F-4D97-AF65-F5344CB8AC3E}">
        <p14:creationId xmlns:p14="http://schemas.microsoft.com/office/powerpoint/2010/main" val="44368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3A7A2DE-9BD5-7DAA-A39D-6970F03E3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725" y="-60549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ko-KR" sz="6000" b="1" dirty="0"/>
              <a:t>5-1. </a:t>
            </a:r>
            <a:r>
              <a:rPr lang="ko-KR" altLang="en-US" sz="6000" b="1" dirty="0"/>
              <a:t>일본의 독도 불법 편입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D3A2E82E-DB1C-189D-9B35-12C968123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253331"/>
            <a:ext cx="113538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ko-KR" dirty="0"/>
              <a:t>1905</a:t>
            </a:r>
            <a:r>
              <a:rPr lang="ko-KR" altLang="en-US" dirty="0"/>
              <a:t>년 </a:t>
            </a:r>
            <a:r>
              <a:rPr lang="en-US" altLang="ko-KR" dirty="0"/>
              <a:t>2</a:t>
            </a:r>
            <a:r>
              <a:rPr lang="ko-KR" altLang="en-US" dirty="0"/>
              <a:t>월 </a:t>
            </a:r>
            <a:r>
              <a:rPr lang="en-US" altLang="ko-KR" dirty="0"/>
              <a:t>22</a:t>
            </a:r>
            <a:r>
              <a:rPr lang="ko-KR" altLang="en-US" dirty="0"/>
              <a:t>일 </a:t>
            </a:r>
            <a:r>
              <a:rPr lang="ko-KR" altLang="en-US" dirty="0">
                <a:solidFill>
                  <a:srgbClr val="FF0000"/>
                </a:solidFill>
              </a:rPr>
              <a:t>일본은 독도를 일본 영토로 불법 편입함</a:t>
            </a:r>
            <a:r>
              <a:rPr lang="en-US" altLang="ko-KR" dirty="0">
                <a:solidFill>
                  <a:srgbClr val="FF0000"/>
                </a:solidFill>
              </a:rPr>
              <a:t>.</a:t>
            </a:r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3" name="그림 2" descr="텍스트, 스크린샷, 멀티미디어 소프트웨어, 소프트웨어이(가) 표시된 사진&#10;&#10;자동 생성된 설명">
            <a:extLst>
              <a:ext uri="{FF2B5EF4-FFF2-40B4-BE49-F238E27FC236}">
                <a16:creationId xmlns:a16="http://schemas.microsoft.com/office/drawing/2014/main" id="{C1D268A8-EE5D-2C62-A12D-5BF49363CC1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93" t="28478" r="12667" b="3788"/>
          <a:stretch/>
        </p:blipFill>
        <p:spPr>
          <a:xfrm>
            <a:off x="2219548" y="2047001"/>
            <a:ext cx="7752903" cy="4218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93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3A7A2DE-9BD5-7DAA-A39D-6970F03E3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725" y="-60549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ko-KR" sz="6000" b="1" dirty="0"/>
              <a:t>5-2. </a:t>
            </a:r>
            <a:r>
              <a:rPr lang="ko-KR" altLang="en-US" sz="6000" b="1" dirty="0"/>
              <a:t>독도의 가치</a:t>
            </a:r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0E4B9110-2E1F-FA8D-9521-A07ADF390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DC1BE021-B124-7E1B-F5CA-F620635D6E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90" t="26757" r="7591" b="24329"/>
          <a:stretch/>
        </p:blipFill>
        <p:spPr>
          <a:xfrm>
            <a:off x="1133471" y="1130406"/>
            <a:ext cx="9925058" cy="5401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7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311</Words>
  <Application>Microsoft Office PowerPoint</Application>
  <PresentationFormat>와이드스크린</PresentationFormat>
  <Paragraphs>52</Paragraphs>
  <Slides>11</Slides>
  <Notes>0</Notes>
  <HiddenSlides>0</HiddenSlides>
  <MMClips>1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6" baseType="lpstr">
      <vt:lpstr>[양주]별산체</vt:lpstr>
      <vt:lpstr>맑은 고딕</vt:lpstr>
      <vt:lpstr>Arial</vt:lpstr>
      <vt:lpstr>Wingdings</vt:lpstr>
      <vt:lpstr>Office 테마</vt:lpstr>
      <vt:lpstr>5. 일본이 독도를 일본땅이라 주장하는 이유</vt:lpstr>
      <vt:lpstr>5-1. 일본의 독도 불법 편입</vt:lpstr>
      <vt:lpstr>5-1. 일본의 독도 불법 편입</vt:lpstr>
      <vt:lpstr>5-1. 일본의 독도 불법 편입</vt:lpstr>
      <vt:lpstr>5-1. 일본의 독도 불법 편입</vt:lpstr>
      <vt:lpstr>5-1. 일본의 독도 불법 편입</vt:lpstr>
      <vt:lpstr>5-1. 일본의 독도 불법 편입</vt:lpstr>
      <vt:lpstr>5-1. 일본의 독도 불법 편입</vt:lpstr>
      <vt:lpstr>5-2. 독도의 가치</vt:lpstr>
      <vt:lpstr>5-2. 독도의 가치</vt:lpstr>
      <vt:lpstr>5-2. 독도의 가치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아니 왜 안되노</dc:title>
  <dc:creator>수진 엄</dc:creator>
  <cp:lastModifiedBy>수진 엄</cp:lastModifiedBy>
  <cp:revision>27</cp:revision>
  <dcterms:created xsi:type="dcterms:W3CDTF">2024-05-28T09:27:38Z</dcterms:created>
  <dcterms:modified xsi:type="dcterms:W3CDTF">2024-05-28T12:09:27Z</dcterms:modified>
</cp:coreProperties>
</file>