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262" r:id="rId5"/>
    <p:sldId id="279" r:id="rId6"/>
    <p:sldId id="263" r:id="rId7"/>
    <p:sldId id="264" r:id="rId8"/>
  </p:sldIdLst>
  <p:sldSz cx="12192000" cy="6858000"/>
  <p:notesSz cx="6858000" cy="9144000"/>
  <p:embeddedFontLst>
    <p:embeddedFont>
      <p:font typeface="NanumSquareRoundOTF ExtraBold" panose="020B0600000101010101" pitchFamily="34" charset="-127"/>
      <p:bold r:id="rId10"/>
    </p:embeddedFont>
    <p:embeddedFont>
      <p:font typeface="맑은 고딕" panose="020B0503020000020004" pitchFamily="34" charset="-127"/>
      <p:regular r:id="rId11"/>
      <p:bold r:id="rId12"/>
    </p:embeddedFont>
    <p:embeddedFont>
      <p:font typeface="BM HANNA Pro OTF" panose="020B0600000101010101" pitchFamily="34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2D3"/>
    <a:srgbClr val="63C953"/>
    <a:srgbClr val="5BC992"/>
    <a:srgbClr val="81B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F9AF7-AA7F-2748-9E73-FCCC8CBFB354}" v="12" dt="2023-10-04T13:38:5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1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A562A-4C34-BD49-A728-6830FD04C09F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02EC-DA67-7649-820A-1EEA81E8BF2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1230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Ugks6ppW3tQ?si=dRf5m5ATIiXD0gbD&amp;t=8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33D2704-9AA3-D932-7958-575120F1E8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9DA7254-FD53-B1EB-CCD9-B5DD8D5C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18382"/>
            <a:ext cx="11983418" cy="6530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65C3309-8F05-BC12-1B46-31F1F1CD6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9" y="2674329"/>
            <a:ext cx="3725435" cy="3570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7B085-39A5-FCCE-7A86-F2EDF25647D0}"/>
              </a:ext>
            </a:extLst>
          </p:cNvPr>
          <p:cNvSpPr txBox="1"/>
          <p:nvPr/>
        </p:nvSpPr>
        <p:spPr>
          <a:xfrm>
            <a:off x="852943" y="878251"/>
            <a:ext cx="100704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1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일본의 경축일</a:t>
            </a:r>
          </a:p>
          <a:p>
            <a:endParaRPr kumimoji="1" lang="ko-KR" altLang="en-US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CFB76-2EB3-9DDB-B5D3-F1B0685B381C}"/>
              </a:ext>
            </a:extLst>
          </p:cNvPr>
          <p:cNvSpPr txBox="1"/>
          <p:nvPr/>
        </p:nvSpPr>
        <p:spPr>
          <a:xfrm>
            <a:off x="6827748" y="2904283"/>
            <a:ext cx="50353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26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일본어와일본문화</a:t>
            </a:r>
            <a:r>
              <a:rPr kumimoji="1"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en-US" altLang="ko-KR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kumimoji="1"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조</a:t>
            </a:r>
            <a:endParaRPr kumimoji="1" lang="en-US" altLang="ko-KR" sz="26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r"/>
            <a:r>
              <a:rPr kumimoji="1" lang="ko-KR" altLang="en-US" sz="26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일본어일본학과</a:t>
            </a:r>
            <a:r>
              <a:rPr kumimoji="1"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en-US" altLang="ko-KR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22305876</a:t>
            </a:r>
            <a:r>
              <a:rPr kumimoji="1"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신은영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6F6AD1D-B93D-2775-FEFA-C31990045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832" y="707208"/>
            <a:ext cx="3420978" cy="213691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1BCDC25-B17F-21B8-2FA4-D356A91C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1" y="6252043"/>
            <a:ext cx="11983418" cy="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각 삼각형[R] 20">
            <a:extLst>
              <a:ext uri="{FF2B5EF4-FFF2-40B4-BE49-F238E27FC236}">
                <a16:creationId xmlns:a16="http://schemas.microsoft.com/office/drawing/2014/main" id="{3277FF6D-4D0E-1EE0-86D1-076DF4FC5F3F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수동 입력 19">
            <a:extLst>
              <a:ext uri="{FF2B5EF4-FFF2-40B4-BE49-F238E27FC236}">
                <a16:creationId xmlns:a16="http://schemas.microsoft.com/office/drawing/2014/main" id="{7B6F1D91-8EC0-211E-5B17-BA4FE9908E9E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0FEFBC-FD69-5D2D-1723-4F77D9C3D376}"/>
              </a:ext>
            </a:extLst>
          </p:cNvPr>
          <p:cNvSpPr txBox="1"/>
          <p:nvPr/>
        </p:nvSpPr>
        <p:spPr>
          <a:xfrm>
            <a:off x="168448" y="0"/>
            <a:ext cx="174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60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목차</a:t>
            </a:r>
          </a:p>
        </p:txBody>
      </p:sp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id="{431E3496-78E2-EB10-645F-F5C157011868}"/>
              </a:ext>
            </a:extLst>
          </p:cNvPr>
          <p:cNvSpPr/>
          <p:nvPr/>
        </p:nvSpPr>
        <p:spPr>
          <a:xfrm>
            <a:off x="2574756" y="2173969"/>
            <a:ext cx="8662738" cy="989778"/>
          </a:xfrm>
          <a:prstGeom prst="roundRect">
            <a:avLst/>
          </a:prstGeom>
          <a:solidFill>
            <a:srgbClr val="5BC992"/>
          </a:solidFill>
          <a:ln>
            <a:solidFill>
              <a:srgbClr val="6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200" b="1" dirty="0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일본의 </a:t>
            </a:r>
            <a:r>
              <a:rPr kumimoji="1" lang="ko-KR" altLang="en-US" sz="3200" b="1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경축일</a:t>
            </a:r>
            <a:r>
              <a:rPr kumimoji="1" lang="en-US" altLang="ko-KR" sz="3200" b="1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kumimoji="1" lang="ko-KR" altLang="en-US" sz="3200" b="1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祝日</a:t>
            </a:r>
            <a:r>
              <a:rPr kumimoji="1" lang="en-US" altLang="ko-KR" sz="3200" b="1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endParaRPr lang="ko-KR" altLang="en-US" sz="3200" b="1" dirty="0">
              <a:solidFill>
                <a:schemeClr val="accent6">
                  <a:lumMod val="50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36" name="모서리가 둥근 직사각형 35">
            <a:extLst>
              <a:ext uri="{FF2B5EF4-FFF2-40B4-BE49-F238E27FC236}">
                <a16:creationId xmlns:a16="http://schemas.microsoft.com/office/drawing/2014/main" id="{F025BA23-64E0-C6CD-C30F-F74BC9CA380D}"/>
              </a:ext>
            </a:extLst>
          </p:cNvPr>
          <p:cNvSpPr/>
          <p:nvPr/>
        </p:nvSpPr>
        <p:spPr>
          <a:xfrm>
            <a:off x="2574756" y="3480904"/>
            <a:ext cx="8662738" cy="989778"/>
          </a:xfrm>
          <a:prstGeom prst="roundRect">
            <a:avLst/>
          </a:prstGeom>
          <a:solidFill>
            <a:srgbClr val="5BC992"/>
          </a:solidFill>
          <a:ln>
            <a:solidFill>
              <a:srgbClr val="6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200" b="1" dirty="0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 경축일 종류</a:t>
            </a:r>
            <a:endParaRPr lang="ko-KR" altLang="en-US" sz="3200" b="1" dirty="0">
              <a:solidFill>
                <a:schemeClr val="accent6">
                  <a:lumMod val="50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37" name="모서리가 둥근 직사각형 36">
            <a:extLst>
              <a:ext uri="{FF2B5EF4-FFF2-40B4-BE49-F238E27FC236}">
                <a16:creationId xmlns:a16="http://schemas.microsoft.com/office/drawing/2014/main" id="{5ED2B5DB-AEBE-3C49-9E41-1272FD0E0852}"/>
              </a:ext>
            </a:extLst>
          </p:cNvPr>
          <p:cNvSpPr/>
          <p:nvPr/>
        </p:nvSpPr>
        <p:spPr>
          <a:xfrm>
            <a:off x="2574756" y="4768284"/>
            <a:ext cx="8662738" cy="989778"/>
          </a:xfrm>
          <a:prstGeom prst="roundRect">
            <a:avLst/>
          </a:prstGeom>
          <a:solidFill>
            <a:srgbClr val="5BC992"/>
          </a:solidFill>
          <a:ln>
            <a:solidFill>
              <a:srgbClr val="6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마무리</a:t>
            </a:r>
            <a:endParaRPr lang="ko-KR" altLang="en-US" sz="3200" b="1" dirty="0">
              <a:solidFill>
                <a:schemeClr val="accent6">
                  <a:lumMod val="50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38" name="연결자 37">
            <a:extLst>
              <a:ext uri="{FF2B5EF4-FFF2-40B4-BE49-F238E27FC236}">
                <a16:creationId xmlns:a16="http://schemas.microsoft.com/office/drawing/2014/main" id="{7002B60B-1D13-CAB9-C120-4C6A05AD8D7B}"/>
              </a:ext>
            </a:extLst>
          </p:cNvPr>
          <p:cNvSpPr/>
          <p:nvPr/>
        </p:nvSpPr>
        <p:spPr>
          <a:xfrm>
            <a:off x="1463851" y="3614124"/>
            <a:ext cx="846416" cy="83249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4000" dirty="0">
              <a:solidFill>
                <a:schemeClr val="accent6">
                  <a:lumMod val="75000"/>
                </a:schemeClr>
              </a:solidFill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9" name="연결자 38">
            <a:extLst>
              <a:ext uri="{FF2B5EF4-FFF2-40B4-BE49-F238E27FC236}">
                <a16:creationId xmlns:a16="http://schemas.microsoft.com/office/drawing/2014/main" id="{25C3865F-229C-0ABE-A27C-F447D65F2C57}"/>
              </a:ext>
            </a:extLst>
          </p:cNvPr>
          <p:cNvSpPr/>
          <p:nvPr/>
        </p:nvSpPr>
        <p:spPr>
          <a:xfrm>
            <a:off x="1499949" y="4913536"/>
            <a:ext cx="846416" cy="83249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4000" dirty="0">
              <a:solidFill>
                <a:schemeClr val="accent6">
                  <a:lumMod val="75000"/>
                </a:schemeClr>
              </a:solidFill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FF106A-7331-B2CF-7144-19A4207A8F49}"/>
              </a:ext>
            </a:extLst>
          </p:cNvPr>
          <p:cNvSpPr txBox="1"/>
          <p:nvPr/>
        </p:nvSpPr>
        <p:spPr>
          <a:xfrm>
            <a:off x="1536134" y="3142504"/>
            <a:ext cx="605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</a:t>
            </a:r>
            <a:endParaRPr kumimoji="1" lang="ko-KR" altLang="en-US" sz="60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F65F10-C079-6B70-BE29-228E8564A9FA}"/>
              </a:ext>
            </a:extLst>
          </p:cNvPr>
          <p:cNvSpPr txBox="1"/>
          <p:nvPr/>
        </p:nvSpPr>
        <p:spPr>
          <a:xfrm>
            <a:off x="1535069" y="4563524"/>
            <a:ext cx="605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endParaRPr kumimoji="1" lang="ko-KR" altLang="en-US" sz="60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43" name="연결자 42">
            <a:extLst>
              <a:ext uri="{FF2B5EF4-FFF2-40B4-BE49-F238E27FC236}">
                <a16:creationId xmlns:a16="http://schemas.microsoft.com/office/drawing/2014/main" id="{10EFB226-1F42-099D-E631-9ACE6F88EBFA}"/>
              </a:ext>
            </a:extLst>
          </p:cNvPr>
          <p:cNvSpPr/>
          <p:nvPr/>
        </p:nvSpPr>
        <p:spPr>
          <a:xfrm>
            <a:off x="1499949" y="2327116"/>
            <a:ext cx="846416" cy="83249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4000" dirty="0">
              <a:solidFill>
                <a:schemeClr val="accent6">
                  <a:lumMod val="75000"/>
                </a:schemeClr>
              </a:solidFill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A73D18-9E11-81F0-575E-D5BFA55733FC}"/>
              </a:ext>
            </a:extLst>
          </p:cNvPr>
          <p:cNvSpPr txBox="1"/>
          <p:nvPr/>
        </p:nvSpPr>
        <p:spPr>
          <a:xfrm>
            <a:off x="1509055" y="1907518"/>
            <a:ext cx="605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endParaRPr kumimoji="1" lang="ko-KR" altLang="en-US" sz="60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1C5C35DB-4A0C-939E-A758-1DD8C946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844577" y="655948"/>
            <a:ext cx="11114506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3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3E5CF40-ABF2-8A5D-F41B-53C55F808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5" name="직각 삼각형[R] 4">
            <a:extLst>
              <a:ext uri="{FF2B5EF4-FFF2-40B4-BE49-F238E27FC236}">
                <a16:creationId xmlns:a16="http://schemas.microsoft.com/office/drawing/2014/main" id="{BA27206D-EAB0-550F-5300-CB7F61132F9E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수동 입력 5">
            <a:extLst>
              <a:ext uri="{FF2B5EF4-FFF2-40B4-BE49-F238E27FC236}">
                <a16:creationId xmlns:a16="http://schemas.microsoft.com/office/drawing/2014/main" id="{2B3CA566-AB53-F94E-B9D2-0C9812A3050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9F9E4-5619-E122-C2CE-ADC0BFC05217}"/>
              </a:ext>
            </a:extLst>
          </p:cNvPr>
          <p:cNvSpPr txBox="1"/>
          <p:nvPr/>
        </p:nvSpPr>
        <p:spPr>
          <a:xfrm>
            <a:off x="168447" y="-60160"/>
            <a:ext cx="832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일본의 경축일</a:t>
            </a:r>
            <a:r>
              <a:rPr kumimoji="1" lang="ko-KR" alt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M HANNA Pro OTF" panose="020B0600000101010101" pitchFamily="34" charset="-127"/>
                <a:ea typeface="BM HANNA Pro OTF" panose="020B0600000101010101" pitchFamily="34" charset="-127"/>
              </a:rPr>
              <a:t> </a:t>
            </a:r>
            <a:r>
              <a:rPr kumimoji="1" lang="ko-KR" altLang="en-US" sz="6000" b="1" dirty="0" err="1">
                <a:solidFill>
                  <a:schemeClr val="accent6">
                    <a:lumMod val="5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祝日</a:t>
            </a:r>
            <a:endParaRPr kumimoji="1" lang="ko-KR" alt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8942F7-038E-7747-8446-B2DAD9DB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174656" y="785768"/>
            <a:ext cx="7659039" cy="44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FFC865-332B-75EE-4145-7B164479A6A1}"/>
              </a:ext>
            </a:extLst>
          </p:cNvPr>
          <p:cNvSpPr txBox="1"/>
          <p:nvPr/>
        </p:nvSpPr>
        <p:spPr>
          <a:xfrm>
            <a:off x="168446" y="2034369"/>
            <a:ext cx="12055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일본에서 제정하는 공휴일은 총 </a:t>
            </a:r>
            <a:r>
              <a:rPr lang="en-US" altLang="ko-KR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16</a:t>
            </a:r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</a:t>
            </a:r>
            <a:endParaRPr lang="en-US" altLang="ko-KR" sz="2800" b="1" dirty="0"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음력 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형태의 공휴일이 없고 모두 </a:t>
            </a:r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양력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으로만 쉬며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</a:p>
          <a:p>
            <a:pPr algn="ctr"/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일요일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과 겹칠 경우 다음날에 쉴 수 있는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대체공휴일제도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 시행하고 있다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endParaRPr lang="ko-KR" altLang="en-US" sz="28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4EB05-FA3A-1A03-C326-58789EB06B28}"/>
              </a:ext>
            </a:extLst>
          </p:cNvPr>
          <p:cNvSpPr txBox="1"/>
          <p:nvPr/>
        </p:nvSpPr>
        <p:spPr>
          <a:xfrm>
            <a:off x="168446" y="3955399"/>
            <a:ext cx="12055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그리고 법정공휴일은 아니지만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</a:p>
          <a:p>
            <a:pPr algn="ctr"/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일본은 대략 </a:t>
            </a:r>
            <a:r>
              <a:rPr lang="en-US" altLang="ko-KR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12</a:t>
            </a:r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28</a:t>
            </a:r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일부터 </a:t>
            </a:r>
            <a:r>
              <a:rPr lang="en-US" altLang="ko-KR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lang="ko-KR" altLang="en-US" sz="28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일까지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대부분의 회사가 휴일이다 </a:t>
            </a:r>
            <a:endParaRPr lang="en-US" altLang="ko-KR" sz="28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직종에 따라 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12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24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크리스마스 이브 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시에 퇴근해서 </a:t>
            </a:r>
            <a:endParaRPr lang="en-US" altLang="ko-KR" sz="28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일까지 더 길게 쉬는 곳들도 꽤 있다고 한다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 </a:t>
            </a:r>
            <a:endParaRPr lang="ko-KR" altLang="en-US" sz="28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D683171-7D5E-2222-9FAF-076E54C32A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2" name="직각 삼각형[R] 1">
            <a:extLst>
              <a:ext uri="{FF2B5EF4-FFF2-40B4-BE49-F238E27FC236}">
                <a16:creationId xmlns:a16="http://schemas.microsoft.com/office/drawing/2014/main" id="{2EE6292F-28A8-0A7E-6CAE-EE42FD3B6096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수동 입력 2">
            <a:extLst>
              <a:ext uri="{FF2B5EF4-FFF2-40B4-BE49-F238E27FC236}">
                <a16:creationId xmlns:a16="http://schemas.microsoft.com/office/drawing/2014/main" id="{512667D5-52E9-C452-BDA1-3E2EECF73A98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FD9149-CE17-4F67-D265-8F115185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B04C4CC-CCC1-1425-EABE-FA7F62589196}"/>
              </a:ext>
            </a:extLst>
          </p:cNvPr>
          <p:cNvSpPr/>
          <p:nvPr/>
        </p:nvSpPr>
        <p:spPr>
          <a:xfrm>
            <a:off x="179273" y="1235433"/>
            <a:ext cx="674970" cy="747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97AB5-BCEF-7998-312A-74BF4901B09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99AB5-9184-7C32-D98E-C1C3394878EE}"/>
              </a:ext>
            </a:extLst>
          </p:cNvPr>
          <p:cNvSpPr txBox="1"/>
          <p:nvPr/>
        </p:nvSpPr>
        <p:spPr>
          <a:xfrm>
            <a:off x="161051" y="1804501"/>
            <a:ext cx="6226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kumimoji="1" lang="ko-KR" alt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설날</a:t>
            </a:r>
            <a:r>
              <a:rPr kumimoji="1" lang="en-US" altLang="ko-KR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오쇼가쓰</a:t>
            </a:r>
            <a:r>
              <a:rPr lang="en-US" altLang="ko-KR" sz="4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ja-JP" altLang="en-US" sz="4200" b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お</a:t>
            </a:r>
            <a:r>
              <a:rPr lang="ko-KR" altLang="en-US" sz="4200" b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正月</a:t>
            </a:r>
            <a:r>
              <a:rPr lang="en-US" altLang="ko-KR" sz="4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lang="ko-KR" altLang="en-US" sz="4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endParaRPr lang="ko-KR" altLang="en-US" sz="42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DA34047-A19C-5C12-3C09-2D9965F06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194" y="1468180"/>
            <a:ext cx="1644944" cy="15256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2B0C981-16E3-A826-1945-0954D2135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006" y="1806827"/>
            <a:ext cx="644060" cy="734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88907-E30C-C99D-C756-5472A2114F77}"/>
              </a:ext>
            </a:extLst>
          </p:cNvPr>
          <p:cNvSpPr txBox="1"/>
          <p:nvPr/>
        </p:nvSpPr>
        <p:spPr>
          <a:xfrm>
            <a:off x="262463" y="2531593"/>
            <a:ext cx="12717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설날은 일본의 연중 가장 중요한 최대 명절로 </a:t>
            </a:r>
            <a:r>
              <a:rPr lang="en-US" altLang="ko-KR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lang="ko-KR" altLang="en-US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lang="ko-KR" altLang="en-US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일부터 </a:t>
            </a:r>
            <a:r>
              <a:rPr lang="en-US" altLang="ko-KR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lang="ko-KR" altLang="en-US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일까지 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법정 휴일이다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5E07F-2234-6401-F699-ACA389BB2255}"/>
              </a:ext>
            </a:extLst>
          </p:cNvPr>
          <p:cNvSpPr txBox="1"/>
          <p:nvPr/>
        </p:nvSpPr>
        <p:spPr>
          <a:xfrm>
            <a:off x="178723" y="4524461"/>
            <a:ext cx="11468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둘째주</a:t>
            </a:r>
            <a:r>
              <a:rPr kumimoji="1" lang="ko-KR" alt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월요일 </a:t>
            </a:r>
            <a:r>
              <a:rPr lang="ko-KR" altLang="en-US" sz="4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성인의 날</a:t>
            </a:r>
            <a:r>
              <a:rPr lang="en-US" altLang="ko-KR" sz="4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4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成人</a:t>
            </a:r>
            <a:r>
              <a:rPr lang="ja-JP" altLang="en-US" sz="4200" b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200" b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2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B3D8C-3840-6249-C534-72E3A8FCF275}"/>
              </a:ext>
            </a:extLst>
          </p:cNvPr>
          <p:cNvSpPr txBox="1"/>
          <p:nvPr/>
        </p:nvSpPr>
        <p:spPr>
          <a:xfrm>
            <a:off x="230707" y="5337402"/>
            <a:ext cx="12717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성인의 날은 “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어른이 된 것을 자각하고 스스로 꿋꿋하게 살아가려고 하는 청년을 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축하한다”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의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취지로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</a:p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각 시정촌에서 갓 성인이 된 사람을 불러 성인식을 행한다고 한다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. </a:t>
            </a:r>
            <a:endParaRPr lang="ko-KR" altLang="en-US" sz="23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A906E1C-E2A0-4DA4-DDD8-506654366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993" y="3781277"/>
            <a:ext cx="1776881" cy="16370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3FED93-E7BF-5E35-21D7-AF2FB37D9468}"/>
              </a:ext>
            </a:extLst>
          </p:cNvPr>
          <p:cNvSpPr txBox="1"/>
          <p:nvPr/>
        </p:nvSpPr>
        <p:spPr>
          <a:xfrm>
            <a:off x="272161" y="2909581"/>
            <a:ext cx="12717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설날 아침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조니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라 불리는 떡국과 된장국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새해 특별 도시락 등을 먹으며 새해 인사를 나눈다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D81C21-B92C-B748-9A67-36DB7B6E84B7}"/>
              </a:ext>
            </a:extLst>
          </p:cNvPr>
          <p:cNvSpPr txBox="1"/>
          <p:nvPr/>
        </p:nvSpPr>
        <p:spPr>
          <a:xfrm>
            <a:off x="342873" y="3357844"/>
            <a:ext cx="12717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1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기모노를 입고 절이나 신사에 가서 한 해동안의 무사 안녕을 기원한다고 한다</a:t>
            </a:r>
            <a:endParaRPr lang="ko-KR" altLang="en-US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4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1"/>
      <p:bldP spid="1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76FC794-3568-4CE0-09C1-FDF062112C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pic>
        <p:nvPicPr>
          <p:cNvPr id="6" name="그림 5" descr="음식, 요리, 식사, 미식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08C8782F-224B-7DBD-6449-749C7DFA8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31876"/>
            <a:ext cx="7772400" cy="437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E891E-1441-F2F0-A02C-625032FF6593}"/>
              </a:ext>
            </a:extLst>
          </p:cNvPr>
          <p:cNvSpPr txBox="1"/>
          <p:nvPr/>
        </p:nvSpPr>
        <p:spPr>
          <a:xfrm>
            <a:off x="2209800" y="695988"/>
            <a:ext cx="480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kumimoji="1" lang="ko-KR" altLang="en-US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kumimoji="1" lang="en-US" altLang="ko-KR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</a:t>
            </a:r>
            <a:r>
              <a:rPr kumimoji="1" lang="ko-KR" altLang="en-US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설날에 먹는 음식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2F26A-22AE-AA84-952B-6807D9240836}"/>
              </a:ext>
            </a:extLst>
          </p:cNvPr>
          <p:cNvSpPr txBox="1"/>
          <p:nvPr/>
        </p:nvSpPr>
        <p:spPr>
          <a:xfrm>
            <a:off x="5175422" y="5701824"/>
            <a:ext cx="480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14:15</a:t>
            </a:r>
            <a:r>
              <a:rPr kumimoji="1" lang="ko-KR" altLang="en-US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en-US" altLang="ko-KR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~</a:t>
            </a:r>
            <a:r>
              <a:rPr kumimoji="1" lang="ko-KR" altLang="en-US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en-US" altLang="ko-KR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15:06</a:t>
            </a:r>
            <a:r>
              <a:rPr kumimoji="1" lang="ko-KR" altLang="en-US" sz="3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까지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82C11EF-8BCD-C3DB-457C-DE2C9C4DA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4" y="18382"/>
            <a:ext cx="11983418" cy="6530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A4F6F04-9CC9-EC53-D32E-A1397DBE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1" y="6252043"/>
            <a:ext cx="11983418" cy="653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DDF0E9-515A-116B-9C3A-B34CDE966118}"/>
              </a:ext>
            </a:extLst>
          </p:cNvPr>
          <p:cNvSpPr txBox="1"/>
          <p:nvPr/>
        </p:nvSpPr>
        <p:spPr>
          <a:xfrm>
            <a:off x="1101804" y="1596920"/>
            <a:ext cx="1107996" cy="4277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ko-KR" altLang="en-US" sz="60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사진클릭</a:t>
            </a:r>
            <a:r>
              <a:rPr kumimoji="1" lang="en-US" altLang="ko-KR" sz="60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!</a:t>
            </a:r>
            <a:endParaRPr kumimoji="1" lang="ko-KR" altLang="en-US" sz="60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643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8417C-02F1-7D6E-2DA5-74CDCA30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06BA6-3AE6-8D82-30BE-A6CD87615FFE}"/>
              </a:ext>
            </a:extLst>
          </p:cNvPr>
          <p:cNvSpPr txBox="1"/>
          <p:nvPr/>
        </p:nvSpPr>
        <p:spPr>
          <a:xfrm>
            <a:off x="100566" y="1339303"/>
            <a:ext cx="10618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11</a:t>
            </a:r>
            <a:r>
              <a:rPr kumimoji="1" lang="ko-KR" alt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건국기념일</a:t>
            </a:r>
            <a:r>
              <a:rPr kumimoji="1" lang="en-US" altLang="ko-KR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2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建国記念</a:t>
            </a:r>
            <a:r>
              <a:rPr lang="ja-JP" altLang="en-US" sz="42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2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2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98B50-7A90-CD82-B69A-81E0381633F0}"/>
              </a:ext>
            </a:extLst>
          </p:cNvPr>
          <p:cNvSpPr txBox="1"/>
          <p:nvPr/>
        </p:nvSpPr>
        <p:spPr>
          <a:xfrm>
            <a:off x="177914" y="2078752"/>
            <a:ext cx="128743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건국기념일은 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“건국을 기념하며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나라를 사랑하는 마음을 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기른다”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취지하고 있으며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날에는 건국기념일을 축하하는 각종 행사나 집회가 열리고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반대하는 집회도 각지에서 열린다고 함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</a:p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또한 각지의 신사 사원에서는 ‘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건국제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’ 등의 축제가 거행된다고 한다</a:t>
            </a:r>
            <a:endParaRPr lang="ko-KR" altLang="en-US" sz="23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1B5F6-75A1-160F-61FB-DC693C000BD0}"/>
              </a:ext>
            </a:extLst>
          </p:cNvPr>
          <p:cNvSpPr txBox="1"/>
          <p:nvPr/>
        </p:nvSpPr>
        <p:spPr>
          <a:xfrm>
            <a:off x="250756" y="3229960"/>
            <a:ext cx="8422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제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차 세계 대전 이전까지의 명칭은 “</a:t>
            </a:r>
            <a:r>
              <a:rPr lang="ko-KR" altLang="en-US" sz="2200" b="1" dirty="0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 </a:t>
            </a:r>
            <a:r>
              <a:rPr lang="ko-KR" altLang="en-US" sz="2200" b="1" dirty="0" err="1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기원절</a:t>
            </a:r>
            <a:r>
              <a:rPr lang="ko-KR" altLang="en-US" sz="2200" b="1" dirty="0" err="1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”이었음</a:t>
            </a:r>
            <a:endParaRPr lang="ko-KR" altLang="en-US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68A40-03B4-DA6E-2414-2CD33885E14F}"/>
              </a:ext>
            </a:extLst>
          </p:cNvPr>
          <p:cNvSpPr txBox="1"/>
          <p:nvPr/>
        </p:nvSpPr>
        <p:spPr>
          <a:xfrm>
            <a:off x="129295" y="4022888"/>
            <a:ext cx="10618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23</a:t>
            </a:r>
            <a:r>
              <a:rPr kumimoji="1" lang="ko-KR" alt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lang="ko-KR" altLang="en-US" sz="4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천황탄생일</a:t>
            </a:r>
            <a:r>
              <a:rPr lang="en-US" altLang="ko-KR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天皇誕生日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F716B-6310-4242-63B8-31B0F018944D}"/>
              </a:ext>
            </a:extLst>
          </p:cNvPr>
          <p:cNvSpPr txBox="1"/>
          <p:nvPr/>
        </p:nvSpPr>
        <p:spPr>
          <a:xfrm>
            <a:off x="219975" y="4733761"/>
            <a:ext cx="12874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날은 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고쿄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 황실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에서는 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천황 탄생일 기념 행사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가 열린다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고쿄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발코니 앞에 모인 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나루히토와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마사코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황후를 비롯한 황족들이 모습을 드러내는 </a:t>
            </a:r>
            <a:r>
              <a:rPr lang="ko-KR" altLang="en-US" sz="2200" b="1" dirty="0" err="1">
                <a:solidFill>
                  <a:srgbClr val="0070C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일반참하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가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개최된다</a:t>
            </a:r>
            <a:endParaRPr lang="ko-KR" altLang="en-US" sz="22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B535873-450C-F199-F0FB-401EFA1D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70" y="3256002"/>
            <a:ext cx="2033904" cy="17796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13D5F-93BC-CE2B-6626-7460D30CB4EA}"/>
              </a:ext>
            </a:extLst>
          </p:cNvPr>
          <p:cNvSpPr txBox="1"/>
          <p:nvPr/>
        </p:nvSpPr>
        <p:spPr>
          <a:xfrm>
            <a:off x="352069" y="6232712"/>
            <a:ext cx="10516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이 날은 천황이 새로 즉위할 때마다 바뀌며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제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차 세계 대전 이전 까지의 명칭은 “</a:t>
            </a:r>
            <a:r>
              <a:rPr lang="ko-KR" altLang="en-US" sz="2200" b="1" dirty="0" err="1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천장절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 </a:t>
            </a:r>
            <a:endParaRPr lang="ko-KR" altLang="en-US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94E12EC-8BA8-C79E-7674-C05C12AC9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744" y="938921"/>
            <a:ext cx="1669888" cy="1552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476ADC-AADD-3EB1-357A-E92A6A4C1294}"/>
              </a:ext>
            </a:extLst>
          </p:cNvPr>
          <p:cNvSpPr txBox="1"/>
          <p:nvPr/>
        </p:nvSpPr>
        <p:spPr>
          <a:xfrm>
            <a:off x="214984" y="5454329"/>
            <a:ext cx="128743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때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군중들은 </a:t>
            </a:r>
            <a:r>
              <a:rPr lang="ko-KR" altLang="en-US" sz="23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일본의 국기를 흔들면서 천황의 생일을 축하한다고 한다</a:t>
            </a:r>
            <a:endParaRPr lang="ko-KR" altLang="en-US" sz="2300" b="1" dirty="0">
              <a:solidFill>
                <a:srgbClr val="FF0000"/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-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참고로 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고쿄는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매년 천황 탄생일에만 일반인들에게 제한된 일부까지 포함해 모두 개봉된다고 한다</a:t>
            </a:r>
            <a:endParaRPr lang="ko-KR" altLang="en-US" sz="23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3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8417C-02F1-7D6E-2DA5-74CDCA30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FABB917-2F35-4B20-744E-6FAD1EE9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65" y="1115607"/>
            <a:ext cx="3989798" cy="2234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4BBC6-BE96-4FC7-54DC-8E4D4B2D252B}"/>
              </a:ext>
            </a:extLst>
          </p:cNvPr>
          <p:cNvSpPr txBox="1"/>
          <p:nvPr/>
        </p:nvSpPr>
        <p:spPr>
          <a:xfrm>
            <a:off x="1141798" y="2782938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21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춘분의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春分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475A9-76CB-3154-2EDA-A7F12D298D65}"/>
              </a:ext>
            </a:extLst>
          </p:cNvPr>
          <p:cNvSpPr txBox="1"/>
          <p:nvPr/>
        </p:nvSpPr>
        <p:spPr>
          <a:xfrm>
            <a:off x="-262990" y="3564736"/>
            <a:ext cx="12717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춘분의 날은 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“자연을 찬양하고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생물을 소중히 여기는”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것을 취지로 하고 있으며 </a:t>
            </a:r>
            <a:endParaRPr lang="en-US" altLang="ko-KR" sz="25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때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불교 각 파에서 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500" b="1" dirty="0" err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춘계피안회”</a:t>
            </a:r>
            <a:r>
              <a:rPr lang="ko-KR" altLang="en-US" sz="25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열어 종파와 관계 없이 성묘를 하는 사람이 많다고 한다 </a:t>
            </a:r>
            <a:endParaRPr lang="ko-KR" altLang="en-US" sz="25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20818-1776-2D78-E7DC-B9C73FAD8E89}"/>
              </a:ext>
            </a:extLst>
          </p:cNvPr>
          <p:cNvSpPr txBox="1"/>
          <p:nvPr/>
        </p:nvSpPr>
        <p:spPr>
          <a:xfrm>
            <a:off x="1884947" y="4478786"/>
            <a:ext cx="8422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21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일로 기준으로 </a:t>
            </a:r>
            <a:r>
              <a:rPr lang="en-US" altLang="ko-KR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4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일연휴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다</a:t>
            </a:r>
            <a:endParaRPr lang="ko-KR" altLang="en-US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4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382</Words>
  <Application>Microsoft Macintosh PowerPoint</Application>
  <PresentationFormat>와이드스크린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Arial</vt:lpstr>
      <vt:lpstr>BM HANNA Pro OTF</vt:lpstr>
      <vt:lpstr>NanumSquareRoundOTF ExtraBold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신은영</cp:lastModifiedBy>
  <cp:revision>23</cp:revision>
  <dcterms:created xsi:type="dcterms:W3CDTF">2023-09-22T16:12:46Z</dcterms:created>
  <dcterms:modified xsi:type="dcterms:W3CDTF">2023-10-04T13:59:47Z</dcterms:modified>
</cp:coreProperties>
</file>