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22" r:id="rId3"/>
    <p:sldId id="259" r:id="rId4"/>
    <p:sldId id="321" r:id="rId5"/>
    <p:sldId id="326" r:id="rId6"/>
    <p:sldId id="329" r:id="rId7"/>
    <p:sldId id="330" r:id="rId8"/>
    <p:sldId id="323" r:id="rId9"/>
    <p:sldId id="331" r:id="rId10"/>
    <p:sldId id="332" r:id="rId11"/>
    <p:sldId id="333" r:id="rId12"/>
    <p:sldId id="324" r:id="rId13"/>
    <p:sldId id="335" r:id="rId14"/>
    <p:sldId id="336" r:id="rId15"/>
    <p:sldId id="328" r:id="rId16"/>
  </p:sldIdLst>
  <p:sldSz cx="15119350" cy="10691813"/>
  <p:notesSz cx="6858000" cy="9144000"/>
  <p:defaultTextStyle>
    <a:defPPr>
      <a:defRPr lang="ko-KR"/>
    </a:defPPr>
    <a:lvl1pPr marL="0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1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AC460A90-0122-4CF7-92FC-5CA3EDFE341E}">
          <p14:sldIdLst>
            <p14:sldId id="256"/>
            <p14:sldId id="322"/>
            <p14:sldId id="259"/>
          </p14:sldIdLst>
        </p14:section>
        <p14:section name="노라쿠" id="{9BA3C45F-485C-4D21-9388-EFA8A4C89AC6}">
          <p14:sldIdLst>
            <p14:sldId id="321"/>
            <p14:sldId id="326"/>
            <p14:sldId id="329"/>
            <p14:sldId id="330"/>
          </p14:sldIdLst>
        </p14:section>
        <p14:section name="가부키" id="{E956042F-1FB0-4E54-B3FE-47B948F7DE1B}">
          <p14:sldIdLst>
            <p14:sldId id="323"/>
            <p14:sldId id="331"/>
            <p14:sldId id="332"/>
            <p14:sldId id="333"/>
          </p14:sldIdLst>
        </p14:section>
        <p14:section name="분라쿠" id="{80C614D6-C240-4B79-8E1F-8B18BC33E277}">
          <p14:sldIdLst>
            <p14:sldId id="324"/>
            <p14:sldId id="335"/>
            <p14:sldId id="336"/>
          </p14:sldIdLst>
        </p14:section>
        <p14:section name="Fin" id="{F1086F45-613B-47A4-9A9B-0ADD8EC33631}">
          <p14:sldIdLst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81" userDrawn="1">
          <p15:clr>
            <a:srgbClr val="A4A3A4"/>
          </p15:clr>
        </p15:guide>
        <p15:guide id="3" pos="9525" userDrawn="1">
          <p15:clr>
            <a:srgbClr val="A4A3A4"/>
          </p15:clr>
        </p15:guide>
        <p15:guide id="4" pos="4762" userDrawn="1">
          <p15:clr>
            <a:srgbClr val="A4A3A4"/>
          </p15:clr>
        </p15:guide>
        <p15:guide id="6" orient="horz" pos="6735" userDrawn="1">
          <p15:clr>
            <a:srgbClr val="A4A3A4"/>
          </p15:clr>
        </p15:guide>
        <p15:guide id="7" orient="horz" pos="4003" userDrawn="1">
          <p15:clr>
            <a:srgbClr val="A4A3A4"/>
          </p15:clr>
        </p15:guide>
        <p15:guide id="8" orient="horz" pos="374" userDrawn="1">
          <p15:clr>
            <a:srgbClr val="A4A3A4"/>
          </p15:clr>
        </p15:guide>
        <p15:guide id="9" orient="horz" pos="6497" userDrawn="1">
          <p15:clr>
            <a:srgbClr val="A4A3A4"/>
          </p15:clr>
        </p15:guide>
        <p15:guide id="10" pos="9162" userDrawn="1">
          <p15:clr>
            <a:srgbClr val="A4A3A4"/>
          </p15:clr>
        </p15:guide>
        <p15:guide id="11" pos="339" userDrawn="1">
          <p15:clr>
            <a:srgbClr val="A4A3A4"/>
          </p15:clr>
        </p15:guide>
        <p15:guide id="12" orient="horz" pos="737" userDrawn="1">
          <p15:clr>
            <a:srgbClr val="A4A3A4"/>
          </p15:clr>
        </p15:guide>
        <p15:guide id="13" orient="horz" pos="986" userDrawn="1">
          <p15:clr>
            <a:srgbClr val="A4A3A4"/>
          </p15:clr>
        </p15:guide>
        <p15:guide id="14" orient="horz" pos="1372" userDrawn="1">
          <p15:clr>
            <a:srgbClr val="A4A3A4"/>
          </p15:clr>
        </p15:guide>
        <p15:guide id="15" orient="horz" pos="1667" userDrawn="1">
          <p15:clr>
            <a:srgbClr val="A4A3A4"/>
          </p15:clr>
        </p15:guide>
        <p15:guide id="16" pos="4785" userDrawn="1">
          <p15:clr>
            <a:srgbClr val="A4A3A4"/>
          </p15:clr>
        </p15:guide>
        <p15:guide id="17" pos="4739" userDrawn="1">
          <p15:clr>
            <a:srgbClr val="A4A3A4"/>
          </p15:clr>
        </p15:guide>
        <p15:guide id="18" orient="horz" pos="4048" userDrawn="1">
          <p15:clr>
            <a:srgbClr val="A4A3A4"/>
          </p15:clr>
        </p15:guide>
        <p15:guide id="19" orient="horz" pos="4093" userDrawn="1">
          <p15:clr>
            <a:srgbClr val="A4A3A4"/>
          </p15:clr>
        </p15:guide>
        <p15:guide id="20" orient="horz" pos="4343" userDrawn="1">
          <p15:clr>
            <a:srgbClr val="A4A3A4"/>
          </p15:clr>
        </p15:guide>
        <p15:guide id="21" orient="horz" pos="3299" userDrawn="1">
          <p15:clr>
            <a:srgbClr val="A4A3A4"/>
          </p15:clr>
        </p15:guide>
        <p15:guide id="22" pos="3288" userDrawn="1">
          <p15:clr>
            <a:srgbClr val="FBAE40"/>
          </p15:clr>
        </p15:guide>
        <p15:guide id="23" pos="6259" userDrawn="1">
          <p15:clr>
            <a:srgbClr val="FBAE4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C6C6C"/>
    <a:srgbClr val="FF99FF"/>
    <a:srgbClr val="D9D9D9"/>
    <a:srgbClr val="D3B077"/>
    <a:srgbClr val="7F7F7F"/>
    <a:srgbClr val="E7E7E9"/>
    <a:srgbClr val="F7B56D"/>
    <a:srgbClr val="F6A955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6400" autoAdjust="0"/>
  </p:normalViewPr>
  <p:slideViewPr>
    <p:cSldViewPr snapToGrid="0" showGuides="1">
      <p:cViewPr varScale="1">
        <p:scale>
          <a:sx n="69" d="100"/>
          <a:sy n="69" d="100"/>
        </p:scale>
        <p:origin x="1926" y="66"/>
      </p:cViewPr>
      <p:guideLst>
        <p:guide orient="horz" pos="1281"/>
        <p:guide pos="9525"/>
        <p:guide pos="4762"/>
        <p:guide orient="horz" pos="6735"/>
        <p:guide orient="horz" pos="4003"/>
        <p:guide orient="horz" pos="374"/>
        <p:guide orient="horz" pos="6497"/>
        <p:guide pos="9162"/>
        <p:guide pos="339"/>
        <p:guide orient="horz" pos="737"/>
        <p:guide orient="horz" pos="986"/>
        <p:guide orient="horz" pos="1372"/>
        <p:guide orient="horz" pos="1667"/>
        <p:guide pos="4785"/>
        <p:guide pos="4739"/>
        <p:guide orient="horz" pos="4048"/>
        <p:guide orient="horz" pos="4093"/>
        <p:guide orient="horz" pos="4343"/>
        <p:guide orient="horz" pos="3299"/>
        <p:guide pos="3288"/>
        <p:guide pos="6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E5BEB-E22D-450C-8B7B-CD9A9352DA2A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6DA6-C1AD-495C-B041-77B4C36CD5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39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18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3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0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5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18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91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02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72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99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35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84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A80D-F06A-4046-AF5B-54AE7D2D5C7D}" type="datetimeFigureOut">
              <a:rPr lang="ko-KR" altLang="en-US" smtClean="0"/>
              <a:t>2023-10-02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A6FA-CA53-41AF-A97F-866D7AA09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67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1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1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가부키 의상의 특징 ~ 가부키 감상 전에 알아두고 싶은 의상 콩 지식│KARUTA - 즐겁게 일본을 배우자">
            <a:extLst>
              <a:ext uri="{FF2B5EF4-FFF2-40B4-BE49-F238E27FC236}">
                <a16:creationId xmlns:a16="http://schemas.microsoft.com/office/drawing/2014/main" id="{3598DBBA-026E-FFCA-9395-664443E1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123979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448800" y="-1"/>
            <a:ext cx="5132388" cy="10691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블랙, 어둠이(가) 표시된 사진&#10;&#10;자동 생성된 설명">
            <a:extLst>
              <a:ext uri="{FF2B5EF4-FFF2-40B4-BE49-F238E27FC236}">
                <a16:creationId xmlns:a16="http://schemas.microsoft.com/office/drawing/2014/main" id="{D1B88B12-CA27-4A24-EFBF-710C5E394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80" y="520699"/>
            <a:ext cx="2595563" cy="2595563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9955281" y="8514838"/>
            <a:ext cx="3865426" cy="955689"/>
            <a:chOff x="11006048" y="8911676"/>
            <a:chExt cx="3865426" cy="955689"/>
          </a:xfrm>
        </p:grpSpPr>
        <p:sp>
          <p:nvSpPr>
            <p:cNvPr id="8" name="TextBox 7"/>
            <p:cNvSpPr txBox="1"/>
            <p:nvPr/>
          </p:nvSpPr>
          <p:spPr>
            <a:xfrm>
              <a:off x="11006048" y="9221034"/>
              <a:ext cx="3865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err="1">
                  <a:solidFill>
                    <a:schemeClr val="bg1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일본전통예능</a:t>
              </a:r>
              <a:endParaRPr lang="en-US" altLang="ko-KR" sz="3600" b="1" dirty="0">
                <a:solidFill>
                  <a:schemeClr val="bg1"/>
                </a:solidFill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1006048" y="8911676"/>
              <a:ext cx="3575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800" dirty="0">
                  <a:solidFill>
                    <a:schemeClr val="bg2"/>
                  </a:solidFill>
                </a:rPr>
                <a:t>일본어와 일본 문화</a:t>
              </a:r>
              <a:r>
                <a:rPr lang="en-US" altLang="ko-KR" sz="1800" dirty="0">
                  <a:solidFill>
                    <a:schemeClr val="bg2"/>
                  </a:solidFill>
                </a:rPr>
                <a:t> 2</a:t>
              </a:r>
              <a:r>
                <a:rPr lang="ko-KR" altLang="en-US" sz="1800" dirty="0">
                  <a:solidFill>
                    <a:schemeClr val="bg2"/>
                  </a:solidFill>
                </a:rPr>
                <a:t>조</a:t>
              </a:r>
              <a:endParaRPr lang="en-US" altLang="ko-KR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096275" y="88456"/>
            <a:ext cx="4412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21631143 </a:t>
            </a:r>
            <a:r>
              <a:rPr lang="ko-KR" altLang="en-US" sz="1200" dirty="0">
                <a:solidFill>
                  <a:schemeClr val="bg1"/>
                </a:solidFill>
              </a:rPr>
              <a:t>정지환</a:t>
            </a:r>
          </a:p>
        </p:txBody>
      </p:sp>
    </p:spTree>
    <p:extLst>
      <p:ext uri="{BB962C8B-B14F-4D97-AF65-F5344CB8AC3E}">
        <p14:creationId xmlns:p14="http://schemas.microsoft.com/office/powerpoint/2010/main" val="30062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가부키 의상의 특징 ~ 가부키 감상 전에 알아두고 싶은 의상 콩 지식│KARUTA - 즐겁게 일본을 배우자">
            <a:extLst>
              <a:ext uri="{FF2B5EF4-FFF2-40B4-BE49-F238E27FC236}">
                <a16:creationId xmlns:a16="http://schemas.microsoft.com/office/drawing/2014/main" id="{42793478-506A-2B5D-3B3D-31B14A08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123979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F17F5BE8-2100-1F28-0EB4-7ABD5D923AE7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11" name="그림 10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AC82EE96-B941-AE07-7F55-D580F18A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EEA09CB-F12E-B8B9-5679-A14B8D355B79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3558B7-7C5D-8FE8-72F3-BCE75E9C1D33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9DDA6DAD-2BA3-4D8D-A9BD-E020737F3D1B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 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  <a:endParaRPr lang="en-US" altLang="ko-KR" sz="12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AAB4D33-AEF4-7C39-D95B-971C19F36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B80C169-6A2C-65C5-43EC-8A13DBED3F3D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B806F6-732D-3C69-B0A5-33F1BC0EA7BB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쿠마도리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隈取り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40D726-479E-5B54-4F0D-483B2F92870F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가부키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歌舞伎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))</a:t>
                </a: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742DF9A-0377-1258-10AB-5BCF901DAE51}"/>
              </a:ext>
            </a:extLst>
          </p:cNvPr>
          <p:cNvGrpSpPr/>
          <p:nvPr/>
        </p:nvGrpSpPr>
        <p:grpSpPr>
          <a:xfrm>
            <a:off x="538163" y="5237164"/>
            <a:ext cx="7600832" cy="5107601"/>
            <a:chOff x="538163" y="1971577"/>
            <a:chExt cx="7600832" cy="5107601"/>
          </a:xfrm>
        </p:grpSpPr>
        <p:pic>
          <p:nvPicPr>
            <p:cNvPr id="19" name="내용 개체 틀 5">
              <a:extLst>
                <a:ext uri="{FF2B5EF4-FFF2-40B4-BE49-F238E27FC236}">
                  <a16:creationId xmlns:a16="http://schemas.microsoft.com/office/drawing/2014/main" id="{C4DD199C-C043-C5D1-A343-796A4C521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163" y="1971577"/>
              <a:ext cx="7600832" cy="47212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5C5D9F91-D9B7-B0EC-FFE5-8C3458D31A31}"/>
                </a:ext>
              </a:extLst>
            </p:cNvPr>
            <p:cNvGrpSpPr/>
            <p:nvPr/>
          </p:nvGrpSpPr>
          <p:grpSpPr>
            <a:xfrm>
              <a:off x="538163" y="6740624"/>
              <a:ext cx="2070821" cy="338554"/>
              <a:chOff x="600077" y="8390619"/>
              <a:chExt cx="2070821" cy="33855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943491-F022-76E0-36DD-5C6340967542}"/>
                  </a:ext>
                </a:extLst>
              </p:cNvPr>
              <p:cNvSpPr txBox="1"/>
              <p:nvPr/>
            </p:nvSpPr>
            <p:spPr>
              <a:xfrm>
                <a:off x="698545" y="8390619"/>
                <a:ext cx="19723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err="1">
                    <a:solidFill>
                      <a:schemeClr val="bg1"/>
                    </a:solidFill>
                  </a:rPr>
                  <a:t>쿠마도리</a:t>
                </a:r>
                <a:r>
                  <a:rPr lang="en-US" altLang="ko-KR" sz="16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en-US" sz="1600" dirty="0">
                    <a:solidFill>
                      <a:schemeClr val="bg1"/>
                    </a:solidFill>
                  </a:rPr>
                  <a:t>隈取り</a:t>
                </a:r>
                <a:r>
                  <a:rPr lang="en-US" altLang="ko-KR" sz="16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043A04A8-A9C1-2DB8-327D-49BBAB993D82}"/>
                  </a:ext>
                </a:extLst>
              </p:cNvPr>
              <p:cNvSpPr/>
              <p:nvPr/>
            </p:nvSpPr>
            <p:spPr>
              <a:xfrm>
                <a:off x="600077" y="8479053"/>
                <a:ext cx="138112" cy="13090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60F51CD-FD53-8B3B-B17A-CE4184835154}"/>
              </a:ext>
            </a:extLst>
          </p:cNvPr>
          <p:cNvSpPr txBox="1"/>
          <p:nvPr/>
        </p:nvSpPr>
        <p:spPr>
          <a:xfrm>
            <a:off x="538163" y="3908862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붉은 선은 선한 주인공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검정색과 </a:t>
            </a:r>
            <a:r>
              <a:rPr lang="ko-KR" altLang="en-US" sz="2000" dirty="0" err="1">
                <a:solidFill>
                  <a:schemeClr val="bg1"/>
                </a:solidFill>
              </a:rPr>
              <a:t>프른색</a:t>
            </a:r>
            <a:r>
              <a:rPr lang="ko-KR" altLang="en-US" sz="2000" dirty="0">
                <a:solidFill>
                  <a:schemeClr val="bg1"/>
                </a:solidFill>
              </a:rPr>
              <a:t> 선은 악역</a:t>
            </a:r>
            <a:r>
              <a:rPr lang="en-US" altLang="ko-KR" sz="2000" dirty="0">
                <a:solidFill>
                  <a:schemeClr val="bg1"/>
                </a:solidFill>
              </a:rPr>
              <a:t>,</a:t>
            </a:r>
            <a:r>
              <a:rPr lang="ko-KR" altLang="en-US" sz="2000" dirty="0">
                <a:solidFill>
                  <a:schemeClr val="bg1"/>
                </a:solidFill>
              </a:rPr>
              <a:t>갈색 선은 인간이 아닌 요괴를 상징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778E4-BE1B-73D0-350E-1ECA2762BAB1}"/>
              </a:ext>
            </a:extLst>
          </p:cNvPr>
          <p:cNvSpPr txBox="1"/>
          <p:nvPr/>
        </p:nvSpPr>
        <p:spPr>
          <a:xfrm>
            <a:off x="538162" y="3299581"/>
            <a:ext cx="14006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배우가 직접 화장하며 기본적으로 희게 분칠하고 색이 들어간 선을 그림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25BC9D-E6BC-2EBF-B561-3BDEC88A6C3C}"/>
              </a:ext>
            </a:extLst>
          </p:cNvPr>
          <p:cNvSpPr txBox="1"/>
          <p:nvPr/>
        </p:nvSpPr>
        <p:spPr>
          <a:xfrm>
            <a:off x="538163" y="2646363"/>
            <a:ext cx="1295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쿠마도리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隈取り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46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가부키 의상의 특징 ~ 가부키 감상 전에 알아두고 싶은 의상 콩 지식│KARUTA - 즐겁게 일본을 배우자">
            <a:extLst>
              <a:ext uri="{FF2B5EF4-FFF2-40B4-BE49-F238E27FC236}">
                <a16:creationId xmlns:a16="http://schemas.microsoft.com/office/drawing/2014/main" id="{021FEFD4-F32F-99DC-830F-A68F5CD8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123979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501CFA1-FC91-F4A2-5709-527578CAB818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4" name="그림 3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AA71E663-D87E-B738-3DA6-92B491623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C799DEB-6455-A376-FA40-2DCF7FE889B7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309D94-05B2-115C-D910-AD54E489C533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098A6380-0248-21E3-46E3-BE27CBF7EACF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 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  <a:endParaRPr lang="en-US" altLang="ko-KR" sz="12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DD226DD-D963-676F-A3AF-3A1215F7F2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18E57E6-C218-0036-26E3-708D9BD95BA0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B388B1-E8F6-C066-1EC5-BF357233761D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가부키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歌舞伎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6AE84E-7BB3-4AC4-87A3-9B66AF538E0D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가부키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歌舞伎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))</a:t>
                </a: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723402A-A8DF-782E-488D-69BF0DAC06CA}"/>
              </a:ext>
            </a:extLst>
          </p:cNvPr>
          <p:cNvGrpSpPr/>
          <p:nvPr/>
        </p:nvGrpSpPr>
        <p:grpSpPr>
          <a:xfrm>
            <a:off x="6628248" y="5237164"/>
            <a:ext cx="4664764" cy="5076824"/>
            <a:chOff x="10783811" y="3959955"/>
            <a:chExt cx="4664764" cy="507682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AFB3F8B-FBC2-202E-AE7A-F846933140DE}"/>
                </a:ext>
              </a:extLst>
            </p:cNvPr>
            <p:cNvGrpSpPr/>
            <p:nvPr/>
          </p:nvGrpSpPr>
          <p:grpSpPr>
            <a:xfrm>
              <a:off x="10783811" y="8729002"/>
              <a:ext cx="2070821" cy="307777"/>
              <a:chOff x="600077" y="8390619"/>
              <a:chExt cx="2070821" cy="3077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0416C-0897-01E0-FC5E-A06E7289D89F}"/>
                  </a:ext>
                </a:extLst>
              </p:cNvPr>
              <p:cNvSpPr txBox="1"/>
              <p:nvPr/>
            </p:nvSpPr>
            <p:spPr>
              <a:xfrm>
                <a:off x="698545" y="8390619"/>
                <a:ext cx="1972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>
                    <a:solidFill>
                      <a:schemeClr val="bg1"/>
                    </a:solidFill>
                  </a:rPr>
                  <a:t>일본 가면극</a:t>
                </a:r>
                <a:r>
                  <a:rPr lang="en-US" altLang="ko-KR" sz="1400" dirty="0">
                    <a:solidFill>
                      <a:schemeClr val="bg1"/>
                    </a:solidFill>
                  </a:rPr>
                  <a:t>, </a:t>
                </a:r>
                <a:r>
                  <a:rPr lang="ko-KR" altLang="en-US" sz="1400" dirty="0">
                    <a:solidFill>
                      <a:schemeClr val="bg1"/>
                    </a:solidFill>
                  </a:rPr>
                  <a:t>노</a:t>
                </a:r>
                <a:r>
                  <a:rPr lang="en-US" altLang="ko-KR" sz="14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en-US" sz="1400" dirty="0">
                    <a:solidFill>
                      <a:schemeClr val="bg1"/>
                    </a:solidFill>
                  </a:rPr>
                  <a:t>能</a:t>
                </a:r>
                <a:r>
                  <a:rPr lang="en-US" altLang="ko-KR" sz="1400" dirty="0">
                    <a:solidFill>
                      <a:schemeClr val="bg1"/>
                    </a:solidFill>
                  </a:rPr>
                  <a:t>)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이등변 삼각형 9">
                <a:extLst>
                  <a:ext uri="{FF2B5EF4-FFF2-40B4-BE49-F238E27FC236}">
                    <a16:creationId xmlns:a16="http://schemas.microsoft.com/office/drawing/2014/main" id="{14B82B75-78B1-7FA4-73B2-585E55DE84A0}"/>
                  </a:ext>
                </a:extLst>
              </p:cNvPr>
              <p:cNvSpPr/>
              <p:nvPr/>
            </p:nvSpPr>
            <p:spPr>
              <a:xfrm>
                <a:off x="600077" y="8479053"/>
                <a:ext cx="138112" cy="13090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3" name="내용 개체 틀 3">
              <a:extLst>
                <a:ext uri="{FF2B5EF4-FFF2-40B4-BE49-F238E27FC236}">
                  <a16:creationId xmlns:a16="http://schemas.microsoft.com/office/drawing/2014/main" id="{E3218454-701C-46CC-F135-8C75F43D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83811" y="3959955"/>
              <a:ext cx="4664764" cy="46647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B64C3C9-1658-D7AA-A39B-83D14FE8C67B}"/>
              </a:ext>
            </a:extLst>
          </p:cNvPr>
          <p:cNvGrpSpPr/>
          <p:nvPr/>
        </p:nvGrpSpPr>
        <p:grpSpPr>
          <a:xfrm>
            <a:off x="536316" y="5237164"/>
            <a:ext cx="5855352" cy="5076824"/>
            <a:chOff x="7523163" y="3959955"/>
            <a:chExt cx="5855352" cy="507682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31CB3252-00B8-6256-6FC6-887CAEE8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23163" y="3959955"/>
              <a:ext cx="5855352" cy="46647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153DC55-52D1-BBF4-770A-25D3E39CBD12}"/>
                </a:ext>
              </a:extLst>
            </p:cNvPr>
            <p:cNvGrpSpPr/>
            <p:nvPr/>
          </p:nvGrpSpPr>
          <p:grpSpPr>
            <a:xfrm>
              <a:off x="7523163" y="8729002"/>
              <a:ext cx="2070821" cy="307777"/>
              <a:chOff x="600077" y="8390619"/>
              <a:chExt cx="2070821" cy="30777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79AA3-6CAF-63C8-218C-A19695489604}"/>
                  </a:ext>
                </a:extLst>
              </p:cNvPr>
              <p:cNvSpPr txBox="1"/>
              <p:nvPr/>
            </p:nvSpPr>
            <p:spPr>
              <a:xfrm>
                <a:off x="698545" y="8390619"/>
                <a:ext cx="1972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>
                    <a:solidFill>
                      <a:schemeClr val="bg1"/>
                    </a:solidFill>
                  </a:rPr>
                  <a:t>일본 가면극</a:t>
                </a:r>
                <a:r>
                  <a:rPr lang="en-US" altLang="ko-KR" sz="1400" dirty="0">
                    <a:solidFill>
                      <a:schemeClr val="bg1"/>
                    </a:solidFill>
                  </a:rPr>
                  <a:t>, </a:t>
                </a:r>
                <a:r>
                  <a:rPr lang="ko-KR" altLang="en-US" sz="1400" dirty="0">
                    <a:solidFill>
                      <a:schemeClr val="bg1"/>
                    </a:solidFill>
                  </a:rPr>
                  <a:t>노</a:t>
                </a:r>
                <a:r>
                  <a:rPr lang="en-US" altLang="ko-KR" sz="1400" dirty="0">
                    <a:solidFill>
                      <a:schemeClr val="bg1"/>
                    </a:solidFill>
                  </a:rPr>
                  <a:t>(</a:t>
                </a:r>
                <a:r>
                  <a:rPr lang="ko-KR" altLang="en-US" sz="1400" dirty="0">
                    <a:solidFill>
                      <a:schemeClr val="bg1"/>
                    </a:solidFill>
                  </a:rPr>
                  <a:t>能</a:t>
                </a:r>
                <a:r>
                  <a:rPr lang="en-US" altLang="ko-KR" sz="1400" dirty="0">
                    <a:solidFill>
                      <a:schemeClr val="bg1"/>
                    </a:solidFill>
                  </a:rPr>
                  <a:t>)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이등변 삼각형 28">
                <a:extLst>
                  <a:ext uri="{FF2B5EF4-FFF2-40B4-BE49-F238E27FC236}">
                    <a16:creationId xmlns:a16="http://schemas.microsoft.com/office/drawing/2014/main" id="{8BDA59E2-8DF8-3281-8942-C807835DBB0D}"/>
                  </a:ext>
                </a:extLst>
              </p:cNvPr>
              <p:cNvSpPr/>
              <p:nvPr/>
            </p:nvSpPr>
            <p:spPr>
              <a:xfrm>
                <a:off x="600077" y="8479053"/>
                <a:ext cx="138112" cy="13090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8459E7-250D-BE90-3B24-8C19B99A3568}"/>
              </a:ext>
            </a:extLst>
          </p:cNvPr>
          <p:cNvSpPr txBox="1"/>
          <p:nvPr/>
        </p:nvSpPr>
        <p:spPr>
          <a:xfrm>
            <a:off x="538163" y="3586199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노에서 사용하지 않는 샤미센 사용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185F2D-9DA3-EBFB-4A28-DBB81A1D0F13}"/>
              </a:ext>
            </a:extLst>
          </p:cNvPr>
          <p:cNvSpPr txBox="1"/>
          <p:nvPr/>
        </p:nvSpPr>
        <p:spPr>
          <a:xfrm>
            <a:off x="538163" y="3156794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노에서 사용하는 </a:t>
            </a:r>
            <a:r>
              <a:rPr lang="ko-KR" altLang="en-US" sz="2000" dirty="0" err="1">
                <a:solidFill>
                  <a:schemeClr val="bg1"/>
                </a:solidFill>
              </a:rPr>
              <a:t>츠즈미를</a:t>
            </a:r>
            <a:r>
              <a:rPr lang="ko-KR" altLang="en-US" sz="2000" dirty="0">
                <a:solidFill>
                  <a:schemeClr val="bg1"/>
                </a:solidFill>
              </a:rPr>
              <a:t> 사용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814A5F-D989-C79C-23EB-9BD52618382E}"/>
              </a:ext>
            </a:extLst>
          </p:cNvPr>
          <p:cNvSpPr txBox="1"/>
          <p:nvPr/>
        </p:nvSpPr>
        <p:spPr>
          <a:xfrm>
            <a:off x="538163" y="2635554"/>
            <a:ext cx="1295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가부키의 음악</a:t>
            </a:r>
            <a:endParaRPr lang="en-US" altLang="ko-KR" sz="2800" b="1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  <a:cs typeface="KoPubWorld돋움체 Bold" panose="000008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8D8748-80B1-3E4F-6A58-820C167BB17B}"/>
              </a:ext>
            </a:extLst>
          </p:cNvPr>
          <p:cNvSpPr txBox="1"/>
          <p:nvPr/>
        </p:nvSpPr>
        <p:spPr>
          <a:xfrm>
            <a:off x="538163" y="4015604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이외에도 크고 작은 타이코와 피리를 </a:t>
            </a:r>
            <a:r>
              <a:rPr lang="ko-KR" altLang="en-US" sz="2000" dirty="0" err="1">
                <a:solidFill>
                  <a:schemeClr val="bg1"/>
                </a:solidFill>
              </a:rPr>
              <a:t>여러대</a:t>
            </a:r>
            <a:r>
              <a:rPr lang="ko-KR" altLang="en-US" sz="2000" dirty="0">
                <a:solidFill>
                  <a:schemeClr val="bg1"/>
                </a:solidFill>
              </a:rPr>
              <a:t> 동원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8451C3-B18C-4E95-2F36-1A9D3511DB66}"/>
              </a:ext>
            </a:extLst>
          </p:cNvPr>
          <p:cNvSpPr txBox="1"/>
          <p:nvPr/>
        </p:nvSpPr>
        <p:spPr>
          <a:xfrm>
            <a:off x="538163" y="4445010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보통 연주자들은 무대 옆 관객에게 보이지 않게 골방에 들어가서 연주하지만 무대 뒤에서 연주하기도 함</a:t>
            </a:r>
          </a:p>
        </p:txBody>
      </p:sp>
    </p:spTree>
    <p:extLst>
      <p:ext uri="{BB962C8B-B14F-4D97-AF65-F5344CB8AC3E}">
        <p14:creationId xmlns:p14="http://schemas.microsoft.com/office/powerpoint/2010/main" val="239182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908571" y="10392126"/>
            <a:ext cx="6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/>
              <a:t>2</a:t>
            </a:r>
            <a:endParaRPr lang="ko-KR" altLang="en-US" sz="1000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D66FDCA-012F-2AF1-8EB2-6DFB3EB7F98A}"/>
              </a:ext>
            </a:extLst>
          </p:cNvPr>
          <p:cNvCxnSpPr>
            <a:cxnSpLocks/>
          </p:cNvCxnSpPr>
          <p:nvPr/>
        </p:nvCxnSpPr>
        <p:spPr>
          <a:xfrm>
            <a:off x="1174751" y="5546730"/>
            <a:ext cx="12769850" cy="0"/>
          </a:xfrm>
          <a:prstGeom prst="line">
            <a:avLst/>
          </a:prstGeom>
          <a:ln w="19050">
            <a:gradFill flip="none" rotWithShape="1">
              <a:gsLst>
                <a:gs pos="88000">
                  <a:schemeClr val="bg2"/>
                </a:gs>
                <a:gs pos="62000">
                  <a:schemeClr val="bg2"/>
                </a:gs>
                <a:gs pos="75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5AA04CA-0783-19DF-F0AE-FAB730D3248C}"/>
              </a:ext>
            </a:extLst>
          </p:cNvPr>
          <p:cNvGrpSpPr/>
          <p:nvPr/>
        </p:nvGrpSpPr>
        <p:grpSpPr>
          <a:xfrm>
            <a:off x="6336100" y="5456730"/>
            <a:ext cx="2447152" cy="858993"/>
            <a:chOff x="6978162" y="5456730"/>
            <a:chExt cx="2447152" cy="8589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E99206-6542-1813-8884-0FCE117F6A5E}"/>
                </a:ext>
              </a:extLst>
            </p:cNvPr>
            <p:cNvSpPr txBox="1"/>
            <p:nvPr/>
          </p:nvSpPr>
          <p:spPr>
            <a:xfrm>
              <a:off x="697816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가부키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歌舞伎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solidFill>
                  <a:schemeClr val="bg2"/>
                </a:solidFill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F24FC80-CE3C-3ED6-702F-CCE551F4ADFB}"/>
                </a:ext>
              </a:extLst>
            </p:cNvPr>
            <p:cNvSpPr/>
            <p:nvPr/>
          </p:nvSpPr>
          <p:spPr>
            <a:xfrm>
              <a:off x="7134564" y="5456730"/>
              <a:ext cx="180000" cy="1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6BD7EEA-7D00-6553-E5C2-E139450230C1}"/>
              </a:ext>
            </a:extLst>
          </p:cNvPr>
          <p:cNvGrpSpPr/>
          <p:nvPr/>
        </p:nvGrpSpPr>
        <p:grpSpPr>
          <a:xfrm>
            <a:off x="10359320" y="5456730"/>
            <a:ext cx="2447152" cy="858993"/>
            <a:chOff x="9641257" y="5456730"/>
            <a:chExt cx="2447152" cy="8589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A04BD7-512B-DE4D-9307-A74E719F2026}"/>
                </a:ext>
              </a:extLst>
            </p:cNvPr>
            <p:cNvSpPr txBox="1"/>
            <p:nvPr/>
          </p:nvSpPr>
          <p:spPr>
            <a:xfrm>
              <a:off x="9641257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latin typeface="+mj-ea"/>
                  <a:ea typeface="+mj-ea"/>
                  <a:cs typeface="KoPubWorld돋움체 Bold" panose="00000800000000000000" pitchFamily="2" charset="-127"/>
                </a:rPr>
                <a:t>분라쿠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文楽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BBB4A052-F66E-CFFE-8032-D32DBDC52D38}"/>
                </a:ext>
              </a:extLst>
            </p:cNvPr>
            <p:cNvSpPr/>
            <p:nvPr/>
          </p:nvSpPr>
          <p:spPr>
            <a:xfrm>
              <a:off x="9790207" y="545673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8445DBD-C503-EB0C-835E-EA556B4937B8}"/>
              </a:ext>
            </a:extLst>
          </p:cNvPr>
          <p:cNvGrpSpPr/>
          <p:nvPr/>
        </p:nvGrpSpPr>
        <p:grpSpPr>
          <a:xfrm>
            <a:off x="2312881" y="5456730"/>
            <a:ext cx="2447152" cy="858993"/>
            <a:chOff x="4433632" y="5456730"/>
            <a:chExt cx="2447152" cy="858993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65717CD-C7D4-38FC-DE04-3404ED656534}"/>
                </a:ext>
              </a:extLst>
            </p:cNvPr>
            <p:cNvSpPr/>
            <p:nvPr/>
          </p:nvSpPr>
          <p:spPr>
            <a:xfrm>
              <a:off x="4592901" y="5456730"/>
              <a:ext cx="180000" cy="1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CDBF28-C8B6-89A5-A058-A63B6D031B8A}"/>
                </a:ext>
              </a:extLst>
            </p:cNvPr>
            <p:cNvSpPr txBox="1"/>
            <p:nvPr/>
          </p:nvSpPr>
          <p:spPr>
            <a:xfrm>
              <a:off x="443363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노가쿠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能楽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7531134-B800-9B8A-50F1-D865CC7F489A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33" name="그림 32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5132DF9B-3193-F2BD-53D5-A90CBE63E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6D0A61A-7348-F3A0-7713-47D73F83D49A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AD01C2-FA65-129E-7DA2-E037C66A08C7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07C69765-E362-5F5B-D708-CC0F7568A72B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/>
                  <a:t>일본어와 일본 문화</a:t>
                </a:r>
                <a:r>
                  <a:rPr lang="en-US" altLang="ko-KR" sz="1200" dirty="0"/>
                  <a:t> 2</a:t>
                </a:r>
                <a:r>
                  <a:rPr lang="ko-KR" altLang="en-US" sz="1200" dirty="0"/>
                  <a:t>조</a:t>
                </a:r>
                <a:endParaRPr lang="en-US" altLang="ko-KR" sz="1200" dirty="0"/>
              </a:p>
            </p:txBody>
          </p:sp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A9DFE5F5-93D0-50EF-E3F6-F0AE66062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tx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426D4C90-3EAD-8182-275A-9141731B48F6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5BFA68-5BEB-1AD1-543B-7D59D708931E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latin typeface="+mj-ea"/>
                    <a:ea typeface="+mj-ea"/>
                    <a:cs typeface="KoPubWorld돋움체 Bold" panose="00000800000000000000" pitchFamily="2" charset="-127"/>
                  </a:rPr>
                  <a:t>분라쿠</a:t>
                </a:r>
                <a:r>
                  <a:rPr lang="en-US" altLang="ko-KR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文楽</a:t>
                </a:r>
                <a:r>
                  <a:rPr lang="en-US" altLang="ko-KR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06A039-C97D-D6EE-41DE-C2D6E8D9BB62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/>
                  <a:t>목차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73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3B7FA8E7-20BA-AD6A-6054-69B23C33A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5120939" cy="10691812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1773088D-E78E-0CBC-2C51-2D4F96B3D2C0}"/>
              </a:ext>
            </a:extLst>
          </p:cNvPr>
          <p:cNvSpPr/>
          <p:nvPr/>
        </p:nvSpPr>
        <p:spPr>
          <a:xfrm>
            <a:off x="-2022929" y="-1968351"/>
            <a:ext cx="14258472" cy="1133006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3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A2725-3094-E458-BB2E-29870B46F10E}"/>
              </a:ext>
            </a:extLst>
          </p:cNvPr>
          <p:cNvSpPr txBox="1"/>
          <p:nvPr/>
        </p:nvSpPr>
        <p:spPr>
          <a:xfrm>
            <a:off x="538163" y="3772327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본래 이름은 </a:t>
            </a:r>
            <a:r>
              <a:rPr lang="ko-KR" altLang="en-US" sz="2000" dirty="0" err="1">
                <a:solidFill>
                  <a:schemeClr val="bg1"/>
                </a:solidFill>
              </a:rPr>
              <a:t>닌교조루리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人形浄瑠璃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4F229-0AB6-DBF1-32AA-E72359220797}"/>
              </a:ext>
            </a:extLst>
          </p:cNvPr>
          <p:cNvSpPr txBox="1"/>
          <p:nvPr/>
        </p:nvSpPr>
        <p:spPr>
          <a:xfrm>
            <a:off x="538163" y="3175648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일본의 전문적인 전통 인형극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4C8C5-E965-0F71-352F-CBF1AAF0F602}"/>
              </a:ext>
            </a:extLst>
          </p:cNvPr>
          <p:cNvSpPr txBox="1"/>
          <p:nvPr/>
        </p:nvSpPr>
        <p:spPr>
          <a:xfrm>
            <a:off x="538163" y="2635554"/>
            <a:ext cx="1295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분라쿠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文楽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)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924C7F1-E8D9-2CD5-CAE3-A37A834A51E4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32" name="그림 3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81E5F605-FBDF-5D6A-B730-EF32CEBA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99D0BEFB-4DE6-304E-33A2-73B9FF2752FE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D6771-11B7-AB54-6C66-ACBC1515C44D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ko-KR" altLang="en-US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278CA252-00E4-5562-0E3C-9458262FA6A8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 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</a:p>
            </p:txBody>
          </p:sp>
        </p:grp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2F3FF18-C74E-B960-AA51-A3F82B507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CE34642-0AA9-90BE-8A93-F68CD43F5294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181670-F939-76F6-A2DD-5A53BEAFA45F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분라쿠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文楽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541B2B-2067-8446-F75E-2BB24B9D6359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err="1">
                    <a:solidFill>
                      <a:schemeClr val="bg2"/>
                    </a:solidFill>
                  </a:rPr>
                  <a:t>분라쿠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文楽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17D8CF7-DDF0-C0A8-6A36-EC26CD64F07E}"/>
              </a:ext>
            </a:extLst>
          </p:cNvPr>
          <p:cNvSpPr txBox="1"/>
          <p:nvPr/>
        </p:nvSpPr>
        <p:spPr>
          <a:xfrm>
            <a:off x="538163" y="4369006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 err="1">
                <a:solidFill>
                  <a:schemeClr val="bg1"/>
                </a:solidFill>
              </a:rPr>
              <a:t>닌교조루리가</a:t>
            </a:r>
            <a:r>
              <a:rPr lang="ko-KR" altLang="en-US" sz="2000" dirty="0">
                <a:solidFill>
                  <a:schemeClr val="bg1"/>
                </a:solidFill>
              </a:rPr>
              <a:t> 펼쳐지는 극장 이름이 </a:t>
            </a:r>
            <a:r>
              <a:rPr lang="ko-KR" altLang="en-US" sz="2000" dirty="0" err="1">
                <a:solidFill>
                  <a:schemeClr val="bg1"/>
                </a:solidFill>
              </a:rPr>
              <a:t>분라쿠였으나</a:t>
            </a:r>
            <a:r>
              <a:rPr lang="ko-KR" altLang="en-US" sz="2000" dirty="0">
                <a:solidFill>
                  <a:schemeClr val="bg1"/>
                </a:solidFill>
              </a:rPr>
              <a:t> 현재는 </a:t>
            </a:r>
            <a:r>
              <a:rPr lang="ko-KR" altLang="en-US" sz="2000" dirty="0" err="1">
                <a:solidFill>
                  <a:schemeClr val="bg1"/>
                </a:solidFill>
              </a:rPr>
              <a:t>닌교조루리의</a:t>
            </a:r>
            <a:r>
              <a:rPr lang="ko-KR" altLang="en-US" sz="2000" dirty="0">
                <a:solidFill>
                  <a:schemeClr val="bg1"/>
                </a:solidFill>
              </a:rPr>
              <a:t> 대명사로 쓰임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82184-8C19-3BCD-9CDE-A9D64CEEA987}"/>
              </a:ext>
            </a:extLst>
          </p:cNvPr>
          <p:cNvSpPr txBox="1"/>
          <p:nvPr/>
        </p:nvSpPr>
        <p:spPr>
          <a:xfrm>
            <a:off x="538163" y="4965685"/>
            <a:ext cx="1295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- 17</a:t>
            </a:r>
            <a:r>
              <a:rPr lang="ko-KR" altLang="en-US" sz="2000" dirty="0">
                <a:solidFill>
                  <a:schemeClr val="bg1"/>
                </a:solidFill>
              </a:rPr>
              <a:t>세기 초 ‘</a:t>
            </a:r>
            <a:r>
              <a:rPr lang="ko-KR" altLang="en-US" sz="2000" dirty="0" err="1">
                <a:solidFill>
                  <a:schemeClr val="bg1"/>
                </a:solidFill>
              </a:rPr>
              <a:t>에비스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ko-KR" altLang="en-US" sz="2000" dirty="0" err="1">
                <a:solidFill>
                  <a:schemeClr val="bg1"/>
                </a:solidFill>
              </a:rPr>
              <a:t>돌리기’의</a:t>
            </a:r>
            <a:r>
              <a:rPr lang="ko-KR" altLang="en-US" sz="2000" dirty="0">
                <a:solidFill>
                  <a:schemeClr val="bg1"/>
                </a:solidFill>
              </a:rPr>
              <a:t> 인형이 당시 새로 일어난 이른바 </a:t>
            </a:r>
            <a:r>
              <a:rPr lang="en-US" altLang="ko-KR" sz="2000" dirty="0">
                <a:solidFill>
                  <a:schemeClr val="bg1"/>
                </a:solidFill>
              </a:rPr>
              <a:t>'</a:t>
            </a:r>
            <a:r>
              <a:rPr lang="ko-KR" altLang="en-US" sz="2000" dirty="0" err="1">
                <a:solidFill>
                  <a:schemeClr val="bg1"/>
                </a:solidFill>
              </a:rPr>
              <a:t>가타리모노</a:t>
            </a:r>
            <a:r>
              <a:rPr lang="en-US" altLang="ko-KR" sz="2000" dirty="0">
                <a:solidFill>
                  <a:schemeClr val="bg1"/>
                </a:solidFill>
              </a:rPr>
              <a:t>'</a:t>
            </a:r>
            <a:r>
              <a:rPr lang="ko-KR" altLang="en-US" sz="2000" dirty="0">
                <a:solidFill>
                  <a:schemeClr val="bg1"/>
                </a:solidFill>
              </a:rPr>
              <a:t>로서 유행한</a:t>
            </a:r>
            <a:br>
              <a:rPr lang="en-US" altLang="ko-KR" sz="2000" dirty="0">
                <a:solidFill>
                  <a:schemeClr val="bg1"/>
                </a:solidFill>
              </a:rPr>
            </a:br>
            <a:r>
              <a:rPr lang="ko-KR" altLang="en-US" sz="2000" dirty="0">
                <a:solidFill>
                  <a:schemeClr val="bg1"/>
                </a:solidFill>
              </a:rPr>
              <a:t> ‘</a:t>
            </a:r>
            <a:r>
              <a:rPr lang="ko-KR" altLang="en-US" sz="2000" dirty="0" err="1">
                <a:solidFill>
                  <a:schemeClr val="bg1"/>
                </a:solidFill>
              </a:rPr>
              <a:t>조루리’와</a:t>
            </a:r>
            <a:r>
              <a:rPr lang="ko-KR" altLang="en-US" sz="2000" dirty="0">
                <a:solidFill>
                  <a:schemeClr val="bg1"/>
                </a:solidFill>
              </a:rPr>
              <a:t> 손잡고 </a:t>
            </a:r>
            <a:r>
              <a:rPr lang="en-US" altLang="ko-KR" sz="2000" dirty="0">
                <a:solidFill>
                  <a:schemeClr val="bg1"/>
                </a:solidFill>
              </a:rPr>
              <a:t>'</a:t>
            </a:r>
            <a:r>
              <a:rPr lang="ko-KR" altLang="en-US" sz="2000" dirty="0" err="1">
                <a:solidFill>
                  <a:schemeClr val="bg1"/>
                </a:solidFill>
              </a:rPr>
              <a:t>닌교조루리</a:t>
            </a:r>
            <a:r>
              <a:rPr lang="en-US" altLang="ko-KR" sz="2000" dirty="0">
                <a:solidFill>
                  <a:schemeClr val="bg1"/>
                </a:solidFill>
              </a:rPr>
              <a:t>'</a:t>
            </a:r>
            <a:r>
              <a:rPr lang="ko-KR" altLang="en-US" sz="2000" dirty="0">
                <a:solidFill>
                  <a:schemeClr val="bg1"/>
                </a:solidFill>
              </a:rPr>
              <a:t>가 시작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0DE04-0046-AEB8-670C-B6E096C0A59C}"/>
              </a:ext>
            </a:extLst>
          </p:cNvPr>
          <p:cNvSpPr txBox="1"/>
          <p:nvPr/>
        </p:nvSpPr>
        <p:spPr>
          <a:xfrm>
            <a:off x="538163" y="5870141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샤미센 연주에 변사에 해당하는 </a:t>
            </a:r>
            <a:r>
              <a:rPr lang="ko-KR" altLang="en-US" sz="2000" dirty="0" err="1">
                <a:solidFill>
                  <a:schemeClr val="bg1"/>
                </a:solidFill>
              </a:rPr>
              <a:t>타유의</a:t>
            </a:r>
            <a:r>
              <a:rPr lang="ko-KR" altLang="en-US" sz="2000" dirty="0">
                <a:solidFill>
                  <a:schemeClr val="bg1"/>
                </a:solidFill>
              </a:rPr>
              <a:t> 이야기에 맞춰 인형을 움직이며 이야기를 </a:t>
            </a:r>
            <a:r>
              <a:rPr lang="ko-KR" altLang="en-US" sz="2000" dirty="0" err="1">
                <a:solidFill>
                  <a:schemeClr val="bg1"/>
                </a:solidFill>
              </a:rPr>
              <a:t>꾸며나가는</a:t>
            </a:r>
            <a:r>
              <a:rPr lang="ko-KR" altLang="en-US" sz="2000" dirty="0">
                <a:solidFill>
                  <a:schemeClr val="bg1"/>
                </a:solidFill>
              </a:rPr>
              <a:t> 방식</a:t>
            </a:r>
          </a:p>
        </p:txBody>
      </p:sp>
    </p:spTree>
    <p:extLst>
      <p:ext uri="{BB962C8B-B14F-4D97-AF65-F5344CB8AC3E}">
        <p14:creationId xmlns:p14="http://schemas.microsoft.com/office/powerpoint/2010/main" val="229127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53CAF08-3ED9-869F-94CB-D05125CA73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39" r="5649"/>
          <a:stretch/>
        </p:blipFill>
        <p:spPr>
          <a:xfrm>
            <a:off x="-1" y="-1"/>
            <a:ext cx="15120939" cy="10691812"/>
          </a:xfrm>
          <a:prstGeom prst="rect">
            <a:avLst/>
          </a:prstGeom>
          <a:noFill/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903A0B-4FA5-16E1-E4D7-5B02EE52F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88" y="3691032"/>
            <a:ext cx="7176334" cy="47722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DAF6A0A-6DAA-D95E-8BA7-A417C8F19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715" y="3691032"/>
            <a:ext cx="6481847" cy="47722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3DBD0240-3680-2828-4818-8DFFBED69B05}"/>
              </a:ext>
            </a:extLst>
          </p:cNvPr>
          <p:cNvGrpSpPr/>
          <p:nvPr/>
        </p:nvGrpSpPr>
        <p:grpSpPr>
          <a:xfrm>
            <a:off x="536316" y="8463293"/>
            <a:ext cx="2070821" cy="338554"/>
            <a:chOff x="600077" y="8390619"/>
            <a:chExt cx="2070821" cy="3385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1C7227-EBDF-CD0A-6AED-45D14026F6F0}"/>
                </a:ext>
              </a:extLst>
            </p:cNvPr>
            <p:cNvSpPr txBox="1"/>
            <p:nvPr/>
          </p:nvSpPr>
          <p:spPr>
            <a:xfrm>
              <a:off x="698545" y="8390619"/>
              <a:ext cx="1972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err="1">
                  <a:solidFill>
                    <a:schemeClr val="bg1"/>
                  </a:solidFill>
                </a:rPr>
                <a:t>분라쿠</a:t>
              </a:r>
              <a:r>
                <a:rPr lang="en-US" altLang="ko-KR" sz="1600" dirty="0">
                  <a:solidFill>
                    <a:schemeClr val="bg1"/>
                  </a:solidFill>
                </a:rPr>
                <a:t>(</a:t>
              </a:r>
              <a:r>
                <a:rPr lang="ko-KR" altLang="en-US" sz="1600" dirty="0">
                  <a:solidFill>
                    <a:schemeClr val="bg1"/>
                  </a:solidFill>
                </a:rPr>
                <a:t>文楽</a:t>
              </a:r>
              <a:r>
                <a:rPr lang="en-US" altLang="ko-KR" sz="1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F2B5BFB5-CB02-ADAB-0756-F29A5821DCC8}"/>
                </a:ext>
              </a:extLst>
            </p:cNvPr>
            <p:cNvSpPr/>
            <p:nvPr/>
          </p:nvSpPr>
          <p:spPr>
            <a:xfrm>
              <a:off x="600077" y="8479053"/>
              <a:ext cx="138112" cy="1309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6B7171B-CE5A-503E-B6E2-DDEB5DF071F8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29" name="그림 28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67AB9E52-5107-11D9-87B3-BE756DB9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1570CEE-14F6-7F3D-F0B3-A5DC598DED88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4952A5-679D-B486-7C10-AD6DDD7DFF52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ko-KR" altLang="en-US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D8264A28-9C17-06C5-0C1A-DC21994078AE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 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</a:p>
            </p:txBody>
          </p:sp>
        </p:grp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0A180C47-C35F-82E5-A34F-FEE1B7D534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C504294-2666-4C99-CFBE-7E7EA6CD9081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287F7E-0830-A98D-7782-78A453CC630C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분라쿠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文楽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C648C6-B24D-81A0-61E0-A3E7EDABA46C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err="1">
                    <a:solidFill>
                      <a:schemeClr val="bg2"/>
                    </a:solidFill>
                  </a:rPr>
                  <a:t>분라쿠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文楽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147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블랙, 어둠이(가) 표시된 사진&#10;&#10;자동 생성된 설명">
            <a:extLst>
              <a:ext uri="{FF2B5EF4-FFF2-40B4-BE49-F238E27FC236}">
                <a16:creationId xmlns:a16="http://schemas.microsoft.com/office/drawing/2014/main" id="{D1B88B12-CA27-4A24-EFBF-710C5E394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3" y="520699"/>
            <a:ext cx="2595563" cy="2595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69733" y="8976596"/>
            <a:ext cx="3865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atin typeface="+mj-ea"/>
                <a:ea typeface="+mj-ea"/>
                <a:cs typeface="KoPubWorld돋움체 Bold" panose="00000800000000000000" pitchFamily="2" charset="-127"/>
              </a:rPr>
              <a:t>Fin.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96275" y="88456"/>
            <a:ext cx="4412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21631143 </a:t>
            </a:r>
            <a:r>
              <a:rPr lang="ko-KR" altLang="en-US" sz="1200" dirty="0">
                <a:solidFill>
                  <a:schemeClr val="bg1"/>
                </a:solidFill>
              </a:rPr>
              <a:t>정지환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6EDB5FC-E999-8B56-1700-8A1333302EA3}"/>
              </a:ext>
            </a:extLst>
          </p:cNvPr>
          <p:cNvCxnSpPr>
            <a:cxnSpLocks/>
          </p:cNvCxnSpPr>
          <p:nvPr/>
        </p:nvCxnSpPr>
        <p:spPr>
          <a:xfrm>
            <a:off x="7559675" y="593725"/>
            <a:ext cx="0" cy="972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>
            <a:extLst>
              <a:ext uri="{FF2B5EF4-FFF2-40B4-BE49-F238E27FC236}">
                <a16:creationId xmlns:a16="http://schemas.microsoft.com/office/drawing/2014/main" id="{7DFB5261-6B62-4D2F-F784-CD749FE0C7F3}"/>
              </a:ext>
            </a:extLst>
          </p:cNvPr>
          <p:cNvGrpSpPr/>
          <p:nvPr/>
        </p:nvGrpSpPr>
        <p:grpSpPr>
          <a:xfrm>
            <a:off x="690564" y="8667238"/>
            <a:ext cx="3865426" cy="955689"/>
            <a:chOff x="11006048" y="8911676"/>
            <a:chExt cx="3865426" cy="9556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86F17F-EF53-31BE-C830-8D42C5DB85D9}"/>
                </a:ext>
              </a:extLst>
            </p:cNvPr>
            <p:cNvSpPr txBox="1"/>
            <p:nvPr/>
          </p:nvSpPr>
          <p:spPr>
            <a:xfrm>
              <a:off x="11006048" y="9221034"/>
              <a:ext cx="3865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err="1">
                  <a:latin typeface="+mj-ea"/>
                  <a:ea typeface="+mj-ea"/>
                  <a:cs typeface="KoPubWorld돋움체 Bold" panose="00000800000000000000" pitchFamily="2" charset="-127"/>
                </a:rPr>
                <a:t>일본전통예능</a:t>
              </a:r>
              <a:endParaRPr lang="en-US" altLang="ko-KR" sz="3600" b="1" dirty="0"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98F5B32-B3F7-8BB0-8662-17A20079AA3A}"/>
                </a:ext>
              </a:extLst>
            </p:cNvPr>
            <p:cNvSpPr/>
            <p:nvPr/>
          </p:nvSpPr>
          <p:spPr>
            <a:xfrm>
              <a:off x="11006048" y="8911676"/>
              <a:ext cx="3575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800" dirty="0"/>
                <a:t>일본어와 일본 문화</a:t>
              </a:r>
              <a:r>
                <a:rPr lang="en-US" altLang="ko-KR" sz="1800" dirty="0"/>
                <a:t> 2</a:t>
              </a:r>
              <a:r>
                <a:rPr lang="ko-KR" altLang="en-US" sz="1800" dirty="0"/>
                <a:t>조</a:t>
              </a:r>
              <a:endParaRPr lang="en-US" altLang="ko-K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169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가부키 의상의 특징 ~ 가부키 감상 전에 알아두고 싶은 의상 콩 지식│KARUTA - 즐겁게 일본을 배우자">
            <a:extLst>
              <a:ext uri="{FF2B5EF4-FFF2-40B4-BE49-F238E27FC236}">
                <a16:creationId xmlns:a16="http://schemas.microsoft.com/office/drawing/2014/main" id="{CA46ED7A-0A66-4056-95A1-FBA56D02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123979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B3603FED-E959-22E1-377B-08A9A595A128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2" name="그림 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AB343171-7AAE-77E1-B88A-22FF134CE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916948F-CCAE-0551-9C62-8CB8120BA668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DB525-86D1-1DD6-A410-CADE17189176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E0B3F935-41D3-DA01-038F-5555F3D7E5CD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 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  <a:endParaRPr lang="en-US" altLang="ko-KR" sz="12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44C4F3D-BEDB-A7BF-9306-018240E41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2F2500D0-C870-8D6A-9828-030201C1C487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88105D-6757-F7E3-0538-5ADEEF6E6506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CONTENTS</a:t>
                </a:r>
                <a:endParaRPr lang="ko-KR" altLang="en-US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F74455-F3D7-6D4A-91EB-92C302DA9F6D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목차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161CD39-D869-A937-4B9F-D8522416AFDD}"/>
              </a:ext>
            </a:extLst>
          </p:cNvPr>
          <p:cNvSpPr txBox="1"/>
          <p:nvPr/>
        </p:nvSpPr>
        <p:spPr>
          <a:xfrm>
            <a:off x="538163" y="3755604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음악 뿐만 아니라 문예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예도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다도 등도 전통 예능이라 할 수 있다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EF7067-0BA7-8D61-3A22-DA88A459C398}"/>
              </a:ext>
            </a:extLst>
          </p:cNvPr>
          <p:cNvSpPr txBox="1"/>
          <p:nvPr/>
        </p:nvSpPr>
        <p:spPr>
          <a:xfrm>
            <a:off x="538163" y="3206128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일본의 전통 예능이란 일본에서 예로부터 </a:t>
            </a:r>
            <a:r>
              <a:rPr lang="ko-KR" altLang="en-US" sz="2000" dirty="0" err="1">
                <a:solidFill>
                  <a:schemeClr val="bg1"/>
                </a:solidFill>
              </a:rPr>
              <a:t>전해내려오는</a:t>
            </a:r>
            <a:r>
              <a:rPr lang="ko-KR" altLang="en-US" sz="2000" dirty="0">
                <a:solidFill>
                  <a:schemeClr val="bg1"/>
                </a:solidFill>
              </a:rPr>
              <a:t> 예술이다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8B09DF-A8F1-2CE1-D50A-E4B381588C85}"/>
              </a:ext>
            </a:extLst>
          </p:cNvPr>
          <p:cNvSpPr txBox="1"/>
          <p:nvPr/>
        </p:nvSpPr>
        <p:spPr>
          <a:xfrm>
            <a:off x="538163" y="2635554"/>
            <a:ext cx="1295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+mj-ea"/>
                <a:ea typeface="+mj-ea"/>
                <a:cs typeface="KoPubWorld돋움체 Bold" panose="00000800000000000000" pitchFamily="2" charset="-127"/>
              </a:rPr>
              <a:t>일본의 전통 예능</a:t>
            </a:r>
          </a:p>
        </p:txBody>
      </p:sp>
    </p:spTree>
    <p:extLst>
      <p:ext uri="{BB962C8B-B14F-4D97-AF65-F5344CB8AC3E}">
        <p14:creationId xmlns:p14="http://schemas.microsoft.com/office/powerpoint/2010/main" val="290882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908571" y="10392126"/>
            <a:ext cx="6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/>
              <a:t>2</a:t>
            </a:r>
            <a:endParaRPr lang="ko-KR" altLang="en-US" sz="1000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42B072F-F1CE-67E1-7853-874C1F7BA743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41" name="그림 40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77759F34-2B9A-26B8-C9A5-33D597E0A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7B8B4394-A2AB-2F2D-94F9-6885284D2F4C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D4F26C-77D7-DF77-C696-A2FDA011B8B7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1E70AA09-8AB1-2399-583C-F423B6D502A1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/>
                  <a:t>일본어와 일본 문화</a:t>
                </a:r>
                <a:r>
                  <a:rPr lang="en-US" altLang="ko-KR" sz="1200" dirty="0"/>
                  <a:t> 2</a:t>
                </a:r>
                <a:r>
                  <a:rPr lang="ko-KR" altLang="en-US" sz="1200" dirty="0"/>
                  <a:t>조</a:t>
                </a:r>
                <a:endParaRPr lang="en-US" altLang="ko-KR" sz="1200" dirty="0"/>
              </a:p>
            </p:txBody>
          </p:sp>
        </p:grp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9B8F2F9C-6889-A17E-6CF0-7B6693A06C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tx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358AA78-32AD-2629-D042-24A729DF427A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BCF485-AAE6-3413-7F73-EA46742E2934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CONTENTS</a:t>
                </a:r>
                <a:endParaRPr lang="ko-KR" altLang="en-US" sz="2000" b="1" dirty="0"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76F4C4-5C9E-5268-7E64-77D74DEC399E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/>
                  <a:t>목차</a:t>
                </a:r>
              </a:p>
            </p:txBody>
          </p:sp>
        </p:grpSp>
      </p:grp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A7FAF03B-9B6F-1148-2827-F649088E3E25}"/>
              </a:ext>
            </a:extLst>
          </p:cNvPr>
          <p:cNvCxnSpPr>
            <a:cxnSpLocks/>
          </p:cNvCxnSpPr>
          <p:nvPr/>
        </p:nvCxnSpPr>
        <p:spPr>
          <a:xfrm>
            <a:off x="1174751" y="5546730"/>
            <a:ext cx="1276985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D152478E-D19B-E440-7780-35BFCD5122BB}"/>
              </a:ext>
            </a:extLst>
          </p:cNvPr>
          <p:cNvGrpSpPr/>
          <p:nvPr/>
        </p:nvGrpSpPr>
        <p:grpSpPr>
          <a:xfrm>
            <a:off x="6336100" y="5456730"/>
            <a:ext cx="2447152" cy="858993"/>
            <a:chOff x="6978162" y="5456730"/>
            <a:chExt cx="2447152" cy="85899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4183BCE-C396-5D4D-47F8-AAA520EA380D}"/>
                </a:ext>
              </a:extLst>
            </p:cNvPr>
            <p:cNvSpPr txBox="1"/>
            <p:nvPr/>
          </p:nvSpPr>
          <p:spPr>
            <a:xfrm>
              <a:off x="697816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가부키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歌舞伎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E6D2BE0E-C492-99C2-C36F-EE345406A384}"/>
                </a:ext>
              </a:extLst>
            </p:cNvPr>
            <p:cNvSpPr/>
            <p:nvPr/>
          </p:nvSpPr>
          <p:spPr>
            <a:xfrm>
              <a:off x="7134564" y="545673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5AA95770-300F-6053-A912-7DB5D6244C95}"/>
              </a:ext>
            </a:extLst>
          </p:cNvPr>
          <p:cNvGrpSpPr/>
          <p:nvPr/>
        </p:nvGrpSpPr>
        <p:grpSpPr>
          <a:xfrm>
            <a:off x="10359320" y="5456730"/>
            <a:ext cx="2447152" cy="858993"/>
            <a:chOff x="9641257" y="5456730"/>
            <a:chExt cx="2447152" cy="85899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3DFD72-091C-57E0-6264-4A9570372B94}"/>
                </a:ext>
              </a:extLst>
            </p:cNvPr>
            <p:cNvSpPr txBox="1"/>
            <p:nvPr/>
          </p:nvSpPr>
          <p:spPr>
            <a:xfrm>
              <a:off x="9641257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latin typeface="+mj-ea"/>
                  <a:ea typeface="+mj-ea"/>
                  <a:cs typeface="KoPubWorld돋움체 Bold" panose="00000800000000000000" pitchFamily="2" charset="-127"/>
                </a:rPr>
                <a:t>분라쿠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文楽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2D866AFA-F1A6-7D02-0C8E-AF3A90F37FC5}"/>
                </a:ext>
              </a:extLst>
            </p:cNvPr>
            <p:cNvSpPr/>
            <p:nvPr/>
          </p:nvSpPr>
          <p:spPr>
            <a:xfrm>
              <a:off x="9790207" y="545673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64D4E92-30C1-AF8E-3876-DB7F58CE1C24}"/>
              </a:ext>
            </a:extLst>
          </p:cNvPr>
          <p:cNvGrpSpPr/>
          <p:nvPr/>
        </p:nvGrpSpPr>
        <p:grpSpPr>
          <a:xfrm>
            <a:off x="2312881" y="5456730"/>
            <a:ext cx="2447152" cy="858993"/>
            <a:chOff x="4433632" y="5456730"/>
            <a:chExt cx="2447152" cy="858993"/>
          </a:xfrm>
        </p:grpSpPr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7E12611E-5E18-0155-1DEE-C0F8F50DDEA0}"/>
                </a:ext>
              </a:extLst>
            </p:cNvPr>
            <p:cNvSpPr/>
            <p:nvPr/>
          </p:nvSpPr>
          <p:spPr>
            <a:xfrm>
              <a:off x="4592901" y="545673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4C8F072-E5D3-6E04-E15A-E328C84287DA}"/>
                </a:ext>
              </a:extLst>
            </p:cNvPr>
            <p:cNvSpPr txBox="1"/>
            <p:nvPr/>
          </p:nvSpPr>
          <p:spPr>
            <a:xfrm>
              <a:off x="443363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latin typeface="+mj-ea"/>
                  <a:ea typeface="+mj-ea"/>
                  <a:cs typeface="KoPubWorld돋움체 Bold" panose="00000800000000000000" pitchFamily="2" charset="-127"/>
                </a:rPr>
                <a:t>노가쿠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能楽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40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978FFA4-CCF6-E7BB-82DA-AB93A01FD805}"/>
              </a:ext>
            </a:extLst>
          </p:cNvPr>
          <p:cNvCxnSpPr/>
          <p:nvPr/>
        </p:nvCxnSpPr>
        <p:spPr>
          <a:xfrm>
            <a:off x="1174751" y="5546730"/>
            <a:ext cx="12769850" cy="0"/>
          </a:xfrm>
          <a:prstGeom prst="line">
            <a:avLst/>
          </a:prstGeom>
          <a:ln w="19050">
            <a:gradFill flip="none" rotWithShape="1">
              <a:gsLst>
                <a:gs pos="28000">
                  <a:schemeClr val="bg2"/>
                </a:gs>
                <a:gs pos="0">
                  <a:schemeClr val="bg2"/>
                </a:gs>
                <a:gs pos="1200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908571" y="10392126"/>
            <a:ext cx="6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/>
              <a:t>2</a:t>
            </a:r>
            <a:endParaRPr lang="ko-KR" altLang="en-US" sz="1000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79ABD3C-C91A-94E5-E4F3-0CD5D6E795CF}"/>
              </a:ext>
            </a:extLst>
          </p:cNvPr>
          <p:cNvGrpSpPr/>
          <p:nvPr/>
        </p:nvGrpSpPr>
        <p:grpSpPr>
          <a:xfrm>
            <a:off x="6336100" y="5456730"/>
            <a:ext cx="2447152" cy="858993"/>
            <a:chOff x="6978162" y="5456730"/>
            <a:chExt cx="2447152" cy="85899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30EAA8-ABA2-912A-8BB1-CBA3AED34804}"/>
                </a:ext>
              </a:extLst>
            </p:cNvPr>
            <p:cNvSpPr txBox="1"/>
            <p:nvPr/>
          </p:nvSpPr>
          <p:spPr>
            <a:xfrm>
              <a:off x="697816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가부키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歌舞伎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solidFill>
                  <a:schemeClr val="bg2"/>
                </a:solidFill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CE69048-3539-0635-3973-D8B8182FAF6E}"/>
                </a:ext>
              </a:extLst>
            </p:cNvPr>
            <p:cNvSpPr/>
            <p:nvPr/>
          </p:nvSpPr>
          <p:spPr>
            <a:xfrm>
              <a:off x="7134564" y="5456730"/>
              <a:ext cx="180000" cy="1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E64BE82-3D98-A1BB-2F5C-2D06691E6968}"/>
              </a:ext>
            </a:extLst>
          </p:cNvPr>
          <p:cNvGrpSpPr/>
          <p:nvPr/>
        </p:nvGrpSpPr>
        <p:grpSpPr>
          <a:xfrm>
            <a:off x="10359320" y="5456730"/>
            <a:ext cx="2447152" cy="858993"/>
            <a:chOff x="9641257" y="5456730"/>
            <a:chExt cx="2447152" cy="85899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AB4732-97B9-16D0-EA4D-275DC8A07305}"/>
                </a:ext>
              </a:extLst>
            </p:cNvPr>
            <p:cNvSpPr txBox="1"/>
            <p:nvPr/>
          </p:nvSpPr>
          <p:spPr>
            <a:xfrm>
              <a:off x="9641257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분라쿠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文楽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solidFill>
                  <a:schemeClr val="bg2"/>
                </a:solidFill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79787B07-7164-52C1-CC88-210530695CC3}"/>
                </a:ext>
              </a:extLst>
            </p:cNvPr>
            <p:cNvSpPr/>
            <p:nvPr/>
          </p:nvSpPr>
          <p:spPr>
            <a:xfrm>
              <a:off x="9790207" y="5456730"/>
              <a:ext cx="180000" cy="1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C4D40A7-5B7D-6707-61BC-0F4B5C7DB31E}"/>
              </a:ext>
            </a:extLst>
          </p:cNvPr>
          <p:cNvGrpSpPr/>
          <p:nvPr/>
        </p:nvGrpSpPr>
        <p:grpSpPr>
          <a:xfrm>
            <a:off x="2312881" y="5456730"/>
            <a:ext cx="2447152" cy="858993"/>
            <a:chOff x="4433632" y="5456730"/>
            <a:chExt cx="2447152" cy="858993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E777FDA1-7BB3-92F1-2236-0EFFFC96F7F9}"/>
                </a:ext>
              </a:extLst>
            </p:cNvPr>
            <p:cNvSpPr/>
            <p:nvPr/>
          </p:nvSpPr>
          <p:spPr>
            <a:xfrm>
              <a:off x="4592901" y="545673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01A707-2982-72F6-92C2-606AE1111D10}"/>
                </a:ext>
              </a:extLst>
            </p:cNvPr>
            <p:cNvSpPr txBox="1"/>
            <p:nvPr/>
          </p:nvSpPr>
          <p:spPr>
            <a:xfrm>
              <a:off x="443363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latin typeface="+mj-ea"/>
                  <a:ea typeface="+mj-ea"/>
                  <a:cs typeface="KoPubWorld돋움체 Bold" panose="00000800000000000000" pitchFamily="2" charset="-127"/>
                </a:rPr>
                <a:t>노가쿠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能楽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50A3AF2-846D-E994-0491-98ED09AFC0B4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43" name="그림 42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59260C49-E5AD-1F0E-4F55-FFA1B0ECF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1BE48CDC-921F-6A71-2BA9-890712480E5E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4A4473-FE64-E155-FD92-3A535E5BEC1C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B2C91209-9BD3-2DF8-E168-60D9D7E7B6AC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/>
                  <a:t>일본어와 일본 문화</a:t>
                </a:r>
                <a:r>
                  <a:rPr lang="en-US" altLang="ko-KR" sz="1200" dirty="0"/>
                  <a:t> 2</a:t>
                </a:r>
                <a:r>
                  <a:rPr lang="ko-KR" altLang="en-US" sz="1200" dirty="0"/>
                  <a:t>조</a:t>
                </a:r>
                <a:endParaRPr lang="en-US" altLang="ko-KR" sz="1200" dirty="0"/>
              </a:p>
            </p:txBody>
          </p:sp>
        </p:grp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218411B0-390D-34B0-37E4-153CBBF04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tx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AE0DDE2A-1C8A-C719-128C-E80E88C25114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A390B8-CAEC-D3A9-707E-3B44027A5545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latin typeface="+mj-ea"/>
                    <a:ea typeface="+mj-ea"/>
                    <a:cs typeface="KoPubWorld돋움체 Bold" panose="00000800000000000000" pitchFamily="2" charset="-127"/>
                  </a:rPr>
                  <a:t>노가쿠</a:t>
                </a:r>
                <a:r>
                  <a:rPr lang="en-US" altLang="ko-KR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能楽</a:t>
                </a:r>
                <a:r>
                  <a:rPr lang="en-US" altLang="ko-KR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E05F25-BB57-F598-43F6-2D1ACF1FB018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/>
                  <a:t>목차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85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신비로운 가면극! 신과 만나는 일본의 전통 무대 예술 &quot;노가쿠&quot; | JAPANKURU | - JAPANKURU (일본 현지에서 전하는  여행 정보)">
            <a:extLst>
              <a:ext uri="{FF2B5EF4-FFF2-40B4-BE49-F238E27FC236}">
                <a16:creationId xmlns:a16="http://schemas.microsoft.com/office/drawing/2014/main" id="{F5D8F298-2786-D4BF-0AE3-F580037B0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5120938" cy="106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1773088D-E78E-0CBC-2C51-2D4F96B3D2C0}"/>
              </a:ext>
            </a:extLst>
          </p:cNvPr>
          <p:cNvSpPr/>
          <p:nvPr/>
        </p:nvSpPr>
        <p:spPr>
          <a:xfrm>
            <a:off x="1660910" y="873125"/>
            <a:ext cx="7010401" cy="519833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A2725-3094-E458-BB2E-29870B46F10E}"/>
              </a:ext>
            </a:extLst>
          </p:cNvPr>
          <p:cNvSpPr txBox="1"/>
          <p:nvPr/>
        </p:nvSpPr>
        <p:spPr>
          <a:xfrm>
            <a:off x="538163" y="3862662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- 14</a:t>
            </a:r>
            <a:r>
              <a:rPr lang="ko-KR" altLang="en-US" sz="2000" dirty="0">
                <a:solidFill>
                  <a:schemeClr val="bg1"/>
                </a:solidFill>
              </a:rPr>
              <a:t>세기 무대 예술로 정립되어 현대까지 약 </a:t>
            </a:r>
            <a:r>
              <a:rPr lang="en-US" altLang="ko-KR" sz="2000" dirty="0">
                <a:solidFill>
                  <a:schemeClr val="bg1"/>
                </a:solidFill>
              </a:rPr>
              <a:t>650</a:t>
            </a:r>
            <a:r>
              <a:rPr lang="ko-KR" altLang="en-US" sz="2000" dirty="0">
                <a:solidFill>
                  <a:schemeClr val="bg1"/>
                </a:solidFill>
              </a:rPr>
              <a:t>년간 전승됨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4F229-0AB6-DBF1-32AA-E72359220797}"/>
              </a:ext>
            </a:extLst>
          </p:cNvPr>
          <p:cNvSpPr txBox="1"/>
          <p:nvPr/>
        </p:nvSpPr>
        <p:spPr>
          <a:xfrm>
            <a:off x="538163" y="3241637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노래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무용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가면이 일체가 된 고전 연극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4C8C5-E965-0F71-352F-CBF1AAF0F602}"/>
              </a:ext>
            </a:extLst>
          </p:cNvPr>
          <p:cNvSpPr txBox="1"/>
          <p:nvPr/>
        </p:nvSpPr>
        <p:spPr>
          <a:xfrm>
            <a:off x="538163" y="2635554"/>
            <a:ext cx="1295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노가쿠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latin typeface="+mj-ea"/>
                <a:ea typeface="+mj-ea"/>
                <a:cs typeface="KoPubWorld돋움체 Bold" panose="00000800000000000000" pitchFamily="2" charset="-127"/>
              </a:rPr>
              <a:t>能楽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  <a:cs typeface="KoPubWorld돋움체 Bold" panose="00000800000000000000" pitchFamily="2" charset="-127"/>
              </a:rPr>
              <a:t>)</a:t>
            </a:r>
            <a:endParaRPr lang="ko-KR" altLang="en-US" sz="2800" b="1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  <a:cs typeface="KoPubWorld돋움체 Bold" panose="00000800000000000000" pitchFamily="2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924C7F1-E8D9-2CD5-CAE3-A37A834A51E4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32" name="그림 3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81E5F605-FBDF-5D6A-B730-EF32CEBA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99D0BEFB-4DE6-304E-33A2-73B9FF2752FE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D6771-11B7-AB54-6C66-ACBC1515C44D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278CA252-00E4-5562-0E3C-9458262FA6A8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 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  <a:endParaRPr lang="en-US" altLang="ko-KR" sz="12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2F3FF18-C74E-B960-AA51-A3F82B507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CE34642-0AA9-90BE-8A93-F68CD43F5294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181670-F939-76F6-A2DD-5A53BEAFA45F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노가쿠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能楽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541B2B-2067-8446-F75E-2BB24B9D6359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err="1">
                    <a:solidFill>
                      <a:schemeClr val="bg2"/>
                    </a:solidFill>
                  </a:rPr>
                  <a:t>노가쿠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能楽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17D8CF7-DDF0-C0A8-6A36-EC26CD64F07E}"/>
              </a:ext>
            </a:extLst>
          </p:cNvPr>
          <p:cNvSpPr txBox="1"/>
          <p:nvPr/>
        </p:nvSpPr>
        <p:spPr>
          <a:xfrm>
            <a:off x="538163" y="4483687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- 2001</a:t>
            </a:r>
            <a:r>
              <a:rPr lang="ko-KR" altLang="en-US" sz="2000" dirty="0">
                <a:solidFill>
                  <a:schemeClr val="bg1"/>
                </a:solidFill>
              </a:rPr>
              <a:t>년 유네스코 인류무형문화유산 등재</a:t>
            </a:r>
          </a:p>
        </p:txBody>
      </p:sp>
    </p:spTree>
    <p:extLst>
      <p:ext uri="{BB962C8B-B14F-4D97-AF65-F5344CB8AC3E}">
        <p14:creationId xmlns:p14="http://schemas.microsoft.com/office/powerpoint/2010/main" val="360858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신비로운 가면극! 신과 만나는 일본의 전통 무대 예술 &quot;노가쿠&quot; | JAPANKURU | - JAPANKURU (일본 현지에서 전하는  여행 정보)">
            <a:extLst>
              <a:ext uri="{FF2B5EF4-FFF2-40B4-BE49-F238E27FC236}">
                <a16:creationId xmlns:a16="http://schemas.microsoft.com/office/drawing/2014/main" id="{F5D8F298-2786-D4BF-0AE3-F580037B0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5120938" cy="106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1924C7F1-E8D9-2CD5-CAE3-A37A834A51E4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32" name="그림 3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81E5F605-FBDF-5D6A-B730-EF32CEBA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99D0BEFB-4DE6-304E-33A2-73B9FF2752FE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D6771-11B7-AB54-6C66-ACBC1515C44D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278CA252-00E4-5562-0E3C-9458262FA6A8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 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  <a:endParaRPr lang="en-US" altLang="ko-KR" sz="12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2F3FF18-C74E-B960-AA51-A3F82B507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CE34642-0AA9-90BE-8A93-F68CD43F5294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181670-F939-76F6-A2DD-5A53BEAFA45F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노멘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能面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541B2B-2067-8446-F75E-2BB24B9D6359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err="1">
                    <a:solidFill>
                      <a:schemeClr val="bg2"/>
                    </a:solidFill>
                  </a:rPr>
                  <a:t>노가쿠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能楽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p:grpSp>
      </p:grpSp>
      <p:pic>
        <p:nvPicPr>
          <p:cNvPr id="2" name="내용 개체 틀 3">
            <a:extLst>
              <a:ext uri="{FF2B5EF4-FFF2-40B4-BE49-F238E27FC236}">
                <a16:creationId xmlns:a16="http://schemas.microsoft.com/office/drawing/2014/main" id="{D43B1802-3201-418D-0B1D-E032C345B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571" y="3693860"/>
            <a:ext cx="3271799" cy="4362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135F85-8BEA-6E87-05D7-BFCD9C494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8867" y="3693860"/>
            <a:ext cx="3271799" cy="4362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2975093-D100-8C9F-8689-20310BDB1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63" y="3693860"/>
            <a:ext cx="3271799" cy="4362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B911E95-2E94-8240-0786-D50A2C1C1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0276" y="3693860"/>
            <a:ext cx="3564399" cy="4362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5E8BC5CF-E095-62A9-20EF-8F41FC40C833}"/>
              </a:ext>
            </a:extLst>
          </p:cNvPr>
          <p:cNvGrpSpPr/>
          <p:nvPr/>
        </p:nvGrpSpPr>
        <p:grpSpPr>
          <a:xfrm>
            <a:off x="538163" y="8169692"/>
            <a:ext cx="2547937" cy="369332"/>
            <a:chOff x="600077" y="8390619"/>
            <a:chExt cx="2070821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1759A4-4B83-36E0-E760-EB68DC9A0A23}"/>
                </a:ext>
              </a:extLst>
            </p:cNvPr>
            <p:cNvSpPr txBox="1"/>
            <p:nvPr/>
          </p:nvSpPr>
          <p:spPr>
            <a:xfrm>
              <a:off x="698545" y="8390619"/>
              <a:ext cx="1972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800" dirty="0">
                  <a:solidFill>
                    <a:schemeClr val="bg1"/>
                  </a:solidFill>
                </a:rPr>
                <a:t>일본 가면</a:t>
              </a:r>
              <a:r>
                <a:rPr lang="en-US" altLang="ko-KR" sz="1800" dirty="0">
                  <a:solidFill>
                    <a:schemeClr val="bg1"/>
                  </a:solidFill>
                </a:rPr>
                <a:t>, </a:t>
              </a:r>
              <a:r>
                <a:rPr lang="ko-KR" altLang="en-US" sz="1800" dirty="0">
                  <a:solidFill>
                    <a:schemeClr val="bg1"/>
                  </a:solidFill>
                </a:rPr>
                <a:t>노면</a:t>
              </a:r>
              <a:r>
                <a:rPr lang="en-US" altLang="ko-KR" sz="1800" dirty="0">
                  <a:solidFill>
                    <a:schemeClr val="bg1"/>
                  </a:solidFill>
                </a:rPr>
                <a:t>(</a:t>
              </a:r>
              <a:r>
                <a:rPr lang="ko-KR" altLang="en-US" sz="1800" dirty="0">
                  <a:solidFill>
                    <a:schemeClr val="bg1"/>
                  </a:solidFill>
                </a:rPr>
                <a:t>能面</a:t>
              </a:r>
              <a:r>
                <a:rPr lang="en-US" altLang="ko-KR" sz="1800" dirty="0">
                  <a:solidFill>
                    <a:schemeClr val="bg1"/>
                  </a:solidFill>
                </a:rPr>
                <a:t>)</a:t>
              </a:r>
              <a:endParaRPr lang="ko-KR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8FDC3A29-0C4F-7869-6595-030C7ECEE6BE}"/>
                </a:ext>
              </a:extLst>
            </p:cNvPr>
            <p:cNvSpPr/>
            <p:nvPr/>
          </p:nvSpPr>
          <p:spPr>
            <a:xfrm>
              <a:off x="600077" y="8479053"/>
              <a:ext cx="138112" cy="1309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64755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신비로운 가면극! 신과 만나는 일본의 전통 무대 예술 &quot;노가쿠&quot; | JAPANKURU | - JAPANKURU (일본 현지에서 전하는  여행 정보)">
            <a:extLst>
              <a:ext uri="{FF2B5EF4-FFF2-40B4-BE49-F238E27FC236}">
                <a16:creationId xmlns:a16="http://schemas.microsoft.com/office/drawing/2014/main" id="{F5D8F298-2786-D4BF-0AE3-F580037B0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5120938" cy="106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773088D-E78E-0CBC-2C51-2D4F96B3D2C0}"/>
              </a:ext>
            </a:extLst>
          </p:cNvPr>
          <p:cNvSpPr/>
          <p:nvPr/>
        </p:nvSpPr>
        <p:spPr>
          <a:xfrm>
            <a:off x="4089247" y="739850"/>
            <a:ext cx="7010401" cy="519833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736EA7-9279-6FEE-FC98-89EC364D6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571" y="5283383"/>
            <a:ext cx="7045104" cy="4693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0CCB289-135D-4918-FF2E-2F678D395A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63" y="5283383"/>
            <a:ext cx="6752502" cy="4693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1924C7F1-E8D9-2CD5-CAE3-A37A834A51E4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32" name="그림 3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81E5F605-FBDF-5D6A-B730-EF32CEBA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99D0BEFB-4DE6-304E-33A2-73B9FF2752FE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D6771-11B7-AB54-6C66-ACBC1515C44D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278CA252-00E4-5562-0E3C-9458262FA6A8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 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  <a:endParaRPr lang="en-US" altLang="ko-KR" sz="12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2F3FF18-C74E-B960-AA51-A3F82B507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CE34642-0AA9-90BE-8A93-F68CD43F5294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181670-F939-76F6-A2DD-5A53BEAFA45F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노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能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), </a:t>
                </a:r>
                <a:r>
                  <a:rPr lang="ko-KR" altLang="en-US" sz="2000" b="1" dirty="0" err="1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쿄겐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狂言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541B2B-2067-8446-F75E-2BB24B9D6359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err="1">
                    <a:solidFill>
                      <a:schemeClr val="bg2"/>
                    </a:solidFill>
                  </a:rPr>
                  <a:t>노가쿠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能楽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AFB3F8B-FBC2-202E-AE7A-F846933140DE}"/>
              </a:ext>
            </a:extLst>
          </p:cNvPr>
          <p:cNvGrpSpPr/>
          <p:nvPr/>
        </p:nvGrpSpPr>
        <p:grpSpPr>
          <a:xfrm>
            <a:off x="538163" y="10006211"/>
            <a:ext cx="2289878" cy="338554"/>
            <a:chOff x="600077" y="8390619"/>
            <a:chExt cx="2070821" cy="338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10416C-0897-01E0-FC5E-A06E7289D89F}"/>
                </a:ext>
              </a:extLst>
            </p:cNvPr>
            <p:cNvSpPr txBox="1"/>
            <p:nvPr/>
          </p:nvSpPr>
          <p:spPr>
            <a:xfrm>
              <a:off x="698545" y="8390619"/>
              <a:ext cx="1972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bg1"/>
                  </a:solidFill>
                </a:rPr>
                <a:t>일본 가면극</a:t>
              </a:r>
              <a:r>
                <a:rPr lang="en-US" altLang="ko-KR" sz="1600" dirty="0">
                  <a:solidFill>
                    <a:schemeClr val="bg1"/>
                  </a:solidFill>
                </a:rPr>
                <a:t>, </a:t>
              </a:r>
              <a:r>
                <a:rPr lang="ko-KR" altLang="en-US" sz="1600" dirty="0">
                  <a:solidFill>
                    <a:schemeClr val="bg1"/>
                  </a:solidFill>
                </a:rPr>
                <a:t>노</a:t>
              </a:r>
              <a:r>
                <a:rPr lang="en-US" altLang="ko-KR" sz="1600" dirty="0">
                  <a:solidFill>
                    <a:schemeClr val="bg1"/>
                  </a:solidFill>
                </a:rPr>
                <a:t>(</a:t>
              </a:r>
              <a:r>
                <a:rPr lang="ko-KR" altLang="en-US" sz="1600" dirty="0">
                  <a:solidFill>
                    <a:schemeClr val="bg1"/>
                  </a:solidFill>
                </a:rPr>
                <a:t>能</a:t>
              </a:r>
              <a:r>
                <a:rPr lang="en-US" altLang="ko-KR" sz="1600" dirty="0">
                  <a:solidFill>
                    <a:schemeClr val="bg1"/>
                  </a:solidFill>
                </a:rPr>
                <a:t>)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14B82B75-78B1-7FA4-73B2-585E55DE84A0}"/>
                </a:ext>
              </a:extLst>
            </p:cNvPr>
            <p:cNvSpPr/>
            <p:nvPr/>
          </p:nvSpPr>
          <p:spPr>
            <a:xfrm>
              <a:off x="600077" y="8479053"/>
              <a:ext cx="138112" cy="1309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51A0D5C-8210-22A3-A743-494C3B579F41}"/>
              </a:ext>
            </a:extLst>
          </p:cNvPr>
          <p:cNvGrpSpPr/>
          <p:nvPr/>
        </p:nvGrpSpPr>
        <p:grpSpPr>
          <a:xfrm>
            <a:off x="7499571" y="10006211"/>
            <a:ext cx="2766219" cy="338554"/>
            <a:chOff x="600077" y="8390619"/>
            <a:chExt cx="2070821" cy="33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C6E9D-B985-5B30-CBD5-41C1B88B83B5}"/>
                </a:ext>
              </a:extLst>
            </p:cNvPr>
            <p:cNvSpPr txBox="1"/>
            <p:nvPr/>
          </p:nvSpPr>
          <p:spPr>
            <a:xfrm>
              <a:off x="698545" y="8390619"/>
              <a:ext cx="1972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bg1"/>
                  </a:solidFill>
                </a:rPr>
                <a:t>일본 </a:t>
              </a:r>
              <a:r>
                <a:rPr lang="ko-KR" altLang="en-US" sz="1600" dirty="0" err="1">
                  <a:solidFill>
                    <a:schemeClr val="bg1"/>
                  </a:solidFill>
                </a:rPr>
                <a:t>가면국</a:t>
              </a:r>
              <a:r>
                <a:rPr lang="en-US" altLang="ko-KR" sz="1600" dirty="0">
                  <a:solidFill>
                    <a:schemeClr val="bg1"/>
                  </a:solidFill>
                </a:rPr>
                <a:t>, </a:t>
              </a:r>
              <a:r>
                <a:rPr lang="ko-KR" altLang="en-US" sz="1600" dirty="0" err="1">
                  <a:solidFill>
                    <a:schemeClr val="bg1"/>
                  </a:solidFill>
                </a:rPr>
                <a:t>쿄겐</a:t>
              </a:r>
              <a:r>
                <a:rPr lang="en-US" altLang="ko-KR" sz="1600" dirty="0">
                  <a:solidFill>
                    <a:schemeClr val="bg1"/>
                  </a:solidFill>
                </a:rPr>
                <a:t>(</a:t>
              </a:r>
              <a:r>
                <a:rPr lang="ko-KR" altLang="en-US" sz="1600" dirty="0">
                  <a:solidFill>
                    <a:schemeClr val="bg1"/>
                  </a:solidFill>
                </a:rPr>
                <a:t>狂言</a:t>
              </a:r>
              <a:r>
                <a:rPr lang="en-US" altLang="ko-KR" sz="1600" dirty="0">
                  <a:solidFill>
                    <a:schemeClr val="bg1"/>
                  </a:solidFill>
                </a:rPr>
                <a:t>)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CCBE63B6-4288-8B03-11B3-B987D56933D2}"/>
                </a:ext>
              </a:extLst>
            </p:cNvPr>
            <p:cNvSpPr/>
            <p:nvPr/>
          </p:nvSpPr>
          <p:spPr>
            <a:xfrm>
              <a:off x="600077" y="8479053"/>
              <a:ext cx="138112" cy="13090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DEDE5B3-BDFC-93AD-F59F-9472FBEA5633}"/>
              </a:ext>
            </a:extLst>
          </p:cNvPr>
          <p:cNvSpPr txBox="1"/>
          <p:nvPr/>
        </p:nvSpPr>
        <p:spPr>
          <a:xfrm>
            <a:off x="538163" y="3877932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크게 가면극인 노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能</a:t>
            </a:r>
            <a:r>
              <a:rPr lang="en-US" altLang="ko-KR" sz="2000" dirty="0">
                <a:solidFill>
                  <a:schemeClr val="bg1"/>
                </a:solidFill>
              </a:rPr>
              <a:t>), </a:t>
            </a:r>
            <a:r>
              <a:rPr lang="ko-KR" altLang="en-US" sz="2000" dirty="0">
                <a:solidFill>
                  <a:schemeClr val="bg1"/>
                </a:solidFill>
              </a:rPr>
              <a:t>희극인 </a:t>
            </a:r>
            <a:r>
              <a:rPr lang="ko-KR" altLang="en-US" sz="2000" dirty="0" err="1">
                <a:solidFill>
                  <a:schemeClr val="bg1"/>
                </a:solidFill>
              </a:rPr>
              <a:t>쿄겐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狂言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으로 </a:t>
            </a:r>
            <a:r>
              <a:rPr lang="ko-KR" altLang="en-US" sz="2000" dirty="0" err="1">
                <a:solidFill>
                  <a:schemeClr val="bg1"/>
                </a:solidFill>
              </a:rPr>
              <a:t>나눠짐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B93AA3-2E13-4053-1F1B-69D10CEB4091}"/>
              </a:ext>
            </a:extLst>
          </p:cNvPr>
          <p:cNvSpPr txBox="1"/>
          <p:nvPr/>
        </p:nvSpPr>
        <p:spPr>
          <a:xfrm>
            <a:off x="538162" y="3260491"/>
            <a:ext cx="14006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등장인물들은 </a:t>
            </a:r>
            <a:r>
              <a:rPr lang="ko-KR" altLang="en-US" sz="2000" dirty="0" err="1">
                <a:solidFill>
                  <a:schemeClr val="bg1"/>
                </a:solidFill>
              </a:rPr>
              <a:t>노멘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能面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이라는 가면을 걸치고 </a:t>
            </a:r>
            <a:r>
              <a:rPr lang="en-US" altLang="ko-KR" sz="2000" dirty="0">
                <a:solidFill>
                  <a:schemeClr val="bg1"/>
                </a:solidFill>
              </a:rPr>
              <a:t>5</a:t>
            </a:r>
            <a:r>
              <a:rPr lang="ko-KR" altLang="en-US" sz="2000" dirty="0">
                <a:solidFill>
                  <a:schemeClr val="bg1"/>
                </a:solidFill>
              </a:rPr>
              <a:t>개 노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能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극과 극중 사이사이의 </a:t>
            </a:r>
            <a:r>
              <a:rPr lang="ko-KR" altLang="en-US" sz="2000" dirty="0" err="1">
                <a:solidFill>
                  <a:schemeClr val="bg1"/>
                </a:solidFill>
              </a:rPr>
              <a:t>쿄겐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狂言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으로 구성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 err="1">
                <a:solidFill>
                  <a:schemeClr val="bg1"/>
                </a:solidFill>
              </a:rPr>
              <a:t>고반다테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r>
              <a:rPr lang="ko-KR" altLang="en-US" sz="2000" dirty="0">
                <a:solidFill>
                  <a:schemeClr val="bg1"/>
                </a:solidFill>
              </a:rPr>
              <a:t>五番立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632A2C-CF9C-B2BC-24F5-439FD6A7EC8F}"/>
              </a:ext>
            </a:extLst>
          </p:cNvPr>
          <p:cNvSpPr txBox="1"/>
          <p:nvPr/>
        </p:nvSpPr>
        <p:spPr>
          <a:xfrm>
            <a:off x="538163" y="2635554"/>
            <a:ext cx="1295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노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能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),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쿄겐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狂言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890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908571" y="10392126"/>
            <a:ext cx="6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/>
              <a:t>2</a:t>
            </a:r>
            <a:endParaRPr lang="ko-KR" altLang="en-US" sz="1000" dirty="0"/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5F103A76-6838-CD0D-375A-D4A40AF55F9D}"/>
              </a:ext>
            </a:extLst>
          </p:cNvPr>
          <p:cNvCxnSpPr>
            <a:cxnSpLocks/>
          </p:cNvCxnSpPr>
          <p:nvPr/>
        </p:nvCxnSpPr>
        <p:spPr>
          <a:xfrm>
            <a:off x="1174751" y="5546730"/>
            <a:ext cx="12769850" cy="0"/>
          </a:xfrm>
          <a:prstGeom prst="line">
            <a:avLst/>
          </a:prstGeom>
          <a:ln w="19050">
            <a:gradFill flip="none" rotWithShape="1">
              <a:gsLst>
                <a:gs pos="56000">
                  <a:schemeClr val="bg2"/>
                </a:gs>
                <a:gs pos="30000">
                  <a:schemeClr val="bg2"/>
                </a:gs>
                <a:gs pos="4400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4F3E9F4-FF03-6154-5D0D-9491CD2D95A5}"/>
              </a:ext>
            </a:extLst>
          </p:cNvPr>
          <p:cNvGrpSpPr/>
          <p:nvPr/>
        </p:nvGrpSpPr>
        <p:grpSpPr>
          <a:xfrm>
            <a:off x="6336100" y="5456730"/>
            <a:ext cx="2447152" cy="858993"/>
            <a:chOff x="6978162" y="5456730"/>
            <a:chExt cx="2447152" cy="8589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9FBA07-CCA2-4119-C4E8-23C11744E00E}"/>
                </a:ext>
              </a:extLst>
            </p:cNvPr>
            <p:cNvSpPr txBox="1"/>
            <p:nvPr/>
          </p:nvSpPr>
          <p:spPr>
            <a:xfrm>
              <a:off x="697816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가부키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歌舞伎</a:t>
              </a:r>
              <a:r>
                <a:rPr lang="en-US" altLang="ko-KR" sz="2800" b="1" dirty="0"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2D016DCB-C8B9-3F26-2709-562B4EBBE98A}"/>
                </a:ext>
              </a:extLst>
            </p:cNvPr>
            <p:cNvSpPr/>
            <p:nvPr/>
          </p:nvSpPr>
          <p:spPr>
            <a:xfrm>
              <a:off x="7134564" y="545673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A41D4C1-F7ED-91A2-6DB4-86CEDB5A07FB}"/>
              </a:ext>
            </a:extLst>
          </p:cNvPr>
          <p:cNvGrpSpPr/>
          <p:nvPr/>
        </p:nvGrpSpPr>
        <p:grpSpPr>
          <a:xfrm>
            <a:off x="10359320" y="5456730"/>
            <a:ext cx="2447152" cy="858993"/>
            <a:chOff x="9641257" y="5456730"/>
            <a:chExt cx="2447152" cy="85899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F2D5C8-80B2-CDB7-8880-268B91961B7F}"/>
                </a:ext>
              </a:extLst>
            </p:cNvPr>
            <p:cNvSpPr txBox="1"/>
            <p:nvPr/>
          </p:nvSpPr>
          <p:spPr>
            <a:xfrm>
              <a:off x="9641257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분라쿠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文楽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  <a:endParaRPr lang="ko-KR" altLang="en-US" sz="2800" b="1" dirty="0">
                <a:solidFill>
                  <a:schemeClr val="bg2"/>
                </a:solidFill>
                <a:latin typeface="+mj-ea"/>
                <a:ea typeface="+mj-ea"/>
                <a:cs typeface="KoPubWorld돋움체 Bold" panose="00000800000000000000" pitchFamily="2" charset="-127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E033B842-6397-1B9D-BDAE-F9F4955EF98A}"/>
                </a:ext>
              </a:extLst>
            </p:cNvPr>
            <p:cNvSpPr/>
            <p:nvPr/>
          </p:nvSpPr>
          <p:spPr>
            <a:xfrm>
              <a:off x="9790207" y="5456730"/>
              <a:ext cx="180000" cy="1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68AF8D9-BF11-18C2-05D9-7006D21E3D1C}"/>
              </a:ext>
            </a:extLst>
          </p:cNvPr>
          <p:cNvGrpSpPr/>
          <p:nvPr/>
        </p:nvGrpSpPr>
        <p:grpSpPr>
          <a:xfrm>
            <a:off x="2312881" y="5456730"/>
            <a:ext cx="2447152" cy="858993"/>
            <a:chOff x="4433632" y="5456730"/>
            <a:chExt cx="2447152" cy="858993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2EDB1549-BBB5-4480-B12E-0704BFEBF069}"/>
                </a:ext>
              </a:extLst>
            </p:cNvPr>
            <p:cNvSpPr/>
            <p:nvPr/>
          </p:nvSpPr>
          <p:spPr>
            <a:xfrm>
              <a:off x="4592901" y="5456730"/>
              <a:ext cx="180000" cy="18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28A9A8-F94D-633C-98CB-88F249D295AD}"/>
                </a:ext>
              </a:extLst>
            </p:cNvPr>
            <p:cNvSpPr txBox="1"/>
            <p:nvPr/>
          </p:nvSpPr>
          <p:spPr>
            <a:xfrm>
              <a:off x="4433632" y="5792503"/>
              <a:ext cx="2447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노가쿠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(</a:t>
              </a:r>
              <a:r>
                <a:rPr lang="ko-KR" altLang="en-US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能楽</a:t>
              </a:r>
              <a:r>
                <a:rPr lang="en-US" altLang="ko-KR" sz="2800" b="1" dirty="0">
                  <a:solidFill>
                    <a:schemeClr val="bg2"/>
                  </a:solidFill>
                  <a:latin typeface="+mj-ea"/>
                  <a:ea typeface="+mj-ea"/>
                  <a:cs typeface="KoPubWorld돋움체 Bold" panose="00000800000000000000" pitchFamily="2" charset="-127"/>
                </a:rPr>
                <a:t>)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7531134-B800-9B8A-50F1-D865CC7F489A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49" name="그림 48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5132DF9B-3193-F2BD-53D5-A90CBE63E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6D0A61A-7348-F3A0-7713-47D73F83D49A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FAD01C2-FA65-129E-7DA2-E037C66A08C7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07C69765-E362-5F5B-D708-CC0F7568A72B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/>
                  <a:t>일본어와 일본 문화</a:t>
                </a:r>
                <a:r>
                  <a:rPr lang="en-US" altLang="ko-KR" sz="1200" dirty="0"/>
                  <a:t> 2</a:t>
                </a:r>
                <a:r>
                  <a:rPr lang="ko-KR" altLang="en-US" sz="1200" dirty="0"/>
                  <a:t>조</a:t>
                </a:r>
                <a:endParaRPr lang="en-US" altLang="ko-KR" sz="1200" dirty="0"/>
              </a:p>
            </p:txBody>
          </p:sp>
        </p:grp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A9DFE5F5-93D0-50EF-E3F6-F0AE66062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tx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26D4C90-3EAD-8182-275A-9141731B48F6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05BFA68-5BEB-1AD1-543B-7D59D708931E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가부키</a:t>
                </a:r>
                <a:r>
                  <a:rPr lang="en-US" altLang="ko-KR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歌舞伎</a:t>
                </a:r>
                <a:r>
                  <a:rPr lang="en-US" altLang="ko-KR" sz="2000" b="1" dirty="0"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06A039-C97D-D6EE-41DE-C2D6E8D9BB62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/>
                  <a:t>목차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5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가부키 의상의 특징 ~ 가부키 감상 전에 알아두고 싶은 의상 콩 지식│KARUTA - 즐겁게 일본을 배우자">
            <a:extLst>
              <a:ext uri="{FF2B5EF4-FFF2-40B4-BE49-F238E27FC236}">
                <a16:creationId xmlns:a16="http://schemas.microsoft.com/office/drawing/2014/main" id="{0F908354-77C9-2D2A-8B16-C2A35FF1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123979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1773088D-E78E-0CBC-2C51-2D4F96B3D2C0}"/>
              </a:ext>
            </a:extLst>
          </p:cNvPr>
          <p:cNvSpPr/>
          <p:nvPr/>
        </p:nvSpPr>
        <p:spPr>
          <a:xfrm>
            <a:off x="-799497" y="-809795"/>
            <a:ext cx="12337143" cy="992391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53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A2725-3094-E458-BB2E-29870B46F10E}"/>
              </a:ext>
            </a:extLst>
          </p:cNvPr>
          <p:cNvSpPr txBox="1"/>
          <p:nvPr/>
        </p:nvSpPr>
        <p:spPr>
          <a:xfrm>
            <a:off x="538163" y="3881569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- 1603</a:t>
            </a:r>
            <a:r>
              <a:rPr lang="ko-KR" altLang="en-US" sz="2000" dirty="0">
                <a:solidFill>
                  <a:schemeClr val="bg1"/>
                </a:solidFill>
              </a:rPr>
              <a:t>년 </a:t>
            </a:r>
            <a:r>
              <a:rPr lang="ko-KR" altLang="en-US" sz="2000" dirty="0" err="1">
                <a:solidFill>
                  <a:schemeClr val="bg1"/>
                </a:solidFill>
              </a:rPr>
              <a:t>이즈모노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ko-KR" altLang="en-US" sz="2000" dirty="0" err="1">
                <a:solidFill>
                  <a:schemeClr val="bg1"/>
                </a:solidFill>
              </a:rPr>
              <a:t>오쿠니</a:t>
            </a:r>
            <a:r>
              <a:rPr lang="ko-KR" altLang="en-US" sz="2000" dirty="0">
                <a:solidFill>
                  <a:schemeClr val="bg1"/>
                </a:solidFill>
              </a:rPr>
              <a:t> 라는 여성이 신사의 기금 마련을 위해 </a:t>
            </a:r>
            <a:r>
              <a:rPr lang="ko-KR" altLang="en-US" sz="2000" dirty="0" err="1">
                <a:solidFill>
                  <a:schemeClr val="bg1"/>
                </a:solidFill>
              </a:rPr>
              <a:t>카부키오토리를</a:t>
            </a:r>
            <a:r>
              <a:rPr lang="ko-KR" altLang="en-US" sz="2000" dirty="0">
                <a:solidFill>
                  <a:schemeClr val="bg1"/>
                </a:solidFill>
              </a:rPr>
              <a:t> 춘 것을 시작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4F229-0AB6-DBF1-32AA-E72359220797}"/>
              </a:ext>
            </a:extLst>
          </p:cNvPr>
          <p:cNvSpPr txBox="1"/>
          <p:nvPr/>
        </p:nvSpPr>
        <p:spPr>
          <a:xfrm>
            <a:off x="538163" y="3241635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무용과 음악을 중심으로 이루어지는 무용극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4C8C5-E965-0F71-352F-CBF1AAF0F602}"/>
              </a:ext>
            </a:extLst>
          </p:cNvPr>
          <p:cNvSpPr txBox="1"/>
          <p:nvPr/>
        </p:nvSpPr>
        <p:spPr>
          <a:xfrm>
            <a:off x="538163" y="2635554"/>
            <a:ext cx="1295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가부키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歌舞伎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  <a:cs typeface="KoPubWorld돋움체 Bold" panose="00000800000000000000" pitchFamily="2" charset="-127"/>
              </a:rPr>
              <a:t>)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924C7F1-E8D9-2CD5-CAE3-A37A834A51E4}"/>
              </a:ext>
            </a:extLst>
          </p:cNvPr>
          <p:cNvGrpSpPr/>
          <p:nvPr/>
        </p:nvGrpSpPr>
        <p:grpSpPr>
          <a:xfrm>
            <a:off x="538163" y="539795"/>
            <a:ext cx="10230227" cy="651986"/>
            <a:chOff x="538163" y="539795"/>
            <a:chExt cx="10230227" cy="651986"/>
          </a:xfrm>
        </p:grpSpPr>
        <p:pic>
          <p:nvPicPr>
            <p:cNvPr id="32" name="그림 3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81E5F605-FBDF-5D6A-B730-EF32CEBA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63" y="560043"/>
              <a:ext cx="611491" cy="611491"/>
            </a:xfrm>
            <a:prstGeom prst="rect">
              <a:avLst/>
            </a:prstGeom>
            <a:noFill/>
          </p:spPr>
        </p:pic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99D0BEFB-4DE6-304E-33A2-73B9FF2752FE}"/>
                </a:ext>
              </a:extLst>
            </p:cNvPr>
            <p:cNvGrpSpPr/>
            <p:nvPr/>
          </p:nvGrpSpPr>
          <p:grpSpPr>
            <a:xfrm>
              <a:off x="1174751" y="542623"/>
              <a:ext cx="2006599" cy="646331"/>
              <a:chOff x="11006048" y="9179473"/>
              <a:chExt cx="2006599" cy="64633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FD6771-11B7-AB54-6C66-ACBC1515C44D}"/>
                  </a:ext>
                </a:extLst>
              </p:cNvPr>
              <p:cNvSpPr txBox="1"/>
              <p:nvPr/>
            </p:nvSpPr>
            <p:spPr>
              <a:xfrm>
                <a:off x="11006048" y="9179473"/>
                <a:ext cx="20065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err="1">
                    <a:solidFill>
                      <a:schemeClr val="bg1"/>
                    </a:solidFill>
                    <a:effectLst>
                      <a:outerShdw blurRad="127000" dist="38100" dir="2700000" algn="tl" rotWithShape="0">
                        <a:prstClr val="black">
                          <a:alpha val="25000"/>
                        </a:prstClr>
                      </a:outerShdw>
                    </a:effectLst>
                    <a:latin typeface="+mj-ea"/>
                    <a:ea typeface="+mj-ea"/>
                    <a:cs typeface="KoPubWorld돋움체 Bold" panose="00000800000000000000" pitchFamily="2" charset="-127"/>
                  </a:rPr>
                  <a:t>일본전통예능</a:t>
                </a:r>
                <a:endParaRPr lang="en-US" altLang="ko-KR" sz="2000" b="1" dirty="0">
                  <a:solidFill>
                    <a:schemeClr val="bg1"/>
                  </a:solidFill>
                  <a:effectLst>
                    <a:outerShdw blurRad="127000" dist="38100" dir="2700000" algn="tl" rotWithShape="0">
                      <a:prstClr val="black">
                        <a:alpha val="25000"/>
                      </a:prstClr>
                    </a:outerShdw>
                  </a:effectLst>
                  <a:latin typeface="+mj-ea"/>
                  <a:ea typeface="+mj-ea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278CA252-00E4-5562-0E3C-9458262FA6A8}"/>
                  </a:ext>
                </a:extLst>
              </p:cNvPr>
              <p:cNvSpPr/>
              <p:nvPr/>
            </p:nvSpPr>
            <p:spPr>
              <a:xfrm>
                <a:off x="11006048" y="9548805"/>
                <a:ext cx="191134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일본어와 일본 문화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 2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조</a:t>
                </a:r>
                <a:endParaRPr lang="en-US" altLang="ko-KR" sz="12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2F3FF18-C74E-B960-AA51-A3F82B507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9268" y="593725"/>
              <a:ext cx="0" cy="57626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CE34642-0AA9-90BE-8A93-F68CD43F5294}"/>
                </a:ext>
              </a:extLst>
            </p:cNvPr>
            <p:cNvGrpSpPr/>
            <p:nvPr/>
          </p:nvGrpSpPr>
          <p:grpSpPr>
            <a:xfrm>
              <a:off x="3206447" y="539795"/>
              <a:ext cx="7561943" cy="651986"/>
              <a:chOff x="3402014" y="508571"/>
              <a:chExt cx="7561943" cy="65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181670-F939-76F6-A2DD-5A53BEAFA45F}"/>
                  </a:ext>
                </a:extLst>
              </p:cNvPr>
              <p:cNvSpPr txBox="1"/>
              <p:nvPr/>
            </p:nvSpPr>
            <p:spPr>
              <a:xfrm>
                <a:off x="3402014" y="508571"/>
                <a:ext cx="7561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가부키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歌舞伎</a:t>
                </a:r>
                <a:r>
                  <a:rPr lang="en-US" altLang="ko-KR" sz="2000" b="1" dirty="0">
                    <a:solidFill>
                      <a:schemeClr val="bg1"/>
                    </a:solidFill>
                    <a:latin typeface="+mj-ea"/>
                    <a:ea typeface="+mj-ea"/>
                    <a:cs typeface="KoPubWorld돋움체 Bold" panose="00000800000000000000" pitchFamily="2" charset="-127"/>
                  </a:rPr>
                  <a:t>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541B2B-2067-8446-F75E-2BB24B9D6359}"/>
                  </a:ext>
                </a:extLst>
              </p:cNvPr>
              <p:cNvSpPr txBox="1"/>
              <p:nvPr/>
            </p:nvSpPr>
            <p:spPr>
              <a:xfrm>
                <a:off x="3402014" y="883558"/>
                <a:ext cx="4325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2"/>
                    </a:solidFill>
                  </a:rPr>
                  <a:t>가부키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bg2"/>
                    </a:solidFill>
                  </a:rPr>
                  <a:t>歌舞伎</a:t>
                </a:r>
                <a:r>
                  <a:rPr lang="en-US" altLang="ko-KR" sz="1200" dirty="0">
                    <a:solidFill>
                      <a:schemeClr val="bg2"/>
                    </a:solidFill>
                  </a:rPr>
                  <a:t>))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17D8CF7-DDF0-C0A8-6A36-EC26CD64F07E}"/>
              </a:ext>
            </a:extLst>
          </p:cNvPr>
          <p:cNvSpPr txBox="1"/>
          <p:nvPr/>
        </p:nvSpPr>
        <p:spPr>
          <a:xfrm>
            <a:off x="538163" y="4521503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가면을 쓰고 연극하는 상류층의 연극인 노 와는 달리 </a:t>
            </a:r>
            <a:r>
              <a:rPr lang="ko-KR" altLang="en-US" sz="2000" dirty="0" err="1">
                <a:solidFill>
                  <a:schemeClr val="bg1"/>
                </a:solidFill>
              </a:rPr>
              <a:t>쿠마도리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隈取り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라는 화장을 하며 서민을 대상으로 한 연극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82184-8C19-3BCD-9CDE-A9D64CEEA987}"/>
              </a:ext>
            </a:extLst>
          </p:cNvPr>
          <p:cNvSpPr txBox="1"/>
          <p:nvPr/>
        </p:nvSpPr>
        <p:spPr>
          <a:xfrm>
            <a:off x="538163" y="5161438"/>
            <a:ext cx="1295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배우와 관객이 서로 소통하며 진행하는 것이 특징</a:t>
            </a:r>
          </a:p>
        </p:txBody>
      </p:sp>
    </p:spTree>
    <p:extLst>
      <p:ext uri="{BB962C8B-B14F-4D97-AF65-F5344CB8AC3E}">
        <p14:creationId xmlns:p14="http://schemas.microsoft.com/office/powerpoint/2010/main" val="197033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4645</TotalTime>
  <Words>577</Words>
  <Application>Microsoft Office PowerPoint</Application>
  <PresentationFormat>사용자 지정</PresentationFormat>
  <Paragraphs>111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용민 이</cp:lastModifiedBy>
  <cp:revision>526</cp:revision>
  <dcterms:created xsi:type="dcterms:W3CDTF">2023-02-16T07:38:18Z</dcterms:created>
  <dcterms:modified xsi:type="dcterms:W3CDTF">2023-10-01T18:44:28Z</dcterms:modified>
</cp:coreProperties>
</file>