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73" r:id="rId8"/>
    <p:sldId id="274" r:id="rId9"/>
    <p:sldId id="259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69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7438" autoAdjust="0"/>
  </p:normalViewPr>
  <p:slideViewPr>
    <p:cSldViewPr snapToGrid="0">
      <p:cViewPr>
        <p:scale>
          <a:sx n="82" d="100"/>
          <a:sy n="82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80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7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2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4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7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8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s://www.youtube.com/watch?v=djyzdbwKiw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5.sv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24FB64B-45C3-4A35-92F4-511CA4C9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0225C21-07AF-48C3-837D-434998509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238"/>
            <a:ext cx="12192000" cy="686723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B7FD8E3C-3417-0654-7F10-3C3C88056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1"/>
          <a:stretch/>
        </p:blipFill>
        <p:spPr bwMode="auto">
          <a:xfrm>
            <a:off x="0" y="-9239"/>
            <a:ext cx="12192000" cy="68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4D84A3E0-7DFC-87F9-8D73-D2FB4F51C73F}"/>
              </a:ext>
            </a:extLst>
          </p:cNvPr>
          <p:cNvSpPr/>
          <p:nvPr/>
        </p:nvSpPr>
        <p:spPr>
          <a:xfrm>
            <a:off x="0" y="-9239"/>
            <a:ext cx="12192000" cy="6867237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EEC8B628-5BB4-4776-9FCB-F238B7D7A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8652" y="491867"/>
            <a:ext cx="8774697" cy="5855793"/>
          </a:xfrm>
          <a:custGeom>
            <a:avLst/>
            <a:gdLst>
              <a:gd name="connsiteX0" fmla="*/ 4387350 w 8774697"/>
              <a:gd name="connsiteY0" fmla="*/ 0 h 5855793"/>
              <a:gd name="connsiteX1" fmla="*/ 8774697 w 8774697"/>
              <a:gd name="connsiteY1" fmla="*/ 4387348 h 5855793"/>
              <a:gd name="connsiteX2" fmla="*/ 8774697 w 8774697"/>
              <a:gd name="connsiteY2" fmla="*/ 5468251 h 5855793"/>
              <a:gd name="connsiteX3" fmla="*/ 8774697 w 8774697"/>
              <a:gd name="connsiteY3" fmla="*/ 5855793 h 5855793"/>
              <a:gd name="connsiteX4" fmla="*/ 0 w 8774697"/>
              <a:gd name="connsiteY4" fmla="*/ 5855793 h 5855793"/>
              <a:gd name="connsiteX5" fmla="*/ 0 w 8774697"/>
              <a:gd name="connsiteY5" fmla="*/ 5468251 h 5855793"/>
              <a:gd name="connsiteX6" fmla="*/ 0 w 8774697"/>
              <a:gd name="connsiteY6" fmla="*/ 4387348 h 5855793"/>
              <a:gd name="connsiteX7" fmla="*/ 4387350 w 8774697"/>
              <a:gd name="connsiteY7" fmla="*/ 0 h 585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74697" h="5855793">
                <a:moveTo>
                  <a:pt x="4387350" y="0"/>
                </a:moveTo>
                <a:cubicBezTo>
                  <a:pt x="6810414" y="0"/>
                  <a:pt x="8774697" y="1964283"/>
                  <a:pt x="8774697" y="4387348"/>
                </a:cubicBezTo>
                <a:lnTo>
                  <a:pt x="8774697" y="5468251"/>
                </a:lnTo>
                <a:lnTo>
                  <a:pt x="8774697" y="5855793"/>
                </a:lnTo>
                <a:lnTo>
                  <a:pt x="0" y="5855793"/>
                </a:lnTo>
                <a:lnTo>
                  <a:pt x="0" y="5468251"/>
                </a:lnTo>
                <a:lnTo>
                  <a:pt x="0" y="4387348"/>
                </a:lnTo>
                <a:cubicBezTo>
                  <a:pt x="0" y="1964283"/>
                  <a:pt x="1964285" y="0"/>
                  <a:pt x="4387350" y="0"/>
                </a:cubicBezTo>
                <a:close/>
              </a:path>
            </a:pathLst>
          </a:cu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CFE85-A97F-A90B-82E4-3C3E5D38D198}"/>
              </a:ext>
            </a:extLst>
          </p:cNvPr>
          <p:cNvSpPr txBox="1"/>
          <p:nvPr/>
        </p:nvSpPr>
        <p:spPr>
          <a:xfrm>
            <a:off x="1844040" y="1566654"/>
            <a:ext cx="8503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일본</a:t>
            </a:r>
            <a:endParaRPr lang="en-US" altLang="ko-KR" sz="8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80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소방청</a:t>
            </a:r>
            <a:endParaRPr lang="ko-KR" altLang="en-US" sz="80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2E6BADD-00AF-8CC9-D899-4BDA52CCFE02}"/>
              </a:ext>
            </a:extLst>
          </p:cNvPr>
          <p:cNvCxnSpPr/>
          <p:nvPr/>
        </p:nvCxnSpPr>
        <p:spPr>
          <a:xfrm>
            <a:off x="3318510" y="4320540"/>
            <a:ext cx="555498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31F577-4E5D-C020-5146-2B7CD3394E5F}"/>
              </a:ext>
            </a:extLst>
          </p:cNvPr>
          <p:cNvSpPr txBox="1"/>
          <p:nvPr/>
        </p:nvSpPr>
        <p:spPr>
          <a:xfrm>
            <a:off x="7446511" y="5816958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21901860 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이지훈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5C8D1-7198-6982-C8AB-B07F4A9EA612}"/>
              </a:ext>
            </a:extLst>
          </p:cNvPr>
          <p:cNvSpPr txBox="1"/>
          <p:nvPr/>
        </p:nvSpPr>
        <p:spPr>
          <a:xfrm>
            <a:off x="5109210" y="4437411"/>
            <a:ext cx="1973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i="0" dirty="0">
                <a:solidFill>
                  <a:schemeClr val="bg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消防庁</a:t>
            </a:r>
            <a:endParaRPr lang="ko-KR" altLang="en-US" sz="4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39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3C018E7-7E0F-C47E-186D-6D827C7B31C0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31A38DB3-77D5-5E34-384F-5E256EB4B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990BF5-3C18-B8A0-AFF8-4265A8541994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연혁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0323CB-8474-FF6F-920D-B6C03200B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4076" r="2504" b="12653"/>
          <a:stretch/>
        </p:blipFill>
        <p:spPr bwMode="auto">
          <a:xfrm>
            <a:off x="6977024" y="429208"/>
            <a:ext cx="3993501" cy="2668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891086-A703-36E3-3A3A-8DE798F24249}"/>
              </a:ext>
            </a:extLst>
          </p:cNvPr>
          <p:cNvSpPr txBox="1"/>
          <p:nvPr/>
        </p:nvSpPr>
        <p:spPr>
          <a:xfrm>
            <a:off x="7477901" y="3245839"/>
            <a:ext cx="391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옛날 일본의 소방마차</a:t>
            </a:r>
            <a:endParaRPr lang="en-US" altLang="ko-KR" sz="20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1BF405CA-D4AF-0C7E-1441-9A8EF73C9A04}"/>
              </a:ext>
            </a:extLst>
          </p:cNvPr>
          <p:cNvGrpSpPr/>
          <p:nvPr/>
        </p:nvGrpSpPr>
        <p:grpSpPr>
          <a:xfrm>
            <a:off x="268825" y="1989638"/>
            <a:ext cx="4340498" cy="1209915"/>
            <a:chOff x="268825" y="1989638"/>
            <a:chExt cx="4340498" cy="12099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1C1920-F110-F635-4553-543A7875CCF4}"/>
                </a:ext>
              </a:extLst>
            </p:cNvPr>
            <p:cNvSpPr txBox="1"/>
            <p:nvPr/>
          </p:nvSpPr>
          <p:spPr>
            <a:xfrm>
              <a:off x="268825" y="1989638"/>
              <a:ext cx="43404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-1947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년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1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월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15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일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내무성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</a:t>
              </a:r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경보국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소방과 설치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(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같은 해 말 </a:t>
              </a:r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내무성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폐지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)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DC2ACC4C-C7E1-63A4-59DB-374BCFD4ACF8}"/>
                </a:ext>
              </a:extLst>
            </p:cNvPr>
            <p:cNvGrpSpPr/>
            <p:nvPr/>
          </p:nvGrpSpPr>
          <p:grpSpPr>
            <a:xfrm>
              <a:off x="631170" y="1999224"/>
              <a:ext cx="209551" cy="180975"/>
              <a:chOff x="1054876" y="4482606"/>
              <a:chExt cx="209551" cy="180975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D9331560-84D4-EE34-B24C-D40068088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C53E8377-5395-4A00-6A00-C745DBEE42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50A0E1D6-C449-ADDB-B219-456DDE25DF99}"/>
                </a:ext>
              </a:extLst>
            </p:cNvPr>
            <p:cNvGrpSpPr/>
            <p:nvPr/>
          </p:nvGrpSpPr>
          <p:grpSpPr>
            <a:xfrm rot="10800000">
              <a:off x="4240012" y="3018578"/>
              <a:ext cx="209551" cy="180975"/>
              <a:chOff x="1054876" y="4482606"/>
              <a:chExt cx="209551" cy="180975"/>
            </a:xfrm>
          </p:grpSpPr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95FA0112-10D5-D703-9265-CF724D9A99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4C36C29D-F3EC-BB35-FA39-D3B7F0D8CF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722381E8-F5AC-7EBC-71BA-D12221BF2430}"/>
              </a:ext>
            </a:extLst>
          </p:cNvPr>
          <p:cNvCxnSpPr>
            <a:cxnSpLocks/>
          </p:cNvCxnSpPr>
          <p:nvPr/>
        </p:nvCxnSpPr>
        <p:spPr>
          <a:xfrm flipH="1">
            <a:off x="0" y="2089711"/>
            <a:ext cx="6446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98AAF60D-ABB7-7498-9DDE-2AA99CF44B37}"/>
              </a:ext>
            </a:extLst>
          </p:cNvPr>
          <p:cNvGrpSpPr/>
          <p:nvPr/>
        </p:nvGrpSpPr>
        <p:grpSpPr>
          <a:xfrm>
            <a:off x="37323" y="4428155"/>
            <a:ext cx="7397828" cy="1569660"/>
            <a:chOff x="37323" y="4428155"/>
            <a:chExt cx="7397828" cy="1569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8115D9-FD73-FD6F-5363-F57C85697035}"/>
                </a:ext>
              </a:extLst>
            </p:cNvPr>
            <p:cNvSpPr txBox="1"/>
            <p:nvPr/>
          </p:nvSpPr>
          <p:spPr>
            <a:xfrm>
              <a:off x="37323" y="4428155"/>
              <a:ext cx="73978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-1948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년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3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월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7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일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 조직법 시행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,</a:t>
              </a: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국가공안위원회에 국가소방청 설치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(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내부부국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-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관리국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, 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소방연구소 설치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)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26F48D96-D586-C61D-BA2B-FA6CF7A6F7B1}"/>
                </a:ext>
              </a:extLst>
            </p:cNvPr>
            <p:cNvGrpSpPr/>
            <p:nvPr/>
          </p:nvGrpSpPr>
          <p:grpSpPr>
            <a:xfrm>
              <a:off x="1311956" y="4453765"/>
              <a:ext cx="209551" cy="180975"/>
              <a:chOff x="1054876" y="4482606"/>
              <a:chExt cx="209551" cy="180975"/>
            </a:xfrm>
          </p:grpSpPr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5CE94B3A-44E6-472E-276A-0757659AC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F5449D24-ED86-9E0F-7612-43C60D6D0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63FC444A-1EF2-1941-DABA-A2E578442561}"/>
                </a:ext>
              </a:extLst>
            </p:cNvPr>
            <p:cNvGrpSpPr/>
            <p:nvPr/>
          </p:nvGrpSpPr>
          <p:grpSpPr>
            <a:xfrm rot="10800000">
              <a:off x="6313361" y="5792835"/>
              <a:ext cx="209551" cy="180975"/>
              <a:chOff x="1054876" y="4482606"/>
              <a:chExt cx="209551" cy="180975"/>
            </a:xfrm>
          </p:grpSpPr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0D911808-5A21-664B-A4F7-DBB0628E52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BC988DC6-6B2D-CEC2-3E90-30753204FB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BF5C8484-32B0-FDA3-BD7A-23475E112750}"/>
              </a:ext>
            </a:extLst>
          </p:cNvPr>
          <p:cNvGrpSpPr/>
          <p:nvPr/>
        </p:nvGrpSpPr>
        <p:grpSpPr>
          <a:xfrm>
            <a:off x="7237444" y="4959034"/>
            <a:ext cx="4340498" cy="1200330"/>
            <a:chOff x="7237444" y="4959034"/>
            <a:chExt cx="4340498" cy="1200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ACDFDE-96CC-4423-15A1-6313E427CC28}"/>
                </a:ext>
              </a:extLst>
            </p:cNvPr>
            <p:cNvSpPr txBox="1"/>
            <p:nvPr/>
          </p:nvSpPr>
          <p:spPr>
            <a:xfrm>
              <a:off x="7237444" y="4959035"/>
              <a:ext cx="43404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-1951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년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8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월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1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일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부속기관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-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 강습소 설치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관리국 교양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, 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산하기관 →승격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50AC8ADC-39DB-FF44-78F3-D27BCD78687B}"/>
                </a:ext>
              </a:extLst>
            </p:cNvPr>
            <p:cNvGrpSpPr/>
            <p:nvPr/>
          </p:nvGrpSpPr>
          <p:grpSpPr>
            <a:xfrm>
              <a:off x="7373126" y="4959034"/>
              <a:ext cx="209551" cy="180975"/>
              <a:chOff x="1054876" y="4482606"/>
              <a:chExt cx="209551" cy="180975"/>
            </a:xfrm>
          </p:grpSpPr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71E35581-8EB8-0F19-4650-94D6FC78C7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A90C54C3-11EA-DFE3-C29D-2ABE379FC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2116DDDE-B79D-D343-7243-D628947DA310}"/>
                </a:ext>
              </a:extLst>
            </p:cNvPr>
            <p:cNvGrpSpPr/>
            <p:nvPr/>
          </p:nvGrpSpPr>
          <p:grpSpPr>
            <a:xfrm rot="10800000">
              <a:off x="11368391" y="5978389"/>
              <a:ext cx="209551" cy="180975"/>
              <a:chOff x="1054876" y="4482606"/>
              <a:chExt cx="209551" cy="180975"/>
            </a:xfrm>
          </p:grpSpPr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624D9F26-149B-BB75-78AA-88A2CBA8D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C6392315-8ECE-371F-8D75-2C5C4030E2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5C6119B-84E2-3743-B9B7-F25C9B1A87E7}"/>
              </a:ext>
            </a:extLst>
          </p:cNvPr>
          <p:cNvGrpSpPr/>
          <p:nvPr/>
        </p:nvGrpSpPr>
        <p:grpSpPr>
          <a:xfrm>
            <a:off x="1087582" y="3199553"/>
            <a:ext cx="3264132" cy="1344699"/>
            <a:chOff x="1087582" y="3199553"/>
            <a:chExt cx="3264132" cy="1344699"/>
          </a:xfrm>
        </p:grpSpPr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E18908B6-FE73-FE8A-1994-B0B5A4277C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4787" y="3199553"/>
              <a:ext cx="0" cy="4926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1638F626-DAA1-6CDA-EC45-90A70491F4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436" y="3692236"/>
              <a:ext cx="32502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D509045C-CEEE-1ACA-F6CF-B9BE88D39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436" y="3678382"/>
              <a:ext cx="0" cy="8658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10999192-08FD-B195-311F-143D46FD7D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7582" y="4544252"/>
              <a:ext cx="2240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560F417-E4DF-FB51-8CFC-7DA2A07787DD}"/>
              </a:ext>
            </a:extLst>
          </p:cNvPr>
          <p:cNvGrpSpPr/>
          <p:nvPr/>
        </p:nvGrpSpPr>
        <p:grpSpPr>
          <a:xfrm>
            <a:off x="6522912" y="5042594"/>
            <a:ext cx="857141" cy="847656"/>
            <a:chOff x="6522912" y="5042594"/>
            <a:chExt cx="857141" cy="847656"/>
          </a:xfrm>
        </p:grpSpPr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2060D934-F04A-92F3-A224-B3E8879F45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2912" y="5883323"/>
              <a:ext cx="2240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FBB28214-44CC-5E78-EFE8-542C1BB0C5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6956" y="5042594"/>
              <a:ext cx="0" cy="8476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78F3DCDF-F936-0336-5057-FB9109E6A0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5359" y="5049521"/>
              <a:ext cx="6446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C1A85A95-239C-CE26-C701-26B34C809133}"/>
              </a:ext>
            </a:extLst>
          </p:cNvPr>
          <p:cNvCxnSpPr>
            <a:cxnSpLocks/>
          </p:cNvCxnSpPr>
          <p:nvPr/>
        </p:nvCxnSpPr>
        <p:spPr>
          <a:xfrm flipV="1">
            <a:off x="11493842" y="6159363"/>
            <a:ext cx="0" cy="698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6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F724C5B-7C5C-8183-E72C-629C9E7F2665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3B1DC3F8-FA5F-EA05-C2F7-7C12FE1AD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C4E869-8F86-0255-FEFC-213B103C8C62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연혁</a:t>
              </a:r>
            </a:p>
          </p:txBody>
        </p:sp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41A1B407-B1D6-1ABD-FD74-35A67B8D7A53}"/>
              </a:ext>
            </a:extLst>
          </p:cNvPr>
          <p:cNvCxnSpPr>
            <a:cxnSpLocks/>
          </p:cNvCxnSpPr>
          <p:nvPr/>
        </p:nvCxnSpPr>
        <p:spPr>
          <a:xfrm flipV="1">
            <a:off x="11493842" y="0"/>
            <a:ext cx="0" cy="698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C5E8DE-F2BD-1871-F594-CB8E572F6C7E}"/>
              </a:ext>
            </a:extLst>
          </p:cNvPr>
          <p:cNvSpPr txBox="1"/>
          <p:nvPr/>
        </p:nvSpPr>
        <p:spPr>
          <a:xfrm>
            <a:off x="5636646" y="866725"/>
            <a:ext cx="655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-1952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8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국가공안위원회 개편 → 국가소방본부 설치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관리국 폐지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/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소방연구소 →본부 부속기관 변경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5944FA1-57AA-5C17-B448-964AAD4268BC}"/>
              </a:ext>
            </a:extLst>
          </p:cNvPr>
          <p:cNvGrpSpPr/>
          <p:nvPr/>
        </p:nvGrpSpPr>
        <p:grpSpPr>
          <a:xfrm rot="5400000">
            <a:off x="11333748" y="710429"/>
            <a:ext cx="209551" cy="180975"/>
            <a:chOff x="1066604" y="4482606"/>
            <a:chExt cx="209551" cy="180975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32EA9819-32D9-3C78-A310-1DDEC976CFA4}"/>
                </a:ext>
              </a:extLst>
            </p:cNvPr>
            <p:cNvCxnSpPr>
              <a:cxnSpLocks/>
            </p:cNvCxnSpPr>
            <p:nvPr/>
          </p:nvCxnSpPr>
          <p:spPr>
            <a:xfrm>
              <a:off x="1066604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F156DDE7-4481-995A-1ACE-474026CFF838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1B8D268-2689-BB17-D35E-89F2D984D7D8}"/>
              </a:ext>
            </a:extLst>
          </p:cNvPr>
          <p:cNvGrpSpPr/>
          <p:nvPr/>
        </p:nvGrpSpPr>
        <p:grpSpPr>
          <a:xfrm rot="16200000">
            <a:off x="5531870" y="1976566"/>
            <a:ext cx="209551" cy="180975"/>
            <a:chOff x="1054876" y="4482606"/>
            <a:chExt cx="209551" cy="180975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1A15B27F-6BA8-B471-EEDF-309D2C37ACF0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B8F906C6-8C02-D0F9-55AB-6AEAE902E7F9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AEC44DD-F96C-5F7A-ACA5-D2A3259B71ED}"/>
              </a:ext>
            </a:extLst>
          </p:cNvPr>
          <p:cNvSpPr txBox="1"/>
          <p:nvPr/>
        </p:nvSpPr>
        <p:spPr>
          <a:xfrm>
            <a:off x="5188267" y="3116291"/>
            <a:ext cx="655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-1959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20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소방 강습소 개편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소방대학교 설치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3821F-0D24-90BF-15A9-6BB0DD01E0D0}"/>
              </a:ext>
            </a:extLst>
          </p:cNvPr>
          <p:cNvSpPr txBox="1"/>
          <p:nvPr/>
        </p:nvSpPr>
        <p:spPr>
          <a:xfrm>
            <a:off x="5084764" y="4757079"/>
            <a:ext cx="655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-1960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자치청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개편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자치성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설치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자치성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외청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소방청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설치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5321793-D7DD-BD1A-2163-60ED4F3773CE}"/>
              </a:ext>
            </a:extLst>
          </p:cNvPr>
          <p:cNvGrpSpPr/>
          <p:nvPr/>
        </p:nvGrpSpPr>
        <p:grpSpPr>
          <a:xfrm rot="10800000">
            <a:off x="10821448" y="3766314"/>
            <a:ext cx="209551" cy="180975"/>
            <a:chOff x="1054876" y="4482606"/>
            <a:chExt cx="209551" cy="180975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7E7011E4-8206-B5FB-5A33-EB8DD7A13F66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B811F379-9DA3-43A2-0B18-A656754122C3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B87CDAAC-7EDB-E7ED-09FA-7DC3F5AE1953}"/>
              </a:ext>
            </a:extLst>
          </p:cNvPr>
          <p:cNvGrpSpPr/>
          <p:nvPr/>
        </p:nvGrpSpPr>
        <p:grpSpPr>
          <a:xfrm>
            <a:off x="5906260" y="3099902"/>
            <a:ext cx="209551" cy="180975"/>
            <a:chOff x="1054876" y="4482606"/>
            <a:chExt cx="209551" cy="180975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60D431EC-B339-AFEB-9392-C5FA3CD02F21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1D6D522-A8B2-2043-449E-A3D93E3AD69A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D3583F1-1AD6-CB9A-4F43-4585A5F2A8B5}"/>
              </a:ext>
            </a:extLst>
          </p:cNvPr>
          <p:cNvGrpSpPr/>
          <p:nvPr/>
        </p:nvGrpSpPr>
        <p:grpSpPr>
          <a:xfrm>
            <a:off x="6201843" y="4757843"/>
            <a:ext cx="209551" cy="180975"/>
            <a:chOff x="1054876" y="4482606"/>
            <a:chExt cx="209551" cy="180975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CF2B82AD-D14E-4919-4AF0-BCC116A48B7E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90D2DF94-B1D2-13AA-1D6E-3BBDB7C3B786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A075FE5-8FE9-994C-AB5F-4C179693AEDB}"/>
              </a:ext>
            </a:extLst>
          </p:cNvPr>
          <p:cNvGrpSpPr/>
          <p:nvPr/>
        </p:nvGrpSpPr>
        <p:grpSpPr>
          <a:xfrm rot="10800000">
            <a:off x="10167858" y="5745977"/>
            <a:ext cx="209551" cy="180975"/>
            <a:chOff x="1054876" y="4482606"/>
            <a:chExt cx="209551" cy="180975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5DF67F1F-52E6-5A50-1988-90D1D891C98F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E4270382-5474-7928-F79D-8DC6AF62C6F7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615956B3-8322-8823-5297-8F8C93CA3149}"/>
              </a:ext>
            </a:extLst>
          </p:cNvPr>
          <p:cNvCxnSpPr>
            <a:cxnSpLocks/>
          </p:cNvCxnSpPr>
          <p:nvPr/>
        </p:nvCxnSpPr>
        <p:spPr>
          <a:xfrm flipV="1">
            <a:off x="5636646" y="2171830"/>
            <a:ext cx="0" cy="944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4772648D-AC65-6A20-A3D3-D9F3894DF936}"/>
              </a:ext>
            </a:extLst>
          </p:cNvPr>
          <p:cNvCxnSpPr>
            <a:cxnSpLocks/>
          </p:cNvCxnSpPr>
          <p:nvPr/>
        </p:nvCxnSpPr>
        <p:spPr>
          <a:xfrm flipH="1">
            <a:off x="5625562" y="3116291"/>
            <a:ext cx="3681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60E015F4-7533-6044-D9AA-1F54B3CF02DB}"/>
              </a:ext>
            </a:extLst>
          </p:cNvPr>
          <p:cNvCxnSpPr>
            <a:cxnSpLocks/>
          </p:cNvCxnSpPr>
          <p:nvPr/>
        </p:nvCxnSpPr>
        <p:spPr>
          <a:xfrm flipV="1">
            <a:off x="11009033" y="3873190"/>
            <a:ext cx="0" cy="1963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ED291A68-BBE8-BAA4-0FD8-5B784C321ED6}"/>
              </a:ext>
            </a:extLst>
          </p:cNvPr>
          <p:cNvCxnSpPr>
            <a:cxnSpLocks/>
          </p:cNvCxnSpPr>
          <p:nvPr/>
        </p:nvCxnSpPr>
        <p:spPr>
          <a:xfrm flipH="1">
            <a:off x="10363885" y="5836465"/>
            <a:ext cx="6451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9E3CC8-FC29-3EAA-217F-0D567611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9" y="1799728"/>
            <a:ext cx="4743353" cy="3557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5CCF45-E930-633C-4341-4128070F1C2A}"/>
              </a:ext>
            </a:extLst>
          </p:cNvPr>
          <p:cNvSpPr txBox="1"/>
          <p:nvPr/>
        </p:nvSpPr>
        <p:spPr>
          <a:xfrm>
            <a:off x="1536224" y="5502855"/>
            <a:ext cx="391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소방 대학교 본관</a:t>
            </a:r>
            <a:endParaRPr lang="en-US" altLang="ko-KR" sz="20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8730D23-8AA2-3040-FCCD-D634038212DB}"/>
              </a:ext>
            </a:extLst>
          </p:cNvPr>
          <p:cNvCxnSpPr>
            <a:cxnSpLocks/>
          </p:cNvCxnSpPr>
          <p:nvPr/>
        </p:nvCxnSpPr>
        <p:spPr>
          <a:xfrm flipH="1">
            <a:off x="5832673" y="4845564"/>
            <a:ext cx="3681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7011AA32-A1B2-EF3F-1BE1-E05F07E792E5}"/>
              </a:ext>
            </a:extLst>
          </p:cNvPr>
          <p:cNvCxnSpPr>
            <a:cxnSpLocks/>
          </p:cNvCxnSpPr>
          <p:nvPr/>
        </p:nvCxnSpPr>
        <p:spPr>
          <a:xfrm flipV="1">
            <a:off x="5844024" y="4854827"/>
            <a:ext cx="0" cy="2003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83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EBB39C34-BB33-A5C7-D2B5-6CBC4EC904E2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5178A01A-8666-B6A6-2661-32E5A6969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6A4C8F-2F71-103B-9D4E-15AD89FF6406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연혁</a:t>
              </a:r>
            </a:p>
          </p:txBody>
        </p:sp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09B16E2-3215-788E-DFE9-72213BEA05B2}"/>
              </a:ext>
            </a:extLst>
          </p:cNvPr>
          <p:cNvCxnSpPr>
            <a:cxnSpLocks/>
          </p:cNvCxnSpPr>
          <p:nvPr/>
        </p:nvCxnSpPr>
        <p:spPr>
          <a:xfrm flipV="1">
            <a:off x="5844024" y="0"/>
            <a:ext cx="0" cy="795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>
            <a:extLst>
              <a:ext uri="{FF2B5EF4-FFF2-40B4-BE49-F238E27FC236}">
                <a16:creationId xmlns:a16="http://schemas.microsoft.com/office/drawing/2014/main" id="{892744E7-64F7-487F-CB0F-974EC533F6B3}"/>
              </a:ext>
            </a:extLst>
          </p:cNvPr>
          <p:cNvGrpSpPr/>
          <p:nvPr/>
        </p:nvGrpSpPr>
        <p:grpSpPr>
          <a:xfrm>
            <a:off x="6700301" y="704641"/>
            <a:ext cx="209551" cy="180975"/>
            <a:chOff x="1054876" y="4482606"/>
            <a:chExt cx="209551" cy="18097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2F85DC79-C49F-0833-36FD-5772183C7871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F87B5AA7-ABDC-34D9-3A88-0C587E696DD9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BA5AFE-C5CD-0ACF-1B11-92BF78C9BE81}"/>
              </a:ext>
            </a:extLst>
          </p:cNvPr>
          <p:cNvSpPr txBox="1"/>
          <p:nvPr/>
        </p:nvSpPr>
        <p:spPr>
          <a:xfrm>
            <a:off x="6439229" y="715638"/>
            <a:ext cx="3602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-1961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소방청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차장 보함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CA04FDD-E90A-E12F-72D7-F4D4532BBF15}"/>
              </a:ext>
            </a:extLst>
          </p:cNvPr>
          <p:cNvCxnSpPr>
            <a:cxnSpLocks/>
          </p:cNvCxnSpPr>
          <p:nvPr/>
        </p:nvCxnSpPr>
        <p:spPr>
          <a:xfrm flipH="1">
            <a:off x="5844024" y="785797"/>
            <a:ext cx="8656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BE43CA9-DB8B-17C1-319D-F1F72BD46A0A}"/>
              </a:ext>
            </a:extLst>
          </p:cNvPr>
          <p:cNvGrpSpPr/>
          <p:nvPr/>
        </p:nvGrpSpPr>
        <p:grpSpPr>
          <a:xfrm rot="10800000">
            <a:off x="9505385" y="1376656"/>
            <a:ext cx="209551" cy="180975"/>
            <a:chOff x="1054876" y="4482606"/>
            <a:chExt cx="209551" cy="180975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D65D43C4-AE33-398C-F243-8EC84336B671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F6D3325E-A9BF-FB1E-EDFA-22D600AC6151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565832-BBF4-CB42-BE63-2DA94C4865DF}"/>
              </a:ext>
            </a:extLst>
          </p:cNvPr>
          <p:cNvSpPr txBox="1"/>
          <p:nvPr/>
        </p:nvSpPr>
        <p:spPr>
          <a:xfrm>
            <a:off x="6096000" y="2617317"/>
            <a:ext cx="5812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-2001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중앙정부 개편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→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소방청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총무성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산하 외청으로 변경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5F7C07D-F20D-505E-9A0F-6799766A80D9}"/>
              </a:ext>
            </a:extLst>
          </p:cNvPr>
          <p:cNvGrpSpPr/>
          <p:nvPr/>
        </p:nvGrpSpPr>
        <p:grpSpPr>
          <a:xfrm>
            <a:off x="6096000" y="2607986"/>
            <a:ext cx="209551" cy="180975"/>
            <a:chOff x="1054876" y="4482606"/>
            <a:chExt cx="209551" cy="180975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CBA8C728-FF2A-2FD0-0F73-480590BDF86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D8CC3A3F-D601-7345-466D-05BA1B89C2FC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9447CF4-6E7B-D240-D5F4-C16028F0A0D8}"/>
              </a:ext>
            </a:extLst>
          </p:cNvPr>
          <p:cNvGrpSpPr/>
          <p:nvPr/>
        </p:nvGrpSpPr>
        <p:grpSpPr>
          <a:xfrm rot="10800000">
            <a:off x="11699419" y="3636671"/>
            <a:ext cx="209551" cy="180975"/>
            <a:chOff x="1054876" y="4482606"/>
            <a:chExt cx="209551" cy="180975"/>
          </a:xfrm>
        </p:grpSpPr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0B8F12AD-1C4E-38E8-A2B7-2387AC4FB1B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1FDB9B71-D3A7-B5FA-5257-FC1BBC4A396C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729F861-EABB-A3FD-DB69-87970670EDAB}"/>
              </a:ext>
            </a:extLst>
          </p:cNvPr>
          <p:cNvSpPr txBox="1"/>
          <p:nvPr/>
        </p:nvSpPr>
        <p:spPr>
          <a:xfrm>
            <a:off x="5844024" y="4805556"/>
            <a:ext cx="521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-2001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소방연구소 분리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→ 독립행정법인 소방연구소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개편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B2D0108-6B27-C5AB-E8F5-E5B9479B136E}"/>
              </a:ext>
            </a:extLst>
          </p:cNvPr>
          <p:cNvGrpSpPr/>
          <p:nvPr/>
        </p:nvGrpSpPr>
        <p:grpSpPr>
          <a:xfrm>
            <a:off x="6058675" y="4833549"/>
            <a:ext cx="209551" cy="180975"/>
            <a:chOff x="1054876" y="4482606"/>
            <a:chExt cx="209551" cy="180975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D0C837D7-6F29-B16D-99B0-57B726320535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68A17EEE-3E87-DCBA-7D0A-EEE6EB12E030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7EED49D-53BD-8EE4-4649-7053554410F5}"/>
              </a:ext>
            </a:extLst>
          </p:cNvPr>
          <p:cNvGrpSpPr/>
          <p:nvPr/>
        </p:nvGrpSpPr>
        <p:grpSpPr>
          <a:xfrm rot="10800000">
            <a:off x="10778798" y="5824910"/>
            <a:ext cx="209551" cy="180975"/>
            <a:chOff x="1054876" y="4482606"/>
            <a:chExt cx="209551" cy="180975"/>
          </a:xfrm>
        </p:grpSpPr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8BEA4591-D684-D676-21A5-FDA4DBA71AC7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8A6FD8F6-B3F9-0858-0DFD-3A4E7850DE95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090EFDF1-EA87-6930-BCF2-803F7D000590}"/>
              </a:ext>
            </a:extLst>
          </p:cNvPr>
          <p:cNvCxnSpPr>
            <a:cxnSpLocks/>
          </p:cNvCxnSpPr>
          <p:nvPr/>
        </p:nvCxnSpPr>
        <p:spPr>
          <a:xfrm flipV="1">
            <a:off x="9630148" y="1557631"/>
            <a:ext cx="0" cy="541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33BEF36-5A95-43B5-5157-10526D1F0062}"/>
              </a:ext>
            </a:extLst>
          </p:cNvPr>
          <p:cNvCxnSpPr>
            <a:cxnSpLocks/>
          </p:cNvCxnSpPr>
          <p:nvPr/>
        </p:nvCxnSpPr>
        <p:spPr>
          <a:xfrm flipH="1">
            <a:off x="6186196" y="2085863"/>
            <a:ext cx="34439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56FF4CC5-B093-D6F8-19E8-A69E152F87D2}"/>
              </a:ext>
            </a:extLst>
          </p:cNvPr>
          <p:cNvCxnSpPr>
            <a:cxnSpLocks/>
          </p:cNvCxnSpPr>
          <p:nvPr/>
        </p:nvCxnSpPr>
        <p:spPr>
          <a:xfrm flipV="1">
            <a:off x="6183036" y="2080726"/>
            <a:ext cx="0" cy="517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7F6FABA7-23F4-DF0A-B266-3F1EE1FD9CCB}"/>
              </a:ext>
            </a:extLst>
          </p:cNvPr>
          <p:cNvCxnSpPr>
            <a:cxnSpLocks/>
          </p:cNvCxnSpPr>
          <p:nvPr/>
        </p:nvCxnSpPr>
        <p:spPr>
          <a:xfrm flipV="1">
            <a:off x="11821836" y="3817645"/>
            <a:ext cx="0" cy="517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93BEC5B7-FCF1-CD1D-0A95-3CCA50897704}"/>
              </a:ext>
            </a:extLst>
          </p:cNvPr>
          <p:cNvCxnSpPr>
            <a:cxnSpLocks/>
          </p:cNvCxnSpPr>
          <p:nvPr/>
        </p:nvCxnSpPr>
        <p:spPr>
          <a:xfrm flipH="1">
            <a:off x="6183036" y="4335574"/>
            <a:ext cx="56481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07D83006-B21F-8F21-9ADC-B37F4B1808B6}"/>
              </a:ext>
            </a:extLst>
          </p:cNvPr>
          <p:cNvCxnSpPr>
            <a:cxnSpLocks/>
          </p:cNvCxnSpPr>
          <p:nvPr/>
        </p:nvCxnSpPr>
        <p:spPr>
          <a:xfrm flipV="1">
            <a:off x="6173705" y="4326243"/>
            <a:ext cx="0" cy="5179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이미지">
            <a:extLst>
              <a:ext uri="{FF2B5EF4-FFF2-40B4-BE49-F238E27FC236}">
                <a16:creationId xmlns:a16="http://schemas.microsoft.com/office/drawing/2014/main" id="{93F6BD2D-AA77-2B42-439C-BA7DC0A0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77" y="1376656"/>
            <a:ext cx="3450086" cy="484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8B47E2E-7657-5E79-A933-5CB04506C00A}"/>
              </a:ext>
            </a:extLst>
          </p:cNvPr>
          <p:cNvSpPr txBox="1"/>
          <p:nvPr/>
        </p:nvSpPr>
        <p:spPr>
          <a:xfrm>
            <a:off x="1262340" y="6274685"/>
            <a:ext cx="391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소방 단원 모집 포스터</a:t>
            </a:r>
            <a:endParaRPr lang="en-US" altLang="ko-KR" sz="20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B9423599-B039-7033-615F-D9C3B8075406}"/>
              </a:ext>
            </a:extLst>
          </p:cNvPr>
          <p:cNvCxnSpPr>
            <a:cxnSpLocks/>
          </p:cNvCxnSpPr>
          <p:nvPr/>
        </p:nvCxnSpPr>
        <p:spPr>
          <a:xfrm flipV="1">
            <a:off x="10883573" y="6005885"/>
            <a:ext cx="0" cy="852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22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EF64383-F0B8-695C-597B-E5D30AB87E80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CAAEECFC-0A80-04EC-D51D-5B4C169A5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82ADD8-D533-3848-AFD8-E98BAD1740C5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연혁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82D8974-8C91-CEAD-D7A6-ED0EA102BE9A}"/>
              </a:ext>
            </a:extLst>
          </p:cNvPr>
          <p:cNvSpPr txBox="1"/>
          <p:nvPr/>
        </p:nvSpPr>
        <p:spPr>
          <a:xfrm>
            <a:off x="5756989" y="1894581"/>
            <a:ext cx="5630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-2005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8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15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소방청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내부부국 국민보호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방재부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설치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0E92D-D389-A52A-19C2-4D8AF44FBEFF}"/>
              </a:ext>
            </a:extLst>
          </p:cNvPr>
          <p:cNvSpPr txBox="1"/>
          <p:nvPr/>
        </p:nvSpPr>
        <p:spPr>
          <a:xfrm>
            <a:off x="4963887" y="4469654"/>
            <a:ext cx="721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-2006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년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월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소방연구 센터 설치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소방연구소 폐지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업무 승계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75BD850-2761-36D5-AE5E-A2698B7FFE6A}"/>
              </a:ext>
            </a:extLst>
          </p:cNvPr>
          <p:cNvGrpSpPr/>
          <p:nvPr/>
        </p:nvGrpSpPr>
        <p:grpSpPr>
          <a:xfrm>
            <a:off x="4963887" y="4469654"/>
            <a:ext cx="209551" cy="180975"/>
            <a:chOff x="1054876" y="4482606"/>
            <a:chExt cx="209551" cy="180975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C8748DE5-045A-E67F-6E9B-6AF815CB88D5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EBFE384A-AA85-ECDB-AAD7-562076C2C449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1F61E48-AF80-FB49-39FA-766C37B1E3C8}"/>
              </a:ext>
            </a:extLst>
          </p:cNvPr>
          <p:cNvGrpSpPr/>
          <p:nvPr/>
        </p:nvGrpSpPr>
        <p:grpSpPr>
          <a:xfrm rot="10800000">
            <a:off x="11795835" y="5210164"/>
            <a:ext cx="209551" cy="180975"/>
            <a:chOff x="1054876" y="4482606"/>
            <a:chExt cx="209551" cy="180975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988D5EBF-5045-D409-AAE0-924B3DA622E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29BF3FA6-0F53-C700-BA58-A339CC3946BE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4D66536-2E52-0F09-17D5-3766F14C79BE}"/>
              </a:ext>
            </a:extLst>
          </p:cNvPr>
          <p:cNvGrpSpPr/>
          <p:nvPr/>
        </p:nvGrpSpPr>
        <p:grpSpPr>
          <a:xfrm>
            <a:off x="5756989" y="1894580"/>
            <a:ext cx="209551" cy="180975"/>
            <a:chOff x="1054876" y="4482606"/>
            <a:chExt cx="209551" cy="180975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48373701-C145-36CE-41DB-ED17A994B0DE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DD65B45-4482-7896-F68B-0D8359A71CFB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4BDFABB-E99D-0EF9-7A2C-9B4BF617DA4A}"/>
              </a:ext>
            </a:extLst>
          </p:cNvPr>
          <p:cNvGrpSpPr/>
          <p:nvPr/>
        </p:nvGrpSpPr>
        <p:grpSpPr>
          <a:xfrm rot="10800000">
            <a:off x="11178200" y="2544603"/>
            <a:ext cx="209551" cy="180975"/>
            <a:chOff x="1054876" y="4482606"/>
            <a:chExt cx="209551" cy="180975"/>
          </a:xfrm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B0872B6-7B42-D260-8FED-FE8B811BC7C7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69123964-086C-8A9E-0A57-7489F165C9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402F1F0C-5D23-E6F2-B892-020957CADC8C}"/>
              </a:ext>
            </a:extLst>
          </p:cNvPr>
          <p:cNvCxnSpPr>
            <a:cxnSpLocks/>
          </p:cNvCxnSpPr>
          <p:nvPr/>
        </p:nvCxnSpPr>
        <p:spPr>
          <a:xfrm flipV="1">
            <a:off x="10883573" y="0"/>
            <a:ext cx="0" cy="14089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AA44F2DE-601F-717E-88AC-F681C23EEDE5}"/>
              </a:ext>
            </a:extLst>
          </p:cNvPr>
          <p:cNvCxnSpPr>
            <a:cxnSpLocks/>
          </p:cNvCxnSpPr>
          <p:nvPr/>
        </p:nvCxnSpPr>
        <p:spPr>
          <a:xfrm flipH="1">
            <a:off x="5840963" y="1408922"/>
            <a:ext cx="50426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6BBBE4A2-E2AE-22E6-4DB7-D7C12B257378}"/>
              </a:ext>
            </a:extLst>
          </p:cNvPr>
          <p:cNvCxnSpPr>
            <a:cxnSpLocks/>
          </p:cNvCxnSpPr>
          <p:nvPr/>
        </p:nvCxnSpPr>
        <p:spPr>
          <a:xfrm flipV="1">
            <a:off x="5848152" y="1399087"/>
            <a:ext cx="0" cy="495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7B548C5A-7EF0-4D6A-AFB5-4E2FA2D400B6}"/>
              </a:ext>
            </a:extLst>
          </p:cNvPr>
          <p:cNvCxnSpPr>
            <a:cxnSpLocks/>
          </p:cNvCxnSpPr>
          <p:nvPr/>
        </p:nvCxnSpPr>
        <p:spPr>
          <a:xfrm flipV="1">
            <a:off x="11297230" y="2725577"/>
            <a:ext cx="0" cy="10533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FA9812AD-1499-A00F-D90F-DF3B8566D455}"/>
              </a:ext>
            </a:extLst>
          </p:cNvPr>
          <p:cNvCxnSpPr>
            <a:cxnSpLocks/>
          </p:cNvCxnSpPr>
          <p:nvPr/>
        </p:nvCxnSpPr>
        <p:spPr>
          <a:xfrm flipH="1">
            <a:off x="5085184" y="3772678"/>
            <a:ext cx="62120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93D7EAAF-4441-CBD8-CDAE-C22B6844AD1F}"/>
              </a:ext>
            </a:extLst>
          </p:cNvPr>
          <p:cNvCxnSpPr>
            <a:cxnSpLocks/>
          </p:cNvCxnSpPr>
          <p:nvPr/>
        </p:nvCxnSpPr>
        <p:spPr>
          <a:xfrm flipV="1">
            <a:off x="5095483" y="3772678"/>
            <a:ext cx="0" cy="696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令和5年度東京消防庁採用情報サイト｜部隊紹介">
            <a:extLst>
              <a:ext uri="{FF2B5EF4-FFF2-40B4-BE49-F238E27FC236}">
                <a16:creationId xmlns:a16="http://schemas.microsoft.com/office/drawing/2014/main" id="{6F658ADD-BECF-23CF-BB50-779E452FA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7" y="2425032"/>
            <a:ext cx="4228901" cy="2384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31F30F8-D704-A982-9E99-04CA4AC2EB2E}"/>
              </a:ext>
            </a:extLst>
          </p:cNvPr>
          <p:cNvSpPr txBox="1"/>
          <p:nvPr/>
        </p:nvSpPr>
        <p:spPr>
          <a:xfrm>
            <a:off x="955522" y="4991029"/>
            <a:ext cx="391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도쿄 </a:t>
            </a:r>
            <a:r>
              <a:rPr lang="ko-KR" altLang="en-US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소방청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 소방단원들</a:t>
            </a:r>
            <a:endParaRPr lang="en-US" altLang="ko-KR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729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·11 일본 대지진 &lt; 사회/르포 &lt; 기사본문 - 주간조선">
            <a:extLst>
              <a:ext uri="{FF2B5EF4-FFF2-40B4-BE49-F238E27FC236}">
                <a16:creationId xmlns:a16="http://schemas.microsoft.com/office/drawing/2014/main" id="{2F586355-39F5-BB43-9FA9-8A88FFFE3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" b="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9EB9B36-5242-C42F-4E45-9E1081809972}"/>
              </a:ext>
            </a:extLst>
          </p:cNvPr>
          <p:cNvSpPr/>
          <p:nvPr/>
        </p:nvSpPr>
        <p:spPr>
          <a:xfrm>
            <a:off x="0" y="-9239"/>
            <a:ext cx="12192000" cy="6867237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8292B63-F45E-DA10-DB88-5D3289C36C6F}"/>
              </a:ext>
            </a:extLst>
          </p:cNvPr>
          <p:cNvGrpSpPr/>
          <p:nvPr/>
        </p:nvGrpSpPr>
        <p:grpSpPr>
          <a:xfrm>
            <a:off x="0" y="3657600"/>
            <a:ext cx="10005060" cy="1571625"/>
            <a:chOff x="0" y="3657600"/>
            <a:chExt cx="10005060" cy="15716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EEBBE1-9FF9-CE5C-0AF5-D310B681B1C0}"/>
                </a:ext>
              </a:extLst>
            </p:cNvPr>
            <p:cNvSpPr txBox="1"/>
            <p:nvPr/>
          </p:nvSpPr>
          <p:spPr>
            <a:xfrm>
              <a:off x="0" y="3657600"/>
              <a:ext cx="10005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600" b="1" dirty="0">
                  <a:ln w="285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소방청의 구성</a:t>
              </a:r>
              <a:endParaRPr lang="en-US" altLang="ko-KR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C98AD9D3-9EF2-317B-4316-B8DA20464196}"/>
                </a:ext>
              </a:extLst>
            </p:cNvPr>
            <p:cNvCxnSpPr>
              <a:cxnSpLocks/>
            </p:cNvCxnSpPr>
            <p:nvPr/>
          </p:nvCxnSpPr>
          <p:spPr>
            <a:xfrm>
              <a:off x="643812" y="5227260"/>
              <a:ext cx="6747588" cy="1965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63315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D099482-94AC-CF39-0F96-CB73CB5CFCB3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00E861A6-7CEC-B221-75FF-2AB34475C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232C8B-6A5A-B211-C427-A4C30E4680A6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구성</a:t>
              </a:r>
            </a:p>
          </p:txBody>
        </p:sp>
      </p:grp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34335883-B7F3-6A09-6D03-235D61496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51874"/>
              </p:ext>
            </p:extLst>
          </p:nvPr>
        </p:nvGraphicFramePr>
        <p:xfrm>
          <a:off x="5469885" y="2167297"/>
          <a:ext cx="6207765" cy="3827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982">
                  <a:extLst>
                    <a:ext uri="{9D8B030D-6E8A-4147-A177-3AD203B41FA5}">
                      <a16:colId xmlns:a16="http://schemas.microsoft.com/office/drawing/2014/main" val="301665853"/>
                    </a:ext>
                  </a:extLst>
                </a:gridCol>
                <a:gridCol w="5060783">
                  <a:extLst>
                    <a:ext uri="{9D8B030D-6E8A-4147-A177-3AD203B41FA5}">
                      <a16:colId xmlns:a16="http://schemas.microsoft.com/office/drawing/2014/main" val="162324861"/>
                    </a:ext>
                  </a:extLst>
                </a:gridCol>
              </a:tblGrid>
              <a:tr h="8077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ko-KR" altLang="en-US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도쿄도 </a:t>
                      </a:r>
                      <a:r>
                        <a:rPr lang="ko-KR" altLang="en-US" b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지요다구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b="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가스미가세키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 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 중앙합동청사 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37776"/>
                  </a:ext>
                </a:extLst>
              </a:tr>
              <a:tr h="7548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174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( 2022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기준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720766"/>
                  </a:ext>
                </a:extLst>
              </a:tr>
              <a:tr h="7548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연간 예산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115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4421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천엔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( 2022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기준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69094"/>
                  </a:ext>
                </a:extLst>
              </a:tr>
              <a:tr h="7548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1960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49572"/>
                  </a:ext>
                </a:extLst>
              </a:tr>
              <a:tr h="7548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국가소방본부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79828"/>
                  </a:ext>
                </a:extLst>
              </a:tr>
            </a:tbl>
          </a:graphicData>
        </a:graphic>
      </p:graphicFrame>
      <p:pic>
        <p:nvPicPr>
          <p:cNvPr id="5122" name="Picture 2" descr="소방청이 있는 중앙합동청사 제2호관">
            <a:extLst>
              <a:ext uri="{FF2B5EF4-FFF2-40B4-BE49-F238E27FC236}">
                <a16:creationId xmlns:a16="http://schemas.microsoft.com/office/drawing/2014/main" id="{F7D30814-94F1-063C-5986-72B2FD9A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40" y="1628774"/>
            <a:ext cx="2847577" cy="3827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BF6F6B-7613-45D8-C52A-9DD7F190F671}"/>
              </a:ext>
            </a:extLst>
          </p:cNvPr>
          <p:cNvSpPr txBox="1"/>
          <p:nvPr/>
        </p:nvSpPr>
        <p:spPr>
          <a:xfrm>
            <a:off x="1649328" y="5610608"/>
            <a:ext cx="314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일본 중앙정부합동청사 </a:t>
            </a:r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2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호관</a:t>
            </a:r>
          </a:p>
        </p:txBody>
      </p:sp>
    </p:spTree>
    <p:extLst>
      <p:ext uri="{BB962C8B-B14F-4D97-AF65-F5344CB8AC3E}">
        <p14:creationId xmlns:p14="http://schemas.microsoft.com/office/powerpoint/2010/main" val="30627557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670AFD4-E407-C853-EAB6-9DE8971ED649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CE03D613-23DF-6665-8E50-FAA0C9645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1D22D9-1A30-E1B1-32A6-9673AA7D51CA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구성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C9619CD-04B2-8D02-8A65-0465402204E4}"/>
              </a:ext>
            </a:extLst>
          </p:cNvPr>
          <p:cNvSpPr txBox="1"/>
          <p:nvPr/>
        </p:nvSpPr>
        <p:spPr>
          <a:xfrm>
            <a:off x="379513" y="1885056"/>
            <a:ext cx="6049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궁서" panose="02030600000101010101" pitchFamily="18" charset="-127"/>
                <a:ea typeface="궁서" panose="02030600000101010101" pitchFamily="18" charset="-127"/>
              </a:rPr>
              <a:t>간부</a:t>
            </a:r>
            <a:endParaRPr lang="en-US" altLang="ko-KR" sz="32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소방청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장관은 총무관료가 이동해 취임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C02F3DF-53B9-41C7-4E7E-44E82510C16F}"/>
              </a:ext>
            </a:extLst>
          </p:cNvPr>
          <p:cNvGrpSpPr/>
          <p:nvPr/>
        </p:nvGrpSpPr>
        <p:grpSpPr>
          <a:xfrm>
            <a:off x="379513" y="1885056"/>
            <a:ext cx="209551" cy="180975"/>
            <a:chOff x="1054876" y="4482606"/>
            <a:chExt cx="209551" cy="180975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1A83BFD8-D272-66BB-3BB5-54702D85A49C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FA341BD0-3A1D-E2DE-972C-710218661A2F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C736014-6454-8ECE-18A5-6F39F533234C}"/>
              </a:ext>
            </a:extLst>
          </p:cNvPr>
          <p:cNvGrpSpPr/>
          <p:nvPr/>
        </p:nvGrpSpPr>
        <p:grpSpPr>
          <a:xfrm rot="10800000">
            <a:off x="5886449" y="2658188"/>
            <a:ext cx="209551" cy="180975"/>
            <a:chOff x="1054876" y="4482606"/>
            <a:chExt cx="209551" cy="18097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ED78E040-420D-91EE-F371-68A328544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76" y="4482606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70BDDF6E-0025-0929-47CE-2EFB68DAF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68400" y="4482606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FF22A4D-AA50-4979-5A75-DB1E7C17131B}"/>
              </a:ext>
            </a:extLst>
          </p:cNvPr>
          <p:cNvGrpSpPr/>
          <p:nvPr/>
        </p:nvGrpSpPr>
        <p:grpSpPr>
          <a:xfrm>
            <a:off x="-163413" y="3508766"/>
            <a:ext cx="5630762" cy="2702895"/>
            <a:chOff x="-163413" y="3508766"/>
            <a:chExt cx="5630762" cy="27028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AB5446-DF9A-6A9D-E0C0-81681C476DAA}"/>
                </a:ext>
              </a:extLst>
            </p:cNvPr>
            <p:cNvSpPr txBox="1"/>
            <p:nvPr/>
          </p:nvSpPr>
          <p:spPr>
            <a:xfrm>
              <a:off x="-163413" y="3599253"/>
              <a:ext cx="5630762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구성</a:t>
              </a:r>
              <a:endParaRPr lang="en-US" altLang="ko-KR" sz="32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소방청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장관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소방청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차장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심의관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국민 보호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· 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방재 부장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소방대학교장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A5C2067D-0382-225B-582A-AF6122FCD8AA}"/>
                </a:ext>
              </a:extLst>
            </p:cNvPr>
            <p:cNvGrpSpPr/>
            <p:nvPr/>
          </p:nvGrpSpPr>
          <p:grpSpPr>
            <a:xfrm>
              <a:off x="1052789" y="3508766"/>
              <a:ext cx="209551" cy="180975"/>
              <a:chOff x="1054876" y="4482606"/>
              <a:chExt cx="209551" cy="180975"/>
            </a:xfrm>
          </p:grpSpPr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A6161DAB-F888-59FD-1C69-0DC743F0F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0F72D6B4-928A-9B73-5DCC-469BC8D10F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8A3CC80B-925F-D3C3-6A8D-73B19F58DB53}"/>
                </a:ext>
              </a:extLst>
            </p:cNvPr>
            <p:cNvGrpSpPr/>
            <p:nvPr/>
          </p:nvGrpSpPr>
          <p:grpSpPr>
            <a:xfrm rot="10800000">
              <a:off x="4277336" y="6030686"/>
              <a:ext cx="209551" cy="180975"/>
              <a:chOff x="1054876" y="4482606"/>
              <a:chExt cx="209551" cy="180975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0F8D3832-F2CD-1BB2-3207-4E4F5DD35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6B203839-1DB1-220A-7A8C-4C8B591CC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hlinkClick r:id="rId4"/>
            <a:extLst>
              <a:ext uri="{FF2B5EF4-FFF2-40B4-BE49-F238E27FC236}">
                <a16:creationId xmlns:a16="http://schemas.microsoft.com/office/drawing/2014/main" id="{3DF29250-3C83-8D2D-C4DC-F888E06295E6}"/>
              </a:ext>
            </a:extLst>
          </p:cNvPr>
          <p:cNvSpPr txBox="1"/>
          <p:nvPr/>
        </p:nvSpPr>
        <p:spPr>
          <a:xfrm>
            <a:off x="6429375" y="4814970"/>
            <a:ext cx="4772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https://www.youtube.com/watch?v=djyzdbwKiwI</a:t>
            </a:r>
          </a:p>
        </p:txBody>
      </p:sp>
      <p:pic>
        <p:nvPicPr>
          <p:cNvPr id="4098" name="Picture 2" descr="도쿄 소방청 소개 비디오 - YouTube">
            <a:hlinkClick r:id="rId4"/>
            <a:extLst>
              <a:ext uri="{FF2B5EF4-FFF2-40B4-BE49-F238E27FC236}">
                <a16:creationId xmlns:a16="http://schemas.microsoft.com/office/drawing/2014/main" id="{0F5B2EE7-3573-51CB-0350-A5BB5C40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99" y="1261295"/>
            <a:ext cx="45720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E64A90A-AF4C-26F5-897A-2310C2C107C7}"/>
              </a:ext>
            </a:extLst>
          </p:cNvPr>
          <p:cNvSpPr txBox="1"/>
          <p:nvPr/>
        </p:nvSpPr>
        <p:spPr>
          <a:xfrm>
            <a:off x="7104548" y="5308977"/>
            <a:ext cx="391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도쿄 </a:t>
            </a:r>
            <a:r>
              <a:rPr lang="ko-KR" altLang="en-US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소방청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 소개 영상</a:t>
            </a:r>
            <a:endParaRPr lang="en-US" altLang="ko-KR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6743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95BA82B-75FB-D28C-EFD5-5C79394F40AA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DC57749B-CE63-18C9-FD3E-8BD2D12E3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1C9C99-5725-01D1-673A-CB26B64B28F8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구성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514A12F-61FD-894B-2789-813F00929EFC}"/>
              </a:ext>
            </a:extLst>
          </p:cNvPr>
          <p:cNvGrpSpPr/>
          <p:nvPr/>
        </p:nvGrpSpPr>
        <p:grpSpPr>
          <a:xfrm>
            <a:off x="526394" y="3083882"/>
            <a:ext cx="3594312" cy="1044595"/>
            <a:chOff x="526394" y="3083882"/>
            <a:chExt cx="3594312" cy="10445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4B8540-34B0-F914-FFEE-0FCE266F0835}"/>
                </a:ext>
              </a:extLst>
            </p:cNvPr>
            <p:cNvSpPr txBox="1"/>
            <p:nvPr/>
          </p:nvSpPr>
          <p:spPr>
            <a:xfrm>
              <a:off x="631170" y="3083882"/>
              <a:ext cx="3489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내부부국</a:t>
              </a:r>
              <a:endParaRPr lang="en-US" altLang="ko-KR" sz="32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- </a:t>
              </a:r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타청과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달리 관방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X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1B77FB8-9D70-B5BC-03DA-8AE2EA63F6C9}"/>
                </a:ext>
              </a:extLst>
            </p:cNvPr>
            <p:cNvGrpSpPr/>
            <p:nvPr/>
          </p:nvGrpSpPr>
          <p:grpSpPr>
            <a:xfrm>
              <a:off x="526394" y="3083882"/>
              <a:ext cx="209551" cy="180975"/>
              <a:chOff x="1054876" y="4482606"/>
              <a:chExt cx="209551" cy="180975"/>
            </a:xfrm>
          </p:grpSpPr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5952378D-1445-63E1-754F-2D5747337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1B8F9B58-F14D-754B-E14D-960277F8C6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70673245-2A2D-254F-93BC-21B20D88511B}"/>
                </a:ext>
              </a:extLst>
            </p:cNvPr>
            <p:cNvGrpSpPr/>
            <p:nvPr/>
          </p:nvGrpSpPr>
          <p:grpSpPr>
            <a:xfrm rot="10800000">
              <a:off x="3617797" y="3947502"/>
              <a:ext cx="209551" cy="180975"/>
              <a:chOff x="1054876" y="4482606"/>
              <a:chExt cx="209551" cy="180975"/>
            </a:xfrm>
          </p:grpSpPr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9DFB3505-67DA-46F3-DF5D-A3D11D89E7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845FA65F-33F2-1004-BA90-81040D68FB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12CD8AD-21EF-3B8D-3EAC-00E693B5E1BB}"/>
              </a:ext>
            </a:extLst>
          </p:cNvPr>
          <p:cNvGrpSpPr/>
          <p:nvPr/>
        </p:nvGrpSpPr>
        <p:grpSpPr>
          <a:xfrm>
            <a:off x="4717394" y="1779210"/>
            <a:ext cx="7208110" cy="3857595"/>
            <a:chOff x="4717394" y="1779210"/>
            <a:chExt cx="7208110" cy="3857595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1F4385AC-3D40-A800-6349-49449BAF9758}"/>
                </a:ext>
              </a:extLst>
            </p:cNvPr>
            <p:cNvGrpSpPr/>
            <p:nvPr/>
          </p:nvGrpSpPr>
          <p:grpSpPr>
            <a:xfrm>
              <a:off x="5029201" y="1882302"/>
              <a:ext cx="6686752" cy="3473233"/>
              <a:chOff x="5029201" y="1882302"/>
              <a:chExt cx="6686752" cy="347323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78CE52-B270-DBF1-BBE8-38C5FC33FC00}"/>
                  </a:ext>
                </a:extLst>
              </p:cNvPr>
              <p:cNvSpPr txBox="1"/>
              <p:nvPr/>
            </p:nvSpPr>
            <p:spPr>
              <a:xfrm>
                <a:off x="5267530" y="1882302"/>
                <a:ext cx="5630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심의관</a:t>
                </a:r>
                <a:endParaRPr lang="en-US" altLang="ko-KR" sz="36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59F27F-0F0A-308A-3734-05EB47C3A4D3}"/>
                  </a:ext>
                </a:extLst>
              </p:cNvPr>
              <p:cNvSpPr txBox="1"/>
              <p:nvPr/>
            </p:nvSpPr>
            <p:spPr>
              <a:xfrm>
                <a:off x="5029201" y="2616324"/>
                <a:ext cx="305371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o-KR" altLang="en-US" sz="28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총무과</a:t>
                </a:r>
                <a:endPara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정책평가홍보관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B25A07-D064-E58A-3328-74A7E1BEA6C8}"/>
                  </a:ext>
                </a:extLst>
              </p:cNvPr>
              <p:cNvSpPr txBox="1"/>
              <p:nvPr/>
            </p:nvSpPr>
            <p:spPr>
              <a:xfrm>
                <a:off x="8662243" y="2616324"/>
                <a:ext cx="3053710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o-KR" altLang="en-US" sz="28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예방과</a:t>
                </a:r>
                <a:endPara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소방기술 정책실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위험물 </a:t>
                </a:r>
                <a:r>
                  <a:rPr lang="ko-KR" altLang="en-US" sz="2400" b="1" dirty="0" err="1">
                    <a:latin typeface="궁서" panose="02030600000101010101" pitchFamily="18" charset="-127"/>
                    <a:ea typeface="궁서" panose="02030600000101010101" pitchFamily="18" charset="-127"/>
                  </a:rPr>
                  <a:t>보안실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특수 </a:t>
                </a:r>
                <a:r>
                  <a:rPr lang="ko-KR" altLang="en-US" sz="2400" b="1" dirty="0" err="1">
                    <a:latin typeface="궁서" panose="02030600000101010101" pitchFamily="18" charset="-127"/>
                    <a:ea typeface="궁서" panose="02030600000101010101" pitchFamily="18" charset="-127"/>
                  </a:rPr>
                  <a:t>재해실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위반처리 대책관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국제규격 대책관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설비 전문관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0BC04C-17D0-B952-C4FA-AF70983E0B5D}"/>
                  </a:ext>
                </a:extLst>
              </p:cNvPr>
              <p:cNvSpPr txBox="1"/>
              <p:nvPr/>
            </p:nvSpPr>
            <p:spPr>
              <a:xfrm>
                <a:off x="5029201" y="3985929"/>
                <a:ext cx="305371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o-KR" altLang="en-US" sz="28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소방</a:t>
                </a:r>
                <a:r>
                  <a:rPr lang="en-US" altLang="ko-KR" sz="28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, </a:t>
                </a:r>
                <a:r>
                  <a:rPr lang="ko-KR" altLang="en-US" sz="28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구급과</a:t>
                </a:r>
                <a:endPara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구급기획실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구급전문관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5F7B50B-E49F-8426-C839-D10EAA4352C0}"/>
                </a:ext>
              </a:extLst>
            </p:cNvPr>
            <p:cNvGrpSpPr/>
            <p:nvPr/>
          </p:nvGrpSpPr>
          <p:grpSpPr>
            <a:xfrm rot="10800000">
              <a:off x="11715953" y="5455830"/>
              <a:ext cx="209551" cy="180975"/>
              <a:chOff x="1054876" y="4482606"/>
              <a:chExt cx="209551" cy="180975"/>
            </a:xfrm>
          </p:grpSpPr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2F5244C4-5341-C2ED-4F55-16E14148B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7A41FAA7-345C-93C7-41CA-08BACF9F9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6359AD59-5669-F81A-2907-BBB893D09923}"/>
                </a:ext>
              </a:extLst>
            </p:cNvPr>
            <p:cNvGrpSpPr/>
            <p:nvPr/>
          </p:nvGrpSpPr>
          <p:grpSpPr>
            <a:xfrm>
              <a:off x="4717394" y="1779210"/>
              <a:ext cx="209551" cy="180975"/>
              <a:chOff x="1054876" y="4482606"/>
              <a:chExt cx="209551" cy="180975"/>
            </a:xfrm>
          </p:grpSpPr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87F154CA-4448-EC93-8978-52A6E6089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1F7FC92C-7730-79DD-E234-26F7E3D54D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6904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13FD9DEB-716F-5A87-4888-B0CF1E7C3778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8" name="그래픽 7" descr="연결됨 단색으로 채워진">
              <a:extLst>
                <a:ext uri="{FF2B5EF4-FFF2-40B4-BE49-F238E27FC236}">
                  <a16:creationId xmlns:a16="http://schemas.microsoft.com/office/drawing/2014/main" id="{4D7B805A-1BBF-3D10-7C0F-618F6A178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0127C3-A8FB-743B-D84E-352D495B8126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구성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F51F32D-AC9B-855C-4D31-312F9F2654B0}"/>
              </a:ext>
            </a:extLst>
          </p:cNvPr>
          <p:cNvGrpSpPr/>
          <p:nvPr/>
        </p:nvGrpSpPr>
        <p:grpSpPr>
          <a:xfrm>
            <a:off x="631169" y="2063277"/>
            <a:ext cx="5451573" cy="3842565"/>
            <a:chOff x="631169" y="2063277"/>
            <a:chExt cx="5451573" cy="3842565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F9A2D9FF-565B-B029-65CB-5A3145EB6B89}"/>
                </a:ext>
              </a:extLst>
            </p:cNvPr>
            <p:cNvGrpSpPr/>
            <p:nvPr/>
          </p:nvGrpSpPr>
          <p:grpSpPr>
            <a:xfrm>
              <a:off x="631171" y="2063277"/>
              <a:ext cx="5451571" cy="3842565"/>
              <a:chOff x="5029200" y="1882302"/>
              <a:chExt cx="5869092" cy="3842565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6789A7-5A4D-9E2C-94E5-C00A6B19EA5F}"/>
                  </a:ext>
                </a:extLst>
              </p:cNvPr>
              <p:cNvSpPr txBox="1"/>
              <p:nvPr/>
            </p:nvSpPr>
            <p:spPr>
              <a:xfrm>
                <a:off x="5267530" y="1882302"/>
                <a:ext cx="5630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국민보호</a:t>
                </a:r>
                <a:r>
                  <a:rPr lang="en-US" altLang="ko-KR" sz="36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, </a:t>
                </a:r>
                <a:r>
                  <a:rPr lang="ko-KR" altLang="en-US" sz="3600" b="1" dirty="0" err="1">
                    <a:latin typeface="궁서" panose="02030600000101010101" pitchFamily="18" charset="-127"/>
                    <a:ea typeface="궁서" panose="02030600000101010101" pitchFamily="18" charset="-127"/>
                  </a:rPr>
                  <a:t>방재부</a:t>
                </a:r>
                <a:endParaRPr lang="en-US" altLang="ko-KR" sz="36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322690-2DC5-4E47-363E-A649B7A5A14B}"/>
                  </a:ext>
                </a:extLst>
              </p:cNvPr>
              <p:cNvSpPr txBox="1"/>
              <p:nvPr/>
            </p:nvSpPr>
            <p:spPr>
              <a:xfrm>
                <a:off x="5029200" y="2616324"/>
                <a:ext cx="394334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o-KR" altLang="en-US" sz="2800" b="1" dirty="0" err="1">
                    <a:latin typeface="궁서" panose="02030600000101010101" pitchFamily="18" charset="-127"/>
                    <a:ea typeface="궁서" panose="02030600000101010101" pitchFamily="18" charset="-127"/>
                  </a:rPr>
                  <a:t>방재과</a:t>
                </a:r>
                <a:endPara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국민 보호실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응급 </a:t>
                </a:r>
                <a:r>
                  <a:rPr lang="ko-KR" altLang="en-US" sz="2400" b="1" dirty="0" err="1">
                    <a:latin typeface="궁서" panose="02030600000101010101" pitchFamily="18" charset="-127"/>
                    <a:ea typeface="궁서" panose="02030600000101010101" pitchFamily="18" charset="-127"/>
                  </a:rPr>
                  <a:t>대책실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방재 정보실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재해 대책관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광역 응원 대책관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지진 재해 대책 전문관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국제 협력관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41CFE9-27AC-5A9A-DD62-F98024FEF530}"/>
                  </a:ext>
                </a:extLst>
              </p:cNvPr>
              <p:cNvSpPr txBox="1"/>
              <p:nvPr/>
            </p:nvSpPr>
            <p:spPr>
              <a:xfrm>
                <a:off x="8662243" y="2616324"/>
                <a:ext cx="1741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o-KR" altLang="en-US" sz="28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참사관</a:t>
                </a:r>
                <a:endPara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E3C86096-7E22-064D-1B8C-37703B389CAC}"/>
                </a:ext>
              </a:extLst>
            </p:cNvPr>
            <p:cNvGrpSpPr/>
            <p:nvPr/>
          </p:nvGrpSpPr>
          <p:grpSpPr>
            <a:xfrm>
              <a:off x="631169" y="2063277"/>
              <a:ext cx="209551" cy="180975"/>
              <a:chOff x="1054876" y="4482606"/>
              <a:chExt cx="209551" cy="180975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E8B7EC8A-B3A8-82A1-8B06-C28E8D6AC7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D9F5AEF2-4E39-EBB9-A291-1E3DB4A83C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BE5AC51F-67FB-0EB8-9510-F10F5E098A28}"/>
                </a:ext>
              </a:extLst>
            </p:cNvPr>
            <p:cNvGrpSpPr/>
            <p:nvPr/>
          </p:nvGrpSpPr>
          <p:grpSpPr>
            <a:xfrm rot="10800000">
              <a:off x="5733917" y="5724867"/>
              <a:ext cx="209551" cy="180975"/>
              <a:chOff x="1054876" y="4482606"/>
              <a:chExt cx="209551" cy="180975"/>
            </a:xfrm>
          </p:grpSpPr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19EB904F-5C07-7B86-B3DE-5484BFCF1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43AC1EBA-74D0-2EE2-00BE-78C07F58D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3302F26-0811-515A-6F02-784FBB79B9E2}"/>
              </a:ext>
            </a:extLst>
          </p:cNvPr>
          <p:cNvGrpSpPr/>
          <p:nvPr/>
        </p:nvGrpSpPr>
        <p:grpSpPr>
          <a:xfrm>
            <a:off x="5985985" y="2063277"/>
            <a:ext cx="5630762" cy="1257242"/>
            <a:chOff x="5985985" y="2063277"/>
            <a:chExt cx="5630762" cy="1257242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BE68654-6BF1-567F-A412-D2052A75E8A8}"/>
                </a:ext>
              </a:extLst>
            </p:cNvPr>
            <p:cNvGrpSpPr/>
            <p:nvPr/>
          </p:nvGrpSpPr>
          <p:grpSpPr>
            <a:xfrm>
              <a:off x="5985985" y="2063277"/>
              <a:ext cx="5630762" cy="1257242"/>
              <a:chOff x="5267530" y="1882302"/>
              <a:chExt cx="5630762" cy="125724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4515F7-81C2-7A52-EA62-C421D84BBDA4}"/>
                  </a:ext>
                </a:extLst>
              </p:cNvPr>
              <p:cNvSpPr txBox="1"/>
              <p:nvPr/>
            </p:nvSpPr>
            <p:spPr>
              <a:xfrm>
                <a:off x="5267530" y="1882302"/>
                <a:ext cx="5630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심의회</a:t>
                </a:r>
                <a:endParaRPr lang="en-US" altLang="ko-KR" sz="36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221F4F-1876-E0ED-2A62-2CCC7FA2670E}"/>
                  </a:ext>
                </a:extLst>
              </p:cNvPr>
              <p:cNvSpPr txBox="1"/>
              <p:nvPr/>
            </p:nvSpPr>
            <p:spPr>
              <a:xfrm>
                <a:off x="6694301" y="2616324"/>
                <a:ext cx="2777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o-KR" altLang="en-US" sz="28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소방 심의회</a:t>
                </a:r>
                <a:endPara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82559076-378F-7AFB-40E9-8B6C17A50721}"/>
                </a:ext>
              </a:extLst>
            </p:cNvPr>
            <p:cNvGrpSpPr/>
            <p:nvPr/>
          </p:nvGrpSpPr>
          <p:grpSpPr>
            <a:xfrm rot="10800000">
              <a:off x="9763328" y="3131002"/>
              <a:ext cx="209551" cy="180975"/>
              <a:chOff x="1054876" y="4482606"/>
              <a:chExt cx="209551" cy="180975"/>
            </a:xfrm>
          </p:grpSpPr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CC650569-65B8-8C7D-110A-3725D3966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305AD869-7797-3A41-0CDB-0632DEBE7A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472CEE54-3FDB-893A-91CA-9B4CDFC75017}"/>
                </a:ext>
              </a:extLst>
            </p:cNvPr>
            <p:cNvGrpSpPr/>
            <p:nvPr/>
          </p:nvGrpSpPr>
          <p:grpSpPr>
            <a:xfrm>
              <a:off x="7412755" y="2153036"/>
              <a:ext cx="209551" cy="180975"/>
              <a:chOff x="1054876" y="4482606"/>
              <a:chExt cx="209551" cy="180975"/>
            </a:xfrm>
          </p:grpSpPr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228C0614-0DC5-ED56-338E-EC2FD5400F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79F282BD-4AFA-9A52-F863-FAE54AC129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D8D78BF4-1F5F-3F22-6C59-7777E6D3EEA1}"/>
              </a:ext>
            </a:extLst>
          </p:cNvPr>
          <p:cNvGrpSpPr/>
          <p:nvPr/>
        </p:nvGrpSpPr>
        <p:grpSpPr>
          <a:xfrm>
            <a:off x="5985985" y="4342045"/>
            <a:ext cx="5630762" cy="1788141"/>
            <a:chOff x="5985985" y="4342045"/>
            <a:chExt cx="5630762" cy="1788141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1E316F28-5B6C-3497-79D1-CB783A986251}"/>
                </a:ext>
              </a:extLst>
            </p:cNvPr>
            <p:cNvGrpSpPr/>
            <p:nvPr/>
          </p:nvGrpSpPr>
          <p:grpSpPr>
            <a:xfrm>
              <a:off x="5985985" y="4351570"/>
              <a:ext cx="5630762" cy="1688129"/>
              <a:chOff x="5267530" y="1882302"/>
              <a:chExt cx="5630762" cy="168812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A058B9-11D9-CCAD-F7CF-326FA96CE61A}"/>
                  </a:ext>
                </a:extLst>
              </p:cNvPr>
              <p:cNvSpPr txBox="1"/>
              <p:nvPr/>
            </p:nvSpPr>
            <p:spPr>
              <a:xfrm>
                <a:off x="5267530" y="1882302"/>
                <a:ext cx="5630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6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시설 등 기관</a:t>
                </a:r>
                <a:endParaRPr lang="en-US" altLang="ko-KR" sz="36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C43690-1529-224A-3D96-1DC4287B3712}"/>
                  </a:ext>
                </a:extLst>
              </p:cNvPr>
              <p:cNvSpPr txBox="1"/>
              <p:nvPr/>
            </p:nvSpPr>
            <p:spPr>
              <a:xfrm>
                <a:off x="6694300" y="2616324"/>
                <a:ext cx="311236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ko-KR" altLang="en-US" sz="28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소방 대학원</a:t>
                </a:r>
                <a:endPara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r>
                  <a:rPr lang="en-US" altLang="ko-KR" sz="28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- </a:t>
                </a:r>
                <a:r>
                  <a:rPr lang="ko-KR" altLang="en-US" sz="28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소방연구센터</a:t>
                </a:r>
                <a:endPara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BCE4880-23A8-DA2D-2B86-E2AD79BCCFC1}"/>
                </a:ext>
              </a:extLst>
            </p:cNvPr>
            <p:cNvGrpSpPr/>
            <p:nvPr/>
          </p:nvGrpSpPr>
          <p:grpSpPr>
            <a:xfrm rot="10800000">
              <a:off x="10085200" y="5949211"/>
              <a:ext cx="209551" cy="180975"/>
              <a:chOff x="1054876" y="4482606"/>
              <a:chExt cx="209551" cy="180975"/>
            </a:xfrm>
          </p:grpSpPr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A84E4C81-24DD-F22E-7051-03241D718B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B28A029A-37E5-E195-024A-96B7067810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2A77DB1-6B88-C28F-D46F-D40C35FCDF03}"/>
                </a:ext>
              </a:extLst>
            </p:cNvPr>
            <p:cNvGrpSpPr/>
            <p:nvPr/>
          </p:nvGrpSpPr>
          <p:grpSpPr>
            <a:xfrm>
              <a:off x="7269880" y="4342045"/>
              <a:ext cx="209551" cy="180975"/>
              <a:chOff x="1054876" y="4482606"/>
              <a:chExt cx="209551" cy="180975"/>
            </a:xfrm>
          </p:grpSpPr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970F6C5E-D19A-A459-B501-54BB5CF6A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EA1C19C0-49C3-8737-EDA0-7556F5824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5888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EDBBBE8-AA28-B9C6-0842-F07955C64E46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7DDA1CD7-D0A0-FAD0-64AE-355B881ED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62A95F-2161-A67A-1C21-8F203875C7E2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직원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BC724B8-085C-B4CF-4319-D19BAD44665B}"/>
              </a:ext>
            </a:extLst>
          </p:cNvPr>
          <p:cNvGrpSpPr/>
          <p:nvPr/>
        </p:nvGrpSpPr>
        <p:grpSpPr>
          <a:xfrm>
            <a:off x="631168" y="4571615"/>
            <a:ext cx="9684955" cy="1556552"/>
            <a:chOff x="631168" y="4571615"/>
            <a:chExt cx="9684955" cy="155655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E555BD-64F3-1322-47A3-09F91D29A89A}"/>
                </a:ext>
              </a:extLst>
            </p:cNvPr>
            <p:cNvSpPr txBox="1"/>
            <p:nvPr/>
          </p:nvSpPr>
          <p:spPr>
            <a:xfrm>
              <a:off x="735944" y="4571615"/>
              <a:ext cx="958017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소방청</a:t>
              </a:r>
              <a:r>
                <a:rPr lang="ko-KR" altLang="en-US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직원 </a:t>
              </a:r>
              <a:r>
                <a:rPr lang="en-US" altLang="ko-KR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= </a:t>
              </a:r>
              <a:r>
                <a:rPr lang="ko-KR" altLang="en-US" sz="32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통상시</a:t>
              </a:r>
              <a:r>
                <a:rPr lang="ko-KR" altLang="en-US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사복 </a:t>
              </a:r>
              <a:r>
                <a:rPr lang="en-US" altLang="ko-KR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(</a:t>
              </a:r>
              <a:r>
                <a:rPr lang="ko-KR" altLang="en-US" sz="32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배광복</a:t>
              </a:r>
              <a:r>
                <a:rPr lang="en-US" altLang="ko-KR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)</a:t>
              </a:r>
            </a:p>
            <a:p>
              <a:r>
                <a:rPr lang="en-US" altLang="ko-KR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BUT 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상황에 따라 </a:t>
              </a:r>
              <a:endPara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제복 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· 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제모 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· 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활동복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(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작업복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) · </a:t>
              </a:r>
              <a:r>
                <a:rPr lang="ko-KR" altLang="en-US" sz="28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아폴로캡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· 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안전모 등 착용</a:t>
              </a:r>
              <a:endPara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5B9539F0-6B88-1B1B-C800-8A22ACE489AA}"/>
                </a:ext>
              </a:extLst>
            </p:cNvPr>
            <p:cNvGrpSpPr/>
            <p:nvPr/>
          </p:nvGrpSpPr>
          <p:grpSpPr>
            <a:xfrm>
              <a:off x="631168" y="4571615"/>
              <a:ext cx="209551" cy="180975"/>
              <a:chOff x="1054876" y="4482606"/>
              <a:chExt cx="209551" cy="180975"/>
            </a:xfrm>
          </p:grpSpPr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B78E1C34-0A0C-DB17-F180-ACFFAADC5F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E8870651-A8F2-4B04-B8C5-F493029C6D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5E0FF59-9861-54BA-FC32-1977558D36E5}"/>
                </a:ext>
              </a:extLst>
            </p:cNvPr>
            <p:cNvGrpSpPr/>
            <p:nvPr/>
          </p:nvGrpSpPr>
          <p:grpSpPr>
            <a:xfrm rot="10800000">
              <a:off x="9685806" y="5947192"/>
              <a:ext cx="209551" cy="180975"/>
              <a:chOff x="1054876" y="4482606"/>
              <a:chExt cx="209551" cy="180975"/>
            </a:xfrm>
          </p:grpSpPr>
          <p:cxnSp>
            <p:nvCxnSpPr>
              <p:cNvPr id="14" name="직선 연결선 13">
                <a:extLst>
                  <a:ext uri="{FF2B5EF4-FFF2-40B4-BE49-F238E27FC236}">
                    <a16:creationId xmlns:a16="http://schemas.microsoft.com/office/drawing/2014/main" id="{D9A828EA-F2AD-54C5-2DC0-A578AF4B1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595BF64F-8FF5-165C-6384-FA5240F30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A18BD5C-C572-28AE-3E98-F389435F347C}"/>
              </a:ext>
            </a:extLst>
          </p:cNvPr>
          <p:cNvGrpSpPr/>
          <p:nvPr/>
        </p:nvGrpSpPr>
        <p:grpSpPr>
          <a:xfrm>
            <a:off x="495082" y="2462618"/>
            <a:ext cx="6585182" cy="1101441"/>
            <a:chOff x="495082" y="2462618"/>
            <a:chExt cx="6585182" cy="11014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B9DFEE-C64F-9DD0-04F6-0F2AB149B552}"/>
                </a:ext>
              </a:extLst>
            </p:cNvPr>
            <p:cNvSpPr txBox="1"/>
            <p:nvPr/>
          </p:nvSpPr>
          <p:spPr>
            <a:xfrm>
              <a:off x="631169" y="2462618"/>
              <a:ext cx="64490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소방청</a:t>
              </a:r>
              <a:r>
                <a:rPr lang="ko-KR" altLang="en-US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직원 </a:t>
              </a:r>
              <a:r>
                <a:rPr lang="en-US" altLang="ko-KR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= </a:t>
              </a:r>
              <a:r>
                <a:rPr lang="ko-KR" altLang="en-US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소방관 </a:t>
              </a:r>
              <a:r>
                <a:rPr lang="en-US" altLang="ko-KR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X</a:t>
              </a:r>
            </a:p>
            <a:p>
              <a:r>
                <a:rPr lang="ko-KR" altLang="en-US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→ 총무사무관 또는 총무 기술관</a:t>
              </a:r>
              <a:endParaRPr lang="en-US" altLang="ko-KR" sz="32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ED2309AC-C214-2253-2296-63ED8C8B7AB4}"/>
                </a:ext>
              </a:extLst>
            </p:cNvPr>
            <p:cNvGrpSpPr/>
            <p:nvPr/>
          </p:nvGrpSpPr>
          <p:grpSpPr>
            <a:xfrm>
              <a:off x="495082" y="2462618"/>
              <a:ext cx="209551" cy="180975"/>
              <a:chOff x="1054876" y="4482606"/>
              <a:chExt cx="209551" cy="180975"/>
            </a:xfrm>
          </p:grpSpPr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03B50C73-5E02-6B4D-B08B-69F49655E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>
                <a:extLst>
                  <a:ext uri="{FF2B5EF4-FFF2-40B4-BE49-F238E27FC236}">
                    <a16:creationId xmlns:a16="http://schemas.microsoft.com/office/drawing/2014/main" id="{A6227718-958C-AD5F-CC9D-42AA5C013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4240C6B7-42FD-5413-73EA-18B8702C08D6}"/>
                </a:ext>
              </a:extLst>
            </p:cNvPr>
            <p:cNvGrpSpPr/>
            <p:nvPr/>
          </p:nvGrpSpPr>
          <p:grpSpPr>
            <a:xfrm rot="10800000">
              <a:off x="6417089" y="3383084"/>
              <a:ext cx="209551" cy="180975"/>
              <a:chOff x="1054876" y="4482606"/>
              <a:chExt cx="209551" cy="180975"/>
            </a:xfrm>
          </p:grpSpPr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91875B88-8DEA-79B8-470C-3CE284DFD1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594F785D-34D8-9BFA-DA10-D192A37FF8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BB0F302C-8A50-0991-2FA2-F8375EAD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73" y="205434"/>
            <a:ext cx="2945216" cy="4417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E5A3FB-4E1B-C7F8-DBC7-679905F21194}"/>
              </a:ext>
            </a:extLst>
          </p:cNvPr>
          <p:cNvSpPr txBox="1"/>
          <p:nvPr/>
        </p:nvSpPr>
        <p:spPr>
          <a:xfrm>
            <a:off x="8281649" y="4694640"/>
            <a:ext cx="3910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유독가스 감지 중인 소방대원들</a:t>
            </a:r>
            <a:endParaRPr lang="en-US" altLang="ko-KR" sz="16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7884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소방청이 입주한 일본 중앙정부합동청사 2호관">
            <a:extLst>
              <a:ext uri="{FF2B5EF4-FFF2-40B4-BE49-F238E27FC236}">
                <a16:creationId xmlns:a16="http://schemas.microsoft.com/office/drawing/2014/main" id="{7D68B08E-DBDE-236D-A695-031820ABA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14753"/>
          <a:stretch/>
        </p:blipFill>
        <p:spPr bwMode="auto">
          <a:xfrm>
            <a:off x="5588635" y="0"/>
            <a:ext cx="6603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9B445C0-A5B8-60D2-B805-89F66EEF93C9}"/>
              </a:ext>
            </a:extLst>
          </p:cNvPr>
          <p:cNvSpPr/>
          <p:nvPr/>
        </p:nvSpPr>
        <p:spPr>
          <a:xfrm>
            <a:off x="-735490" y="-713006"/>
            <a:ext cx="7646829" cy="9357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0" rIns="216000"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F8BA5-A7AA-03B4-5905-3C8A2A43351B}"/>
              </a:ext>
            </a:extLst>
          </p:cNvPr>
          <p:cNvSpPr txBox="1"/>
          <p:nvPr/>
        </p:nvSpPr>
        <p:spPr>
          <a:xfrm>
            <a:off x="716280" y="382161"/>
            <a:ext cx="49682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목  차</a:t>
            </a:r>
            <a:endParaRPr lang="en-US" altLang="ko-KR" sz="4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4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소방청</a:t>
            </a:r>
            <a:r>
              <a:rPr lang="ko-KR" altLang="en-US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이란</a:t>
            </a:r>
            <a:r>
              <a:rPr lang="en-US" altLang="ko-KR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altLang="ko-KR" sz="4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소방청의 역사</a:t>
            </a:r>
            <a:endParaRPr lang="en-US" altLang="ko-KR" sz="4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4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44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소방청</a:t>
            </a:r>
            <a:r>
              <a:rPr lang="ko-KR" altLang="en-US" sz="4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구성</a:t>
            </a:r>
            <a:endParaRPr lang="en-US" altLang="ko-KR" sz="4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4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FF043399-91AD-A79E-91F8-DEFCA54EB8A6}"/>
              </a:ext>
            </a:extLst>
          </p:cNvPr>
          <p:cNvCxnSpPr>
            <a:cxnSpLocks/>
          </p:cNvCxnSpPr>
          <p:nvPr/>
        </p:nvCxnSpPr>
        <p:spPr>
          <a:xfrm>
            <a:off x="854636" y="2545976"/>
            <a:ext cx="38010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22C3AE77-9898-0ED1-E2F3-DB45C69B0FF5}"/>
              </a:ext>
            </a:extLst>
          </p:cNvPr>
          <p:cNvCxnSpPr>
            <a:cxnSpLocks/>
          </p:cNvCxnSpPr>
          <p:nvPr/>
        </p:nvCxnSpPr>
        <p:spPr>
          <a:xfrm>
            <a:off x="854636" y="3875741"/>
            <a:ext cx="38787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DD174AF-D634-AF09-C8D6-3EA9BCBF74D2}"/>
              </a:ext>
            </a:extLst>
          </p:cNvPr>
          <p:cNvCxnSpPr>
            <a:cxnSpLocks/>
          </p:cNvCxnSpPr>
          <p:nvPr/>
        </p:nvCxnSpPr>
        <p:spPr>
          <a:xfrm>
            <a:off x="854636" y="5217459"/>
            <a:ext cx="33468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56283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일본의 소방 - 위키백과, 우리 모두의 백과사전">
            <a:extLst>
              <a:ext uri="{FF2B5EF4-FFF2-40B4-BE49-F238E27FC236}">
                <a16:creationId xmlns:a16="http://schemas.microsoft.com/office/drawing/2014/main" id="{15CA7ED1-E0BC-1325-7466-E83D1DC48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" b="12809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5F5598-F4AA-257E-32EB-1934862899F6}"/>
              </a:ext>
            </a:extLst>
          </p:cNvPr>
          <p:cNvSpPr txBox="1"/>
          <p:nvPr/>
        </p:nvSpPr>
        <p:spPr>
          <a:xfrm>
            <a:off x="0" y="-9239"/>
            <a:ext cx="12192000" cy="6867237"/>
          </a:xfrm>
          <a:custGeom>
            <a:avLst/>
            <a:gdLst/>
            <a:ahLst/>
            <a:cxnLst/>
            <a:rect l="l" t="t" r="r" b="b"/>
            <a:pathLst>
              <a:path w="12192000" h="6867237">
                <a:moveTo>
                  <a:pt x="5534398" y="4031014"/>
                </a:moveTo>
                <a:lnTo>
                  <a:pt x="6178080" y="4031014"/>
                </a:lnTo>
                <a:lnTo>
                  <a:pt x="6178080" y="4127752"/>
                </a:lnTo>
                <a:lnTo>
                  <a:pt x="5534398" y="4127752"/>
                </a:lnTo>
                <a:close/>
                <a:moveTo>
                  <a:pt x="1687191" y="3900789"/>
                </a:moveTo>
                <a:lnTo>
                  <a:pt x="2368080" y="3900789"/>
                </a:lnTo>
                <a:lnTo>
                  <a:pt x="2368080" y="4138914"/>
                </a:lnTo>
                <a:lnTo>
                  <a:pt x="1687191" y="4138914"/>
                </a:lnTo>
                <a:close/>
                <a:moveTo>
                  <a:pt x="5162328" y="3651502"/>
                </a:moveTo>
                <a:lnTo>
                  <a:pt x="5162328" y="4231932"/>
                </a:lnTo>
                <a:cubicBezTo>
                  <a:pt x="5162328" y="4279061"/>
                  <a:pt x="5176591" y="4316888"/>
                  <a:pt x="5205116" y="4345413"/>
                </a:cubicBezTo>
                <a:cubicBezTo>
                  <a:pt x="5233642" y="4373939"/>
                  <a:pt x="5271469" y="4388201"/>
                  <a:pt x="5318597" y="4388201"/>
                </a:cubicBezTo>
                <a:lnTo>
                  <a:pt x="6550150" y="4388201"/>
                </a:lnTo>
                <a:lnTo>
                  <a:pt x="6550150" y="3651502"/>
                </a:lnTo>
                <a:lnTo>
                  <a:pt x="6178080" y="3651502"/>
                </a:lnTo>
                <a:lnTo>
                  <a:pt x="6178080" y="3770565"/>
                </a:lnTo>
                <a:lnTo>
                  <a:pt x="5534398" y="3770565"/>
                </a:lnTo>
                <a:lnTo>
                  <a:pt x="5534398" y="3651502"/>
                </a:lnTo>
                <a:close/>
                <a:moveTo>
                  <a:pt x="1315121" y="3640340"/>
                </a:moveTo>
                <a:lnTo>
                  <a:pt x="1315121" y="4239141"/>
                </a:lnTo>
                <a:cubicBezTo>
                  <a:pt x="1315121" y="4287471"/>
                  <a:pt x="1329384" y="4326258"/>
                  <a:pt x="1357909" y="4355500"/>
                </a:cubicBezTo>
                <a:cubicBezTo>
                  <a:pt x="1386434" y="4384742"/>
                  <a:pt x="1424261" y="4399363"/>
                  <a:pt x="1471390" y="4399363"/>
                </a:cubicBezTo>
                <a:lnTo>
                  <a:pt x="2740150" y="4399363"/>
                </a:lnTo>
                <a:lnTo>
                  <a:pt x="2740150" y="3640340"/>
                </a:lnTo>
                <a:close/>
                <a:moveTo>
                  <a:pt x="5553002" y="3033865"/>
                </a:moveTo>
                <a:cubicBezTo>
                  <a:pt x="5608076" y="3033865"/>
                  <a:pt x="5656571" y="3048748"/>
                  <a:pt x="5698487" y="3078514"/>
                </a:cubicBezTo>
                <a:cubicBezTo>
                  <a:pt x="5740403" y="3108279"/>
                  <a:pt x="5761362" y="3151688"/>
                  <a:pt x="5761362" y="3208738"/>
                </a:cubicBezTo>
                <a:cubicBezTo>
                  <a:pt x="5761362" y="3263309"/>
                  <a:pt x="5740403" y="3306097"/>
                  <a:pt x="5698487" y="3337103"/>
                </a:cubicBezTo>
                <a:cubicBezTo>
                  <a:pt x="5656571" y="3368109"/>
                  <a:pt x="5608076" y="3383612"/>
                  <a:pt x="5553002" y="3383612"/>
                </a:cubicBezTo>
                <a:cubicBezTo>
                  <a:pt x="5500330" y="3383612"/>
                  <a:pt x="5452437" y="3368109"/>
                  <a:pt x="5409319" y="3337103"/>
                </a:cubicBezTo>
                <a:cubicBezTo>
                  <a:pt x="5366201" y="3306097"/>
                  <a:pt x="5344643" y="3263309"/>
                  <a:pt x="5344643" y="3208738"/>
                </a:cubicBezTo>
                <a:cubicBezTo>
                  <a:pt x="5344643" y="3151688"/>
                  <a:pt x="5366201" y="3108279"/>
                  <a:pt x="5409319" y="3078514"/>
                </a:cubicBezTo>
                <a:cubicBezTo>
                  <a:pt x="5452437" y="3048748"/>
                  <a:pt x="5500330" y="3033865"/>
                  <a:pt x="5553002" y="3033865"/>
                </a:cubicBezTo>
                <a:close/>
                <a:moveTo>
                  <a:pt x="1207221" y="2639471"/>
                </a:moveTo>
                <a:lnTo>
                  <a:pt x="1207221" y="2899920"/>
                </a:lnTo>
                <a:lnTo>
                  <a:pt x="1791371" y="2899920"/>
                </a:lnTo>
                <a:cubicBezTo>
                  <a:pt x="1744242" y="3023944"/>
                  <a:pt x="1664867" y="3126263"/>
                  <a:pt x="1553246" y="3206878"/>
                </a:cubicBezTo>
                <a:cubicBezTo>
                  <a:pt x="1441625" y="3287493"/>
                  <a:pt x="1290316" y="3345164"/>
                  <a:pt x="1099320" y="3379891"/>
                </a:cubicBezTo>
                <a:lnTo>
                  <a:pt x="1300238" y="3599412"/>
                </a:lnTo>
                <a:cubicBezTo>
                  <a:pt x="1570609" y="3579569"/>
                  <a:pt x="1792611" y="3477249"/>
                  <a:pt x="1966244" y="3292454"/>
                </a:cubicBezTo>
                <a:cubicBezTo>
                  <a:pt x="2139877" y="3107659"/>
                  <a:pt x="2226693" y="2930073"/>
                  <a:pt x="2226693" y="2759696"/>
                </a:cubicBezTo>
                <a:cubicBezTo>
                  <a:pt x="2226693" y="2719621"/>
                  <a:pt x="2217391" y="2689565"/>
                  <a:pt x="2198788" y="2669527"/>
                </a:cubicBezTo>
                <a:cubicBezTo>
                  <a:pt x="2180184" y="2649490"/>
                  <a:pt x="2152279" y="2639471"/>
                  <a:pt x="2115072" y="2639471"/>
                </a:cubicBezTo>
                <a:close/>
                <a:moveTo>
                  <a:pt x="5374408" y="2594822"/>
                </a:moveTo>
                <a:lnTo>
                  <a:pt x="5374408" y="2684119"/>
                </a:lnTo>
                <a:lnTo>
                  <a:pt x="4972572" y="2684119"/>
                </a:lnTo>
                <a:lnTo>
                  <a:pt x="4972572" y="2944569"/>
                </a:lnTo>
                <a:lnTo>
                  <a:pt x="5158607" y="2944569"/>
                </a:lnTo>
                <a:cubicBezTo>
                  <a:pt x="5089154" y="2971854"/>
                  <a:pt x="5040785" y="3012782"/>
                  <a:pt x="5013500" y="3067352"/>
                </a:cubicBezTo>
                <a:cubicBezTo>
                  <a:pt x="4986215" y="3121922"/>
                  <a:pt x="4972572" y="3174012"/>
                  <a:pt x="4972572" y="3223621"/>
                </a:cubicBezTo>
                <a:cubicBezTo>
                  <a:pt x="4972572" y="3340203"/>
                  <a:pt x="5022821" y="3439422"/>
                  <a:pt x="5123318" y="3521278"/>
                </a:cubicBezTo>
                <a:cubicBezTo>
                  <a:pt x="5223817" y="3603133"/>
                  <a:pt x="5365784" y="3644061"/>
                  <a:pt x="5549223" y="3644061"/>
                </a:cubicBezTo>
                <a:cubicBezTo>
                  <a:pt x="5735180" y="3644061"/>
                  <a:pt x="5879038" y="3603133"/>
                  <a:pt x="5980795" y="3521278"/>
                </a:cubicBezTo>
                <a:cubicBezTo>
                  <a:pt x="6082553" y="3439422"/>
                  <a:pt x="6133431" y="3340203"/>
                  <a:pt x="6133431" y="3223621"/>
                </a:cubicBezTo>
                <a:cubicBezTo>
                  <a:pt x="6133431" y="3174012"/>
                  <a:pt x="6119168" y="3121922"/>
                  <a:pt x="6090643" y="3067352"/>
                </a:cubicBezTo>
                <a:cubicBezTo>
                  <a:pt x="6062118" y="3012782"/>
                  <a:pt x="6011888" y="2971854"/>
                  <a:pt x="5939955" y="2944569"/>
                </a:cubicBezTo>
                <a:lnTo>
                  <a:pt x="6096224" y="2944569"/>
                </a:lnTo>
                <a:lnTo>
                  <a:pt x="6096224" y="2684119"/>
                </a:lnTo>
                <a:lnTo>
                  <a:pt x="5746478" y="2684119"/>
                </a:lnTo>
                <a:lnTo>
                  <a:pt x="5746478" y="2594822"/>
                </a:lnTo>
                <a:close/>
                <a:moveTo>
                  <a:pt x="6178080" y="2579940"/>
                </a:moveTo>
                <a:lnTo>
                  <a:pt x="6178080" y="3606854"/>
                </a:lnTo>
                <a:lnTo>
                  <a:pt x="6550150" y="3606854"/>
                </a:lnTo>
                <a:lnTo>
                  <a:pt x="6550150" y="3164090"/>
                </a:lnTo>
                <a:lnTo>
                  <a:pt x="6736185" y="3164090"/>
                </a:lnTo>
                <a:lnTo>
                  <a:pt x="6736185" y="2903641"/>
                </a:lnTo>
                <a:lnTo>
                  <a:pt x="6550150" y="2903641"/>
                </a:lnTo>
                <a:lnTo>
                  <a:pt x="6550150" y="2579940"/>
                </a:lnTo>
                <a:close/>
                <a:moveTo>
                  <a:pt x="2368080" y="2579940"/>
                </a:moveTo>
                <a:lnTo>
                  <a:pt x="2368080" y="3610574"/>
                </a:lnTo>
                <a:lnTo>
                  <a:pt x="2740150" y="3610574"/>
                </a:lnTo>
                <a:lnTo>
                  <a:pt x="2740150" y="3167811"/>
                </a:lnTo>
                <a:lnTo>
                  <a:pt x="2926185" y="3167811"/>
                </a:lnTo>
                <a:lnTo>
                  <a:pt x="2926185" y="2907362"/>
                </a:lnTo>
                <a:lnTo>
                  <a:pt x="2740150" y="2907362"/>
                </a:lnTo>
                <a:lnTo>
                  <a:pt x="2740150" y="2579940"/>
                </a:lnTo>
                <a:close/>
                <a:moveTo>
                  <a:pt x="9988079" y="2565057"/>
                </a:moveTo>
                <a:lnTo>
                  <a:pt x="9988079" y="3964041"/>
                </a:lnTo>
                <a:lnTo>
                  <a:pt x="9221614" y="3964041"/>
                </a:lnTo>
                <a:lnTo>
                  <a:pt x="9221614" y="2877596"/>
                </a:lnTo>
                <a:lnTo>
                  <a:pt x="9842972" y="2877596"/>
                </a:lnTo>
                <a:lnTo>
                  <a:pt x="9842972" y="2617147"/>
                </a:lnTo>
                <a:lnTo>
                  <a:pt x="8849544" y="2617147"/>
                </a:lnTo>
                <a:lnTo>
                  <a:pt x="8849544" y="4068221"/>
                </a:lnTo>
                <a:cubicBezTo>
                  <a:pt x="8849544" y="4115350"/>
                  <a:pt x="8863806" y="4153177"/>
                  <a:pt x="8892332" y="4181702"/>
                </a:cubicBezTo>
                <a:cubicBezTo>
                  <a:pt x="8920858" y="4210228"/>
                  <a:pt x="8958684" y="4224490"/>
                  <a:pt x="9005814" y="4224490"/>
                </a:cubicBezTo>
                <a:lnTo>
                  <a:pt x="9988079" y="4224490"/>
                </a:lnTo>
                <a:lnTo>
                  <a:pt x="9988079" y="4395643"/>
                </a:lnTo>
                <a:lnTo>
                  <a:pt x="10360150" y="4395643"/>
                </a:lnTo>
                <a:lnTo>
                  <a:pt x="10360150" y="3413377"/>
                </a:lnTo>
                <a:lnTo>
                  <a:pt x="10546185" y="3413377"/>
                </a:lnTo>
                <a:lnTo>
                  <a:pt x="10546185" y="3152928"/>
                </a:lnTo>
                <a:lnTo>
                  <a:pt x="10360150" y="3152928"/>
                </a:lnTo>
                <a:lnTo>
                  <a:pt x="10360150" y="2565057"/>
                </a:lnTo>
                <a:close/>
                <a:moveTo>
                  <a:pt x="8135169" y="2565057"/>
                </a:moveTo>
                <a:lnTo>
                  <a:pt x="8135169" y="3952879"/>
                </a:lnTo>
                <a:lnTo>
                  <a:pt x="7338939" y="3952879"/>
                </a:lnTo>
                <a:lnTo>
                  <a:pt x="7338939" y="2602264"/>
                </a:lnTo>
                <a:lnTo>
                  <a:pt x="6966869" y="2602264"/>
                </a:lnTo>
                <a:lnTo>
                  <a:pt x="6966869" y="4057059"/>
                </a:lnTo>
                <a:cubicBezTo>
                  <a:pt x="6966869" y="4104188"/>
                  <a:pt x="6981132" y="4142015"/>
                  <a:pt x="7009657" y="4170540"/>
                </a:cubicBezTo>
                <a:cubicBezTo>
                  <a:pt x="7038182" y="4199066"/>
                  <a:pt x="7076010" y="4213328"/>
                  <a:pt x="7123138" y="4213328"/>
                </a:cubicBezTo>
                <a:lnTo>
                  <a:pt x="8135169" y="4213328"/>
                </a:lnTo>
                <a:lnTo>
                  <a:pt x="8135169" y="4395643"/>
                </a:lnTo>
                <a:lnTo>
                  <a:pt x="8507240" y="4395643"/>
                </a:lnTo>
                <a:lnTo>
                  <a:pt x="8507240" y="2565057"/>
                </a:lnTo>
                <a:close/>
                <a:moveTo>
                  <a:pt x="4273080" y="2565057"/>
                </a:moveTo>
                <a:lnTo>
                  <a:pt x="4273080" y="3848699"/>
                </a:lnTo>
                <a:cubicBezTo>
                  <a:pt x="4146809" y="3719715"/>
                  <a:pt x="4045168" y="3557864"/>
                  <a:pt x="3968157" y="3363148"/>
                </a:cubicBezTo>
                <a:cubicBezTo>
                  <a:pt x="3891146" y="3168431"/>
                  <a:pt x="3852640" y="2913563"/>
                  <a:pt x="3852640" y="2598543"/>
                </a:cubicBezTo>
                <a:lnTo>
                  <a:pt x="3480570" y="2598543"/>
                </a:lnTo>
                <a:cubicBezTo>
                  <a:pt x="3480570" y="2918524"/>
                  <a:pt x="3443363" y="3185174"/>
                  <a:pt x="3368949" y="3398494"/>
                </a:cubicBezTo>
                <a:cubicBezTo>
                  <a:pt x="3294535" y="3611815"/>
                  <a:pt x="3169271" y="3804051"/>
                  <a:pt x="2993158" y="3975203"/>
                </a:cubicBezTo>
                <a:lnTo>
                  <a:pt x="3216400" y="4198446"/>
                </a:lnTo>
                <a:cubicBezTo>
                  <a:pt x="3298256" y="4133953"/>
                  <a:pt x="3380276" y="4053338"/>
                  <a:pt x="3462461" y="3956600"/>
                </a:cubicBezTo>
                <a:cubicBezTo>
                  <a:pt x="3544646" y="3859862"/>
                  <a:pt x="3613275" y="3759403"/>
                  <a:pt x="3668350" y="3655223"/>
                </a:cubicBezTo>
                <a:cubicBezTo>
                  <a:pt x="3725943" y="3761883"/>
                  <a:pt x="3795435" y="3860482"/>
                  <a:pt x="3876825" y="3951019"/>
                </a:cubicBezTo>
                <a:cubicBezTo>
                  <a:pt x="3958215" y="4041556"/>
                  <a:pt x="4047726" y="4126512"/>
                  <a:pt x="4145355" y="4205887"/>
                </a:cubicBezTo>
                <a:lnTo>
                  <a:pt x="4273080" y="4109149"/>
                </a:lnTo>
                <a:lnTo>
                  <a:pt x="4273080" y="4395643"/>
                </a:lnTo>
                <a:lnTo>
                  <a:pt x="4645150" y="4395643"/>
                </a:lnTo>
                <a:lnTo>
                  <a:pt x="4645150" y="3413377"/>
                </a:lnTo>
                <a:lnTo>
                  <a:pt x="4831185" y="3413377"/>
                </a:lnTo>
                <a:lnTo>
                  <a:pt x="4831185" y="3152928"/>
                </a:lnTo>
                <a:lnTo>
                  <a:pt x="4645150" y="3152928"/>
                </a:lnTo>
                <a:lnTo>
                  <a:pt x="4645150" y="25650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67237"/>
                </a:lnTo>
                <a:lnTo>
                  <a:pt x="0" y="6867237"/>
                </a:ln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15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6184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DBF95469-4B5C-25E1-2443-6F3781A76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5E1705C-F2D3-F615-9D91-F6FA134C94BE}"/>
              </a:ext>
            </a:extLst>
          </p:cNvPr>
          <p:cNvSpPr/>
          <p:nvPr/>
        </p:nvSpPr>
        <p:spPr>
          <a:xfrm>
            <a:off x="0" y="-9239"/>
            <a:ext cx="12192000" cy="6867237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6C440-1735-01AC-6484-4DE5FF4A3E4B}"/>
              </a:ext>
            </a:extLst>
          </p:cNvPr>
          <p:cNvSpPr txBox="1"/>
          <p:nvPr/>
        </p:nvSpPr>
        <p:spPr>
          <a:xfrm>
            <a:off x="0" y="3657600"/>
            <a:ext cx="100050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일본 </a:t>
            </a:r>
            <a:r>
              <a:rPr lang="ko-KR" altLang="en-US" sz="9600" b="1" dirty="0" err="1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소방청</a:t>
            </a:r>
            <a:endParaRPr lang="en-US" altLang="ko-KR" sz="96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5400" b="1" i="0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5400" b="1" i="0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5400" b="1" i="0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4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消防庁</a:t>
            </a:r>
            <a:endParaRPr lang="en-US" altLang="ko-KR" sz="5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12247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5287556-A536-CB18-9D7D-4D28A265F14F}"/>
              </a:ext>
            </a:extLst>
          </p:cNvPr>
          <p:cNvGrpSpPr/>
          <p:nvPr/>
        </p:nvGrpSpPr>
        <p:grpSpPr>
          <a:xfrm>
            <a:off x="-68581" y="0"/>
            <a:ext cx="7711435" cy="1212473"/>
            <a:chOff x="-68580" y="0"/>
            <a:chExt cx="6842760" cy="1212473"/>
          </a:xfrm>
        </p:grpSpPr>
        <p:pic>
          <p:nvPicPr>
            <p:cNvPr id="5" name="그래픽 4" descr="연결됨 단색으로 채워진">
              <a:extLst>
                <a:ext uri="{FF2B5EF4-FFF2-40B4-BE49-F238E27FC236}">
                  <a16:creationId xmlns:a16="http://schemas.microsoft.com/office/drawing/2014/main" id="{40B620A1-B982-DCE4-ED2E-ECEB97260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063613-AEC0-6A5A-BF9F-058E0135F04C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</a:t>
              </a:r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endParaRPr lang="ko-KR" altLang="en-US" sz="6000" b="1" u="sng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AC7E2F53-E2A3-F3FE-B97D-73D29ADC345E}"/>
              </a:ext>
            </a:extLst>
          </p:cNvPr>
          <p:cNvGrpSpPr/>
          <p:nvPr/>
        </p:nvGrpSpPr>
        <p:grpSpPr>
          <a:xfrm>
            <a:off x="306220" y="2019460"/>
            <a:ext cx="5562674" cy="942410"/>
            <a:chOff x="306220" y="2019460"/>
            <a:chExt cx="5562674" cy="9424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F6EEDB-2DA3-3F24-17DA-613F753263E5}"/>
                </a:ext>
              </a:extLst>
            </p:cNvPr>
            <p:cNvSpPr txBox="1"/>
            <p:nvPr/>
          </p:nvSpPr>
          <p:spPr>
            <a:xfrm>
              <a:off x="306220" y="2019460"/>
              <a:ext cx="5562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총무성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산하 </a:t>
              </a:r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외청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(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국가소방업무 통괄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)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363CBD6-785C-7F83-48A6-BD5ECA5D5AAA}"/>
                </a:ext>
              </a:extLst>
            </p:cNvPr>
            <p:cNvGrpSpPr/>
            <p:nvPr/>
          </p:nvGrpSpPr>
          <p:grpSpPr>
            <a:xfrm>
              <a:off x="457813" y="2019460"/>
              <a:ext cx="209551" cy="180975"/>
              <a:chOff x="1054876" y="4482606"/>
              <a:chExt cx="209551" cy="180975"/>
            </a:xfrm>
          </p:grpSpPr>
          <p:cxnSp>
            <p:nvCxnSpPr>
              <p:cNvPr id="8" name="직선 연결선 7">
                <a:extLst>
                  <a:ext uri="{FF2B5EF4-FFF2-40B4-BE49-F238E27FC236}">
                    <a16:creationId xmlns:a16="http://schemas.microsoft.com/office/drawing/2014/main" id="{0C82A22C-5BCA-A960-CF48-16A03DF6F5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연결선 8">
                <a:extLst>
                  <a:ext uri="{FF2B5EF4-FFF2-40B4-BE49-F238E27FC236}">
                    <a16:creationId xmlns:a16="http://schemas.microsoft.com/office/drawing/2014/main" id="{42153E46-D828-1C1A-AA86-1206984B9C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A510D42-64CA-3A16-18FD-5AF7B09B90D6}"/>
                </a:ext>
              </a:extLst>
            </p:cNvPr>
            <p:cNvGrpSpPr/>
            <p:nvPr/>
          </p:nvGrpSpPr>
          <p:grpSpPr>
            <a:xfrm rot="10800000">
              <a:off x="5548965" y="2300150"/>
              <a:ext cx="209551" cy="180975"/>
              <a:chOff x="1054876" y="4482606"/>
              <a:chExt cx="209551" cy="180975"/>
            </a:xfrm>
          </p:grpSpPr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24786144-2E66-481E-11A4-AA89A05E2E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B404795D-978C-FF40-3BE0-0EE2F64A3F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BCB3E2-39E2-AD34-E864-7B36FA37EF51}"/>
                </a:ext>
              </a:extLst>
            </p:cNvPr>
            <p:cNvSpPr txBox="1"/>
            <p:nvPr/>
          </p:nvSpPr>
          <p:spPr>
            <a:xfrm>
              <a:off x="361612" y="2561760"/>
              <a:ext cx="5383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※</a:t>
              </a:r>
              <a:r>
                <a:rPr lang="ko-KR" altLang="en-US" sz="20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도쿄 </a:t>
              </a:r>
              <a:r>
                <a:rPr lang="ko-KR" altLang="en-US" sz="20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소방청</a:t>
              </a:r>
              <a:r>
                <a:rPr lang="ko-KR" altLang="en-US" sz="20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</a:t>
              </a:r>
              <a:r>
                <a:rPr lang="en-US" altLang="ko-KR" sz="20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=</a:t>
              </a:r>
              <a:r>
                <a:rPr lang="ko-KR" altLang="en-US" sz="20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도쿄도 산하 별도조직</a:t>
              </a:r>
              <a:endParaRPr lang="en-US" altLang="ko-KR" sz="20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F62063C-AF85-7FE5-DBA4-05BAABA7D6D2}"/>
              </a:ext>
            </a:extLst>
          </p:cNvPr>
          <p:cNvGrpSpPr/>
          <p:nvPr/>
        </p:nvGrpSpPr>
        <p:grpSpPr>
          <a:xfrm>
            <a:off x="393013" y="3896131"/>
            <a:ext cx="3953355" cy="461665"/>
            <a:chOff x="393013" y="3896131"/>
            <a:chExt cx="3953355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CD0CD3-CB39-CB7E-0536-C4E7DBFAA0D7}"/>
                </a:ext>
              </a:extLst>
            </p:cNvPr>
            <p:cNvSpPr txBox="1"/>
            <p:nvPr/>
          </p:nvSpPr>
          <p:spPr>
            <a:xfrm>
              <a:off x="393013" y="3896131"/>
              <a:ext cx="3953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‘</a:t>
              </a:r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총무성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</a:t>
              </a:r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소방청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’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이라 불림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7A47398-F83A-F4DD-D4B7-9EA54273E842}"/>
                </a:ext>
              </a:extLst>
            </p:cNvPr>
            <p:cNvGrpSpPr/>
            <p:nvPr/>
          </p:nvGrpSpPr>
          <p:grpSpPr>
            <a:xfrm>
              <a:off x="457812" y="3911107"/>
              <a:ext cx="209551" cy="180975"/>
              <a:chOff x="1054876" y="4482606"/>
              <a:chExt cx="209551" cy="180975"/>
            </a:xfrm>
          </p:grpSpPr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8C5FA92F-F783-AC44-2F42-5794EED15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64520BAC-604C-75B2-AC9D-AD586A9E36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4C40DFF-A192-BD3A-A0AE-A17C744C1866}"/>
                </a:ext>
              </a:extLst>
            </p:cNvPr>
            <p:cNvGrpSpPr/>
            <p:nvPr/>
          </p:nvGrpSpPr>
          <p:grpSpPr>
            <a:xfrm rot="10800000">
              <a:off x="4086320" y="4176821"/>
              <a:ext cx="209551" cy="180975"/>
              <a:chOff x="1054876" y="4482606"/>
              <a:chExt cx="209551" cy="180975"/>
            </a:xfrm>
          </p:grpSpPr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1F46A793-18BF-2028-3277-051D1F8174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05E77274-221D-0A98-00F3-2894E9D5A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Picture 2" descr="undefined">
            <a:extLst>
              <a:ext uri="{FF2B5EF4-FFF2-40B4-BE49-F238E27FC236}">
                <a16:creationId xmlns:a16="http://schemas.microsoft.com/office/drawing/2014/main" id="{8E86470B-4629-5E12-AA39-B7C7E480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83" y="3915409"/>
            <a:ext cx="9363941" cy="27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CE1D211-B1B0-B974-544D-40C6E091EAAE}"/>
              </a:ext>
            </a:extLst>
          </p:cNvPr>
          <p:cNvSpPr txBox="1"/>
          <p:nvPr/>
        </p:nvSpPr>
        <p:spPr>
          <a:xfrm>
            <a:off x="6671918" y="6262417"/>
            <a:ext cx="308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</a:t>
            </a:r>
            <a:r>
              <a:rPr lang="ko-KR" altLang="en-US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총무성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ko-KR" altLang="en-US" b="1" dirty="0" err="1">
                <a:latin typeface="바탕체" panose="02030609000101010101" pitchFamily="17" charset="-127"/>
                <a:ea typeface="바탕체" panose="02030609000101010101" pitchFamily="17" charset="-127"/>
              </a:rPr>
              <a:t>소방청</a:t>
            </a:r>
            <a:r>
              <a:rPr lang="ko-KR" altLang="en-US" b="1" dirty="0">
                <a:latin typeface="바탕체" panose="02030609000101010101" pitchFamily="17" charset="-127"/>
                <a:ea typeface="바탕체" panose="02030609000101010101" pitchFamily="17" charset="-127"/>
              </a:rPr>
              <a:t> 로고</a:t>
            </a:r>
          </a:p>
        </p:txBody>
      </p:sp>
      <p:pic>
        <p:nvPicPr>
          <p:cNvPr id="1026" name="Picture 2" descr="소방청이 입주한 일본 중앙정부합동청사 2호관">
            <a:extLst>
              <a:ext uri="{FF2B5EF4-FFF2-40B4-BE49-F238E27FC236}">
                <a16:creationId xmlns:a16="http://schemas.microsoft.com/office/drawing/2014/main" id="{50DBF14D-413A-4337-0680-F255C645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89" y="250330"/>
            <a:ext cx="2630762" cy="35382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58D49CE-6130-F5F3-F06D-4514118EDA75}"/>
              </a:ext>
            </a:extLst>
          </p:cNvPr>
          <p:cNvSpPr txBox="1"/>
          <p:nvPr/>
        </p:nvSpPr>
        <p:spPr>
          <a:xfrm>
            <a:off x="7397886" y="3865353"/>
            <a:ext cx="3140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소방청이 입주한 </a:t>
            </a:r>
            <a:endParaRPr lang="en-US" altLang="ko-KR" sz="14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  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일본 중앙정부합동청사 </a:t>
            </a:r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2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호관</a:t>
            </a:r>
          </a:p>
        </p:txBody>
      </p:sp>
    </p:spTree>
    <p:extLst>
      <p:ext uri="{BB962C8B-B14F-4D97-AF65-F5344CB8AC3E}">
        <p14:creationId xmlns:p14="http://schemas.microsoft.com/office/powerpoint/2010/main" val="3980986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515B8998-92FE-FB26-D7C3-1E75915D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83" y="127248"/>
            <a:ext cx="2609850" cy="4229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4" name="그룹 43">
            <a:extLst>
              <a:ext uri="{FF2B5EF4-FFF2-40B4-BE49-F238E27FC236}">
                <a16:creationId xmlns:a16="http://schemas.microsoft.com/office/drawing/2014/main" id="{44722F77-4FE6-1C8A-6C9D-8062239EBE44}"/>
              </a:ext>
            </a:extLst>
          </p:cNvPr>
          <p:cNvGrpSpPr/>
          <p:nvPr/>
        </p:nvGrpSpPr>
        <p:grpSpPr>
          <a:xfrm>
            <a:off x="334139" y="1871417"/>
            <a:ext cx="5223009" cy="1910645"/>
            <a:chOff x="334139" y="1871417"/>
            <a:chExt cx="5223009" cy="19106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191599-519D-561E-C135-8C12C57EE417}"/>
                </a:ext>
              </a:extLst>
            </p:cNvPr>
            <p:cNvSpPr txBox="1"/>
            <p:nvPr/>
          </p:nvSpPr>
          <p:spPr>
            <a:xfrm>
              <a:off x="334139" y="1896587"/>
              <a:ext cx="2848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국가행정조직법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제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3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조 제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2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항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및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소방조직법 제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2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조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sp>
          <p:nvSpPr>
            <p:cNvPr id="14" name="설명선: 굽은 선 13">
              <a:extLst>
                <a:ext uri="{FF2B5EF4-FFF2-40B4-BE49-F238E27FC236}">
                  <a16:creationId xmlns:a16="http://schemas.microsoft.com/office/drawing/2014/main" id="{6373D625-BDCD-97E4-15A5-4AB3EF1EDE0C}"/>
                </a:ext>
              </a:extLst>
            </p:cNvPr>
            <p:cNvSpPr/>
            <p:nvPr/>
          </p:nvSpPr>
          <p:spPr>
            <a:xfrm>
              <a:off x="3720740" y="3277997"/>
              <a:ext cx="1836408" cy="504065"/>
            </a:xfrm>
            <a:prstGeom prst="borderCallout2">
              <a:avLst>
                <a:gd name="adj1" fmla="val 50496"/>
                <a:gd name="adj2" fmla="val -449"/>
                <a:gd name="adj3" fmla="val -96140"/>
                <a:gd name="adj4" fmla="val -11688"/>
                <a:gd name="adj5" fmla="val -105186"/>
                <a:gd name="adj6" fmla="val -4666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근거해 설립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0C2F4CBF-8B91-E00E-1FED-6446974229CA}"/>
                </a:ext>
              </a:extLst>
            </p:cNvPr>
            <p:cNvGrpSpPr/>
            <p:nvPr/>
          </p:nvGrpSpPr>
          <p:grpSpPr>
            <a:xfrm>
              <a:off x="491490" y="1871417"/>
              <a:ext cx="209551" cy="180975"/>
              <a:chOff x="6415087" y="4715851"/>
              <a:chExt cx="209551" cy="180975"/>
            </a:xfrm>
          </p:grpSpPr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DCCE5A74-7333-7E28-9132-044529D211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2D17725F-D054-9E96-428D-EEE74CD965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A8C586CD-F655-A6AB-9D1F-EF10D6FEFF39}"/>
                </a:ext>
              </a:extLst>
            </p:cNvPr>
            <p:cNvGrpSpPr/>
            <p:nvPr/>
          </p:nvGrpSpPr>
          <p:grpSpPr>
            <a:xfrm rot="10800000">
              <a:off x="2919544" y="3282639"/>
              <a:ext cx="209551" cy="180975"/>
              <a:chOff x="6415087" y="4715851"/>
              <a:chExt cx="209551" cy="180975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6514CF42-22B7-DC64-37BC-9CD299FE88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3A95A650-0CEE-0DD4-0B83-9D6528B42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AE079BC-09A8-F18C-34DE-C6DF93B00BEE}"/>
              </a:ext>
            </a:extLst>
          </p:cNvPr>
          <p:cNvGrpSpPr/>
          <p:nvPr/>
        </p:nvGrpSpPr>
        <p:grpSpPr>
          <a:xfrm>
            <a:off x="1041351" y="4429267"/>
            <a:ext cx="3232064" cy="1210189"/>
            <a:chOff x="3115570" y="4295931"/>
            <a:chExt cx="3232064" cy="12101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B2DD60-EC3C-874E-9E39-6417523430FA}"/>
                </a:ext>
              </a:extLst>
            </p:cNvPr>
            <p:cNvSpPr txBox="1"/>
            <p:nvPr/>
          </p:nvSpPr>
          <p:spPr>
            <a:xfrm>
              <a:off x="3115570" y="4295931"/>
              <a:ext cx="32167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소방행정의 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기획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, 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입안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, 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각종 법령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, 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기준의 책정 등을 담당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E0C82B30-12D3-942B-C749-807C936E15A6}"/>
                </a:ext>
              </a:extLst>
            </p:cNvPr>
            <p:cNvGrpSpPr/>
            <p:nvPr/>
          </p:nvGrpSpPr>
          <p:grpSpPr>
            <a:xfrm>
              <a:off x="3129095" y="4349270"/>
              <a:ext cx="209551" cy="180975"/>
              <a:chOff x="6415087" y="4715851"/>
              <a:chExt cx="209551" cy="180975"/>
            </a:xfrm>
          </p:grpSpPr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8384EEC4-CA6B-A2BE-A6B8-BF602E59B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8D538B6B-3049-93C4-4FA9-C514457913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B164B412-76AF-663A-BAD3-4D96FF8FC0E7}"/>
                </a:ext>
              </a:extLst>
            </p:cNvPr>
            <p:cNvGrpSpPr/>
            <p:nvPr/>
          </p:nvGrpSpPr>
          <p:grpSpPr>
            <a:xfrm rot="10800000">
              <a:off x="6138083" y="5325145"/>
              <a:ext cx="209551" cy="180975"/>
              <a:chOff x="6415087" y="4715851"/>
              <a:chExt cx="209551" cy="180975"/>
            </a:xfrm>
          </p:grpSpPr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5F3F9DD8-953A-D99A-5FFB-C85A72943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4167DD4D-8D62-1CEC-5BE9-580E74E6BA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304B614F-D265-E6E1-3E76-34BDC42BC931}"/>
              </a:ext>
            </a:extLst>
          </p:cNvPr>
          <p:cNvGrpSpPr/>
          <p:nvPr/>
        </p:nvGrpSpPr>
        <p:grpSpPr>
          <a:xfrm>
            <a:off x="5264281" y="5090849"/>
            <a:ext cx="4700799" cy="1237477"/>
            <a:chOff x="6396983" y="4175373"/>
            <a:chExt cx="4700799" cy="12374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918A8F-D095-E96B-040D-B9296FDB2F9A}"/>
                </a:ext>
              </a:extLst>
            </p:cNvPr>
            <p:cNvSpPr txBox="1"/>
            <p:nvPr/>
          </p:nvSpPr>
          <p:spPr>
            <a:xfrm>
              <a:off x="6396983" y="4175373"/>
              <a:ext cx="47007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소방업무 직접적인 지휘권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X</a:t>
              </a:r>
            </a:p>
            <a:p>
              <a:pPr algn="ctr"/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(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조언 및 지도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, 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조정 정도만 행함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)</a:t>
              </a: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지방자치단체가 관리와 운영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7A5C3F4D-7ABD-753A-1BC0-A49313E95EAB}"/>
                </a:ext>
              </a:extLst>
            </p:cNvPr>
            <p:cNvGrpSpPr/>
            <p:nvPr/>
          </p:nvGrpSpPr>
          <p:grpSpPr>
            <a:xfrm>
              <a:off x="6471632" y="4175373"/>
              <a:ext cx="209551" cy="180975"/>
              <a:chOff x="6415087" y="4715851"/>
              <a:chExt cx="209551" cy="180975"/>
            </a:xfrm>
          </p:grpSpPr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97527AEA-6911-93EB-9708-A3B7CC981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17B5E3EE-ECDA-156F-4EC9-8949099E7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CB95997B-99EB-DBEC-022A-34802131FE42}"/>
                </a:ext>
              </a:extLst>
            </p:cNvPr>
            <p:cNvGrpSpPr/>
            <p:nvPr/>
          </p:nvGrpSpPr>
          <p:grpSpPr>
            <a:xfrm rot="10800000">
              <a:off x="10869929" y="5231875"/>
              <a:ext cx="209551" cy="180975"/>
              <a:chOff x="6415087" y="4715851"/>
              <a:chExt cx="209551" cy="180975"/>
            </a:xfrm>
          </p:grpSpPr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DC7B6510-42EC-27F3-EF94-257970D54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C471FF08-50D0-C45E-BDFE-899569EE79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7065A2-9F55-B4F1-360F-BE3B1EE4A9EC}"/>
              </a:ext>
            </a:extLst>
          </p:cNvPr>
          <p:cNvSpPr txBox="1"/>
          <p:nvPr/>
        </p:nvSpPr>
        <p:spPr>
          <a:xfrm>
            <a:off x="9737227" y="4408710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국가 소방청의 문패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E30D6B1-F17C-0E92-7DF7-E5C57D9AEB02}"/>
              </a:ext>
            </a:extLst>
          </p:cNvPr>
          <p:cNvGrpSpPr/>
          <p:nvPr/>
        </p:nvGrpSpPr>
        <p:grpSpPr>
          <a:xfrm>
            <a:off x="-68581" y="0"/>
            <a:ext cx="7711435" cy="1212473"/>
            <a:chOff x="-68580" y="0"/>
            <a:chExt cx="6842760" cy="1212473"/>
          </a:xfrm>
        </p:grpSpPr>
        <p:pic>
          <p:nvPicPr>
            <p:cNvPr id="5" name="그래픽 4" descr="연결됨 단색으로 채워진">
              <a:extLst>
                <a:ext uri="{FF2B5EF4-FFF2-40B4-BE49-F238E27FC236}">
                  <a16:creationId xmlns:a16="http://schemas.microsoft.com/office/drawing/2014/main" id="{C4262A69-1502-5BDB-5E4B-021909099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A4CCD8-58C3-4658-C809-192CC5178551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</a:t>
              </a:r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endParaRPr lang="ko-KR" altLang="en-US" sz="6000" b="1" u="sng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548DA3C-1BF8-7677-D488-7093AEDBE397}"/>
              </a:ext>
            </a:extLst>
          </p:cNvPr>
          <p:cNvGrpSpPr/>
          <p:nvPr/>
        </p:nvGrpSpPr>
        <p:grpSpPr>
          <a:xfrm>
            <a:off x="5557148" y="1397684"/>
            <a:ext cx="3317802" cy="1510982"/>
            <a:chOff x="5557148" y="1397684"/>
            <a:chExt cx="3317802" cy="1510982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2644AA53-AC16-A8B9-BDF7-0C383B9A7C62}"/>
                </a:ext>
              </a:extLst>
            </p:cNvPr>
            <p:cNvGrpSpPr/>
            <p:nvPr/>
          </p:nvGrpSpPr>
          <p:grpSpPr>
            <a:xfrm>
              <a:off x="5557148" y="2077669"/>
              <a:ext cx="3317802" cy="830997"/>
              <a:chOff x="5559499" y="2467312"/>
              <a:chExt cx="3317802" cy="83099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5F7D748-EFE4-916C-0C12-8615143D3A37}"/>
                  </a:ext>
                </a:extLst>
              </p:cNvPr>
              <p:cNvSpPr txBox="1"/>
              <p:nvPr/>
            </p:nvSpPr>
            <p:spPr>
              <a:xfrm>
                <a:off x="5559499" y="2467312"/>
                <a:ext cx="33178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 err="1">
                    <a:latin typeface="궁서" panose="02030600000101010101" pitchFamily="18" charset="-127"/>
                    <a:ea typeface="궁서" panose="02030600000101010101" pitchFamily="18" charset="-127"/>
                  </a:rPr>
                  <a:t>소방청</a:t>
                </a:r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 직원 ≠ 소방관 </a:t>
                </a:r>
                <a:endPara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endParaRPr>
              </a:p>
              <a:p>
                <a:pPr algn="ctr"/>
                <a:r>
                  <a:rPr lang="ko-KR" altLang="en-US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현장활동 조직 </a:t>
                </a:r>
                <a:r>
                  <a:rPr lang="en-US" altLang="ko-KR" sz="2400" b="1" dirty="0">
                    <a:latin typeface="궁서" panose="02030600000101010101" pitchFamily="18" charset="-127"/>
                    <a:ea typeface="궁서" panose="02030600000101010101" pitchFamily="18" charset="-127"/>
                  </a:rPr>
                  <a:t>X</a:t>
                </a:r>
              </a:p>
            </p:txBody>
          </p: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2A62CAAE-E161-7A6C-FF6F-BBE335EF89CA}"/>
                  </a:ext>
                </a:extLst>
              </p:cNvPr>
              <p:cNvGrpSpPr/>
              <p:nvPr/>
            </p:nvGrpSpPr>
            <p:grpSpPr>
              <a:xfrm>
                <a:off x="5559499" y="2478497"/>
                <a:ext cx="209551" cy="180975"/>
                <a:chOff x="6415087" y="4715851"/>
                <a:chExt cx="209551" cy="180975"/>
              </a:xfrm>
            </p:grpSpPr>
            <p:cxnSp>
              <p:nvCxnSpPr>
                <p:cNvPr id="31" name="직선 연결선 30">
                  <a:extLst>
                    <a:ext uri="{FF2B5EF4-FFF2-40B4-BE49-F238E27FC236}">
                      <a16:creationId xmlns:a16="http://schemas.microsoft.com/office/drawing/2014/main" id="{D693B75D-E165-BF6D-C9FF-83661FB0A3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5087" y="4715851"/>
                  <a:ext cx="20955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직선 연결선 31">
                  <a:extLst>
                    <a:ext uri="{FF2B5EF4-FFF2-40B4-BE49-F238E27FC236}">
                      <a16:creationId xmlns:a16="http://schemas.microsoft.com/office/drawing/2014/main" id="{9DA8352C-CC35-B0E8-C65B-D29CE28CCB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8611" y="4715851"/>
                  <a:ext cx="0" cy="1809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F34EC034-A403-E8DF-E616-C3A306A2372F}"/>
                  </a:ext>
                </a:extLst>
              </p:cNvPr>
              <p:cNvGrpSpPr/>
              <p:nvPr/>
            </p:nvGrpSpPr>
            <p:grpSpPr>
              <a:xfrm rot="10800000">
                <a:off x="8667750" y="3101664"/>
                <a:ext cx="209551" cy="180975"/>
                <a:chOff x="6415087" y="4715851"/>
                <a:chExt cx="209551" cy="180975"/>
              </a:xfrm>
            </p:grpSpPr>
            <p:cxnSp>
              <p:nvCxnSpPr>
                <p:cNvPr id="34" name="직선 연결선 33">
                  <a:extLst>
                    <a:ext uri="{FF2B5EF4-FFF2-40B4-BE49-F238E27FC236}">
                      <a16:creationId xmlns:a16="http://schemas.microsoft.com/office/drawing/2014/main" id="{F67B8F84-D235-14FF-A455-611CBA4F8F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5087" y="4715851"/>
                  <a:ext cx="20955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직선 연결선 34">
                  <a:extLst>
                    <a:ext uri="{FF2B5EF4-FFF2-40B4-BE49-F238E27FC236}">
                      <a16:creationId xmlns:a16="http://schemas.microsoft.com/office/drawing/2014/main" id="{2B0AA180-7931-5AB5-6360-9C6946E789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8611" y="4715851"/>
                  <a:ext cx="0" cy="1809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" name="그래픽 8" descr="소방관 여성 단색으로 채워진">
              <a:extLst>
                <a:ext uri="{FF2B5EF4-FFF2-40B4-BE49-F238E27FC236}">
                  <a16:creationId xmlns:a16="http://schemas.microsoft.com/office/drawing/2014/main" id="{1E54D592-0748-7C9E-DDF9-B1F6EC0EB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83742" y="1397684"/>
              <a:ext cx="781657" cy="7816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83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2A794A7F-5D7D-A05B-1EFA-F38A863F9FF5}"/>
              </a:ext>
            </a:extLst>
          </p:cNvPr>
          <p:cNvGrpSpPr/>
          <p:nvPr/>
        </p:nvGrpSpPr>
        <p:grpSpPr>
          <a:xfrm>
            <a:off x="533400" y="1300994"/>
            <a:ext cx="4151210" cy="2517291"/>
            <a:chOff x="205740" y="1319973"/>
            <a:chExt cx="4151210" cy="25172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CCEDC7-E3E2-589D-A460-0E36521BDD58}"/>
                </a:ext>
              </a:extLst>
            </p:cNvPr>
            <p:cNvSpPr txBox="1"/>
            <p:nvPr/>
          </p:nvSpPr>
          <p:spPr>
            <a:xfrm>
              <a:off x="205740" y="1898272"/>
              <a:ext cx="391035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■ 국민보호법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무력 공격 사태 발생 시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국민 보호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, </a:t>
              </a: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국가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-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지방자치단체 의 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종합적인 창구역할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9FDABBA6-DEC6-5F55-4FD7-6FC25283C928}"/>
                </a:ext>
              </a:extLst>
            </p:cNvPr>
            <p:cNvCxnSpPr>
              <a:cxnSpLocks/>
            </p:cNvCxnSpPr>
            <p:nvPr/>
          </p:nvCxnSpPr>
          <p:spPr>
            <a:xfrm>
              <a:off x="585450" y="1898272"/>
              <a:ext cx="2095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7AC5EBE9-A7FE-BAFE-1D98-AEFB86D4E393}"/>
                </a:ext>
              </a:extLst>
            </p:cNvPr>
            <p:cNvCxnSpPr>
              <a:cxnSpLocks/>
            </p:cNvCxnSpPr>
            <p:nvPr/>
          </p:nvCxnSpPr>
          <p:spPr>
            <a:xfrm>
              <a:off x="598974" y="1898272"/>
              <a:ext cx="0" cy="1809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309F615E-9264-EA41-9F1A-CE81660F2976}"/>
                </a:ext>
              </a:extLst>
            </p:cNvPr>
            <p:cNvGrpSpPr/>
            <p:nvPr/>
          </p:nvGrpSpPr>
          <p:grpSpPr>
            <a:xfrm rot="10800000">
              <a:off x="3614087" y="3656289"/>
              <a:ext cx="209551" cy="180975"/>
              <a:chOff x="6415087" y="4715851"/>
              <a:chExt cx="209551" cy="180975"/>
            </a:xfrm>
          </p:grpSpPr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5B157547-42FE-692D-2E80-FC212CDCA5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>
                <a:extLst>
                  <a:ext uri="{FF2B5EF4-FFF2-40B4-BE49-F238E27FC236}">
                    <a16:creationId xmlns:a16="http://schemas.microsoft.com/office/drawing/2014/main" id="{1CC486AB-A6DD-855B-7B60-C7DD42C6E9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그래픽 20" descr="불꽃 단색으로 채워진">
              <a:extLst>
                <a:ext uri="{FF2B5EF4-FFF2-40B4-BE49-F238E27FC236}">
                  <a16:creationId xmlns:a16="http://schemas.microsoft.com/office/drawing/2014/main" id="{5C10B028-9E04-F997-11A4-F65B3DB78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552097">
              <a:off x="3442550" y="1319973"/>
              <a:ext cx="914400" cy="914400"/>
            </a:xfrm>
            <a:prstGeom prst="rect">
              <a:avLst/>
            </a:prstGeom>
          </p:spPr>
        </p:pic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86DBA0-CB6C-A4E8-4866-7062C93AC809}"/>
              </a:ext>
            </a:extLst>
          </p:cNvPr>
          <p:cNvGrpSpPr/>
          <p:nvPr/>
        </p:nvGrpSpPr>
        <p:grpSpPr>
          <a:xfrm>
            <a:off x="1153025" y="5025655"/>
            <a:ext cx="3317802" cy="830998"/>
            <a:chOff x="1629982" y="4935168"/>
            <a:chExt cx="3317802" cy="8309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7EBAC4-7C29-911B-1B35-6702CD8D6548}"/>
                </a:ext>
              </a:extLst>
            </p:cNvPr>
            <p:cNvSpPr txBox="1"/>
            <p:nvPr/>
          </p:nvSpPr>
          <p:spPr>
            <a:xfrm>
              <a:off x="1629982" y="4935169"/>
              <a:ext cx="33178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비상재해시 공공기관 통괄 지휘권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X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098DE3C3-D6DA-FE4B-B5E2-33181EC34598}"/>
                </a:ext>
              </a:extLst>
            </p:cNvPr>
            <p:cNvGrpSpPr/>
            <p:nvPr/>
          </p:nvGrpSpPr>
          <p:grpSpPr>
            <a:xfrm rot="10800000">
              <a:off x="4574207" y="5523189"/>
              <a:ext cx="209551" cy="180975"/>
              <a:chOff x="6415087" y="4715851"/>
              <a:chExt cx="209551" cy="180975"/>
            </a:xfrm>
          </p:grpSpPr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7F472AEF-6513-AA08-BA83-748A80112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DABE2570-4412-184D-771C-CB123739C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014F748B-A0F7-FB1C-D403-46D632DA6D0E}"/>
                </a:ext>
              </a:extLst>
            </p:cNvPr>
            <p:cNvGrpSpPr/>
            <p:nvPr/>
          </p:nvGrpSpPr>
          <p:grpSpPr>
            <a:xfrm>
              <a:off x="1751902" y="4935168"/>
              <a:ext cx="209551" cy="180975"/>
              <a:chOff x="6415087" y="4715851"/>
              <a:chExt cx="209551" cy="180975"/>
            </a:xfrm>
          </p:grpSpPr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906AD835-CA82-C1A3-EC41-E2445A4F3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B54940E6-8C87-85A9-1FCC-F38C0473B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0E00340A-EB16-A2D8-90FD-94E8B387A44A}"/>
              </a:ext>
            </a:extLst>
          </p:cNvPr>
          <p:cNvCxnSpPr/>
          <p:nvPr/>
        </p:nvCxnSpPr>
        <p:spPr>
          <a:xfrm flipV="1">
            <a:off x="4510617" y="4508448"/>
            <a:ext cx="1232234" cy="85344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0D0B66D-F53F-F07F-60E4-E0BD10DA78F9}"/>
              </a:ext>
            </a:extLst>
          </p:cNvPr>
          <p:cNvGrpSpPr/>
          <p:nvPr/>
        </p:nvGrpSpPr>
        <p:grpSpPr>
          <a:xfrm>
            <a:off x="5998437" y="4237280"/>
            <a:ext cx="5541069" cy="1203874"/>
            <a:chOff x="6269930" y="4000942"/>
            <a:chExt cx="5541069" cy="12038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3A93A1-44AC-CF90-E926-06B09EA1DA86}"/>
                </a:ext>
              </a:extLst>
            </p:cNvPr>
            <p:cNvSpPr txBox="1"/>
            <p:nvPr/>
          </p:nvSpPr>
          <p:spPr>
            <a:xfrm>
              <a:off x="6367494" y="4004487"/>
              <a:ext cx="54299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내각위기관리감 등 </a:t>
              </a:r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내각관방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= </a:t>
              </a:r>
              <a:r>
                <a:rPr lang="ko-KR" altLang="en-US" sz="24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대책실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내각 </a:t>
              </a:r>
              <a:r>
                <a:rPr lang="en-US" altLang="ko-KR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= </a:t>
              </a:r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재해대책본부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r>
                <a:rPr lang="ko-KR" altLang="en-US" sz="24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등이 지휘</a:t>
              </a:r>
              <a:endPara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2E60AD4E-AAAB-9708-57AA-2CCF0DA8FA2F}"/>
                </a:ext>
              </a:extLst>
            </p:cNvPr>
            <p:cNvGrpSpPr/>
            <p:nvPr/>
          </p:nvGrpSpPr>
          <p:grpSpPr>
            <a:xfrm>
              <a:off x="6269930" y="4000942"/>
              <a:ext cx="209551" cy="180975"/>
              <a:chOff x="6415087" y="4715851"/>
              <a:chExt cx="209551" cy="180975"/>
            </a:xfrm>
          </p:grpSpPr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2A615A96-8E02-180F-EC02-7B8B0FAF0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93C11A0E-15D4-1687-7C9A-DC65E9D23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4CB27855-26EF-CF33-E5C9-598DD3A9425F}"/>
                </a:ext>
              </a:extLst>
            </p:cNvPr>
            <p:cNvGrpSpPr/>
            <p:nvPr/>
          </p:nvGrpSpPr>
          <p:grpSpPr>
            <a:xfrm rot="10800000">
              <a:off x="11601448" y="4935168"/>
              <a:ext cx="209551" cy="180975"/>
              <a:chOff x="6415087" y="4715851"/>
              <a:chExt cx="209551" cy="180975"/>
            </a:xfrm>
          </p:grpSpPr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EDDA8806-CB1D-34D8-E59D-E968F361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5087" y="4715851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384DDA9C-589B-2F6B-C9A3-D54C44264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28611" y="4715851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42" name="Picture 2" descr="東日本大震災 消防の活動 写真特集：時事ドットコム">
            <a:extLst>
              <a:ext uri="{FF2B5EF4-FFF2-40B4-BE49-F238E27FC236}">
                <a16:creationId xmlns:a16="http://schemas.microsoft.com/office/drawing/2014/main" id="{053EF27D-3D83-763E-6E4B-57C186D9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14" y="935869"/>
            <a:ext cx="3380091" cy="23998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89C69F2-56DF-0671-17B7-CD0BA9FCCBB1}"/>
              </a:ext>
            </a:extLst>
          </p:cNvPr>
          <p:cNvSpPr txBox="1"/>
          <p:nvPr/>
        </p:nvSpPr>
        <p:spPr>
          <a:xfrm>
            <a:off x="7971906" y="3394679"/>
            <a:ext cx="3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동일본 대지진 당시 실종자 수색중인 </a:t>
            </a:r>
            <a:endParaRPr lang="en-US" altLang="ko-KR" sz="14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  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소방대원들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18AAF01-29D3-9E19-819B-4AB40EAE2282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2ED06C8C-1055-F400-04C4-FFCE4AAE3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465D52-BCC9-CBF0-9BA4-A783B0B82299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</a:t>
              </a:r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endParaRPr lang="ko-KR" altLang="en-US" sz="6000" b="1" u="sng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608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C484E30-9BD7-DD84-7929-3C19D42B928F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2A44AD40-C160-C1AF-3C5D-196989055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A2C3D1-B983-28F9-9D33-81DDDFEDE43F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</a:t>
              </a:r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endParaRPr lang="ko-KR" altLang="en-US" sz="6000" b="1" u="sng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898741-A942-44D8-1DDB-731528FB1103}"/>
              </a:ext>
            </a:extLst>
          </p:cNvPr>
          <p:cNvSpPr txBox="1"/>
          <p:nvPr/>
        </p:nvSpPr>
        <p:spPr>
          <a:xfrm>
            <a:off x="459342" y="3737312"/>
            <a:ext cx="906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극히 일부 대규모 재해 제외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   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–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실질적 소방활동 및 광역 지휘 </a:t>
            </a:r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X )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99D7756-40A7-3BA7-B904-65D7CB67E6D2}"/>
              </a:ext>
            </a:extLst>
          </p:cNvPr>
          <p:cNvGrpSpPr/>
          <p:nvPr/>
        </p:nvGrpSpPr>
        <p:grpSpPr>
          <a:xfrm>
            <a:off x="459891" y="1982450"/>
            <a:ext cx="6193157" cy="1446550"/>
            <a:chOff x="459891" y="1982450"/>
            <a:chExt cx="6193157" cy="14465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9327D1-2E16-DBAB-BBD7-2985F9BCFBA7}"/>
                </a:ext>
              </a:extLst>
            </p:cNvPr>
            <p:cNvSpPr txBox="1"/>
            <p:nvPr/>
          </p:nvSpPr>
          <p:spPr>
            <a:xfrm>
              <a:off x="631170" y="1982450"/>
              <a:ext cx="602187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※</a:t>
              </a:r>
              <a:r>
                <a:rPr lang="ko-KR" altLang="en-US" sz="32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주요업무</a:t>
              </a:r>
              <a:endParaRPr lang="en-US" altLang="ko-KR" sz="32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: 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전국 소방 제도 기획 및 입안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, 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</a:t>
              </a:r>
              <a:endPara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  관련 연구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, 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간부 소방관 교육</a:t>
              </a:r>
              <a:endPara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2ED6342B-E71B-0DD0-D544-971078D7FD2C}"/>
                </a:ext>
              </a:extLst>
            </p:cNvPr>
            <p:cNvGrpSpPr/>
            <p:nvPr/>
          </p:nvGrpSpPr>
          <p:grpSpPr>
            <a:xfrm>
              <a:off x="459891" y="1982450"/>
              <a:ext cx="209551" cy="180975"/>
              <a:chOff x="1054876" y="4482606"/>
              <a:chExt cx="209551" cy="180975"/>
            </a:xfrm>
          </p:grpSpPr>
          <p:cxnSp>
            <p:nvCxnSpPr>
              <p:cNvPr id="9" name="직선 연결선 8">
                <a:extLst>
                  <a:ext uri="{FF2B5EF4-FFF2-40B4-BE49-F238E27FC236}">
                    <a16:creationId xmlns:a16="http://schemas.microsoft.com/office/drawing/2014/main" id="{ECD95488-3010-AE02-34E6-A29D2A69C2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F87A684E-E51A-92DD-1E1C-574D04C39C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1B36C6B-164D-5916-4821-F6BD2D8AFA92}"/>
                </a:ext>
              </a:extLst>
            </p:cNvPr>
            <p:cNvGrpSpPr/>
            <p:nvPr/>
          </p:nvGrpSpPr>
          <p:grpSpPr>
            <a:xfrm rot="10800000">
              <a:off x="6443171" y="3248025"/>
              <a:ext cx="209551" cy="180975"/>
              <a:chOff x="1054876" y="4482606"/>
              <a:chExt cx="209551" cy="180975"/>
            </a:xfrm>
          </p:grpSpPr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0B510BB4-9CD7-36FA-DAFC-3E82927E3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006C6C27-7673-4307-02A2-3B62E11AF9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7F9F277-0DA2-C339-9E9C-29E2F4FA6059}"/>
              </a:ext>
            </a:extLst>
          </p:cNvPr>
          <p:cNvGrpSpPr/>
          <p:nvPr/>
        </p:nvGrpSpPr>
        <p:grpSpPr>
          <a:xfrm>
            <a:off x="631170" y="5225352"/>
            <a:ext cx="5368349" cy="613707"/>
            <a:chOff x="631170" y="5225352"/>
            <a:chExt cx="5368349" cy="613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D05A66-FDAF-1AC5-0028-F7A4EE31CA59}"/>
                </a:ext>
              </a:extLst>
            </p:cNvPr>
            <p:cNvSpPr txBox="1"/>
            <p:nvPr/>
          </p:nvSpPr>
          <p:spPr>
            <a:xfrm>
              <a:off x="631170" y="5225352"/>
              <a:ext cx="5368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지방 공공단체 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– 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소방기관 운영</a:t>
              </a:r>
              <a:endParaRPr lang="en-US" altLang="ko-KR" sz="28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A4D4080-67D6-F03F-0A93-01944327A52D}"/>
                </a:ext>
              </a:extLst>
            </p:cNvPr>
            <p:cNvGrpSpPr/>
            <p:nvPr/>
          </p:nvGrpSpPr>
          <p:grpSpPr>
            <a:xfrm rot="10800000">
              <a:off x="5675089" y="5658084"/>
              <a:ext cx="209551" cy="180975"/>
              <a:chOff x="1054876" y="4482606"/>
              <a:chExt cx="209551" cy="180975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4C114BAB-CE4E-B85A-8F49-BB536ACA8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54032654-361A-DDEA-0AB9-C338A46A6C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DEE7AABB-B3F5-C9B0-DB44-66788FBC90C2}"/>
                </a:ext>
              </a:extLst>
            </p:cNvPr>
            <p:cNvGrpSpPr/>
            <p:nvPr/>
          </p:nvGrpSpPr>
          <p:grpSpPr>
            <a:xfrm>
              <a:off x="769947" y="5274457"/>
              <a:ext cx="209551" cy="180975"/>
              <a:chOff x="1054876" y="4482606"/>
              <a:chExt cx="209551" cy="180975"/>
            </a:xfrm>
          </p:grpSpPr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116B91A4-CB17-D04F-B67F-DF682ABB5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811AB49F-B51F-0C16-4238-7C894FE64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170" name="Picture 2" descr="일본지진참사 현장, 시신처리 문제점 노출">
            <a:extLst>
              <a:ext uri="{FF2B5EF4-FFF2-40B4-BE49-F238E27FC236}">
                <a16:creationId xmlns:a16="http://schemas.microsoft.com/office/drawing/2014/main" id="{E8DDA09C-896F-7654-583F-4D64F5AA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884" y="1088814"/>
            <a:ext cx="3497140" cy="37564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5D6D53-3FA7-5600-CA63-12AD29993652}"/>
              </a:ext>
            </a:extLst>
          </p:cNvPr>
          <p:cNvSpPr txBox="1"/>
          <p:nvPr/>
        </p:nvSpPr>
        <p:spPr>
          <a:xfrm>
            <a:off x="7650479" y="5012847"/>
            <a:ext cx="3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▲ 동일본 대지진 당시 시신 수습 중인</a:t>
            </a:r>
            <a:endParaRPr lang="en-US" altLang="ko-KR" sz="1400" b="1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US" altLang="ko-KR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   </a:t>
            </a:r>
            <a:r>
              <a:rPr lang="ko-KR" altLang="en-US" sz="14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소방대원들</a:t>
            </a:r>
          </a:p>
        </p:txBody>
      </p:sp>
    </p:spTree>
    <p:extLst>
      <p:ext uri="{BB962C8B-B14F-4D97-AF65-F5344CB8AC3E}">
        <p14:creationId xmlns:p14="http://schemas.microsoft.com/office/powerpoint/2010/main" val="350717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D0E210D-3A15-43CE-8983-7A249BC86ABC}"/>
              </a:ext>
            </a:extLst>
          </p:cNvPr>
          <p:cNvGrpSpPr/>
          <p:nvPr/>
        </p:nvGrpSpPr>
        <p:grpSpPr>
          <a:xfrm>
            <a:off x="0" y="0"/>
            <a:ext cx="7711435" cy="1212473"/>
            <a:chOff x="-68580" y="0"/>
            <a:chExt cx="6842760" cy="1212473"/>
          </a:xfrm>
        </p:grpSpPr>
        <p:pic>
          <p:nvPicPr>
            <p:cNvPr id="3" name="그래픽 2" descr="연결됨 단색으로 채워진">
              <a:extLst>
                <a:ext uri="{FF2B5EF4-FFF2-40B4-BE49-F238E27FC236}">
                  <a16:creationId xmlns:a16="http://schemas.microsoft.com/office/drawing/2014/main" id="{A1A2468E-14BE-E933-86DC-66A63A47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8580" y="0"/>
              <a:ext cx="1120140" cy="11201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059763-0E10-342C-ED40-BB261D236483}"/>
                </a:ext>
              </a:extLst>
            </p:cNvPr>
            <p:cNvSpPr txBox="1"/>
            <p:nvPr/>
          </p:nvSpPr>
          <p:spPr>
            <a:xfrm>
              <a:off x="1051560" y="196810"/>
              <a:ext cx="5722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u="sng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일본 </a:t>
              </a:r>
              <a:r>
                <a:rPr lang="ko-KR" altLang="en-US" sz="6000" b="1" u="sng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</a:t>
              </a:r>
              <a:endParaRPr lang="ko-KR" altLang="en-US" sz="6000" b="1" u="sng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0C0ED1D7-5CF7-1D55-1365-C5A27AC02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96860"/>
              </p:ext>
            </p:extLst>
          </p:nvPr>
        </p:nvGraphicFramePr>
        <p:xfrm>
          <a:off x="8271764" y="612308"/>
          <a:ext cx="1404021" cy="10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1">
                  <a:extLst>
                    <a:ext uri="{9D8B030D-6E8A-4147-A177-3AD203B41FA5}">
                      <a16:colId xmlns:a16="http://schemas.microsoft.com/office/drawing/2014/main" val="1581972672"/>
                    </a:ext>
                  </a:extLst>
                </a:gridCol>
              </a:tblGrid>
              <a:tr h="405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소방총감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061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2286713"/>
                  </a:ext>
                </a:extLst>
              </a:tr>
            </a:tbl>
          </a:graphicData>
        </a:graphic>
      </p:graphicFrame>
      <p:graphicFrame>
        <p:nvGraphicFramePr>
          <p:cNvPr id="13" name="표 6">
            <a:extLst>
              <a:ext uri="{FF2B5EF4-FFF2-40B4-BE49-F238E27FC236}">
                <a16:creationId xmlns:a16="http://schemas.microsoft.com/office/drawing/2014/main" id="{C3D852BF-C204-691A-1C18-7E4E36352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26693"/>
              </p:ext>
            </p:extLst>
          </p:nvPr>
        </p:nvGraphicFramePr>
        <p:xfrm>
          <a:off x="6307414" y="1876739"/>
          <a:ext cx="1404021" cy="10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1">
                  <a:extLst>
                    <a:ext uri="{9D8B030D-6E8A-4147-A177-3AD203B41FA5}">
                      <a16:colId xmlns:a16="http://schemas.microsoft.com/office/drawing/2014/main" val="1581972672"/>
                    </a:ext>
                  </a:extLst>
                </a:gridCol>
              </a:tblGrid>
              <a:tr h="405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소방관감</a:t>
                      </a: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061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2286713"/>
                  </a:ext>
                </a:extLst>
              </a:tr>
            </a:tbl>
          </a:graphicData>
        </a:graphic>
      </p:graphicFrame>
      <p:graphicFrame>
        <p:nvGraphicFramePr>
          <p:cNvPr id="14" name="표 6">
            <a:extLst>
              <a:ext uri="{FF2B5EF4-FFF2-40B4-BE49-F238E27FC236}">
                <a16:creationId xmlns:a16="http://schemas.microsoft.com/office/drawing/2014/main" id="{02AD4A60-BA3C-A22D-BAFA-4900E5A61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866299"/>
              </p:ext>
            </p:extLst>
          </p:nvPr>
        </p:nvGraphicFramePr>
        <p:xfrm>
          <a:off x="8271764" y="1876739"/>
          <a:ext cx="1404021" cy="10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1">
                  <a:extLst>
                    <a:ext uri="{9D8B030D-6E8A-4147-A177-3AD203B41FA5}">
                      <a16:colId xmlns:a16="http://schemas.microsoft.com/office/drawing/2014/main" val="1581972672"/>
                    </a:ext>
                  </a:extLst>
                </a:gridCol>
              </a:tblGrid>
              <a:tr h="405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소방정감</a:t>
                      </a: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061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2286713"/>
                  </a:ext>
                </a:extLst>
              </a:tr>
            </a:tbl>
          </a:graphicData>
        </a:graphic>
      </p:graphicFrame>
      <p:graphicFrame>
        <p:nvGraphicFramePr>
          <p:cNvPr id="15" name="표 6">
            <a:extLst>
              <a:ext uri="{FF2B5EF4-FFF2-40B4-BE49-F238E27FC236}">
                <a16:creationId xmlns:a16="http://schemas.microsoft.com/office/drawing/2014/main" id="{D5CE4916-8999-9A87-AA3D-7F8B8915F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571161"/>
              </p:ext>
            </p:extLst>
          </p:nvPr>
        </p:nvGraphicFramePr>
        <p:xfrm>
          <a:off x="10236114" y="1876739"/>
          <a:ext cx="1404021" cy="10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1">
                  <a:extLst>
                    <a:ext uri="{9D8B030D-6E8A-4147-A177-3AD203B41FA5}">
                      <a16:colId xmlns:a16="http://schemas.microsoft.com/office/drawing/2014/main" val="1581972672"/>
                    </a:ext>
                  </a:extLst>
                </a:gridCol>
              </a:tblGrid>
              <a:tr h="405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소방감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061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2286713"/>
                  </a:ext>
                </a:extLst>
              </a:tr>
            </a:tbl>
          </a:graphicData>
        </a:graphic>
      </p:graphicFrame>
      <p:graphicFrame>
        <p:nvGraphicFramePr>
          <p:cNvPr id="16" name="표 6">
            <a:extLst>
              <a:ext uri="{FF2B5EF4-FFF2-40B4-BE49-F238E27FC236}">
                <a16:creationId xmlns:a16="http://schemas.microsoft.com/office/drawing/2014/main" id="{E578D57A-4C13-C754-8640-10A948FB4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0722"/>
              </p:ext>
            </p:extLst>
          </p:nvPr>
        </p:nvGraphicFramePr>
        <p:xfrm>
          <a:off x="6307414" y="3353442"/>
          <a:ext cx="1404021" cy="10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1">
                  <a:extLst>
                    <a:ext uri="{9D8B030D-6E8A-4147-A177-3AD203B41FA5}">
                      <a16:colId xmlns:a16="http://schemas.microsoft.com/office/drawing/2014/main" val="1581972672"/>
                    </a:ext>
                  </a:extLst>
                </a:gridCol>
              </a:tblGrid>
              <a:tr h="405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소방사령장</a:t>
                      </a: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061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2286713"/>
                  </a:ext>
                </a:extLst>
              </a:tr>
            </a:tbl>
          </a:graphicData>
        </a:graphic>
      </p:graphicFrame>
      <p:graphicFrame>
        <p:nvGraphicFramePr>
          <p:cNvPr id="17" name="표 6">
            <a:extLst>
              <a:ext uri="{FF2B5EF4-FFF2-40B4-BE49-F238E27FC236}">
                <a16:creationId xmlns:a16="http://schemas.microsoft.com/office/drawing/2014/main" id="{52E07403-B283-5251-E29A-2E3AE0063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319933"/>
              </p:ext>
            </p:extLst>
          </p:nvPr>
        </p:nvGraphicFramePr>
        <p:xfrm>
          <a:off x="8271764" y="3353442"/>
          <a:ext cx="1404021" cy="10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1">
                  <a:extLst>
                    <a:ext uri="{9D8B030D-6E8A-4147-A177-3AD203B41FA5}">
                      <a16:colId xmlns:a16="http://schemas.microsoft.com/office/drawing/2014/main" val="1581972672"/>
                    </a:ext>
                  </a:extLst>
                </a:gridCol>
              </a:tblGrid>
              <a:tr h="405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소방사령</a:t>
                      </a: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061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2286713"/>
                  </a:ext>
                </a:extLst>
              </a:tr>
            </a:tbl>
          </a:graphicData>
        </a:graphic>
      </p:graphicFrame>
      <p:graphicFrame>
        <p:nvGraphicFramePr>
          <p:cNvPr id="18" name="표 6">
            <a:extLst>
              <a:ext uri="{FF2B5EF4-FFF2-40B4-BE49-F238E27FC236}">
                <a16:creationId xmlns:a16="http://schemas.microsoft.com/office/drawing/2014/main" id="{8A83C05A-94F9-BB33-CAC8-42DC4460A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133141"/>
              </p:ext>
            </p:extLst>
          </p:nvPr>
        </p:nvGraphicFramePr>
        <p:xfrm>
          <a:off x="10236114" y="3353442"/>
          <a:ext cx="1404021" cy="10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1">
                  <a:extLst>
                    <a:ext uri="{9D8B030D-6E8A-4147-A177-3AD203B41FA5}">
                      <a16:colId xmlns:a16="http://schemas.microsoft.com/office/drawing/2014/main" val="1581972672"/>
                    </a:ext>
                  </a:extLst>
                </a:gridCol>
              </a:tblGrid>
              <a:tr h="405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소방사령보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061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2286713"/>
                  </a:ext>
                </a:extLst>
              </a:tr>
            </a:tbl>
          </a:graphicData>
        </a:graphic>
      </p:graphicFrame>
      <p:graphicFrame>
        <p:nvGraphicFramePr>
          <p:cNvPr id="19" name="표 6">
            <a:extLst>
              <a:ext uri="{FF2B5EF4-FFF2-40B4-BE49-F238E27FC236}">
                <a16:creationId xmlns:a16="http://schemas.microsoft.com/office/drawing/2014/main" id="{87F66A11-D877-3653-64A9-83CECE27F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96560"/>
              </p:ext>
            </p:extLst>
          </p:nvPr>
        </p:nvGraphicFramePr>
        <p:xfrm>
          <a:off x="10236113" y="4830145"/>
          <a:ext cx="1404021" cy="10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1">
                  <a:extLst>
                    <a:ext uri="{9D8B030D-6E8A-4147-A177-3AD203B41FA5}">
                      <a16:colId xmlns:a16="http://schemas.microsoft.com/office/drawing/2014/main" val="1581972672"/>
                    </a:ext>
                  </a:extLst>
                </a:gridCol>
              </a:tblGrid>
              <a:tr h="405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소방관</a:t>
                      </a: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061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2286713"/>
                  </a:ext>
                </a:extLst>
              </a:tr>
            </a:tbl>
          </a:graphicData>
        </a:graphic>
      </p:graphicFrame>
      <p:graphicFrame>
        <p:nvGraphicFramePr>
          <p:cNvPr id="20" name="표 6">
            <a:extLst>
              <a:ext uri="{FF2B5EF4-FFF2-40B4-BE49-F238E27FC236}">
                <a16:creationId xmlns:a16="http://schemas.microsoft.com/office/drawing/2014/main" id="{5FC04898-B6A8-2EFB-03D9-1DF2D2349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2738"/>
              </p:ext>
            </p:extLst>
          </p:nvPr>
        </p:nvGraphicFramePr>
        <p:xfrm>
          <a:off x="8271764" y="4830145"/>
          <a:ext cx="1404021" cy="10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1">
                  <a:extLst>
                    <a:ext uri="{9D8B030D-6E8A-4147-A177-3AD203B41FA5}">
                      <a16:colId xmlns:a16="http://schemas.microsoft.com/office/drawing/2014/main" val="1581972672"/>
                    </a:ext>
                  </a:extLst>
                </a:gridCol>
              </a:tblGrid>
              <a:tr h="405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소방부사장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061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2286713"/>
                  </a:ext>
                </a:extLst>
              </a:tr>
            </a:tbl>
          </a:graphicData>
        </a:graphic>
      </p:graphicFrame>
      <p:graphicFrame>
        <p:nvGraphicFramePr>
          <p:cNvPr id="21" name="표 6">
            <a:extLst>
              <a:ext uri="{FF2B5EF4-FFF2-40B4-BE49-F238E27FC236}">
                <a16:creationId xmlns:a16="http://schemas.microsoft.com/office/drawing/2014/main" id="{E458A620-3DC1-104F-B5DC-539BCF33B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46480"/>
              </p:ext>
            </p:extLst>
          </p:nvPr>
        </p:nvGraphicFramePr>
        <p:xfrm>
          <a:off x="6307413" y="4830145"/>
          <a:ext cx="1404021" cy="10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21">
                  <a:extLst>
                    <a:ext uri="{9D8B030D-6E8A-4147-A177-3AD203B41FA5}">
                      <a16:colId xmlns:a16="http://schemas.microsoft.com/office/drawing/2014/main" val="1581972672"/>
                    </a:ext>
                  </a:extLst>
                </a:gridCol>
              </a:tblGrid>
              <a:tr h="405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소방사장</a:t>
                      </a: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006193"/>
                  </a:ext>
                </a:extLst>
              </a:tr>
              <a:tr h="6105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84" marR="65684" marT="32842" marB="328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72286713"/>
                  </a:ext>
                </a:extLst>
              </a:tr>
            </a:tbl>
          </a:graphicData>
        </a:graphic>
      </p:graphicFrame>
      <p:grpSp>
        <p:nvGrpSpPr>
          <p:cNvPr id="29" name="그룹 28">
            <a:extLst>
              <a:ext uri="{FF2B5EF4-FFF2-40B4-BE49-F238E27FC236}">
                <a16:creationId xmlns:a16="http://schemas.microsoft.com/office/drawing/2014/main" id="{33D2D419-28D9-568F-A424-B858C4FFF8B9}"/>
              </a:ext>
            </a:extLst>
          </p:cNvPr>
          <p:cNvGrpSpPr/>
          <p:nvPr/>
        </p:nvGrpSpPr>
        <p:grpSpPr>
          <a:xfrm>
            <a:off x="136130" y="3048835"/>
            <a:ext cx="5610957" cy="1101655"/>
            <a:chOff x="136130" y="3048835"/>
            <a:chExt cx="5610957" cy="11016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445AB8-4B02-A887-6144-D4AAE344B276}"/>
                </a:ext>
              </a:extLst>
            </p:cNvPr>
            <p:cNvSpPr txBox="1"/>
            <p:nvPr/>
          </p:nvSpPr>
          <p:spPr>
            <a:xfrm>
              <a:off x="136130" y="3048835"/>
              <a:ext cx="56109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일본 </a:t>
              </a:r>
              <a:r>
                <a:rPr lang="ko-KR" altLang="en-US" sz="36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소방청</a:t>
              </a:r>
              <a:r>
                <a:rPr lang="ko-KR" altLang="en-US" sz="36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계급장</a:t>
              </a:r>
              <a:endParaRPr lang="en-US" altLang="ko-KR" sz="3600" b="1" dirty="0">
                <a:latin typeface="궁서" panose="02030600000101010101" pitchFamily="18" charset="-127"/>
                <a:ea typeface="궁서" panose="02030600000101010101" pitchFamily="18" charset="-127"/>
              </a:endParaRPr>
            </a:p>
            <a:p>
              <a:pPr algn="ctr"/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(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소방사장 </a:t>
              </a:r>
              <a:r>
                <a:rPr lang="ko-KR" altLang="en-US" sz="2800" b="1" dirty="0" err="1">
                  <a:latin typeface="궁서" panose="02030600000101010101" pitchFamily="18" charset="-127"/>
                  <a:ea typeface="궁서" panose="02030600000101010101" pitchFamily="18" charset="-127"/>
                </a:rPr>
                <a:t>상당급</a:t>
              </a:r>
              <a:r>
                <a:rPr lang="ko-KR" altLang="en-US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 이하 직원 없음</a:t>
              </a:r>
              <a:r>
                <a:rPr lang="en-US" altLang="ko-KR" sz="2800" b="1" dirty="0">
                  <a:latin typeface="궁서" panose="02030600000101010101" pitchFamily="18" charset="-127"/>
                  <a:ea typeface="궁서" panose="02030600000101010101" pitchFamily="18" charset="-127"/>
                </a:rPr>
                <a:t>.)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FFFDE17C-9F39-8963-941A-72DE3F18CA1D}"/>
                </a:ext>
              </a:extLst>
            </p:cNvPr>
            <p:cNvGrpSpPr/>
            <p:nvPr/>
          </p:nvGrpSpPr>
          <p:grpSpPr>
            <a:xfrm>
              <a:off x="136130" y="3048835"/>
              <a:ext cx="209551" cy="180975"/>
              <a:chOff x="1054876" y="4482606"/>
              <a:chExt cx="209551" cy="180975"/>
            </a:xfrm>
          </p:grpSpPr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BFED6153-F23B-50B2-5098-6CB50D97E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7BE39EB1-BB8A-6F69-363E-DAD87DB16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A8B8FB-DCA6-49A2-91D0-FA9C5A84C73C}"/>
                </a:ext>
              </a:extLst>
            </p:cNvPr>
            <p:cNvGrpSpPr/>
            <p:nvPr/>
          </p:nvGrpSpPr>
          <p:grpSpPr>
            <a:xfrm rot="10800000">
              <a:off x="5537536" y="3969515"/>
              <a:ext cx="209551" cy="180975"/>
              <a:chOff x="1054876" y="4482606"/>
              <a:chExt cx="209551" cy="180975"/>
            </a:xfrm>
          </p:grpSpPr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476BDE67-94F6-E248-FD97-78D0DFB48C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876" y="4482606"/>
                <a:ext cx="20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B37E10E5-B42A-7B4B-F1A4-83F3E5088F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8400" y="4482606"/>
                <a:ext cx="0" cy="1809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45143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일본 도쿄 번화가 빌딩서 화재 발생...폭발음·연기에 4명 부상 - 이투데이">
            <a:extLst>
              <a:ext uri="{FF2B5EF4-FFF2-40B4-BE49-F238E27FC236}">
                <a16:creationId xmlns:a16="http://schemas.microsoft.com/office/drawing/2014/main" id="{2A805E44-22BF-DA9E-213E-6C4193056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7" b="5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DC5B1B0-159D-9FA7-0A55-ADCCCA0CC46E}"/>
              </a:ext>
            </a:extLst>
          </p:cNvPr>
          <p:cNvSpPr/>
          <p:nvPr/>
        </p:nvSpPr>
        <p:spPr>
          <a:xfrm>
            <a:off x="0" y="-9239"/>
            <a:ext cx="12192000" cy="6867237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9B0FE72-5D7F-E571-7845-B081B5121E74}"/>
              </a:ext>
            </a:extLst>
          </p:cNvPr>
          <p:cNvGrpSpPr/>
          <p:nvPr/>
        </p:nvGrpSpPr>
        <p:grpSpPr>
          <a:xfrm>
            <a:off x="0" y="3657600"/>
            <a:ext cx="10005060" cy="1569660"/>
            <a:chOff x="0" y="3657600"/>
            <a:chExt cx="10005060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D444AE-AC31-0E74-AC9C-4401420314E2}"/>
                </a:ext>
              </a:extLst>
            </p:cNvPr>
            <p:cNvSpPr txBox="1"/>
            <p:nvPr/>
          </p:nvSpPr>
          <p:spPr>
            <a:xfrm>
              <a:off x="0" y="3657600"/>
              <a:ext cx="10005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600" b="1" dirty="0">
                  <a:ln w="285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소방청의 역사</a:t>
              </a:r>
              <a:endParaRPr lang="en-US" altLang="ko-KR" sz="96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CEFA8916-FA16-9459-BA2E-2F4A69D56A8A}"/>
                </a:ext>
              </a:extLst>
            </p:cNvPr>
            <p:cNvCxnSpPr/>
            <p:nvPr/>
          </p:nvCxnSpPr>
          <p:spPr>
            <a:xfrm>
              <a:off x="643812" y="5227260"/>
              <a:ext cx="6746033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1231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657</Words>
  <Application>Microsoft Office PowerPoint</Application>
  <PresentationFormat>와이드스크린</PresentationFormat>
  <Paragraphs>170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HY헤드라인M</vt:lpstr>
      <vt:lpstr>궁서</vt:lpstr>
      <vt:lpstr>맑은 고딕</vt:lpstr>
      <vt:lpstr>바탕체</vt:lpstr>
      <vt:lpstr>휴먼둥근헤드라인</vt:lpstr>
      <vt:lpstr>Arial</vt:lpstr>
      <vt:lpstr>Felix Titling</vt:lpstr>
      <vt:lpstr>Goudy Old Style</vt:lpstr>
      <vt:lpstr>ArchwayVTI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이지훈</dc:creator>
  <cp:lastModifiedBy>이지훈</cp:lastModifiedBy>
  <cp:revision>10</cp:revision>
  <dcterms:created xsi:type="dcterms:W3CDTF">2023-09-26T14:39:51Z</dcterms:created>
  <dcterms:modified xsi:type="dcterms:W3CDTF">2023-09-28T13:51:46Z</dcterms:modified>
</cp:coreProperties>
</file>