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0C3F3B-19D1-4ACD-8E5B-36C66DDA4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F79121-74AE-4943-9FAA-77292F77A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CF1098-388E-440B-9017-123FBEEF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DBB7C9-4065-4721-9CCC-39EE37C4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69AE1D-B4D5-4214-A645-F675AFD0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0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82CB9A-09E4-4096-888E-DD76AA91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6475C6-5DA6-4711-B67D-2D77C62E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2EEDE3-69F3-41B2-B6BA-798B4A80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8DF288-5A4C-41F7-BCB6-16C4552D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33F8B6-1D77-4CC0-9F35-76842205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5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ADD95E-A8A6-404C-AC42-ACB7682B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D82779-C40A-453B-8038-B0AF17DD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840E97-6B32-4470-BFC5-AA61759F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1ECE69-C07D-4044-B53F-7D51E7FC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F48C89-F84D-4573-BA74-13E2A6B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59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A010E2-A2A9-46C0-81B5-CB0DC70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E14220-8603-41A6-9315-6F98E6FB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E3A4A4-E772-4912-917B-F57642A4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41DB0A-335A-4CDB-884B-3C68FA6F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3EAB1F-4ACA-4E32-B025-887ADC47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68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4543D-030A-47CC-A321-77AC2A9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AAAD86-71DD-420A-90FE-AC1DC324A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D99EAD-692D-417C-818F-B0F99DE3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A24ABD-F1CE-4A26-81F8-5E4FA89A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A4D522-C658-4F16-BE7E-E4A635FA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BAB66C-DDE7-4502-84AA-18CA28D8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0D4DE3-DAEB-4B21-A68C-6B983F20C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DD6C0B-CF26-48AF-AA85-207D56D8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756D96-3E73-4605-A220-F5091C3C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84F90D-45C1-41B5-9A14-7CD5323F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8D40F4-829C-46F4-8A43-B4C3F7B4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64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E92CF-7594-4FE8-81EF-ADCC4700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57343E-36AA-463A-959F-2C331417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33CB48-BBAF-4203-A82F-849CA909F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8D1BF83-D06B-433D-B78B-BACB28367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6B0159A-EA79-4C75-9AE8-071851622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E77B9C1-DD44-43F9-B06F-414B1D0F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8E81671-7D82-4D11-96DE-F68EAD87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6637A8-F980-4A6D-BD8D-09EA9526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03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41764-54C2-4B43-B574-BDA1132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1AD3E4-61CE-4816-8FDF-33AACCD1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4CFEB-56F7-441D-98F8-03D488E9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FE59790-42F8-4A23-862F-6926A3F0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93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CEEB01C-B3D6-41E8-B21E-35276A26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CB3746-0151-480A-89EE-32CB5588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50F944-12C8-4E3A-B952-E652E7BF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88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5FEE0C-F4CC-497D-AF2F-82E26748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738706-3CA5-49D5-8FD3-028174DD3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68395B-3FEC-45F2-9FC4-3489BDBC0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EBDECC-2E77-4C1F-B036-B01EFC9E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62596B-632E-4E4A-AAD0-7EE66E5B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E6B056-9730-4997-A8AD-E1933F6B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7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025D5D-3C9B-4B44-9728-A426DA22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D00DB-2DAC-4CFA-89B3-4FB7F2117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EE0A7-5E10-47A0-973E-BAFEA831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A010B1-01B5-44BB-A3EF-31C862CB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D58928-147E-494E-8214-B08344DF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AC8CF2-CDD1-47CD-B603-CF61C286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75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5A4B50-4240-4583-99A7-D49E16CA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9A3754-8B48-4412-9FED-FF5AC8305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550096-DC34-4E58-9EB7-DA07CEBF3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2863-A4EE-4785-948F-34BE35BE5220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9C0DA-15A8-4424-94EF-E68ECDA15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F5DEEE-46F7-4A5E-9895-EB1AB44F7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90F8E-7926-4985-9574-80F5E50847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B8BA-9128-4A7F-9688-60F282A53A5E}"/>
              </a:ext>
            </a:extLst>
          </p:cNvPr>
          <p:cNvSpPr txBox="1"/>
          <p:nvPr/>
        </p:nvSpPr>
        <p:spPr>
          <a:xfrm>
            <a:off x="10367024" y="6512330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rgbClr val="404040"/>
                </a:solidFill>
              </a:rPr>
              <a:t>Saebyeol’s</a:t>
            </a:r>
            <a:r>
              <a:rPr lang="en-US" altLang="ko-KR" sz="1200" dirty="0">
                <a:solidFill>
                  <a:srgbClr val="404040"/>
                </a:solidFill>
              </a:rPr>
              <a:t> PowerPoint</a:t>
            </a:r>
            <a:endParaRPr lang="ko-KR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6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6BEBE4-8BED-4CBB-8726-7389F790A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3682">
            <a:off x="1335248" y="2662456"/>
            <a:ext cx="4572000" cy="3429000"/>
          </a:xfrm>
          <a:prstGeom prst="rect">
            <a:avLst/>
          </a:prstGeom>
        </p:spPr>
      </p:pic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BEE963D3-E744-4F31-8288-DA596B734692}"/>
              </a:ext>
            </a:extLst>
          </p:cNvPr>
          <p:cNvSpPr/>
          <p:nvPr/>
        </p:nvSpPr>
        <p:spPr>
          <a:xfrm rot="10800000" flipV="1">
            <a:off x="0" y="4263655"/>
            <a:ext cx="12192000" cy="2615609"/>
          </a:xfrm>
          <a:prstGeom prst="rt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E09C6-3A97-4E0F-B9F7-FFEC0672668D}"/>
              </a:ext>
            </a:extLst>
          </p:cNvPr>
          <p:cNvSpPr txBox="1"/>
          <p:nvPr/>
        </p:nvSpPr>
        <p:spPr>
          <a:xfrm>
            <a:off x="7075086" y="388444"/>
            <a:ext cx="4605748" cy="1293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Part 2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,</a:t>
            </a:r>
          </a:p>
          <a:p>
            <a:pPr marL="0" marR="0" lvl="0" indent="0" algn="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cs typeface="+mn-cs"/>
              </a:rPr>
              <a:t>중세와 에도시대 의복</a:t>
            </a:r>
          </a:p>
        </p:txBody>
      </p:sp>
      <p:sp>
        <p:nvSpPr>
          <p:cNvPr id="22" name="양쪽 대괄호 21">
            <a:extLst>
              <a:ext uri="{FF2B5EF4-FFF2-40B4-BE49-F238E27FC236}">
                <a16:creationId xmlns:a16="http://schemas.microsoft.com/office/drawing/2014/main" id="{18BC6B85-71A0-46D6-B536-2DF7BCB9D9AA}"/>
              </a:ext>
            </a:extLst>
          </p:cNvPr>
          <p:cNvSpPr/>
          <p:nvPr/>
        </p:nvSpPr>
        <p:spPr>
          <a:xfrm>
            <a:off x="6837680" y="378284"/>
            <a:ext cx="5096894" cy="1348463"/>
          </a:xfrm>
          <a:prstGeom prst="bracketPair">
            <a:avLst>
              <a:gd name="adj" fmla="val 1275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35225158-D331-4E19-B403-0721280023B3}"/>
              </a:ext>
            </a:extLst>
          </p:cNvPr>
          <p:cNvSpPr/>
          <p:nvPr/>
        </p:nvSpPr>
        <p:spPr>
          <a:xfrm>
            <a:off x="1" y="0"/>
            <a:ext cx="2211572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7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2,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8116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중세 의복</a:t>
            </a:r>
            <a:r>
              <a:rPr lang="en-US" altLang="ko-KR" sz="3600" dirty="0"/>
              <a:t> – </a:t>
            </a:r>
            <a:r>
              <a:rPr lang="en-US" altLang="ko-KR" sz="2000" dirty="0"/>
              <a:t>12</a:t>
            </a:r>
            <a:r>
              <a:rPr lang="ko-KR" altLang="en-US" sz="2000" dirty="0"/>
              <a:t>세기 가마쿠라 시대 남성의 </a:t>
            </a:r>
            <a:r>
              <a:rPr lang="ko-KR" altLang="en-US" sz="2000" dirty="0" err="1">
                <a:solidFill>
                  <a:srgbClr val="FF0000"/>
                </a:solidFill>
              </a:rPr>
              <a:t>소쿠타이</a:t>
            </a:r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ko-KR" altLang="en-US" sz="2000" dirty="0"/>
              <a:t>                                   조정 위신 쇠퇴</a:t>
            </a:r>
            <a:r>
              <a:rPr lang="en-US" altLang="ko-KR" sz="2000" dirty="0"/>
              <a:t>, </a:t>
            </a:r>
            <a:r>
              <a:rPr lang="ko-KR" altLang="en-US" sz="2000" dirty="0"/>
              <a:t>자연스레 무관들의 지위 상승 </a:t>
            </a:r>
            <a:endParaRPr lang="ko-KR" altLang="en-US" sz="3600" dirty="0"/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107006" y="1232098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346277" y="1299482"/>
            <a:ext cx="2984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별다른 장식이 없음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색깔로 직위를 가림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검정색이 최상위 관위</a:t>
            </a:r>
            <a:endParaRPr lang="en-US" altLang="ko-KR" sz="2000" dirty="0"/>
          </a:p>
        </p:txBody>
      </p:sp>
      <p:sp>
        <p:nvSpPr>
          <p:cNvPr id="36" name="양쪽 대괄호 35">
            <a:extLst>
              <a:ext uri="{FF2B5EF4-FFF2-40B4-BE49-F238E27FC236}">
                <a16:creationId xmlns:a16="http://schemas.microsoft.com/office/drawing/2014/main" id="{8C0C2E00-9919-4FBE-94E4-7D1E74C1521D}"/>
              </a:ext>
            </a:extLst>
          </p:cNvPr>
          <p:cNvSpPr/>
          <p:nvPr/>
        </p:nvSpPr>
        <p:spPr>
          <a:xfrm>
            <a:off x="3823329" y="1232098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7EDFA4-602D-49D4-85C1-F0978A1B0B39}"/>
              </a:ext>
            </a:extLst>
          </p:cNvPr>
          <p:cNvSpPr txBox="1"/>
          <p:nvPr/>
        </p:nvSpPr>
        <p:spPr>
          <a:xfrm>
            <a:off x="3817607" y="1299482"/>
            <a:ext cx="3531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dirty="0"/>
              <a:t>최상의 관료들은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/>
              <a:t>검정이 아닌 흰색을 입기도 함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천황</a:t>
            </a:r>
            <a:r>
              <a:rPr lang="en-US" altLang="ko-KR" dirty="0"/>
              <a:t>, </a:t>
            </a:r>
            <a:r>
              <a:rPr lang="ko-KR" altLang="en-US" dirty="0" err="1"/>
              <a:t>도요토미</a:t>
            </a:r>
            <a:r>
              <a:rPr lang="ko-KR" altLang="en-US" dirty="0"/>
              <a:t> 히데요시 등</a:t>
            </a:r>
            <a:endParaRPr lang="en-US" altLang="ko-KR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7665486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7826917" y="1345648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dirty="0" err="1">
                <a:solidFill>
                  <a:srgbClr val="FF0000"/>
                </a:solidFill>
              </a:rPr>
              <a:t>코로젠노고호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dirty="0"/>
              <a:t>천황은 주요 </a:t>
            </a:r>
            <a:r>
              <a:rPr lang="ko-KR" altLang="en-US" dirty="0" err="1"/>
              <a:t>행사시</a:t>
            </a:r>
            <a:r>
              <a:rPr lang="en-US" altLang="ko-KR" dirty="0"/>
              <a:t> </a:t>
            </a:r>
            <a:r>
              <a:rPr lang="ko-KR" altLang="en-US" dirty="0"/>
              <a:t>금빛이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/>
              <a:t>도는 갈색 </a:t>
            </a:r>
            <a:r>
              <a:rPr lang="ko-KR" altLang="en-US" dirty="0" err="1"/>
              <a:t>쇼쿠타이</a:t>
            </a:r>
            <a:r>
              <a:rPr lang="ko-KR" altLang="en-US" dirty="0"/>
              <a:t> 착용</a:t>
            </a:r>
            <a:endParaRPr lang="en-US" altLang="ko-KR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E8A45491-1B89-49A2-B69F-47F0B147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77" y="2503986"/>
            <a:ext cx="2575957" cy="388003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A5E4F6C-A7F9-4B3E-847C-8DB31679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43" y="2503985"/>
            <a:ext cx="2572165" cy="388003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DBCC890-EF93-4567-8788-0D39E5DB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051" y="2503984"/>
            <a:ext cx="2572165" cy="38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6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2,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7087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중세 의복</a:t>
            </a:r>
            <a:r>
              <a:rPr lang="en-US" altLang="ko-KR" sz="3600" dirty="0"/>
              <a:t> – </a:t>
            </a:r>
            <a:r>
              <a:rPr lang="en-US" altLang="ko-KR" sz="2000" dirty="0"/>
              <a:t>12</a:t>
            </a:r>
            <a:r>
              <a:rPr lang="ko-KR" altLang="en-US" sz="2000" dirty="0"/>
              <a:t>세기 가마쿠라 시대 남성의 </a:t>
            </a:r>
            <a:r>
              <a:rPr lang="ko-KR" altLang="en-US" sz="2000" dirty="0" err="1">
                <a:solidFill>
                  <a:srgbClr val="FF0000"/>
                </a:solidFill>
              </a:rPr>
              <a:t>소쿠타이</a:t>
            </a:r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ko-KR" altLang="en-US" sz="2000" dirty="0"/>
              <a:t>                                   천황의 다양한 </a:t>
            </a:r>
            <a:r>
              <a:rPr lang="ko-KR" altLang="en-US" sz="2000" dirty="0" err="1">
                <a:solidFill>
                  <a:srgbClr val="FF0000"/>
                </a:solidFill>
              </a:rPr>
              <a:t>소쿠타이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107006" y="1232098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269272" y="1299482"/>
            <a:ext cx="3138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</a:rPr>
              <a:t>키쿠진노호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천황이 자잘한 행사 때</a:t>
            </a:r>
            <a:endParaRPr lang="en-US" altLang="ko-KR" sz="2000" dirty="0"/>
          </a:p>
          <a:p>
            <a:r>
              <a:rPr lang="en-US" altLang="ko-KR" sz="2000" dirty="0"/>
              <a:t>     </a:t>
            </a:r>
            <a:r>
              <a:rPr lang="ko-KR" altLang="en-US" sz="2000" dirty="0"/>
              <a:t>입는 황록색 </a:t>
            </a:r>
            <a:r>
              <a:rPr lang="ko-KR" altLang="en-US" sz="2000" dirty="0" err="1"/>
              <a:t>소쿠타이</a:t>
            </a:r>
            <a:endParaRPr lang="en-US" altLang="ko-KR" sz="2000" dirty="0"/>
          </a:p>
        </p:txBody>
      </p:sp>
      <p:sp>
        <p:nvSpPr>
          <p:cNvPr id="36" name="양쪽 대괄호 35">
            <a:extLst>
              <a:ext uri="{FF2B5EF4-FFF2-40B4-BE49-F238E27FC236}">
                <a16:creationId xmlns:a16="http://schemas.microsoft.com/office/drawing/2014/main" id="{8C0C2E00-9919-4FBE-94E4-7D1E74C1521D}"/>
              </a:ext>
            </a:extLst>
          </p:cNvPr>
          <p:cNvSpPr/>
          <p:nvPr/>
        </p:nvSpPr>
        <p:spPr>
          <a:xfrm>
            <a:off x="3823329" y="1232098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7EDFA4-602D-49D4-85C1-F0978A1B0B39}"/>
              </a:ext>
            </a:extLst>
          </p:cNvPr>
          <p:cNvSpPr txBox="1"/>
          <p:nvPr/>
        </p:nvSpPr>
        <p:spPr>
          <a:xfrm>
            <a:off x="3812960" y="1441398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dirty="0" err="1">
                <a:solidFill>
                  <a:srgbClr val="FF0000"/>
                </a:solidFill>
              </a:rPr>
              <a:t>오니노호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dirty="0"/>
              <a:t>황태자가 입는 </a:t>
            </a:r>
            <a:r>
              <a:rPr lang="ko-KR" altLang="en-US" dirty="0" err="1"/>
              <a:t>주홍색</a:t>
            </a:r>
            <a:r>
              <a:rPr lang="ko-KR" altLang="en-US" dirty="0"/>
              <a:t> </a:t>
            </a:r>
            <a:r>
              <a:rPr lang="ko-KR" altLang="en-US" dirty="0" err="1"/>
              <a:t>소쿠타이</a:t>
            </a:r>
            <a:endParaRPr lang="en-US" altLang="ko-KR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7665486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7826917" y="1345648"/>
            <a:ext cx="3249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/>
              <a:t>색깔 외엔 무늬로도 구분</a:t>
            </a:r>
            <a:endParaRPr lang="en-US" altLang="ko-K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/>
              <a:t>가문의 문장을 수놓는</a:t>
            </a:r>
            <a:endParaRPr lang="en-US" altLang="ko-KR" sz="2000" dirty="0"/>
          </a:p>
          <a:p>
            <a:r>
              <a:rPr lang="en-US" altLang="ko-KR" sz="2000" dirty="0"/>
              <a:t>    </a:t>
            </a:r>
            <a:r>
              <a:rPr lang="ko-KR" altLang="en-US" sz="2000" dirty="0"/>
              <a:t>화려한 </a:t>
            </a:r>
            <a:r>
              <a:rPr lang="ko-KR" altLang="en-US" sz="2000" dirty="0" err="1"/>
              <a:t>소쿠타이도</a:t>
            </a:r>
            <a:r>
              <a:rPr lang="ko-KR" altLang="en-US" sz="2000" dirty="0"/>
              <a:t> 있음 </a:t>
            </a:r>
            <a:endParaRPr lang="en-US" altLang="ko-KR" sz="20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9E5CC19A-1E36-4FBF-8E83-04F7B5B5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71" y="2503983"/>
            <a:ext cx="2572165" cy="388003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B797158-06C3-4502-9065-76BB2C4C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94" y="2503983"/>
            <a:ext cx="2572165" cy="38579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558104-D93B-4749-9AC5-FCD93DBA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056" y="3111762"/>
            <a:ext cx="3971566" cy="26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76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2,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7592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중세 의복</a:t>
            </a:r>
            <a:r>
              <a:rPr lang="en-US" altLang="ko-KR" sz="3600" dirty="0"/>
              <a:t> – </a:t>
            </a:r>
            <a:r>
              <a:rPr lang="en-US" altLang="ko-KR" sz="2000" dirty="0"/>
              <a:t>12</a:t>
            </a:r>
            <a:r>
              <a:rPr lang="ko-KR" altLang="en-US" sz="2000" dirty="0"/>
              <a:t>세기 가마쿠라 시대 남성의 </a:t>
            </a:r>
            <a:r>
              <a:rPr lang="ko-KR" altLang="en-US" sz="2000" dirty="0" err="1">
                <a:solidFill>
                  <a:srgbClr val="FF0000"/>
                </a:solidFill>
              </a:rPr>
              <a:t>소쿠타이</a:t>
            </a:r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ko-KR" altLang="en-US" sz="2000" dirty="0"/>
              <a:t>                                   무관들의 지위 상승</a:t>
            </a:r>
            <a:r>
              <a:rPr lang="en-US" altLang="ko-KR" sz="2000" dirty="0"/>
              <a:t> &gt; </a:t>
            </a:r>
            <a:r>
              <a:rPr lang="ko-KR" altLang="en-US" sz="2000" dirty="0"/>
              <a:t>의복이 비단으로 바뀜</a:t>
            </a:r>
            <a:endParaRPr lang="ko-KR" altLang="en-US" sz="3600" dirty="0"/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671177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839633" y="1256732"/>
            <a:ext cx="324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</a:rPr>
              <a:t>카리기누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약식 </a:t>
            </a:r>
            <a:r>
              <a:rPr lang="ko-KR" altLang="en-US" sz="2000" dirty="0" err="1"/>
              <a:t>사냥복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간단한 평상복으로 변화</a:t>
            </a:r>
            <a:endParaRPr lang="en-US" altLang="ko-KR" sz="2000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6789724" y="1219953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6928714" y="1256732"/>
            <a:ext cx="330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</a:rPr>
              <a:t>스이칸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/>
              <a:t>카리기누의</a:t>
            </a:r>
            <a:r>
              <a:rPr lang="ko-KR" altLang="en-US" sz="2000" dirty="0"/>
              <a:t> 한 종류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평상복</a:t>
            </a:r>
            <a:r>
              <a:rPr lang="en-US" altLang="ko-KR" sz="2000" dirty="0"/>
              <a:t>, </a:t>
            </a:r>
            <a:r>
              <a:rPr lang="ko-KR" altLang="en-US" sz="2000" dirty="0"/>
              <a:t>소년의 나들이복</a:t>
            </a:r>
            <a:endParaRPr lang="en-US" altLang="ko-KR" sz="20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펌] 헤이안시대의 옷[가리기누] : 네이버 블로그">
            <a:extLst>
              <a:ext uri="{FF2B5EF4-FFF2-40B4-BE49-F238E27FC236}">
                <a16:creationId xmlns:a16="http://schemas.microsoft.com/office/drawing/2014/main" id="{3BA476AC-1673-4A49-ABF9-7B8A916A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2" y="2874212"/>
            <a:ext cx="4530412" cy="33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E412A6-7276-49E4-B518-74006C9F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91" y="2874212"/>
            <a:ext cx="3019163" cy="33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5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2,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7997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중세 의복</a:t>
            </a:r>
            <a:r>
              <a:rPr lang="en-US" altLang="ko-KR" sz="3600" dirty="0"/>
              <a:t> – </a:t>
            </a:r>
            <a:r>
              <a:rPr lang="en-US" altLang="ko-KR" sz="2000" dirty="0"/>
              <a:t>12</a:t>
            </a:r>
            <a:r>
              <a:rPr lang="ko-KR" altLang="en-US" sz="2000" dirty="0"/>
              <a:t>세기 가마쿠라 시대 여성정장 </a:t>
            </a:r>
            <a:r>
              <a:rPr lang="ko-KR" altLang="en-US" sz="2000" dirty="0" err="1">
                <a:solidFill>
                  <a:srgbClr val="FF0000"/>
                </a:solidFill>
              </a:rPr>
              <a:t>우치키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ko-KR" altLang="en-US" sz="2000" dirty="0" err="1">
                <a:solidFill>
                  <a:srgbClr val="FF0000"/>
                </a:solidFill>
              </a:rPr>
              <a:t>하카마</a:t>
            </a:r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ko-KR" altLang="en-US" sz="2000" dirty="0"/>
              <a:t>                                   </a:t>
            </a:r>
            <a:r>
              <a:rPr lang="ko-KR" altLang="en-US" sz="2000" dirty="0" err="1">
                <a:solidFill>
                  <a:srgbClr val="FF0000"/>
                </a:solidFill>
              </a:rPr>
              <a:t>고소데</a:t>
            </a:r>
            <a:r>
              <a:rPr lang="en-US" altLang="ko-KR" sz="2000" dirty="0"/>
              <a:t>, </a:t>
            </a:r>
            <a:r>
              <a:rPr lang="ko-KR" altLang="en-US" sz="2000" dirty="0" err="1">
                <a:solidFill>
                  <a:srgbClr val="FF0000"/>
                </a:solidFill>
              </a:rPr>
              <a:t>하카마</a:t>
            </a:r>
            <a:r>
              <a:rPr lang="ko-KR" altLang="en-US" sz="2000" dirty="0" err="1"/>
              <a:t>로</a:t>
            </a:r>
            <a:r>
              <a:rPr lang="ko-KR" altLang="en-US" sz="2000" dirty="0"/>
              <a:t> 변천 </a:t>
            </a:r>
            <a:endParaRPr lang="ko-KR" altLang="en-US" sz="3600" dirty="0"/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213360" y="1219953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347526" y="1262701"/>
            <a:ext cx="338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dirty="0"/>
              <a:t>12</a:t>
            </a:r>
            <a:r>
              <a:rPr lang="ko-KR" altLang="en-US" sz="2000" dirty="0"/>
              <a:t>세기 초 </a:t>
            </a:r>
            <a:r>
              <a:rPr lang="ko-KR" altLang="en-US" sz="2000" dirty="0" err="1">
                <a:solidFill>
                  <a:srgbClr val="FF0000"/>
                </a:solidFill>
              </a:rPr>
              <a:t>우치키</a:t>
            </a:r>
            <a:r>
              <a:rPr lang="en-US" altLang="ko-KR" sz="2000" dirty="0"/>
              <a:t>, </a:t>
            </a:r>
            <a:r>
              <a:rPr lang="ko-KR" altLang="en-US" sz="2000" dirty="0" err="1">
                <a:solidFill>
                  <a:srgbClr val="FF0000"/>
                </a:solidFill>
              </a:rPr>
              <a:t>하카마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초기 여성 정장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상류층 여성의 </a:t>
            </a:r>
            <a:r>
              <a:rPr lang="ko-KR" altLang="en-US" sz="2000" dirty="0" err="1"/>
              <a:t>여행복</a:t>
            </a:r>
            <a:endParaRPr lang="en-US" altLang="ko-KR" sz="2000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4305567" y="1222031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4444557" y="1258810"/>
            <a:ext cx="3464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</a:rPr>
              <a:t>하카마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허리 아래를 덮는 옷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1600" dirty="0" err="1"/>
              <a:t>우치키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하카마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고소데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하카마</a:t>
            </a:r>
            <a:endParaRPr lang="en-US" altLang="ko-KR" sz="16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69053EE5-8887-4735-8689-3F0C3CC93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8" r="44310" b="-625"/>
          <a:stretch/>
        </p:blipFill>
        <p:spPr>
          <a:xfrm>
            <a:off x="213360" y="2701255"/>
            <a:ext cx="3555700" cy="332887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4405FF0-FE82-4B5C-B6CC-1B0E0F1D6D9E}"/>
              </a:ext>
            </a:extLst>
          </p:cNvPr>
          <p:cNvSpPr/>
          <p:nvPr/>
        </p:nvSpPr>
        <p:spPr>
          <a:xfrm>
            <a:off x="347526" y="4689446"/>
            <a:ext cx="1070213" cy="48269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658C5D-E6EB-4B48-BF20-99E3353CA177}"/>
              </a:ext>
            </a:extLst>
          </p:cNvPr>
          <p:cNvSpPr/>
          <p:nvPr/>
        </p:nvSpPr>
        <p:spPr>
          <a:xfrm>
            <a:off x="347526" y="2872903"/>
            <a:ext cx="977935" cy="48269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59B4623-0F9E-45F6-82CC-FDDCCD9A3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67" y="2701259"/>
            <a:ext cx="3612723" cy="3328868"/>
          </a:xfrm>
          <a:prstGeom prst="rect">
            <a:avLst/>
          </a:prstGeom>
        </p:spPr>
      </p:pic>
      <p:sp>
        <p:nvSpPr>
          <p:cNvPr id="18" name="양쪽 대괄호 17">
            <a:extLst>
              <a:ext uri="{FF2B5EF4-FFF2-40B4-BE49-F238E27FC236}">
                <a16:creationId xmlns:a16="http://schemas.microsoft.com/office/drawing/2014/main" id="{8B022F7F-191C-4B7F-A90A-D257B80A1B2B}"/>
              </a:ext>
            </a:extLst>
          </p:cNvPr>
          <p:cNvSpPr/>
          <p:nvPr/>
        </p:nvSpPr>
        <p:spPr>
          <a:xfrm>
            <a:off x="8375240" y="1222031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B8D320-A0DB-4F76-BB7C-2046DB540829}"/>
              </a:ext>
            </a:extLst>
          </p:cNvPr>
          <p:cNvSpPr txBox="1"/>
          <p:nvPr/>
        </p:nvSpPr>
        <p:spPr>
          <a:xfrm>
            <a:off x="8514230" y="1258810"/>
            <a:ext cx="3634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</a:rPr>
              <a:t>우치카케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/>
              <a:t>고소데</a:t>
            </a:r>
            <a:r>
              <a:rPr lang="ko-KR" altLang="en-US" sz="2000" dirty="0"/>
              <a:t> 위 </a:t>
            </a:r>
            <a:r>
              <a:rPr lang="ko-KR" altLang="en-US" sz="2000" dirty="0" err="1"/>
              <a:t>우치카케</a:t>
            </a:r>
            <a:r>
              <a:rPr lang="ko-KR" altLang="en-US" sz="2000" dirty="0"/>
              <a:t> </a:t>
            </a:r>
            <a:r>
              <a:rPr lang="en-US" altLang="ko-KR" sz="2000" dirty="0"/>
              <a:t>&gt; </a:t>
            </a:r>
            <a:r>
              <a:rPr lang="ko-KR" altLang="en-US" sz="2000" dirty="0"/>
              <a:t>정장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dirty="0"/>
              <a:t>현대 일본 신부 의상의 일부</a:t>
            </a:r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464B3EC-014B-4A9D-8025-C4BBB213C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051" y="2701255"/>
            <a:ext cx="2302842" cy="34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0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2,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6317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중세 의복</a:t>
            </a:r>
            <a:r>
              <a:rPr lang="en-US" altLang="ko-KR" sz="3600" dirty="0"/>
              <a:t> – </a:t>
            </a:r>
            <a:r>
              <a:rPr lang="en-US" altLang="ko-KR" sz="2000" dirty="0"/>
              <a:t>16</a:t>
            </a:r>
            <a:r>
              <a:rPr lang="ko-KR" altLang="en-US" sz="2000" dirty="0"/>
              <a:t>세기 </a:t>
            </a:r>
            <a:r>
              <a:rPr lang="ko-KR" altLang="en-US" sz="2000" dirty="0" err="1"/>
              <a:t>도쿠가와</a:t>
            </a:r>
            <a:r>
              <a:rPr lang="ko-KR" altLang="en-US" sz="2000" dirty="0"/>
              <a:t> 정권</a:t>
            </a:r>
            <a:r>
              <a:rPr lang="en-US" altLang="ko-KR" sz="2000" dirty="0"/>
              <a:t>/</a:t>
            </a:r>
            <a:r>
              <a:rPr lang="ko-KR" altLang="en-US" sz="2000" dirty="0"/>
              <a:t>에도 시대</a:t>
            </a:r>
            <a:endParaRPr lang="en-US" altLang="ko-KR" sz="2000" dirty="0"/>
          </a:p>
          <a:p>
            <a:r>
              <a:rPr lang="ko-KR" altLang="en-US" sz="2000" dirty="0"/>
              <a:t>                                   남녀 공통 의복이 된 </a:t>
            </a:r>
            <a:r>
              <a:rPr lang="ko-KR" altLang="en-US" sz="2000" dirty="0" err="1">
                <a:solidFill>
                  <a:srgbClr val="FF0000"/>
                </a:solidFill>
              </a:rPr>
              <a:t>고소데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671177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805343" y="1256732"/>
            <a:ext cx="338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유복한 도시 상인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새로운 예술 표현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가부키자</a:t>
            </a:r>
            <a:r>
              <a:rPr lang="en-US" altLang="ko-KR" sz="2000" dirty="0"/>
              <a:t>, </a:t>
            </a:r>
            <a:r>
              <a:rPr lang="ko-KR" altLang="en-US" sz="2000" dirty="0"/>
              <a:t>유곽 유행 선도</a:t>
            </a:r>
            <a:endParaRPr lang="en-US" altLang="ko-KR" sz="2000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6789724" y="1219953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6928714" y="1256732"/>
            <a:ext cx="2980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개화를 준비하는 시기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rgbClr val="FF0000"/>
                </a:solidFill>
              </a:rPr>
              <a:t>유젠 염색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</a:rPr>
              <a:t>시보리</a:t>
            </a:r>
            <a:r>
              <a:rPr lang="ko-KR" altLang="en-US" sz="2000" dirty="0">
                <a:solidFill>
                  <a:srgbClr val="FF0000"/>
                </a:solidFill>
              </a:rPr>
              <a:t> 염색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DB7B53F9-A1D1-4D42-B4B0-EA9322EC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82" y="2588279"/>
            <a:ext cx="2931865" cy="39091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8FB2205-3D6A-4D54-A345-2FB1FBCDA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580" y="2588279"/>
            <a:ext cx="2935584" cy="39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2,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6317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중세 의복</a:t>
            </a:r>
            <a:r>
              <a:rPr lang="en-US" altLang="ko-KR" sz="3600" dirty="0"/>
              <a:t> – </a:t>
            </a:r>
            <a:r>
              <a:rPr lang="en-US" altLang="ko-KR" sz="2000" dirty="0"/>
              <a:t>16</a:t>
            </a:r>
            <a:r>
              <a:rPr lang="ko-KR" altLang="en-US" sz="2000" dirty="0"/>
              <a:t>세기 </a:t>
            </a:r>
            <a:r>
              <a:rPr lang="ko-KR" altLang="en-US" sz="2000" dirty="0" err="1"/>
              <a:t>도쿠가와</a:t>
            </a:r>
            <a:r>
              <a:rPr lang="ko-KR" altLang="en-US" sz="2000" dirty="0"/>
              <a:t> 정권</a:t>
            </a:r>
            <a:r>
              <a:rPr lang="en-US" altLang="ko-KR" sz="2000" dirty="0"/>
              <a:t>/</a:t>
            </a:r>
            <a:r>
              <a:rPr lang="ko-KR" altLang="en-US" sz="2000" dirty="0"/>
              <a:t>에도 시대</a:t>
            </a:r>
            <a:endParaRPr lang="en-US" altLang="ko-KR" sz="2000" dirty="0"/>
          </a:p>
          <a:p>
            <a:r>
              <a:rPr lang="ko-KR" altLang="en-US" sz="2000" dirty="0"/>
              <a:t>                                   남성 </a:t>
            </a:r>
            <a:r>
              <a:rPr lang="ko-KR" altLang="en-US" sz="2000" dirty="0" err="1">
                <a:solidFill>
                  <a:srgbClr val="FF0000"/>
                </a:solidFill>
              </a:rPr>
              <a:t>고소데</a:t>
            </a:r>
            <a:r>
              <a:rPr lang="en-US" altLang="ko-KR" sz="2000" dirty="0"/>
              <a:t>, </a:t>
            </a:r>
            <a:r>
              <a:rPr lang="ko-KR" altLang="en-US" sz="2000" dirty="0" err="1">
                <a:solidFill>
                  <a:srgbClr val="FF0000"/>
                </a:solidFill>
              </a:rPr>
              <a:t>하오리</a:t>
            </a:r>
            <a:r>
              <a:rPr lang="ko-KR" altLang="en-US" sz="2000" dirty="0"/>
              <a:t> </a:t>
            </a:r>
            <a:endParaRPr lang="ko-KR" altLang="en-US" sz="3600" dirty="0"/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671177" y="121398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805343" y="1256732"/>
            <a:ext cx="3389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</a:rPr>
              <a:t>하오리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에도시대 남성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1600" dirty="0" err="1"/>
              <a:t>고소데</a:t>
            </a:r>
            <a:r>
              <a:rPr lang="ko-KR" altLang="en-US" sz="1600" dirty="0"/>
              <a:t> 위 목에서 옷자락까지 </a:t>
            </a:r>
            <a:endParaRPr lang="en-US" altLang="ko-KR" sz="1600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6789724" y="1219953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6886769" y="1303659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dirty="0" err="1"/>
              <a:t>에도막부</a:t>
            </a:r>
            <a:r>
              <a:rPr lang="ko-KR" altLang="en-US" dirty="0"/>
              <a:t> 무사 복장 새로 규정</a:t>
            </a: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dirty="0" err="1"/>
              <a:t>고소데</a:t>
            </a:r>
            <a:r>
              <a:rPr lang="en-US" altLang="ko-KR" dirty="0"/>
              <a:t>, </a:t>
            </a:r>
            <a:r>
              <a:rPr lang="ko-KR" altLang="en-US" dirty="0"/>
              <a:t>복사뼈 까지 내려오는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 err="1"/>
              <a:t>하카마</a:t>
            </a:r>
            <a:r>
              <a:rPr lang="en-US" altLang="ko-KR" dirty="0"/>
              <a:t>, </a:t>
            </a:r>
            <a:r>
              <a:rPr lang="ko-KR" altLang="en-US" dirty="0" err="1"/>
              <a:t>하오리</a:t>
            </a:r>
            <a:r>
              <a:rPr lang="ko-KR" altLang="en-US" dirty="0"/>
              <a:t> </a:t>
            </a:r>
            <a:endParaRPr lang="en-US" altLang="ko-KR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EC77B568-66C1-4BC0-8A94-9EBFCD59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77" y="2514647"/>
            <a:ext cx="3585296" cy="421127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C83C806-B998-4407-BFEA-45F08F6C4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769" y="2439416"/>
            <a:ext cx="3456206" cy="43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테마1">
  <a:themeElements>
    <a:clrScheme name="20190505">
      <a:dk1>
        <a:sysClr val="windowText" lastClr="000000"/>
      </a:dk1>
      <a:lt1>
        <a:sysClr val="window" lastClr="FFFFFF"/>
      </a:lt1>
      <a:dk2>
        <a:srgbClr val="8496B0"/>
      </a:dk2>
      <a:lt2>
        <a:srgbClr val="E7E6E6"/>
      </a:lt2>
      <a:accent1>
        <a:srgbClr val="9CA1CC"/>
      </a:accent1>
      <a:accent2>
        <a:srgbClr val="DCB6C7"/>
      </a:accent2>
      <a:accent3>
        <a:srgbClr val="FF8687"/>
      </a:accent3>
      <a:accent4>
        <a:srgbClr val="FFC000"/>
      </a:accent4>
      <a:accent5>
        <a:srgbClr val="FEAC86"/>
      </a:accent5>
      <a:accent6>
        <a:srgbClr val="7A7C8E"/>
      </a:accent6>
      <a:hlink>
        <a:srgbClr val="3C3D46"/>
      </a:hlink>
      <a:folHlink>
        <a:srgbClr val="3C3D46"/>
      </a:folHlink>
    </a:clrScheme>
    <a:fontScheme name="Century Schoolbook">
      <a:majorFont>
        <a:latin typeface="Century Schoolbook"/>
        <a:ea typeface="나눔명조"/>
        <a:cs typeface=""/>
      </a:majorFont>
      <a:minorFont>
        <a:latin typeface="Century Schoolbook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837D19DC-DBE6-498C-AE7E-6768EF58000A}" vid="{8A5A3862-976C-46D6-B747-97AA590F05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0</TotalTime>
  <Words>264</Words>
  <Application>Microsoft Office PowerPoint</Application>
  <PresentationFormat>와이드스크린</PresentationFormat>
  <Paragraphs>64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Wingdings</vt:lpstr>
      <vt:lpstr>테마1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ASROCK</dc:creator>
  <cp:lastModifiedBy>ASROCK</cp:lastModifiedBy>
  <cp:revision>1</cp:revision>
  <dcterms:created xsi:type="dcterms:W3CDTF">2023-09-30T09:18:48Z</dcterms:created>
  <dcterms:modified xsi:type="dcterms:W3CDTF">2023-09-30T09:19:15Z</dcterms:modified>
</cp:coreProperties>
</file>