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56" r:id="rId20"/>
    <p:sldId id="257" r:id="rId21"/>
    <p:sldId id="258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1" r:id="rId30"/>
    <p:sldId id="281" r:id="rId31"/>
    <p:sldId id="282" r:id="rId32"/>
    <p:sldId id="290" r:id="rId33"/>
    <p:sldId id="287" r:id="rId34"/>
    <p:sldId id="286" r:id="rId35"/>
    <p:sldId id="285" r:id="rId36"/>
    <p:sldId id="284" r:id="rId37"/>
    <p:sldId id="283" r:id="rId38"/>
    <p:sldId id="288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44429-7307-48B5-A52A-CACB73A6373A}" v="800" dt="2023-09-28T19:44:17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8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2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1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9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34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9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1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1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1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redirect?event=video_description&amp;redir_token=QUFFLUhqbDNLc3gySFpBLTFaeFhyNFlZM3VhLWlsVzRNQXxBQ3Jtc0trTE93OHpEN09weE1tN3VFLWxhV05KSVZ6eFZMQl9DbVVZQUxFNFh3TlV5STY5OXRMcnM4VFJqLVgwN1NnWmluR2JEMmRfcE9fTWh3OFRMcW9LcllRcGxycDZZWnBrcU1vczd3VURjMjdYVzFQdzhHQQ&amp;q=https%3A%2F%2Fgoo.gl%2F7yuedv&amp;v=UOglsVA86fI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maBjukx7kg?si=9Mzq0tRJWodM3XmK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A%B3%A0%EB%8F%84%EA%B2%BD%EC%A0%9C%EC%84%B1%EC%9E%A5" TargetMode="External"/><Relationship Id="rId2" Type="http://schemas.openxmlformats.org/officeDocument/2006/relationships/hyperlink" Target="https://namu.wiki/w/%EC%9D%BC%EB%B3%B8/%EA%B2%BD%EC%A0%9C%EC%82%AC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bNFuGzexM" TargetMode="External"/><Relationship Id="rId2" Type="http://schemas.openxmlformats.org/officeDocument/2006/relationships/hyperlink" Target="https://www.youtube.com/watch?v=6kSyW8Ag79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HNvsXOn72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_WkwQCOqtE?si=awmWhVMOXYhMDJ3O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GD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mu.wiki/w/%EB%B3%B4%EB%A6%AC%EC%8A%A4%20%EC%98%90%EC%B9%9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2010%EB%85%84%EB%8C%8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CN535f9Rq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8968" y="165320"/>
            <a:ext cx="11284693" cy="6023505"/>
            <a:chOff x="0" y="0"/>
            <a:chExt cx="126402652" cy="6747077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6257871" cy="67325995"/>
            </a:xfrm>
            <a:custGeom>
              <a:avLst/>
              <a:gdLst/>
              <a:ahLst/>
              <a:cxnLst/>
              <a:rect l="l" t="t" r="r" b="b"/>
              <a:pathLst>
                <a:path w="126257871" h="67325995">
                  <a:moveTo>
                    <a:pt x="0" y="0"/>
                  </a:moveTo>
                  <a:lnTo>
                    <a:pt x="126257871" y="0"/>
                  </a:lnTo>
                  <a:lnTo>
                    <a:pt x="126257871" y="67325995"/>
                  </a:lnTo>
                  <a:lnTo>
                    <a:pt x="0" y="67325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ED"/>
            </a:solidFill>
          </p:spPr>
          <p:txBody>
            <a:bodyPr/>
            <a:lstStyle/>
            <a:p>
              <a:endParaRPr lang="ko-KR" altLang="en-US" dirty="0">
                <a:latin typeface="Amasis MT Pro Light" panose="02040304050005020304" pitchFamily="18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26402654" cy="67470778"/>
            </a:xfrm>
            <a:custGeom>
              <a:avLst/>
              <a:gdLst/>
              <a:ahLst/>
              <a:cxnLst/>
              <a:rect l="l" t="t" r="r" b="b"/>
              <a:pathLst>
                <a:path w="126402654" h="67470778">
                  <a:moveTo>
                    <a:pt x="126257869" y="67325999"/>
                  </a:moveTo>
                  <a:lnTo>
                    <a:pt x="126402654" y="67325999"/>
                  </a:lnTo>
                  <a:lnTo>
                    <a:pt x="126402654" y="67470778"/>
                  </a:lnTo>
                  <a:lnTo>
                    <a:pt x="126257869" y="67470778"/>
                  </a:lnTo>
                  <a:lnTo>
                    <a:pt x="126257869" y="673259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7325999"/>
                  </a:lnTo>
                  <a:lnTo>
                    <a:pt x="0" y="67325999"/>
                  </a:lnTo>
                  <a:lnTo>
                    <a:pt x="0" y="144780"/>
                  </a:lnTo>
                  <a:close/>
                  <a:moveTo>
                    <a:pt x="0" y="67325999"/>
                  </a:moveTo>
                  <a:lnTo>
                    <a:pt x="144780" y="67325999"/>
                  </a:lnTo>
                  <a:lnTo>
                    <a:pt x="144780" y="67470778"/>
                  </a:lnTo>
                  <a:lnTo>
                    <a:pt x="0" y="67470778"/>
                  </a:lnTo>
                  <a:lnTo>
                    <a:pt x="0" y="67325999"/>
                  </a:lnTo>
                  <a:close/>
                  <a:moveTo>
                    <a:pt x="126257869" y="144780"/>
                  </a:moveTo>
                  <a:lnTo>
                    <a:pt x="126402654" y="144780"/>
                  </a:lnTo>
                  <a:lnTo>
                    <a:pt x="126402654" y="67325999"/>
                  </a:lnTo>
                  <a:lnTo>
                    <a:pt x="126257869" y="67325999"/>
                  </a:lnTo>
                  <a:lnTo>
                    <a:pt x="126257869" y="144780"/>
                  </a:lnTo>
                  <a:close/>
                  <a:moveTo>
                    <a:pt x="144780" y="67325999"/>
                  </a:moveTo>
                  <a:lnTo>
                    <a:pt x="126257869" y="67325999"/>
                  </a:lnTo>
                  <a:lnTo>
                    <a:pt x="126257869" y="67470778"/>
                  </a:lnTo>
                  <a:lnTo>
                    <a:pt x="144780" y="67470778"/>
                  </a:lnTo>
                  <a:lnTo>
                    <a:pt x="144780" y="67325999"/>
                  </a:lnTo>
                  <a:close/>
                  <a:moveTo>
                    <a:pt x="126257869" y="0"/>
                  </a:moveTo>
                  <a:lnTo>
                    <a:pt x="126402654" y="0"/>
                  </a:lnTo>
                  <a:lnTo>
                    <a:pt x="126402654" y="144780"/>
                  </a:lnTo>
                  <a:lnTo>
                    <a:pt x="126257869" y="144780"/>
                  </a:lnTo>
                  <a:lnTo>
                    <a:pt x="12625786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6257869" y="0"/>
                  </a:lnTo>
                  <a:lnTo>
                    <a:pt x="12625786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ko-KR" altLang="en-US">
                <a:latin typeface="Amasis MT Pro Light" panose="020403040500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45192" y="4427458"/>
            <a:ext cx="5315545" cy="627013"/>
            <a:chOff x="0" y="0"/>
            <a:chExt cx="16440449" cy="1939290"/>
          </a:xfrm>
        </p:grpSpPr>
        <p:sp>
          <p:nvSpPr>
            <p:cNvPr id="6" name="Freeform 6"/>
            <p:cNvSpPr/>
            <p:nvPr/>
          </p:nvSpPr>
          <p:spPr>
            <a:xfrm>
              <a:off x="12700" y="12700"/>
              <a:ext cx="16415049" cy="1913890"/>
            </a:xfrm>
            <a:custGeom>
              <a:avLst/>
              <a:gdLst/>
              <a:ahLst/>
              <a:cxnLst/>
              <a:rect l="l" t="t" r="r" b="b"/>
              <a:pathLst>
                <a:path w="16415049" h="1913890">
                  <a:moveTo>
                    <a:pt x="15458105" y="1913890"/>
                  </a:move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5458105" y="0"/>
                  </a:lnTo>
                  <a:cubicBezTo>
                    <a:pt x="15986551" y="0"/>
                    <a:pt x="16415049" y="428371"/>
                    <a:pt x="16415049" y="956945"/>
                  </a:cubicBezTo>
                  <a:cubicBezTo>
                    <a:pt x="16415049" y="1485392"/>
                    <a:pt x="15986551" y="1913890"/>
                    <a:pt x="15458105" y="1913890"/>
                  </a:cubicBezTo>
                  <a:close/>
                </a:path>
              </a:pathLst>
            </a:custGeom>
            <a:solidFill>
              <a:srgbClr val="B9BBDD"/>
            </a:solidFill>
          </p:spPr>
          <p:txBody>
            <a:bodyPr/>
            <a:lstStyle/>
            <a:p>
              <a:endParaRPr lang="ko-KR" altLang="en-US">
                <a:latin typeface="Amasis MT Pro Light" panose="02040304050005020304" pitchFamily="18" charset="0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6440449" cy="1939290"/>
            </a:xfrm>
            <a:custGeom>
              <a:avLst/>
              <a:gdLst/>
              <a:ahLst/>
              <a:cxnLst/>
              <a:rect l="l" t="t" r="r" b="b"/>
              <a:pathLst>
                <a:path w="16440449" h="1939290">
                  <a:moveTo>
                    <a:pt x="15470805" y="0"/>
                  </a:moveTo>
                  <a:lnTo>
                    <a:pt x="969645" y="0"/>
                  </a:lnTo>
                  <a:cubicBezTo>
                    <a:pt x="434975" y="0"/>
                    <a:pt x="0" y="434975"/>
                    <a:pt x="0" y="969645"/>
                  </a:cubicBezTo>
                  <a:cubicBezTo>
                    <a:pt x="0" y="1504315"/>
                    <a:pt x="434975" y="1939290"/>
                    <a:pt x="969645" y="1939290"/>
                  </a:cubicBezTo>
                  <a:lnTo>
                    <a:pt x="15470805" y="1939290"/>
                  </a:lnTo>
                  <a:cubicBezTo>
                    <a:pt x="16005474" y="1939290"/>
                    <a:pt x="16440449" y="1504315"/>
                    <a:pt x="16440449" y="969645"/>
                  </a:cubicBezTo>
                  <a:cubicBezTo>
                    <a:pt x="16440449" y="434975"/>
                    <a:pt x="16005474" y="0"/>
                    <a:pt x="15470805" y="0"/>
                  </a:cubicBezTo>
                  <a:close/>
                  <a:moveTo>
                    <a:pt x="15470805" y="1913890"/>
                  </a:moveTo>
                  <a:lnTo>
                    <a:pt x="969645" y="1913890"/>
                  </a:lnTo>
                  <a:cubicBezTo>
                    <a:pt x="448945" y="1913890"/>
                    <a:pt x="25400" y="1490345"/>
                    <a:pt x="25400" y="969645"/>
                  </a:cubicBezTo>
                  <a:cubicBezTo>
                    <a:pt x="25400" y="448945"/>
                    <a:pt x="448945" y="25400"/>
                    <a:pt x="969645" y="25400"/>
                  </a:cubicBezTo>
                  <a:lnTo>
                    <a:pt x="15470805" y="25400"/>
                  </a:lnTo>
                  <a:cubicBezTo>
                    <a:pt x="15991505" y="25400"/>
                    <a:pt x="16415049" y="448945"/>
                    <a:pt x="16415049" y="969645"/>
                  </a:cubicBezTo>
                  <a:cubicBezTo>
                    <a:pt x="16415049" y="1490345"/>
                    <a:pt x="15991505" y="1913890"/>
                    <a:pt x="15470805" y="191389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ko-KR" altLang="en-US">
                <a:latin typeface="Amasis MT Pro Light" panose="02040304050005020304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76796" y="1808859"/>
            <a:ext cx="8190839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2"/>
              </a:lnSpc>
            </a:pPr>
            <a:r>
              <a:rPr lang="en-US" sz="8184" err="1">
                <a:solidFill>
                  <a:srgbClr val="000000"/>
                </a:solidFill>
                <a:latin typeface="Amasis MT Pro Light" panose="02040304050005020304" pitchFamily="18" charset="0"/>
                <a:ea typeface="TDTD고딕M"/>
              </a:rPr>
              <a:t>일본의</a:t>
            </a:r>
            <a:r>
              <a:rPr lang="en-US" sz="8184" dirty="0">
                <a:solidFill>
                  <a:srgbClr val="000000"/>
                </a:solidFill>
                <a:latin typeface="Amasis MT Pro Light" panose="02040304050005020304" pitchFamily="18" charset="0"/>
                <a:ea typeface="TDTD고딕M"/>
              </a:rPr>
              <a:t> </a:t>
            </a:r>
            <a:r>
              <a:rPr lang="en-US" sz="8184" dirty="0" err="1">
                <a:solidFill>
                  <a:srgbClr val="000000"/>
                </a:solidFill>
                <a:latin typeface="Amasis MT Pro Light" panose="02040304050005020304" pitchFamily="18" charset="0"/>
                <a:ea typeface="TDTD고딕M"/>
              </a:rPr>
              <a:t>경제</a:t>
            </a:r>
            <a:r>
              <a:rPr lang="en-US" sz="8184" dirty="0">
                <a:solidFill>
                  <a:srgbClr val="000000"/>
                </a:solidFill>
                <a:latin typeface="Amasis MT Pro Light" panose="02040304050005020304" pitchFamily="18" charset="0"/>
                <a:ea typeface="TDTD고딕M"/>
              </a:rPr>
              <a:t> </a:t>
            </a:r>
            <a:r>
              <a:rPr lang="ko-KR" altLang="en-US" sz="8184" dirty="0">
                <a:solidFill>
                  <a:srgbClr val="000000"/>
                </a:solidFill>
                <a:latin typeface="Amasis MT Pro Light" panose="02040304050005020304" pitchFamily="18" charset="0"/>
                <a:ea typeface="TDTD고딕M"/>
              </a:rPr>
              <a:t>발전 과정</a:t>
            </a:r>
            <a:endParaRPr lang="en-US" sz="8184" dirty="0">
              <a:solidFill>
                <a:srgbClr val="000000"/>
              </a:solidFill>
              <a:latin typeface="Amasis MT Pro Light" panose="02040304050005020304" pitchFamily="18" charset="0"/>
              <a:ea typeface="TDTD고딕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717033" y="4470783"/>
            <a:ext cx="6710367" cy="893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8"/>
              </a:lnSpc>
            </a:pPr>
            <a:r>
              <a:rPr lang="en-US" sz="2541" dirty="0">
                <a:solidFill>
                  <a:srgbClr val="000000"/>
                </a:solidFill>
                <a:latin typeface="Amasis MT Pro Light" panose="02040304050005020304" pitchFamily="18" charset="0"/>
              </a:rPr>
              <a:t>22045408 킴 튀 </a:t>
            </a:r>
            <a:r>
              <a:rPr lang="en-US" sz="2541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히엔</a:t>
            </a:r>
            <a:endParaRPr lang="en-US" sz="2541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  <a:p>
            <a:pPr algn="ctr">
              <a:lnSpc>
                <a:spcPts val="3558"/>
              </a:lnSpc>
              <a:spcBef>
                <a:spcPct val="0"/>
              </a:spcBef>
            </a:pPr>
            <a:endParaRPr lang="en-US" sz="2541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53978" y="828980"/>
            <a:ext cx="413527" cy="475815"/>
          </a:xfrm>
          <a:custGeom>
            <a:avLst/>
            <a:gdLst/>
            <a:ahLst/>
            <a:cxnLst/>
            <a:rect l="l" t="t" r="r" b="b"/>
            <a:pathLst>
              <a:path w="620290" h="713722">
                <a:moveTo>
                  <a:pt x="0" y="0"/>
                </a:moveTo>
                <a:lnTo>
                  <a:pt x="620290" y="0"/>
                </a:lnTo>
                <a:lnTo>
                  <a:pt x="620290" y="713722"/>
                </a:lnTo>
                <a:lnTo>
                  <a:pt x="0" y="7137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>
              <a:latin typeface="Amasis MT Pro Light" panose="020403040500050203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10171" y="840404"/>
            <a:ext cx="221372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33"/>
              </a:lnSpc>
            </a:pPr>
            <a:r>
              <a:rPr lang="en-US" sz="1666" dirty="0" err="1">
                <a:solidFill>
                  <a:srgbClr val="000000"/>
                </a:solidFill>
                <a:latin typeface="Amasis MT Pro Light" panose="02040304050005020304" pitchFamily="18" charset="0"/>
                <a:ea typeface="TDTD고딕M"/>
              </a:rPr>
              <a:t>대구대학교</a:t>
            </a:r>
            <a:r>
              <a:rPr lang="en-US" sz="1666" dirty="0">
                <a:solidFill>
                  <a:srgbClr val="000000"/>
                </a:solidFill>
                <a:latin typeface="Amasis MT Pro Light" panose="02040304050005020304" pitchFamily="18" charset="0"/>
                <a:ea typeface="TDTD고딕M"/>
              </a:rPr>
              <a:t> </a:t>
            </a:r>
            <a:r>
              <a:rPr lang="en-US" sz="1666" dirty="0" err="1">
                <a:solidFill>
                  <a:srgbClr val="000000"/>
                </a:solidFill>
                <a:latin typeface="Amasis MT Pro Light" panose="02040304050005020304" pitchFamily="18" charset="0"/>
                <a:ea typeface="TDTD고딕M"/>
              </a:rPr>
              <a:t>일본어학과</a:t>
            </a:r>
            <a:endParaRPr lang="en-US" sz="1666" dirty="0">
              <a:solidFill>
                <a:srgbClr val="000000"/>
              </a:solidFill>
              <a:latin typeface="Amasis MT Pro Light" panose="02040304050005020304" pitchFamily="18" charset="0"/>
              <a:ea typeface="TDTD고딕M"/>
            </a:endParaRPr>
          </a:p>
          <a:p>
            <a:pPr>
              <a:lnSpc>
                <a:spcPts val="1833"/>
              </a:lnSpc>
            </a:pPr>
            <a:endParaRPr lang="en-US" sz="1666" dirty="0">
              <a:solidFill>
                <a:srgbClr val="000000"/>
              </a:solidFill>
              <a:latin typeface="Amasis MT Pro Light" panose="02040304050005020304" pitchFamily="18" charset="0"/>
              <a:ea typeface="TDTD고딕M"/>
            </a:endParaRPr>
          </a:p>
        </p:txBody>
      </p:sp>
      <p:sp>
        <p:nvSpPr>
          <p:cNvPr id="12" name="AutoShape 12"/>
          <p:cNvSpPr/>
          <p:nvPr/>
        </p:nvSpPr>
        <p:spPr>
          <a:xfrm rot="4836">
            <a:off x="453648" y="1690212"/>
            <a:ext cx="1128470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Amasis MT Pro Light" panose="020403040500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08305" y="-45643"/>
            <a:ext cx="5383695" cy="6858000"/>
          </a:xfrm>
          <a:custGeom>
            <a:avLst/>
            <a:gdLst/>
            <a:ahLst/>
            <a:cxnLst/>
            <a:rect l="l" t="t" r="r" b="b"/>
            <a:pathLst>
              <a:path w="8075543" h="10287000">
                <a:moveTo>
                  <a:pt x="0" y="0"/>
                </a:moveTo>
                <a:lnTo>
                  <a:pt x="8075543" y="0"/>
                </a:lnTo>
                <a:lnTo>
                  <a:pt x="80755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" name="TextBox 3"/>
          <p:cNvSpPr txBox="1"/>
          <p:nvPr/>
        </p:nvSpPr>
        <p:spPr>
          <a:xfrm>
            <a:off x="685801" y="3095201"/>
            <a:ext cx="5748023" cy="576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dirty="0" err="1">
                <a:solidFill>
                  <a:srgbClr val="000000"/>
                </a:solidFill>
                <a:ea typeface="Baekmuk Batang Bold"/>
              </a:rPr>
              <a:t>일본의</a:t>
            </a:r>
            <a:r>
              <a:rPr lang="en-US" sz="3466" dirty="0">
                <a:solidFill>
                  <a:srgbClr val="000000"/>
                </a:solidFill>
                <a:ea typeface="Baekmuk Batang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ea typeface="Baekmuk Batang Bold"/>
              </a:rPr>
              <a:t>현재</a:t>
            </a:r>
            <a:r>
              <a:rPr lang="en-US" sz="3466" dirty="0">
                <a:solidFill>
                  <a:srgbClr val="000000"/>
                </a:solidFill>
                <a:ea typeface="Baekmuk Batang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ea typeface="Baekmuk Batang Bold"/>
              </a:rPr>
              <a:t>현황</a:t>
            </a:r>
            <a:endParaRPr lang="en-US" sz="3466" dirty="0">
              <a:solidFill>
                <a:srgbClr val="000000"/>
              </a:solidFill>
              <a:ea typeface="Baekmuk Batang Bol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10715" y="3333750"/>
            <a:ext cx="4849451" cy="156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0"/>
              </a:lnSpc>
            </a:pPr>
            <a:r>
              <a:rPr lang="en-US" sz="4478" dirty="0">
                <a:solidFill>
                  <a:srgbClr val="000000"/>
                </a:solidFill>
                <a:latin typeface="Baekmuk Batang Bold"/>
              </a:rPr>
              <a:t> </a:t>
            </a:r>
            <a:r>
              <a:rPr lang="en-US" sz="4478" u="sng" dirty="0">
                <a:solidFill>
                  <a:srgbClr val="000000"/>
                </a:solidFill>
                <a:latin typeface="Baekmuk Batang Bold"/>
                <a:hlinkClick r:id="rId2" tooltip="https://www.youtube.com/redirect?event=video_description&amp;redir_token=QUFFLUhqbDNLc3gySFpBLTFaeFhyNFlZM3VhLWlsVzRNQXxBQ3Jtc0trTE93OHpEN09weE1tN3VFLWxhV05KSVZ6eFZMQl9DbVVZQUxFNFh3TlV5STY5OXRMcnM4VFJqLVgwN1NnWmluR2JEMmRfcE9fTWh3OFRMcW9LcllRcGxycDZZWnBrcU1vczd3VURjMjdYVzFQdzhHQQ&amp;q=https%3A%2F%2Fgoo.gl%2F7yuedv&amp;v=UOglsVA86fI"/>
              </a:rPr>
              <a:t>https://goo.gl/7yuedv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33796" y="2010313"/>
            <a:ext cx="6803289" cy="1770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 dirty="0">
                <a:solidFill>
                  <a:srgbClr val="000000"/>
                </a:solidFill>
                <a:latin typeface="Nanum Myeongjo Bold Bold"/>
              </a:rPr>
              <a:t>2023년 GDP </a:t>
            </a:r>
            <a:r>
              <a:rPr lang="en-US" sz="3334" dirty="0" err="1">
                <a:solidFill>
                  <a:srgbClr val="000000"/>
                </a:solidFill>
                <a:latin typeface="Nanum Myeongjo Bold Bold"/>
              </a:rPr>
              <a:t>일본</a:t>
            </a:r>
            <a:r>
              <a:rPr lang="en-US" sz="3334" dirty="0">
                <a:solidFill>
                  <a:srgbClr val="000000"/>
                </a:solidFill>
                <a:latin typeface="Nanum Myeongjo Bold Bold"/>
              </a:rPr>
              <a:t> 첫 </a:t>
            </a:r>
            <a:r>
              <a:rPr lang="en-US" sz="3334" dirty="0" err="1">
                <a:solidFill>
                  <a:srgbClr val="000000"/>
                </a:solidFill>
                <a:latin typeface="Nanum Myeongjo Bold Bold"/>
              </a:rPr>
              <a:t>추월</a:t>
            </a:r>
            <a:r>
              <a:rPr lang="en-US" sz="3334" dirty="0">
                <a:solidFill>
                  <a:srgbClr val="000000"/>
                </a:solidFill>
                <a:latin typeface="Nanum Myeongjo Bold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Nanum Myeongjo Bold Bold"/>
              </a:rPr>
              <a:t>전망</a:t>
            </a:r>
            <a:r>
              <a:rPr lang="en-US" sz="3334" dirty="0">
                <a:solidFill>
                  <a:srgbClr val="000000"/>
                </a:solidFill>
                <a:latin typeface="Nanum Myeongjo Bold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Nanum Myeongjo Bold Bold"/>
              </a:rPr>
              <a:t>일본</a:t>
            </a:r>
            <a:r>
              <a:rPr lang="en-US" sz="3334" dirty="0">
                <a:solidFill>
                  <a:srgbClr val="000000"/>
                </a:solidFill>
                <a:latin typeface="Nanum Myeongjo Bold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Nanum Myeongjo Bold Bold"/>
              </a:rPr>
              <a:t>경제도발</a:t>
            </a:r>
            <a:r>
              <a:rPr lang="en-US" sz="3334" dirty="0">
                <a:solidFill>
                  <a:srgbClr val="000000"/>
                </a:solidFill>
                <a:latin typeface="Nanum Myeongjo Bold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Nanum Myeongjo Bold Bold"/>
              </a:rPr>
              <a:t>극복</a:t>
            </a:r>
            <a:r>
              <a:rPr lang="en-US" sz="3334" dirty="0">
                <a:solidFill>
                  <a:srgbClr val="000000"/>
                </a:solidFill>
                <a:latin typeface="Nanum Myeongjo Bold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Nanum Myeongjo Bold Bold"/>
              </a:rPr>
              <a:t>과제는</a:t>
            </a:r>
            <a:r>
              <a:rPr lang="en-US" sz="3334" dirty="0">
                <a:solidFill>
                  <a:srgbClr val="000000"/>
                </a:solidFill>
                <a:latin typeface="Nanum Myeongjo Bold Bold"/>
              </a:rPr>
              <a:t>?</a:t>
            </a:r>
          </a:p>
          <a:p>
            <a:pPr algn="ctr">
              <a:lnSpc>
                <a:spcPts val="4667"/>
              </a:lnSpc>
            </a:pPr>
            <a:endParaRPr lang="en-US" sz="3334" dirty="0">
              <a:solidFill>
                <a:srgbClr val="000000"/>
              </a:solidFill>
              <a:latin typeface="Nanum Myeongjo Bold Bol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2721" y="73603"/>
            <a:ext cx="8138160" cy="6438957"/>
          </a:xfrm>
          <a:custGeom>
            <a:avLst/>
            <a:gdLst/>
            <a:ahLst/>
            <a:cxnLst/>
            <a:rect l="l" t="t" r="r" b="b"/>
            <a:pathLst>
              <a:path w="12860222" h="10435676">
                <a:moveTo>
                  <a:pt x="0" y="0"/>
                </a:moveTo>
                <a:lnTo>
                  <a:pt x="12860222" y="0"/>
                </a:lnTo>
                <a:lnTo>
                  <a:pt x="12860222" y="10435676"/>
                </a:lnTo>
                <a:lnTo>
                  <a:pt x="0" y="104356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91" r="-2546"/>
            </a:stretch>
          </a:blipFill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5815" y="1167032"/>
            <a:ext cx="6194824" cy="2728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 dirty="0" err="1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해방</a:t>
            </a:r>
            <a:r>
              <a:rPr lang="en-US" sz="3334" dirty="0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 후 </a:t>
            </a:r>
            <a:r>
              <a:rPr lang="en-US" sz="3334" dirty="0" err="1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한국과</a:t>
            </a:r>
            <a:r>
              <a:rPr lang="en-US" sz="3334" dirty="0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일본의</a:t>
            </a:r>
            <a:r>
              <a:rPr lang="en-US" sz="3334" dirty="0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 70년 </a:t>
            </a:r>
            <a:r>
              <a:rPr lang="en-US" sz="3334" dirty="0" err="1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동안</a:t>
            </a:r>
            <a:r>
              <a:rPr lang="en-US" sz="3334" dirty="0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발전</a:t>
            </a:r>
            <a:r>
              <a:rPr lang="en-US" sz="3334" dirty="0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속도</a:t>
            </a:r>
            <a:r>
              <a:rPr lang="en-US" sz="3334" dirty="0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비교</a:t>
            </a:r>
            <a:r>
              <a:rPr lang="en-US" sz="3334" dirty="0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. [ 400만뷰 </a:t>
            </a:r>
            <a:r>
              <a:rPr lang="en-US" sz="3334" dirty="0" err="1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소름</a:t>
            </a:r>
            <a:r>
              <a:rPr lang="en-US" sz="3334" dirty="0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 </a:t>
            </a:r>
            <a:r>
              <a:rPr lang="en-US" sz="3334" dirty="0" err="1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준비</a:t>
            </a:r>
            <a:r>
              <a:rPr lang="en-US" sz="3334" dirty="0">
                <a:solidFill>
                  <a:srgbClr val="000000"/>
                </a:solidFill>
                <a:latin typeface="Amasis MT Pro Light" panose="02040304050005020304" pitchFamily="18" charset="0"/>
                <a:ea typeface="Nanum Myeongjo Bold Bold"/>
              </a:rPr>
              <a:t>]</a:t>
            </a:r>
          </a:p>
          <a:p>
            <a:pPr algn="ctr">
              <a:lnSpc>
                <a:spcPts val="8496"/>
              </a:lnSpc>
            </a:pPr>
            <a:endParaRPr lang="en-US" sz="3334" dirty="0">
              <a:solidFill>
                <a:srgbClr val="000000"/>
              </a:solidFill>
              <a:latin typeface="Amasis MT Pro Light" panose="02040304050005020304" pitchFamily="18" charset="0"/>
              <a:ea typeface="Nanum Myeongjo Bol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92825" y="3095202"/>
            <a:ext cx="4244871" cy="1845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dirty="0">
                <a:solidFill>
                  <a:srgbClr val="000000"/>
                </a:solidFill>
                <a:latin typeface="Amasis MT Pro Light" panose="02040304050005020304" pitchFamily="18" charset="0"/>
                <a:hlinkClick r:id="rId2"/>
              </a:rPr>
              <a:t>https://youtu.be/_maBjukx7kg?si=9Mzq0tRJWodM3XmK</a:t>
            </a:r>
            <a:endParaRPr lang="en-US" sz="3466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1953" y="615951"/>
            <a:ext cx="9488095" cy="1798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4"/>
              </a:lnSpc>
            </a:pPr>
            <a:r>
              <a:rPr lang="en-US" sz="3410" dirty="0" err="1">
                <a:solidFill>
                  <a:srgbClr val="000000"/>
                </a:solidFill>
                <a:ea typeface="Baekmuk Batang Bold"/>
              </a:rPr>
              <a:t>자료</a:t>
            </a:r>
            <a:r>
              <a:rPr lang="en-US" sz="3410" dirty="0">
                <a:solidFill>
                  <a:srgbClr val="000000"/>
                </a:solidFill>
                <a:ea typeface="Baekmuk Batang Bold"/>
              </a:rPr>
              <a:t> </a:t>
            </a:r>
            <a:r>
              <a:rPr lang="en-US" sz="3410" dirty="0" err="1">
                <a:solidFill>
                  <a:srgbClr val="000000"/>
                </a:solidFill>
                <a:ea typeface="Baekmuk Batang Bold"/>
              </a:rPr>
              <a:t>참고</a:t>
            </a:r>
            <a:r>
              <a:rPr lang="en-US" sz="3410" dirty="0">
                <a:solidFill>
                  <a:srgbClr val="000000"/>
                </a:solidFill>
                <a:ea typeface="Baekmuk Batang Bold"/>
              </a:rPr>
              <a:t>: -</a:t>
            </a:r>
            <a:r>
              <a:rPr lang="en-US" sz="3410" dirty="0">
                <a:solidFill>
                  <a:srgbClr val="000000"/>
                </a:solidFill>
                <a:ea typeface="Baekmuk Batang Bold"/>
                <a:hlinkClick r:id="rId2"/>
              </a:rPr>
              <a:t>https://namu.wiki/w/%EC%9D%BC%EB%B3%B8/%EA%B2%BD%EC%A0%9C%EC%82%AC</a:t>
            </a:r>
            <a:endParaRPr lang="en-US" sz="3410" dirty="0">
              <a:solidFill>
                <a:srgbClr val="000000"/>
              </a:solidFill>
              <a:ea typeface="Baekmuk Batang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51953" y="2929399"/>
            <a:ext cx="9038171" cy="106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035" dirty="0">
                <a:solidFill>
                  <a:srgbClr val="000000"/>
                </a:solidFill>
                <a:latin typeface="Baekmuk Batang Bold"/>
                <a:hlinkClick r:id="rId3"/>
              </a:rPr>
              <a:t>https://ko.wikipedia.org/wiki/%EA%B3%A0%EB%8F%84%EA%B2%BD%EC%A0%9C%EC%84%B1%EC%9E%A5</a:t>
            </a:r>
            <a:endParaRPr lang="en-US" sz="3035" dirty="0">
              <a:solidFill>
                <a:srgbClr val="000000"/>
              </a:solidFill>
              <a:latin typeface="Baekmuk Batang Bol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70480" y="2655852"/>
            <a:ext cx="6827520" cy="988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67"/>
              </a:lnSpc>
            </a:pPr>
            <a:r>
              <a:rPr lang="en-US" sz="5976" dirty="0" err="1">
                <a:solidFill>
                  <a:srgbClr val="000000"/>
                </a:solidFill>
                <a:ea typeface="Baekmuk Batang Bold"/>
              </a:rPr>
              <a:t>감사합니다</a:t>
            </a:r>
            <a:r>
              <a:rPr lang="en-US" sz="5976" dirty="0">
                <a:solidFill>
                  <a:srgbClr val="000000"/>
                </a:solidFill>
                <a:ea typeface="Baekmuk Batang Bold"/>
              </a:rPr>
              <a:t>!!!!! </a:t>
            </a:r>
            <a:r>
              <a:rPr lang="en-US" altLang="ko-KR" sz="5976" dirty="0">
                <a:solidFill>
                  <a:srgbClr val="000000"/>
                </a:solidFill>
                <a:ea typeface="Baekmuk Batang Bold"/>
              </a:rPr>
              <a:t>^ ^</a:t>
            </a:r>
            <a:endParaRPr lang="en-US" sz="5976" dirty="0">
              <a:solidFill>
                <a:srgbClr val="000000"/>
              </a:solidFill>
              <a:ea typeface="Baekmuk Batang Bol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23FB3B-24E7-5304-70D8-3CA402902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5E12A-E521-4D29-47BD-55E639BAF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779" b="1"/>
          <a:stretch/>
        </p:blipFill>
        <p:spPr>
          <a:xfrm>
            <a:off x="0" y="118534"/>
            <a:ext cx="12192001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856" y="934541"/>
            <a:ext cx="10329631" cy="4992275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9985794"/>
              <a:gd name="connsiteY0" fmla="*/ 1551223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17333 w 9985794"/>
              <a:gd name="connsiteY0" fmla="*/ 1686702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1 w 9985794"/>
              <a:gd name="connsiteY0" fmla="*/ 1686702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1" y="1686702"/>
                </a:moveTo>
                <a:cubicBezTo>
                  <a:pt x="1" y="1124468"/>
                  <a:pt x="0" y="562234"/>
                  <a:pt x="0" y="0"/>
                </a:cubicBez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216DFB1-838E-24C5-D3D2-72CB115C7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017" y="929250"/>
            <a:ext cx="4536336" cy="2016326"/>
          </a:xfrm>
          <a:noFill/>
        </p:spPr>
        <p:txBody>
          <a:bodyPr anchor="b">
            <a:normAutofit/>
          </a:bodyPr>
          <a:lstStyle/>
          <a:p>
            <a:pPr algn="ctr"/>
            <a:r>
              <a:rPr lang="ko-KR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masis MT Pro Light" panose="02040304050005020304" pitchFamily="18" charset="0"/>
              </a:rPr>
              <a:t>일본 경제의 발전 전망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F740810-F19A-CF7D-AE68-5CB948050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808" y="4761672"/>
            <a:ext cx="4536336" cy="1283678"/>
          </a:xfrm>
          <a:noFill/>
        </p:spPr>
        <p:txBody>
          <a:bodyPr anchor="t">
            <a:noAutofit/>
          </a:bodyPr>
          <a:lstStyle/>
          <a:p>
            <a:pPr algn="ctr"/>
            <a:r>
              <a:rPr lang="ko-KR" altLang="en-US" sz="24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masis MT Pro Light" panose="02040304050005020304" pitchFamily="18" charset="0"/>
              </a:rPr>
              <a:t>일본어일본학과</a:t>
            </a:r>
            <a:endParaRPr lang="en-US" altLang="ko-KR" sz="2400" i="1" dirty="0">
              <a:solidFill>
                <a:schemeClr val="accent1">
                  <a:lumMod val="60000"/>
                  <a:lumOff val="40000"/>
                </a:schemeClr>
              </a:solidFill>
              <a:latin typeface="Amasis MT Pro Light" panose="02040304050005020304" pitchFamily="18" charset="0"/>
            </a:endParaRPr>
          </a:p>
          <a:p>
            <a:pPr algn="ctr"/>
            <a:r>
              <a:rPr lang="en-US" altLang="ko-KR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masis MT Pro Light" panose="02040304050005020304" pitchFamily="18" charset="0"/>
              </a:rPr>
              <a:t>22045547-</a:t>
            </a:r>
            <a:r>
              <a:rPr lang="ko-KR" altLang="en-US" sz="24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masis MT Pro Light" panose="02040304050005020304" pitchFamily="18" charset="0"/>
              </a:rPr>
              <a:t>레티퀸</a:t>
            </a:r>
            <a:endParaRPr lang="en-US" altLang="ko-KR" sz="2400" i="1" dirty="0">
              <a:solidFill>
                <a:schemeClr val="accent1">
                  <a:lumMod val="60000"/>
                  <a:lumOff val="40000"/>
                </a:schemeClr>
              </a:solidFill>
              <a:latin typeface="Amasis MT Pro Light" panose="02040304050005020304" pitchFamily="18" charset="0"/>
            </a:endParaRPr>
          </a:p>
        </p:txBody>
      </p:sp>
      <p:pic>
        <p:nvPicPr>
          <p:cNvPr id="7" name="그림 6" descr="라인, 그래프, 텍스트, 스크린샷이(가) 표시된 사진&#10;&#10;자동 생성된 설명">
            <a:extLst>
              <a:ext uri="{FF2B5EF4-FFF2-40B4-BE49-F238E27FC236}">
                <a16:creationId xmlns:a16="http://schemas.microsoft.com/office/drawing/2014/main" id="{0AA12E9E-23FF-E43D-491A-6F84468A6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14" y="1462253"/>
            <a:ext cx="4817510" cy="25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7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1AC04A-FB34-196B-9803-5AE55F95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176" y="775999"/>
            <a:ext cx="8977511" cy="1073825"/>
          </a:xfrm>
        </p:spPr>
        <p:txBody>
          <a:bodyPr/>
          <a:lstStyle/>
          <a:p>
            <a:r>
              <a:rPr lang="ko-KR" altLang="en-US" dirty="0">
                <a:latin typeface="Amasis MT Pro Light" panose="02040304050005020304" pitchFamily="18" charset="0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481EFC-059E-72E7-DE5A-F87D95749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44" y="2134732"/>
            <a:ext cx="4865023" cy="888826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latin typeface="Amasis MT Pro Light" panose="02040304050005020304" pitchFamily="18" charset="0"/>
              </a:rPr>
              <a:t>1.  </a:t>
            </a:r>
            <a:r>
              <a:rPr lang="ko-KR" altLang="en-US" dirty="0">
                <a:latin typeface="Amasis MT Pro Light" panose="02040304050005020304" pitchFamily="18" charset="0"/>
              </a:rPr>
              <a:t>일본 </a:t>
            </a:r>
            <a:r>
              <a:rPr lang="en-US" altLang="ko-KR" dirty="0">
                <a:latin typeface="Amasis MT Pro Light" panose="02040304050005020304" pitchFamily="18" charset="0"/>
              </a:rPr>
              <a:t>2024</a:t>
            </a:r>
            <a:r>
              <a:rPr lang="ko-KR" altLang="en-US" dirty="0">
                <a:latin typeface="Amasis MT Pro Light" panose="02040304050005020304" pitchFamily="18" charset="0"/>
              </a:rPr>
              <a:t>년 경제산업정책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49CB27FC-1337-12F5-F6E0-60106EF7D590}"/>
              </a:ext>
            </a:extLst>
          </p:cNvPr>
          <p:cNvSpPr txBox="1">
            <a:spLocks/>
          </p:cNvSpPr>
          <p:nvPr/>
        </p:nvSpPr>
        <p:spPr>
          <a:xfrm>
            <a:off x="1620444" y="3023558"/>
            <a:ext cx="5271425" cy="88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atin typeface="Amasis MT Pro Light" panose="02040304050005020304" pitchFamily="18" charset="0"/>
              </a:rPr>
              <a:t>2. </a:t>
            </a:r>
            <a:r>
              <a:rPr lang="ko-KR" altLang="en-US" dirty="0">
                <a:latin typeface="Amasis MT Pro Light" panose="02040304050005020304" pitchFamily="18" charset="0"/>
              </a:rPr>
              <a:t>최근 일본 물가 동향의 특징 및 평가</a:t>
            </a:r>
            <a:r>
              <a:rPr lang="en-US" altLang="ko-KR" dirty="0">
                <a:latin typeface="Amasis MT Pro Light" panose="02040304050005020304" pitchFamily="18" charset="0"/>
              </a:rPr>
              <a:t> </a:t>
            </a:r>
            <a:endParaRPr lang="ko-KR" altLang="en-US" dirty="0">
              <a:latin typeface="Amasis MT Pro Light" panose="02040304050005020304" pitchFamily="18" charset="0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658B2833-C1C0-ED68-47A8-72D185212BE0}"/>
              </a:ext>
            </a:extLst>
          </p:cNvPr>
          <p:cNvSpPr txBox="1">
            <a:spLocks/>
          </p:cNvSpPr>
          <p:nvPr/>
        </p:nvSpPr>
        <p:spPr>
          <a:xfrm>
            <a:off x="1620444" y="4008449"/>
            <a:ext cx="4865023" cy="88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atin typeface="Amasis MT Pro Light" panose="02040304050005020304" pitchFamily="18" charset="0"/>
              </a:rPr>
              <a:t>3. </a:t>
            </a:r>
            <a:r>
              <a:rPr lang="ko-KR" altLang="en-US" dirty="0">
                <a:latin typeface="Amasis MT Pro Light" panose="02040304050005020304" pitchFamily="18" charset="0"/>
              </a:rPr>
              <a:t>일본은행 전망</a:t>
            </a:r>
          </a:p>
        </p:txBody>
      </p:sp>
    </p:spTree>
    <p:extLst>
      <p:ext uri="{BB962C8B-B14F-4D97-AF65-F5344CB8AC3E}">
        <p14:creationId xmlns:p14="http://schemas.microsoft.com/office/powerpoint/2010/main" val="39979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8FA045-0C89-FD02-F6C0-41578DCC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Amasis MT Pro Light" panose="020F0502020204030204" pitchFamily="18" charset="0"/>
              </a:rPr>
              <a:t>일본 </a:t>
            </a:r>
            <a:r>
              <a:rPr lang="en-US" altLang="ko-KR" dirty="0">
                <a:latin typeface="Amasis MT Pro Light" panose="020F0502020204030204" pitchFamily="18" charset="0"/>
              </a:rPr>
              <a:t>2024</a:t>
            </a:r>
            <a:r>
              <a:rPr lang="ko-KR" altLang="en-US" dirty="0">
                <a:latin typeface="Amasis MT Pro Light" panose="020F0502020204030204" pitchFamily="18" charset="0"/>
              </a:rPr>
              <a:t>년도 경제산업정책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A6F027-6F89-6FF6-81EB-015EAF2BD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44" y="2419639"/>
            <a:ext cx="8977509" cy="3205162"/>
          </a:xfrm>
        </p:spPr>
        <p:txBody>
          <a:bodyPr/>
          <a:lstStyle/>
          <a:p>
            <a:endParaRPr lang="en-US" altLang="ko-KR" dirty="0">
              <a:latin typeface="Amasis MT Pro Light" panose="02040304050005020304" pitchFamily="18" charset="0"/>
            </a:endParaRPr>
          </a:p>
          <a:p>
            <a:endParaRPr lang="en-US" altLang="ko-KR" dirty="0">
              <a:latin typeface="Amasis MT Pro Light" panose="02040304050005020304" pitchFamily="18" charset="0"/>
            </a:endParaRPr>
          </a:p>
          <a:p>
            <a:r>
              <a:rPr lang="en-US" altLang="ko-KR" dirty="0">
                <a:latin typeface="Amasis MT Pro Light" panose="02040304050005020304" pitchFamily="18" charset="0"/>
              </a:rPr>
              <a:t>2023</a:t>
            </a:r>
            <a:r>
              <a:rPr lang="ko-KR" altLang="en-US" dirty="0">
                <a:latin typeface="Amasis MT Pro Light" panose="02040304050005020304" pitchFamily="18" charset="0"/>
              </a:rPr>
              <a:t>년</a:t>
            </a:r>
            <a:r>
              <a:rPr lang="en-US" altLang="ko-KR" dirty="0">
                <a:latin typeface="Amasis MT Pro Light" panose="02040304050005020304" pitchFamily="18" charset="0"/>
              </a:rPr>
              <a:t> 1</a:t>
            </a:r>
            <a:r>
              <a:rPr lang="ko-KR" altLang="en-US" dirty="0">
                <a:latin typeface="Amasis MT Pro Light" panose="02040304050005020304" pitchFamily="18" charset="0"/>
              </a:rPr>
              <a:t>분기 </a:t>
            </a:r>
            <a:r>
              <a:rPr lang="en-US" altLang="ko-KR" dirty="0">
                <a:latin typeface="Amasis MT Pro Light" panose="02040304050005020304" pitchFamily="18" charset="0"/>
              </a:rPr>
              <a:t>GDP</a:t>
            </a:r>
            <a:r>
              <a:rPr lang="ko-KR" altLang="en-US" dirty="0">
                <a:latin typeface="Amasis MT Pro Light" panose="02040304050005020304" pitchFamily="18" charset="0"/>
              </a:rPr>
              <a:t>는 </a:t>
            </a:r>
            <a:r>
              <a:rPr lang="en-US" altLang="ko-KR" dirty="0">
                <a:latin typeface="Amasis MT Pro Light" panose="02040304050005020304" pitchFamily="18" charset="0"/>
              </a:rPr>
              <a:t>561</a:t>
            </a:r>
            <a:r>
              <a:rPr lang="ko-KR" altLang="en-US" dirty="0">
                <a:latin typeface="Amasis MT Pro Light" panose="02040304050005020304" pitchFamily="18" charset="0"/>
              </a:rPr>
              <a:t>조엔으로</a:t>
            </a:r>
            <a:endParaRPr lang="en-US" altLang="ko-KR" dirty="0">
              <a:latin typeface="Amasis MT Pro Light" panose="02040304050005020304" pitchFamily="18" charset="0"/>
            </a:endParaRPr>
          </a:p>
          <a:p>
            <a:pPr marL="0" indent="0">
              <a:buNone/>
            </a:pPr>
            <a:r>
              <a:rPr lang="ko-KR" altLang="en-US" dirty="0">
                <a:latin typeface="Amasis MT Pro Light" panose="02040304050005020304" pitchFamily="18" charset="0"/>
              </a:rPr>
              <a:t> 회복세</a:t>
            </a:r>
          </a:p>
        </p:txBody>
      </p:sp>
      <p:pic>
        <p:nvPicPr>
          <p:cNvPr id="5" name="그림 4" descr="텍스트, 폰트, 스크린샷, 영수증이(가) 표시된 사진&#10;&#10;자동 생성된 설명">
            <a:extLst>
              <a:ext uri="{FF2B5EF4-FFF2-40B4-BE49-F238E27FC236}">
                <a16:creationId xmlns:a16="http://schemas.microsoft.com/office/drawing/2014/main" id="{EE8F031D-E44B-34F3-1A8C-4A078742D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96" y="2419639"/>
            <a:ext cx="3834437" cy="32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F3EBE4-5D7C-59E4-DE77-5B9352A3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401" y="1265856"/>
            <a:ext cx="8200889" cy="1390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b="1" dirty="0"/>
              <a:t>회복세를 지속적인 성장 흐름으로 만들기 위한 주요경제 정책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F71A2450-017F-1C1D-A7D6-9223B8B26FB3}"/>
              </a:ext>
            </a:extLst>
          </p:cNvPr>
          <p:cNvSpPr txBox="1">
            <a:spLocks/>
          </p:cNvSpPr>
          <p:nvPr/>
        </p:nvSpPr>
        <p:spPr>
          <a:xfrm>
            <a:off x="1428734" y="2656217"/>
            <a:ext cx="4204624" cy="1101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EA9EF047-F993-D124-9667-B0689D218D5F}"/>
              </a:ext>
            </a:extLst>
          </p:cNvPr>
          <p:cNvSpPr txBox="1">
            <a:spLocks/>
          </p:cNvSpPr>
          <p:nvPr/>
        </p:nvSpPr>
        <p:spPr>
          <a:xfrm>
            <a:off x="4527533" y="2443275"/>
            <a:ext cx="1664623" cy="76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u="sng" dirty="0"/>
              <a:t>5</a:t>
            </a:r>
            <a:r>
              <a:rPr lang="ko-KR" altLang="en-US" sz="2800" u="sng" dirty="0"/>
              <a:t>방향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17803A4-5D7B-E8C6-A180-234B5E683969}"/>
              </a:ext>
            </a:extLst>
          </p:cNvPr>
          <p:cNvSpPr/>
          <p:nvPr/>
        </p:nvSpPr>
        <p:spPr>
          <a:xfrm>
            <a:off x="1129090" y="3429000"/>
            <a:ext cx="1860248" cy="19376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007B426-4DC8-B584-42E1-1BD55996D996}"/>
              </a:ext>
            </a:extLst>
          </p:cNvPr>
          <p:cNvSpPr/>
          <p:nvPr/>
        </p:nvSpPr>
        <p:spPr>
          <a:xfrm>
            <a:off x="3178023" y="3428999"/>
            <a:ext cx="1860248" cy="19376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B79E5327-8EBA-75D1-3877-B818D9D0552B}"/>
              </a:ext>
            </a:extLst>
          </p:cNvPr>
          <p:cNvSpPr/>
          <p:nvPr/>
        </p:nvSpPr>
        <p:spPr>
          <a:xfrm>
            <a:off x="5226957" y="3464140"/>
            <a:ext cx="1860248" cy="19376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9C7EBBB-B71F-02A3-D0A3-1F601EC9DE57}"/>
              </a:ext>
            </a:extLst>
          </p:cNvPr>
          <p:cNvSpPr/>
          <p:nvPr/>
        </p:nvSpPr>
        <p:spPr>
          <a:xfrm>
            <a:off x="7275890" y="3464138"/>
            <a:ext cx="1860248" cy="19376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4D1E7D12-FF4F-CB48-B842-5488045E2B28}"/>
              </a:ext>
            </a:extLst>
          </p:cNvPr>
          <p:cNvSpPr/>
          <p:nvPr/>
        </p:nvSpPr>
        <p:spPr>
          <a:xfrm>
            <a:off x="9324823" y="3428998"/>
            <a:ext cx="1860248" cy="19376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229EEB57-E0B9-CD73-9399-A9E9CC477047}"/>
              </a:ext>
            </a:extLst>
          </p:cNvPr>
          <p:cNvSpPr txBox="1">
            <a:spLocks/>
          </p:cNvSpPr>
          <p:nvPr/>
        </p:nvSpPr>
        <p:spPr>
          <a:xfrm>
            <a:off x="1214043" y="3953414"/>
            <a:ext cx="1643458" cy="110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>
                <a:latin typeface="Amasis MT Pro Light" panose="02040304050005020304" pitchFamily="18" charset="0"/>
              </a:rPr>
              <a:t>최첨단 분야에 대한 투자 촉진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C34E774F-9D58-1E69-2DF6-4B584165290A}"/>
              </a:ext>
            </a:extLst>
          </p:cNvPr>
          <p:cNvSpPr txBox="1">
            <a:spLocks/>
          </p:cNvSpPr>
          <p:nvPr/>
        </p:nvSpPr>
        <p:spPr>
          <a:xfrm>
            <a:off x="3286418" y="3960649"/>
            <a:ext cx="1643458" cy="110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>
                <a:latin typeface="Amasis MT Pro Light" panose="02040304050005020304" pitchFamily="18" charset="0"/>
              </a:rPr>
              <a:t>이노베이션 추진</a:t>
            </a:r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51F8B252-F4D3-8367-49E5-B54629E868E0}"/>
              </a:ext>
            </a:extLst>
          </p:cNvPr>
          <p:cNvSpPr txBox="1">
            <a:spLocks/>
          </p:cNvSpPr>
          <p:nvPr/>
        </p:nvSpPr>
        <p:spPr>
          <a:xfrm>
            <a:off x="5388411" y="3977115"/>
            <a:ext cx="1643458" cy="110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>
                <a:latin typeface="Amasis MT Pro Light" panose="02040304050005020304" pitchFamily="18" charset="0"/>
              </a:rPr>
              <a:t>노동력 부족 등 구조적 과제에 대응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03CF1BF5-7DC2-9F4B-5FCE-AA8F93E02D76}"/>
              </a:ext>
            </a:extLst>
          </p:cNvPr>
          <p:cNvSpPr txBox="1">
            <a:spLocks/>
          </p:cNvSpPr>
          <p:nvPr/>
        </p:nvSpPr>
        <p:spPr>
          <a:xfrm>
            <a:off x="7415335" y="3715086"/>
            <a:ext cx="1739614" cy="1578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>
                <a:latin typeface="Amasis MT Pro Light" panose="02040304050005020304" pitchFamily="18" charset="0"/>
              </a:rPr>
              <a:t>우방국과 연계를 통한 산업정책</a:t>
            </a:r>
            <a:r>
              <a:rPr lang="en-US" altLang="ko-KR" dirty="0">
                <a:latin typeface="Amasis MT Pro Light" panose="02040304050005020304" pitchFamily="18" charset="0"/>
              </a:rPr>
              <a:t>.</a:t>
            </a:r>
            <a:r>
              <a:rPr lang="ko-KR" altLang="en-US" dirty="0">
                <a:latin typeface="Amasis MT Pro Light" panose="02040304050005020304" pitchFamily="18" charset="0"/>
              </a:rPr>
              <a:t>경제안전보장 추진</a:t>
            </a:r>
            <a:endParaRPr lang="en-US" altLang="ko-KR" dirty="0">
              <a:latin typeface="Amasis MT Pro Light" panose="02040304050005020304" pitchFamily="18" charset="0"/>
            </a:endParaRP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444DF39F-04CD-BDA0-55CC-D62EAC07C9C2}"/>
              </a:ext>
            </a:extLst>
          </p:cNvPr>
          <p:cNvSpPr txBox="1">
            <a:spLocks/>
          </p:cNvSpPr>
          <p:nvPr/>
        </p:nvSpPr>
        <p:spPr>
          <a:xfrm>
            <a:off x="9460290" y="3882081"/>
            <a:ext cx="1605836" cy="1196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>
                <a:latin typeface="Amasis MT Pro Light" panose="02040304050005020304" pitchFamily="18" charset="0"/>
              </a:rPr>
              <a:t>후쿠시마 부흥 가속화가 그것이다</a:t>
            </a:r>
          </a:p>
        </p:txBody>
      </p:sp>
    </p:spTree>
    <p:extLst>
      <p:ext uri="{BB962C8B-B14F-4D97-AF65-F5344CB8AC3E}">
        <p14:creationId xmlns:p14="http://schemas.microsoft.com/office/powerpoint/2010/main" val="39823692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0804" y="2321967"/>
            <a:ext cx="3607542" cy="1177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93"/>
              </a:lnSpc>
              <a:spcBef>
                <a:spcPct val="0"/>
              </a:spcBef>
            </a:pPr>
            <a:r>
              <a:rPr lang="en-US" sz="8078">
                <a:solidFill>
                  <a:srgbClr val="000000"/>
                </a:solidFill>
                <a:latin typeface="Amasis MT Pro Light" panose="02040304050005020304" pitchFamily="18" charset="0"/>
                <a:ea typeface="TDTD고딕M"/>
              </a:rPr>
              <a:t>목차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902068" y="944204"/>
            <a:ext cx="6739294" cy="794957"/>
            <a:chOff x="0" y="0"/>
            <a:chExt cx="13478588" cy="158991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3478588" cy="1589913"/>
              <a:chOff x="0" y="0"/>
              <a:chExt cx="16440449" cy="19392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2700" y="12700"/>
                <a:ext cx="16415049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6415049" h="1913890">
                    <a:moveTo>
                      <a:pt x="15458105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5458105" y="0"/>
                    </a:lnTo>
                    <a:cubicBezTo>
                      <a:pt x="15986551" y="0"/>
                      <a:pt x="16415049" y="428371"/>
                      <a:pt x="16415049" y="956945"/>
                    </a:cubicBezTo>
                    <a:cubicBezTo>
                      <a:pt x="16415049" y="1485392"/>
                      <a:pt x="15986551" y="1913890"/>
                      <a:pt x="15458105" y="1913890"/>
                    </a:cubicBezTo>
                    <a:close/>
                  </a:path>
                </a:pathLst>
              </a:custGeom>
              <a:solidFill>
                <a:srgbClr val="FFF5ED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16440449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16440449" h="1939290">
                    <a:moveTo>
                      <a:pt x="15470805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15470805" y="1939290"/>
                    </a:lnTo>
                    <a:cubicBezTo>
                      <a:pt x="16005474" y="1939290"/>
                      <a:pt x="16440449" y="1504315"/>
                      <a:pt x="16440449" y="969645"/>
                    </a:cubicBezTo>
                    <a:cubicBezTo>
                      <a:pt x="16440449" y="434975"/>
                      <a:pt x="16005474" y="0"/>
                      <a:pt x="15470805" y="0"/>
                    </a:cubicBezTo>
                    <a:close/>
                    <a:moveTo>
                      <a:pt x="15470805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5470805" y="25400"/>
                    </a:lnTo>
                    <a:cubicBezTo>
                      <a:pt x="15991505" y="25400"/>
                      <a:pt x="16415049" y="448945"/>
                      <a:pt x="16415049" y="969645"/>
                    </a:cubicBezTo>
                    <a:cubicBezTo>
                      <a:pt x="16415049" y="1490345"/>
                      <a:pt x="15991505" y="1913890"/>
                      <a:pt x="15470805" y="191389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3099724" cy="1589913"/>
              <a:chOff x="0" y="0"/>
              <a:chExt cx="3780875" cy="19392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3755475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755475" h="1913890">
                    <a:moveTo>
                      <a:pt x="2798530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2798530" y="0"/>
                    </a:lnTo>
                    <a:cubicBezTo>
                      <a:pt x="3326976" y="0"/>
                      <a:pt x="3755475" y="428371"/>
                      <a:pt x="3755475" y="956945"/>
                    </a:cubicBezTo>
                    <a:cubicBezTo>
                      <a:pt x="3755475" y="1485392"/>
                      <a:pt x="3326977" y="1913890"/>
                      <a:pt x="2798530" y="1913890"/>
                    </a:cubicBezTo>
                    <a:close/>
                  </a:path>
                </a:pathLst>
              </a:custGeom>
              <a:solidFill>
                <a:srgbClr val="D6DFCC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3780875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3780875" h="1939290">
                    <a:moveTo>
                      <a:pt x="281123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2811230" y="1939290"/>
                    </a:lnTo>
                    <a:cubicBezTo>
                      <a:pt x="3345900" y="1939290"/>
                      <a:pt x="3780875" y="1504315"/>
                      <a:pt x="3780875" y="969645"/>
                    </a:cubicBezTo>
                    <a:cubicBezTo>
                      <a:pt x="3780875" y="434975"/>
                      <a:pt x="3345900" y="0"/>
                      <a:pt x="2811230" y="0"/>
                    </a:cubicBezTo>
                    <a:close/>
                    <a:moveTo>
                      <a:pt x="2811230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2811230" y="25400"/>
                    </a:lnTo>
                    <a:cubicBezTo>
                      <a:pt x="3331930" y="25400"/>
                      <a:pt x="3755475" y="448945"/>
                      <a:pt x="3755475" y="969645"/>
                    </a:cubicBezTo>
                    <a:cubicBezTo>
                      <a:pt x="3755475" y="1490345"/>
                      <a:pt x="3331930" y="1913890"/>
                      <a:pt x="2811230" y="191389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282584" y="402092"/>
              <a:ext cx="534556" cy="7201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58"/>
                </a:lnSpc>
              </a:pPr>
              <a:r>
                <a:rPr lang="en-US" sz="2113" dirty="0">
                  <a:solidFill>
                    <a:srgbClr val="000000"/>
                  </a:solidFill>
                  <a:latin typeface="Amasis MT Pro Light" panose="02040304050005020304" pitchFamily="18" charset="0"/>
                </a:rPr>
                <a:t>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02068" y="2259234"/>
            <a:ext cx="6739294" cy="794957"/>
            <a:chOff x="0" y="0"/>
            <a:chExt cx="13478588" cy="158991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478588" cy="1589913"/>
              <a:chOff x="0" y="0"/>
              <a:chExt cx="16440449" cy="1939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2700" y="12700"/>
                <a:ext cx="16415049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6415049" h="1913890">
                    <a:moveTo>
                      <a:pt x="15458105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5458105" y="0"/>
                    </a:lnTo>
                    <a:cubicBezTo>
                      <a:pt x="15986551" y="0"/>
                      <a:pt x="16415049" y="428371"/>
                      <a:pt x="16415049" y="956945"/>
                    </a:cubicBezTo>
                    <a:cubicBezTo>
                      <a:pt x="16415049" y="1485392"/>
                      <a:pt x="15986551" y="1913890"/>
                      <a:pt x="15458105" y="1913890"/>
                    </a:cubicBezTo>
                    <a:close/>
                  </a:path>
                </a:pathLst>
              </a:custGeom>
              <a:solidFill>
                <a:srgbClr val="FFF5ED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6440449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16440449" h="1939290">
                    <a:moveTo>
                      <a:pt x="15470805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15470805" y="1939290"/>
                    </a:lnTo>
                    <a:cubicBezTo>
                      <a:pt x="16005474" y="1939290"/>
                      <a:pt x="16440449" y="1504315"/>
                      <a:pt x="16440449" y="969645"/>
                    </a:cubicBezTo>
                    <a:cubicBezTo>
                      <a:pt x="16440449" y="434975"/>
                      <a:pt x="16005474" y="0"/>
                      <a:pt x="15470805" y="0"/>
                    </a:cubicBezTo>
                    <a:close/>
                    <a:moveTo>
                      <a:pt x="15470805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5470805" y="25400"/>
                    </a:lnTo>
                    <a:cubicBezTo>
                      <a:pt x="15991505" y="25400"/>
                      <a:pt x="16415049" y="448945"/>
                      <a:pt x="16415049" y="969645"/>
                    </a:cubicBezTo>
                    <a:cubicBezTo>
                      <a:pt x="16415049" y="1490345"/>
                      <a:pt x="15991505" y="1913890"/>
                      <a:pt x="15470805" y="191389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3099724" cy="1589913"/>
              <a:chOff x="0" y="0"/>
              <a:chExt cx="3780875" cy="19392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2700" y="12700"/>
                <a:ext cx="3755475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755475" h="1913890">
                    <a:moveTo>
                      <a:pt x="2798530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2798530" y="0"/>
                    </a:lnTo>
                    <a:cubicBezTo>
                      <a:pt x="3326976" y="0"/>
                      <a:pt x="3755475" y="428371"/>
                      <a:pt x="3755475" y="956945"/>
                    </a:cubicBezTo>
                    <a:cubicBezTo>
                      <a:pt x="3755475" y="1485392"/>
                      <a:pt x="3326977" y="1913890"/>
                      <a:pt x="2798530" y="1913890"/>
                    </a:cubicBezTo>
                    <a:close/>
                  </a:path>
                </a:pathLst>
              </a:custGeom>
              <a:solidFill>
                <a:srgbClr val="D6DFCC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3780875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3780875" h="1939290">
                    <a:moveTo>
                      <a:pt x="281123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2811230" y="1939290"/>
                    </a:lnTo>
                    <a:cubicBezTo>
                      <a:pt x="3345900" y="1939290"/>
                      <a:pt x="3780875" y="1504315"/>
                      <a:pt x="3780875" y="969645"/>
                    </a:cubicBezTo>
                    <a:cubicBezTo>
                      <a:pt x="3780875" y="434975"/>
                      <a:pt x="3345900" y="0"/>
                      <a:pt x="2811230" y="0"/>
                    </a:cubicBezTo>
                    <a:close/>
                    <a:moveTo>
                      <a:pt x="2811230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2811230" y="25400"/>
                    </a:lnTo>
                    <a:cubicBezTo>
                      <a:pt x="3331930" y="25400"/>
                      <a:pt x="3755475" y="448945"/>
                      <a:pt x="3755475" y="969645"/>
                    </a:cubicBezTo>
                    <a:cubicBezTo>
                      <a:pt x="3755475" y="1490345"/>
                      <a:pt x="3331930" y="1913890"/>
                      <a:pt x="2811230" y="191389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282584" y="402092"/>
              <a:ext cx="534556" cy="720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8"/>
                </a:lnSpc>
              </a:pPr>
              <a:r>
                <a:rPr lang="en-US" sz="2113" dirty="0">
                  <a:solidFill>
                    <a:srgbClr val="000000"/>
                  </a:solidFill>
                  <a:latin typeface="Amasis MT Pro Light" panose="02040304050005020304" pitchFamily="18" charset="0"/>
                </a:rPr>
                <a:t>2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025459" y="3422650"/>
            <a:ext cx="6610697" cy="779787"/>
            <a:chOff x="0" y="0"/>
            <a:chExt cx="13221394" cy="1559575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221394" cy="1559575"/>
              <a:chOff x="0" y="0"/>
              <a:chExt cx="16440449" cy="19392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2700" y="12700"/>
                <a:ext cx="16415049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6415049" h="1913890">
                    <a:moveTo>
                      <a:pt x="15458105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5458105" y="0"/>
                    </a:lnTo>
                    <a:cubicBezTo>
                      <a:pt x="15986551" y="0"/>
                      <a:pt x="16415049" y="428371"/>
                      <a:pt x="16415049" y="956945"/>
                    </a:cubicBezTo>
                    <a:cubicBezTo>
                      <a:pt x="16415049" y="1485392"/>
                      <a:pt x="15986551" y="1913890"/>
                      <a:pt x="15458105" y="1913890"/>
                    </a:cubicBezTo>
                    <a:close/>
                  </a:path>
                </a:pathLst>
              </a:custGeom>
              <a:solidFill>
                <a:srgbClr val="FFF5ED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16440449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16440449" h="1939290">
                    <a:moveTo>
                      <a:pt x="15470805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15470805" y="1939290"/>
                    </a:lnTo>
                    <a:cubicBezTo>
                      <a:pt x="16005474" y="1939290"/>
                      <a:pt x="16440449" y="1504315"/>
                      <a:pt x="16440449" y="969645"/>
                    </a:cubicBezTo>
                    <a:cubicBezTo>
                      <a:pt x="16440449" y="434975"/>
                      <a:pt x="16005474" y="0"/>
                      <a:pt x="15470805" y="0"/>
                    </a:cubicBezTo>
                    <a:close/>
                    <a:moveTo>
                      <a:pt x="15470805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5470805" y="25400"/>
                    </a:lnTo>
                    <a:cubicBezTo>
                      <a:pt x="15991505" y="25400"/>
                      <a:pt x="16415049" y="448945"/>
                      <a:pt x="16415049" y="969645"/>
                    </a:cubicBezTo>
                    <a:cubicBezTo>
                      <a:pt x="16415049" y="1490345"/>
                      <a:pt x="15991505" y="1913890"/>
                      <a:pt x="15470805" y="191389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0"/>
              <a:ext cx="3040576" cy="1559575"/>
              <a:chOff x="0" y="0"/>
              <a:chExt cx="3780875" cy="193929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2700" y="12700"/>
                <a:ext cx="3755475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755475" h="1913890">
                    <a:moveTo>
                      <a:pt x="2798530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2798530" y="0"/>
                    </a:lnTo>
                    <a:cubicBezTo>
                      <a:pt x="3326976" y="0"/>
                      <a:pt x="3755475" y="428371"/>
                      <a:pt x="3755475" y="956945"/>
                    </a:cubicBezTo>
                    <a:cubicBezTo>
                      <a:pt x="3755475" y="1485392"/>
                      <a:pt x="3326977" y="1913890"/>
                      <a:pt x="2798530" y="1913890"/>
                    </a:cubicBezTo>
                    <a:close/>
                  </a:path>
                </a:pathLst>
              </a:custGeom>
              <a:solidFill>
                <a:srgbClr val="D6DFCC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0" y="0"/>
                <a:ext cx="3780875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3780875" h="1939290">
                    <a:moveTo>
                      <a:pt x="281123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2811230" y="1939290"/>
                    </a:lnTo>
                    <a:cubicBezTo>
                      <a:pt x="3345900" y="1939290"/>
                      <a:pt x="3780875" y="1504315"/>
                      <a:pt x="3780875" y="969645"/>
                    </a:cubicBezTo>
                    <a:cubicBezTo>
                      <a:pt x="3780875" y="434975"/>
                      <a:pt x="3345900" y="0"/>
                      <a:pt x="2811230" y="0"/>
                    </a:cubicBezTo>
                    <a:close/>
                    <a:moveTo>
                      <a:pt x="2811230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2811230" y="25400"/>
                    </a:lnTo>
                    <a:cubicBezTo>
                      <a:pt x="3331930" y="25400"/>
                      <a:pt x="3755475" y="448945"/>
                      <a:pt x="3755475" y="969645"/>
                    </a:cubicBezTo>
                    <a:cubicBezTo>
                      <a:pt x="3755475" y="1490345"/>
                      <a:pt x="3331930" y="1913890"/>
                      <a:pt x="2811230" y="191389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328282" y="347980"/>
              <a:ext cx="454184" cy="7052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01"/>
                </a:lnSpc>
              </a:pPr>
              <a:r>
                <a:rPr lang="en-US" sz="2073" dirty="0">
                  <a:solidFill>
                    <a:srgbClr val="000000"/>
                  </a:solidFill>
                  <a:latin typeface="Amasis MT Pro Light" panose="02040304050005020304" pitchFamily="18" charset="0"/>
                </a:rPr>
                <a:t>3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966366" y="4471723"/>
            <a:ext cx="6610697" cy="779787"/>
            <a:chOff x="0" y="0"/>
            <a:chExt cx="13221394" cy="1559575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3221394" cy="1559575"/>
              <a:chOff x="0" y="0"/>
              <a:chExt cx="16440449" cy="193929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2700" y="12700"/>
                <a:ext cx="16415049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6415049" h="1913890">
                    <a:moveTo>
                      <a:pt x="15458105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5458105" y="0"/>
                    </a:lnTo>
                    <a:cubicBezTo>
                      <a:pt x="15986551" y="0"/>
                      <a:pt x="16415049" y="428371"/>
                      <a:pt x="16415049" y="956945"/>
                    </a:cubicBezTo>
                    <a:cubicBezTo>
                      <a:pt x="16415049" y="1485392"/>
                      <a:pt x="15986551" y="1913890"/>
                      <a:pt x="15458105" y="1913890"/>
                    </a:cubicBezTo>
                    <a:close/>
                  </a:path>
                </a:pathLst>
              </a:custGeom>
              <a:solidFill>
                <a:srgbClr val="FFF5ED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0" y="0"/>
                <a:ext cx="16440449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16440449" h="1939290">
                    <a:moveTo>
                      <a:pt x="15470805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15470805" y="1939290"/>
                    </a:lnTo>
                    <a:cubicBezTo>
                      <a:pt x="16005474" y="1939290"/>
                      <a:pt x="16440449" y="1504315"/>
                      <a:pt x="16440449" y="969645"/>
                    </a:cubicBezTo>
                    <a:cubicBezTo>
                      <a:pt x="16440449" y="434975"/>
                      <a:pt x="16005474" y="0"/>
                      <a:pt x="15470805" y="0"/>
                    </a:cubicBezTo>
                    <a:close/>
                    <a:moveTo>
                      <a:pt x="15470805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15470805" y="25400"/>
                    </a:lnTo>
                    <a:cubicBezTo>
                      <a:pt x="15991505" y="25400"/>
                      <a:pt x="16415049" y="448945"/>
                      <a:pt x="16415049" y="969645"/>
                    </a:cubicBezTo>
                    <a:cubicBezTo>
                      <a:pt x="16415049" y="1490345"/>
                      <a:pt x="15991505" y="1913890"/>
                      <a:pt x="15470805" y="191389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3040576" cy="1559575"/>
              <a:chOff x="0" y="0"/>
              <a:chExt cx="3780875" cy="193929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2700" y="12700"/>
                <a:ext cx="3755475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755475" h="1913890">
                    <a:moveTo>
                      <a:pt x="2798530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2798530" y="0"/>
                    </a:lnTo>
                    <a:cubicBezTo>
                      <a:pt x="3326976" y="0"/>
                      <a:pt x="3755475" y="428371"/>
                      <a:pt x="3755475" y="956945"/>
                    </a:cubicBezTo>
                    <a:cubicBezTo>
                      <a:pt x="3755475" y="1485392"/>
                      <a:pt x="3326977" y="1913890"/>
                      <a:pt x="2798530" y="1913890"/>
                    </a:cubicBezTo>
                    <a:close/>
                  </a:path>
                </a:pathLst>
              </a:custGeom>
              <a:solidFill>
                <a:srgbClr val="D6DFCC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0" y="0"/>
                <a:ext cx="3780875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3780875" h="1939290">
                    <a:moveTo>
                      <a:pt x="281123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2811230" y="1939290"/>
                    </a:lnTo>
                    <a:cubicBezTo>
                      <a:pt x="3345900" y="1939290"/>
                      <a:pt x="3780875" y="1504315"/>
                      <a:pt x="3780875" y="969645"/>
                    </a:cubicBezTo>
                    <a:cubicBezTo>
                      <a:pt x="3780875" y="434975"/>
                      <a:pt x="3345900" y="0"/>
                      <a:pt x="2811230" y="0"/>
                    </a:cubicBezTo>
                    <a:close/>
                    <a:moveTo>
                      <a:pt x="2811230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2811230" y="25400"/>
                    </a:lnTo>
                    <a:cubicBezTo>
                      <a:pt x="3331930" y="25400"/>
                      <a:pt x="3755475" y="448945"/>
                      <a:pt x="3755475" y="969645"/>
                    </a:cubicBezTo>
                    <a:cubicBezTo>
                      <a:pt x="3755475" y="1490345"/>
                      <a:pt x="3331930" y="1913890"/>
                      <a:pt x="2811230" y="191389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ko-KR" altLang="en-US">
                  <a:latin typeface="Amasis MT Pro Light" panose="02040304050005020304" pitchFamily="18" charset="0"/>
                </a:endParaR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1258112" y="402172"/>
              <a:ext cx="524356" cy="721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7"/>
                </a:lnSpc>
              </a:pPr>
              <a:r>
                <a:rPr lang="en-US" sz="2133">
                  <a:solidFill>
                    <a:srgbClr val="000000"/>
                  </a:solidFill>
                  <a:latin typeface="Amasis MT Pro Light" panose="02040304050005020304" pitchFamily="18" charset="0"/>
                </a:rPr>
                <a:t>4</a:t>
              </a:r>
            </a:p>
          </p:txBody>
        </p:sp>
      </p:grpSp>
      <p:sp>
        <p:nvSpPr>
          <p:cNvPr id="35" name="AutoShape 35"/>
          <p:cNvSpPr/>
          <p:nvPr/>
        </p:nvSpPr>
        <p:spPr>
          <a:xfrm rot="-5407957">
            <a:off x="1327287" y="3422650"/>
            <a:ext cx="685801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Amasis MT Pro Light" panose="02040304050005020304" pitchFamily="18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325817" y="1164070"/>
            <a:ext cx="5315545" cy="358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1950년대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초부터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1973년까지의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고도성장기</a:t>
            </a:r>
            <a:endParaRPr lang="en-US" sz="2133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180976" y="2461305"/>
            <a:ext cx="8097754" cy="358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1974년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이후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1990년까지의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중성장기</a:t>
            </a:r>
            <a:endParaRPr lang="en-US" sz="2133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180976" y="3676609"/>
            <a:ext cx="6610697" cy="358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1991년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이후의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안정성장기</a:t>
            </a:r>
            <a:endParaRPr lang="en-US" sz="2133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479857" y="4657591"/>
            <a:ext cx="6161504" cy="353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  <a:ea typeface="TDTD고딕M Bold"/>
              </a:rPr>
              <a:t>일본의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  <a:ea typeface="TDTD고딕M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  <a:ea typeface="TDTD고딕M Bold"/>
              </a:rPr>
              <a:t>현재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  <a:ea typeface="TDTD고딕M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  <a:ea typeface="TDTD고딕M Bold"/>
              </a:rPr>
              <a:t>현황</a:t>
            </a:r>
            <a:endParaRPr lang="en-US" sz="2133" dirty="0">
              <a:solidFill>
                <a:srgbClr val="000000"/>
              </a:solidFill>
              <a:latin typeface="Amasis MT Pro Light" panose="02040304050005020304" pitchFamily="18" charset="0"/>
              <a:ea typeface="TDTD고딕M Bold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, 라인, 그래프, 폰트이(가) 표시된 사진&#10;&#10;자동 생성된 설명">
            <a:extLst>
              <a:ext uri="{FF2B5EF4-FFF2-40B4-BE49-F238E27FC236}">
                <a16:creationId xmlns:a16="http://schemas.microsoft.com/office/drawing/2014/main" id="{323F5988-7924-BAE1-DEF7-B31B258DA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10" y="2419350"/>
            <a:ext cx="6691168" cy="3141663"/>
          </a:xfr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CEBE0C0-20AF-5B3F-5C41-46A8B7FF2E98}"/>
              </a:ext>
            </a:extLst>
          </p:cNvPr>
          <p:cNvSpPr txBox="1">
            <a:spLocks/>
          </p:cNvSpPr>
          <p:nvPr/>
        </p:nvSpPr>
        <p:spPr>
          <a:xfrm>
            <a:off x="1845733" y="1296987"/>
            <a:ext cx="8212667" cy="888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2400" dirty="0">
                <a:latin typeface="Amasis MT Pro Light" panose="02040304050005020304" pitchFamily="18" charset="0"/>
              </a:rPr>
              <a:t>국내</a:t>
            </a:r>
            <a:r>
              <a:rPr lang="en-US" altLang="ko-KR" sz="2400" dirty="0">
                <a:latin typeface="Amasis MT Pro Light" panose="02040304050005020304" pitchFamily="18" charset="0"/>
              </a:rPr>
              <a:t> </a:t>
            </a:r>
            <a:r>
              <a:rPr lang="ko-KR" altLang="en-US" sz="2400" dirty="0">
                <a:latin typeface="Amasis MT Pro Light" panose="02040304050005020304" pitchFamily="18" charset="0"/>
              </a:rPr>
              <a:t>투자 및 이노베이션 확대로 소득 향상의 선순환이 목표</a:t>
            </a:r>
          </a:p>
        </p:txBody>
      </p:sp>
    </p:spTree>
    <p:extLst>
      <p:ext uri="{BB962C8B-B14F-4D97-AF65-F5344CB8AC3E}">
        <p14:creationId xmlns:p14="http://schemas.microsoft.com/office/powerpoint/2010/main" val="27310025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974B65-9F37-2152-7480-F4D9A7DE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Ai</a:t>
            </a:r>
            <a:r>
              <a:rPr lang="ko-KR" altLang="en-US" dirty="0"/>
              <a:t>에 대한 투자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4484F6-7062-1313-877E-FDFED5322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000" dirty="0"/>
          </a:p>
          <a:p>
            <a:r>
              <a:rPr lang="en-US" altLang="ko-KR" sz="2000" dirty="0"/>
              <a:t>‘</a:t>
            </a:r>
            <a:r>
              <a:rPr lang="ko-KR" altLang="en-US" sz="2000" dirty="0"/>
              <a:t>전략 분야</a:t>
            </a:r>
            <a:r>
              <a:rPr lang="en-US" altLang="ko-KR" sz="2000" dirty="0"/>
              <a:t>’</a:t>
            </a:r>
            <a:r>
              <a:rPr lang="ko-KR" altLang="en-US" sz="2000" dirty="0"/>
              <a:t>인 </a:t>
            </a:r>
            <a:r>
              <a:rPr lang="en-US" altLang="ko-KR" sz="2000" dirty="0"/>
              <a:t>GX, DX</a:t>
            </a:r>
            <a:r>
              <a:rPr lang="ko-KR" altLang="en-US" sz="2000" dirty="0"/>
              <a:t>에 생성 </a:t>
            </a:r>
            <a:r>
              <a:rPr lang="en-US" altLang="ko-KR" sz="2000" dirty="0"/>
              <a:t>AI </a:t>
            </a:r>
            <a:r>
              <a:rPr lang="ko-KR" altLang="en-US" sz="2000" dirty="0"/>
              <a:t>새로 추가</a:t>
            </a:r>
            <a:endParaRPr lang="en-US" altLang="ko-KR" sz="2000" dirty="0"/>
          </a:p>
          <a:p>
            <a:r>
              <a:rPr lang="ko-KR" altLang="en-US" sz="2000" dirty="0"/>
              <a:t>일본 독자적인 언어 모델을 개발하기 위한 지원을 강화</a:t>
            </a:r>
            <a:endParaRPr lang="en-US" altLang="ko-KR" sz="2000" dirty="0"/>
          </a:p>
          <a:p>
            <a:r>
              <a:rPr lang="ko-KR" altLang="en-US" sz="2000" dirty="0"/>
              <a:t>경제산업성은 생선 </a:t>
            </a:r>
            <a:r>
              <a:rPr lang="en-US" altLang="ko-KR" sz="2000" dirty="0"/>
              <a:t>AI</a:t>
            </a:r>
            <a:r>
              <a:rPr lang="ko-KR" altLang="en-US" sz="2000" dirty="0"/>
              <a:t>개발을 위한 슈퍼 컴퓨터 정비 비용 </a:t>
            </a:r>
            <a:r>
              <a:rPr lang="en-US" altLang="ko-KR" sz="2000" dirty="0"/>
              <a:t>53</a:t>
            </a:r>
            <a:r>
              <a:rPr lang="ko-KR" altLang="en-US" sz="2000" dirty="0"/>
              <a:t>억 엔을 보조한다고 발표</a:t>
            </a:r>
            <a:endParaRPr lang="en-US" altLang="ko-KR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679847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스크린샷이(가) 표시된 사진&#10;&#10;자동 생성된 설명">
            <a:extLst>
              <a:ext uri="{FF2B5EF4-FFF2-40B4-BE49-F238E27FC236}">
                <a16:creationId xmlns:a16="http://schemas.microsoft.com/office/drawing/2014/main" id="{8FA43F2F-AF17-7E38-BE53-403D26FE9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8" y="1168412"/>
            <a:ext cx="6363147" cy="3817888"/>
          </a:xfr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CB216939-9820-12D9-0F17-89061736971E}"/>
              </a:ext>
            </a:extLst>
          </p:cNvPr>
          <p:cNvSpPr txBox="1">
            <a:spLocks/>
          </p:cNvSpPr>
          <p:nvPr/>
        </p:nvSpPr>
        <p:spPr>
          <a:xfrm>
            <a:off x="7670801" y="1871699"/>
            <a:ext cx="3166534" cy="3114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>
                <a:latin typeface="Amasis MT Pro Light" panose="02040304050005020304" pitchFamily="18" charset="0"/>
              </a:rPr>
              <a:t>GX,</a:t>
            </a:r>
            <a:r>
              <a:rPr lang="ko-KR" altLang="en-US" dirty="0">
                <a:latin typeface="Amasis MT Pro Light" panose="02040304050005020304" pitchFamily="18" charset="0"/>
              </a:rPr>
              <a:t> </a:t>
            </a:r>
            <a:r>
              <a:rPr lang="en-US" altLang="ko-KR" dirty="0">
                <a:latin typeface="Amasis MT Pro Light" panose="02040304050005020304" pitchFamily="18" charset="0"/>
              </a:rPr>
              <a:t>DX,</a:t>
            </a:r>
            <a:r>
              <a:rPr lang="ko-KR" altLang="en-US" dirty="0">
                <a:latin typeface="Amasis MT Pro Light" panose="02040304050005020304" pitchFamily="18" charset="0"/>
              </a:rPr>
              <a:t> 생성</a:t>
            </a:r>
            <a:r>
              <a:rPr lang="en-US" altLang="ko-KR" dirty="0">
                <a:latin typeface="Amasis MT Pro Light" panose="02040304050005020304" pitchFamily="18" charset="0"/>
              </a:rPr>
              <a:t>AI </a:t>
            </a:r>
            <a:r>
              <a:rPr lang="ko-KR" altLang="en-US" dirty="0">
                <a:latin typeface="Amasis MT Pro Light" panose="02040304050005020304" pitchFamily="18" charset="0"/>
              </a:rPr>
              <a:t>분야에 대한 지속적인 투자를 통해 민간 기업 설비투자액을 </a:t>
            </a:r>
            <a:r>
              <a:rPr lang="en-US" altLang="ko-KR" dirty="0">
                <a:latin typeface="Amasis MT Pro Light" panose="02040304050005020304" pitchFamily="18" charset="0"/>
              </a:rPr>
              <a:t>2027</a:t>
            </a:r>
            <a:r>
              <a:rPr lang="ko-KR" altLang="en-US" dirty="0">
                <a:latin typeface="Amasis MT Pro Light" panose="02040304050005020304" pitchFamily="18" charset="0"/>
              </a:rPr>
              <a:t>년도 </a:t>
            </a:r>
            <a:r>
              <a:rPr lang="en-US" altLang="ko-KR" dirty="0">
                <a:latin typeface="Amasis MT Pro Light" panose="02040304050005020304" pitchFamily="18" charset="0"/>
              </a:rPr>
              <a:t>115</a:t>
            </a:r>
            <a:r>
              <a:rPr lang="ko-KR" altLang="en-US" dirty="0">
                <a:latin typeface="Amasis MT Pro Light" panose="02040304050005020304" pitchFamily="18" charset="0"/>
              </a:rPr>
              <a:t>조 엔 까지 확대하고 소득 향상이라는 선순환을 만들고자 한다</a:t>
            </a:r>
            <a:r>
              <a:rPr lang="en-US" altLang="ko-KR" dirty="0">
                <a:latin typeface="Amasis MT Pro Light" panose="02040304050005020304" pitchFamily="18" charset="0"/>
              </a:rPr>
              <a:t>.</a:t>
            </a:r>
            <a:endParaRPr lang="ko-KR" altLang="en-US" dirty="0"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70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6FAB82-AA1D-0D02-A149-594468BD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855" y="1546105"/>
            <a:ext cx="4279490" cy="1089189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최근 일본 물가 동향의 특징 및 평가</a:t>
            </a:r>
          </a:p>
        </p:txBody>
      </p:sp>
      <p:pic>
        <p:nvPicPr>
          <p:cNvPr id="5" name="내용 개체 틀 4" descr="텍스트, 폰트, 스크린샷, 영수증이(가) 표시된 사진&#10;&#10;자동 생성된 설명">
            <a:extLst>
              <a:ext uri="{FF2B5EF4-FFF2-40B4-BE49-F238E27FC236}">
                <a16:creationId xmlns:a16="http://schemas.microsoft.com/office/drawing/2014/main" id="{286BA20B-649B-AFAB-3B95-FCA412805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92" y="1397024"/>
            <a:ext cx="5109854" cy="4343376"/>
          </a:xfrm>
          <a:noFill/>
        </p:spPr>
      </p:pic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D0962E7D-B0F3-9F9F-886A-FECAD41C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D921FA8-3945-4372-B833-B21998FACE04}" type="datetime1">
              <a:rPr lang="en-US" smtClean="0"/>
              <a:pPr>
                <a:spcAft>
                  <a:spcPts val="600"/>
                </a:spcAft>
              </a:pPr>
              <a:t>9/29/2023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3407580-433D-D9D7-B9BA-851438EB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D30DAEC9-1C4F-2AF8-D57C-6287E377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657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04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Content Placeholder 2">
            <a:extLst>
              <a:ext uri="{FF2B5EF4-FFF2-40B4-BE49-F238E27FC236}">
                <a16:creationId xmlns:a16="http://schemas.microsoft.com/office/drawing/2014/main" id="{B452AC91-B0FD-FB39-DD78-3CF4F984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0" y="2133621"/>
            <a:ext cx="3635376" cy="229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일본의 소비자 물가는 에너지 가격 하락 등으로 상승폭이 둔화되고 있으나</a:t>
            </a:r>
            <a:r>
              <a:rPr lang="en-US" altLang="ko-KR" dirty="0"/>
              <a:t>, </a:t>
            </a:r>
            <a:r>
              <a:rPr lang="ko-KR" altLang="en-US" dirty="0"/>
              <a:t>그 속도는 </a:t>
            </a:r>
            <a:r>
              <a:rPr lang="ko-KR" altLang="en-US" dirty="0" err="1"/>
              <a:t>금년초</a:t>
            </a:r>
            <a:r>
              <a:rPr lang="ko-KR" altLang="en-US" dirty="0"/>
              <a:t> 예상보다 더디게 나타나고 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24" name="Date Placeholder 12">
            <a:extLst>
              <a:ext uri="{FF2B5EF4-FFF2-40B4-BE49-F238E27FC236}">
                <a16:creationId xmlns:a16="http://schemas.microsoft.com/office/drawing/2014/main" id="{D0962E7D-B0F3-9F9F-886A-FECAD41C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D921FA8-3945-4372-B833-B21998FACE04}" type="datetime1">
              <a:rPr lang="en-US" smtClean="0"/>
              <a:pPr>
                <a:spcAft>
                  <a:spcPts val="600"/>
                </a:spcAft>
              </a:pPr>
              <a:t>9/29/2023</a:t>
            </a:fld>
            <a:endParaRPr lang="en-US"/>
          </a:p>
        </p:txBody>
      </p:sp>
      <p:sp>
        <p:nvSpPr>
          <p:cNvPr id="25" name="Footer Placeholder 13">
            <a:extLst>
              <a:ext uri="{FF2B5EF4-FFF2-40B4-BE49-F238E27FC236}">
                <a16:creationId xmlns:a16="http://schemas.microsoft.com/office/drawing/2014/main" id="{43407580-433D-D9D7-B9BA-851438EB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26" name="Slide Number Placeholder 14">
            <a:extLst>
              <a:ext uri="{FF2B5EF4-FFF2-40B4-BE49-F238E27FC236}">
                <a16:creationId xmlns:a16="http://schemas.microsoft.com/office/drawing/2014/main" id="{D30DAEC9-1C4F-2AF8-D57C-6287E377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657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pic>
        <p:nvPicPr>
          <p:cNvPr id="11" name="내용 개체 틀 10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84739799-9193-AACA-0230-03373E7F8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84" y="1708150"/>
            <a:ext cx="5865296" cy="3304117"/>
          </a:xfrm>
        </p:spPr>
      </p:pic>
    </p:spTree>
    <p:extLst>
      <p:ext uri="{BB962C8B-B14F-4D97-AF65-F5344CB8AC3E}">
        <p14:creationId xmlns:p14="http://schemas.microsoft.com/office/powerpoint/2010/main" val="17388625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B20725D-28C3-F87B-1724-418BC6F5CD0C}"/>
              </a:ext>
            </a:extLst>
          </p:cNvPr>
          <p:cNvSpPr/>
          <p:nvPr/>
        </p:nvSpPr>
        <p:spPr>
          <a:xfrm>
            <a:off x="1189525" y="2046684"/>
            <a:ext cx="3166533" cy="289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3F3F42C1-F645-945B-3DB0-5B13004F90A6}"/>
              </a:ext>
            </a:extLst>
          </p:cNvPr>
          <p:cNvSpPr/>
          <p:nvPr/>
        </p:nvSpPr>
        <p:spPr>
          <a:xfrm>
            <a:off x="5842000" y="33866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DEA020D0-481D-4EEE-AE93-8D198EB1704A}"/>
              </a:ext>
            </a:extLst>
          </p:cNvPr>
          <p:cNvSpPr/>
          <p:nvPr/>
        </p:nvSpPr>
        <p:spPr>
          <a:xfrm>
            <a:off x="5117252" y="3103881"/>
            <a:ext cx="1270000" cy="44534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6E8E7B9-2CEF-0E96-D1A9-9AEF3ED62BE3}"/>
              </a:ext>
            </a:extLst>
          </p:cNvPr>
          <p:cNvSpPr/>
          <p:nvPr/>
        </p:nvSpPr>
        <p:spPr>
          <a:xfrm>
            <a:off x="7323994" y="1919118"/>
            <a:ext cx="2743200" cy="24892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4AFD35D0-A664-9586-A1C8-6D1664EDE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948" y="2455338"/>
            <a:ext cx="2663689" cy="2213749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latin typeface="Amasis MT Pro Light" panose="02040304050005020304" pitchFamily="18" charset="0"/>
              </a:rPr>
              <a:t>최근  물가상승에는 수요요인이 공급인보다 크게 적용하고  있으나 비용상승에 따른 기업의 가격전가도 지속되고 있다</a:t>
            </a:r>
            <a:r>
              <a:rPr lang="en-US" altLang="ko-KR" dirty="0">
                <a:latin typeface="Amasis MT Pro Light" panose="02040304050005020304" pitchFamily="18" charset="0"/>
              </a:rPr>
              <a:t>.</a:t>
            </a:r>
            <a:endParaRPr lang="ko-KR" altLang="en-US" dirty="0">
              <a:latin typeface="Amasis MT Pro Light" panose="02040304050005020304" pitchFamily="18" charset="0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E70875ED-7C05-2116-31EA-4E59AAA48D93}"/>
              </a:ext>
            </a:extLst>
          </p:cNvPr>
          <p:cNvSpPr txBox="1">
            <a:spLocks/>
          </p:cNvSpPr>
          <p:nvPr/>
        </p:nvSpPr>
        <p:spPr>
          <a:xfrm>
            <a:off x="7247794" y="2046684"/>
            <a:ext cx="2895600" cy="2234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>
                <a:latin typeface="Amasis MT Pro Light" panose="02040304050005020304" pitchFamily="18" charset="0"/>
              </a:rPr>
              <a:t>가격전가 움직임은 기대인플레이션이 상승하면서 소비자들의 가격인상에 대한 인식이 변화하는 상황을 반영하고 있다</a:t>
            </a:r>
            <a:r>
              <a:rPr lang="en-US" altLang="ko-KR" dirty="0">
                <a:latin typeface="Amasis MT Pro Light" panose="02040304050005020304" pitchFamily="18" charset="0"/>
              </a:rPr>
              <a:t>.</a:t>
            </a:r>
            <a:endParaRPr lang="ko-KR" altLang="en-US" dirty="0"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58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build="p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0BDF26-2DA7-9522-0627-BCA55D197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7" y="950441"/>
            <a:ext cx="3476578" cy="1801455"/>
          </a:xfrm>
        </p:spPr>
        <p:txBody>
          <a:bodyPr>
            <a:normAutofit/>
          </a:bodyPr>
          <a:lstStyle/>
          <a:p>
            <a:r>
              <a:rPr lang="ko-KR" altLang="en-US" dirty="0"/>
              <a:t>향후 일본 소비자물가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7A8D4A-DE95-C7E2-4432-82D06244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90881"/>
            <a:ext cx="3476578" cy="30527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수입 물가 하락세 등으로 재화 물가를 중심으로 오름세는 </a:t>
            </a:r>
            <a:r>
              <a:rPr lang="ko-KR" altLang="en-US" dirty="0" err="1"/>
              <a:t>둔화되겠으나</a:t>
            </a:r>
            <a:r>
              <a:rPr lang="ko-KR" altLang="en-US" dirty="0"/>
              <a:t> 인건비 비중이 큰 서비스 물가는 임금 상승 등으로 오름세가 확대될 것으로 예상 </a:t>
            </a:r>
          </a:p>
        </p:txBody>
      </p:sp>
      <p:pic>
        <p:nvPicPr>
          <p:cNvPr id="5" name="그림 4" descr="텍스트, 라인, 도표, 그래프이(가) 표시된 사진&#10;&#10;자동 생성된 설명">
            <a:extLst>
              <a:ext uri="{FF2B5EF4-FFF2-40B4-BE49-F238E27FC236}">
                <a16:creationId xmlns:a16="http://schemas.microsoft.com/office/drawing/2014/main" id="{8F4695E7-6E63-661E-DF1A-EDC02CA39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12" y="1606437"/>
            <a:ext cx="5269122" cy="3249817"/>
          </a:xfrm>
          <a:prstGeom prst="rect">
            <a:avLst/>
          </a:prstGeom>
          <a:noFill/>
        </p:spPr>
      </p:pic>
      <p:sp>
        <p:nvSpPr>
          <p:cNvPr id="10" name="Date Placeholder 12">
            <a:extLst>
              <a:ext uri="{FF2B5EF4-FFF2-40B4-BE49-F238E27FC236}">
                <a16:creationId xmlns:a16="http://schemas.microsoft.com/office/drawing/2014/main" id="{8FF23D78-716C-1D34-DB64-3583BD87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C701225-30CA-416E-A6F8-D6014ABB4476}" type="datetime1">
              <a:rPr lang="en-US" smtClean="0"/>
              <a:pPr>
                <a:spcAft>
                  <a:spcPts val="600"/>
                </a:spcAft>
              </a:pPr>
              <a:t>9/29/2023</a:t>
            </a:fld>
            <a:endParaRPr lang="en-US"/>
          </a:p>
        </p:txBody>
      </p:sp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AF66203B-A673-7E0E-5F12-DD512723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F56182AA-A724-809C-012E-85E453D9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657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290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extLst>
              <a:ext uri="{FF2B5EF4-FFF2-40B4-BE49-F238E27FC236}">
                <a16:creationId xmlns:a16="http://schemas.microsoft.com/office/drawing/2014/main" id="{3F397C75-CF33-08EF-398B-9AF658207EE8}"/>
              </a:ext>
            </a:extLst>
          </p:cNvPr>
          <p:cNvSpPr/>
          <p:nvPr/>
        </p:nvSpPr>
        <p:spPr>
          <a:xfrm>
            <a:off x="1483554" y="2814426"/>
            <a:ext cx="2477193" cy="20948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3110170-222D-D556-7364-0D28A15B9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72" y="3234788"/>
            <a:ext cx="2037156" cy="1254085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latin typeface="Amasis MT Pro Light" panose="02040304050005020304" pitchFamily="18" charset="0"/>
              </a:rPr>
              <a:t>향후 소지자물가 상승세의 주요 원인</a:t>
            </a:r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066E7619-877D-4FC4-A8F5-725330D433F0}"/>
              </a:ext>
            </a:extLst>
          </p:cNvPr>
          <p:cNvCxnSpPr/>
          <p:nvPr/>
        </p:nvCxnSpPr>
        <p:spPr>
          <a:xfrm flipV="1">
            <a:off x="3740728" y="2427316"/>
            <a:ext cx="2194559" cy="8074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EF46323F-0D60-BF33-702A-DA6751B79E39}"/>
              </a:ext>
            </a:extLst>
          </p:cNvPr>
          <p:cNvCxnSpPr/>
          <p:nvPr/>
        </p:nvCxnSpPr>
        <p:spPr>
          <a:xfrm>
            <a:off x="4838007" y="3234788"/>
            <a:ext cx="0" cy="1021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754ED852-834F-2535-1345-E9C67F6F371F}"/>
              </a:ext>
            </a:extLst>
          </p:cNvPr>
          <p:cNvCxnSpPr/>
          <p:nvPr/>
        </p:nvCxnSpPr>
        <p:spPr>
          <a:xfrm>
            <a:off x="4838007" y="4256116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45C200C6-4831-76F7-664C-1B3448EDC668}"/>
              </a:ext>
            </a:extLst>
          </p:cNvPr>
          <p:cNvSpPr txBox="1">
            <a:spLocks/>
          </p:cNvSpPr>
          <p:nvPr/>
        </p:nvSpPr>
        <p:spPr>
          <a:xfrm>
            <a:off x="6096000" y="2196082"/>
            <a:ext cx="4865023" cy="88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atin typeface="Amasis MT Pro Light" panose="02040304050005020304" pitchFamily="18" charset="0"/>
              </a:rPr>
              <a:t>1. </a:t>
            </a:r>
            <a:r>
              <a:rPr lang="ko-KR" altLang="en-US" dirty="0">
                <a:latin typeface="Amasis MT Pro Light" panose="02040304050005020304" pitchFamily="18" charset="0"/>
              </a:rPr>
              <a:t>임금상승의 지속</a:t>
            </a:r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76672701-76C5-1E92-89AB-F6AC2A4FD0B2}"/>
              </a:ext>
            </a:extLst>
          </p:cNvPr>
          <p:cNvSpPr txBox="1">
            <a:spLocks/>
          </p:cNvSpPr>
          <p:nvPr/>
        </p:nvSpPr>
        <p:spPr>
          <a:xfrm>
            <a:off x="5935287" y="3899555"/>
            <a:ext cx="4865023" cy="88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atin typeface="Amasis MT Pro Light" panose="02040304050005020304" pitchFamily="18" charset="0"/>
              </a:rPr>
              <a:t>2. </a:t>
            </a:r>
            <a:r>
              <a:rPr lang="ko-KR" altLang="en-US" dirty="0">
                <a:latin typeface="Amasis MT Pro Light" panose="02040304050005020304" pitchFamily="18" charset="0"/>
              </a:rPr>
              <a:t>임금상승분의 서비스가격</a:t>
            </a:r>
          </a:p>
        </p:txBody>
      </p:sp>
    </p:spTree>
    <p:extLst>
      <p:ext uri="{BB962C8B-B14F-4D97-AF65-F5344CB8AC3E}">
        <p14:creationId xmlns:p14="http://schemas.microsoft.com/office/powerpoint/2010/main" val="2052129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A0164C-5176-CC7A-93E4-108F4C57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일본은행 통화정책 운영 현황 및 전망</a:t>
            </a:r>
          </a:p>
        </p:txBody>
      </p:sp>
      <p:pic>
        <p:nvPicPr>
          <p:cNvPr id="5" name="내용 개체 틀 4" descr="텍스트, 영수증, 라인, 그래프이(가) 표시된 사진&#10;&#10;자동 생성된 설명">
            <a:extLst>
              <a:ext uri="{FF2B5EF4-FFF2-40B4-BE49-F238E27FC236}">
                <a16:creationId xmlns:a16="http://schemas.microsoft.com/office/drawing/2014/main" id="{4C15DD8E-ECB5-0723-5A63-9012199A2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15" y="2643985"/>
            <a:ext cx="7130918" cy="3105643"/>
          </a:xfrm>
        </p:spPr>
      </p:pic>
    </p:spTree>
    <p:extLst>
      <p:ext uri="{BB962C8B-B14F-4D97-AF65-F5344CB8AC3E}">
        <p14:creationId xmlns:p14="http://schemas.microsoft.com/office/powerpoint/2010/main" val="3380298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B6903650-FF7D-908C-C0C8-CB134F45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110" y="1561803"/>
            <a:ext cx="4279490" cy="10891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ko-KR" altLang="en-US" b="1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통화정책 운영 상황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B1CAE6A-1593-F61E-5546-2113F224BD93}"/>
              </a:ext>
            </a:extLst>
          </p:cNvPr>
          <p:cNvSpPr txBox="1">
            <a:spLocks/>
          </p:cNvSpPr>
          <p:nvPr/>
        </p:nvSpPr>
        <p:spPr>
          <a:xfrm>
            <a:off x="7831160" y="2890882"/>
            <a:ext cx="3446441" cy="305271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ko-KR" altLang="en-US" dirty="0"/>
              <a:t>일본은행 지난 </a:t>
            </a:r>
            <a:r>
              <a:rPr lang="en-US" altLang="ko-KR" dirty="0"/>
              <a:t>12</a:t>
            </a:r>
            <a:r>
              <a:rPr lang="ko-KR" altLang="en-US" dirty="0"/>
              <a:t>월 이후 채권시장 등 </a:t>
            </a:r>
            <a:r>
              <a:rPr lang="en-US" altLang="ko-KR" dirty="0"/>
              <a:t>YCC</a:t>
            </a:r>
            <a:r>
              <a:rPr lang="ko-KR" altLang="en-US" dirty="0"/>
              <a:t>정책의 부작용을 완화하기 위해 통화정책을 일부 수정하였다</a:t>
            </a:r>
            <a:r>
              <a:rPr lang="en-US" altLang="ko-KR" dirty="0"/>
              <a:t>.</a:t>
            </a:r>
          </a:p>
        </p:txBody>
      </p:sp>
      <p:pic>
        <p:nvPicPr>
          <p:cNvPr id="7" name="그림 6" descr="텍스트, 영수증, 스크린샷, 폰트이(가) 표시된 사진&#10;&#10;자동 생성된 설명">
            <a:extLst>
              <a:ext uri="{FF2B5EF4-FFF2-40B4-BE49-F238E27FC236}">
                <a16:creationId xmlns:a16="http://schemas.microsoft.com/office/drawing/2014/main" id="{9297AEE1-3942-5803-A9AC-3FA6462FD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32" y="2531557"/>
            <a:ext cx="5563878" cy="2295099"/>
          </a:xfrm>
          <a:prstGeom prst="rect">
            <a:avLst/>
          </a:prstGeom>
          <a:noFill/>
        </p:spPr>
      </p:pic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D0962E7D-B0F3-9F9F-886A-FECAD41C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D921FA8-3945-4372-B833-B21998FACE04}" type="datetime1">
              <a:rPr lang="en-US" smtClean="0"/>
              <a:pPr>
                <a:spcAft>
                  <a:spcPts val="600"/>
                </a:spcAft>
              </a:pPr>
              <a:t>9/29/2023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3407580-433D-D9D7-B9BA-851438EB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D30DAEC9-1C4F-2AF8-D57C-6287E377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657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03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02209" y="1933682"/>
            <a:ext cx="7389791" cy="4924318"/>
          </a:xfrm>
          <a:custGeom>
            <a:avLst/>
            <a:gdLst/>
            <a:ahLst/>
            <a:cxnLst/>
            <a:rect l="l" t="t" r="r" b="b"/>
            <a:pathLst>
              <a:path w="11084686" h="7386477">
                <a:moveTo>
                  <a:pt x="0" y="0"/>
                </a:moveTo>
                <a:lnTo>
                  <a:pt x="11084686" y="0"/>
                </a:lnTo>
                <a:lnTo>
                  <a:pt x="11084686" y="7386477"/>
                </a:lnTo>
                <a:lnTo>
                  <a:pt x="0" y="7386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57" r="-1037" b="-824"/>
            </a:stretch>
          </a:blipFill>
        </p:spPr>
        <p:txBody>
          <a:bodyPr/>
          <a:lstStyle/>
          <a:p>
            <a:endParaRPr lang="ko-KR" altLang="en-US">
              <a:latin typeface="Amasis MT Pro Light" panose="020403040500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4225" y="2733956"/>
            <a:ext cx="4647984" cy="381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5"/>
              </a:lnSpc>
            </a:pPr>
            <a:endParaRPr sz="1200" dirty="0">
              <a:latin typeface="Amasis MT Pro Light" panose="02040304050005020304" pitchFamily="18" charset="0"/>
            </a:endParaRPr>
          </a:p>
          <a:p>
            <a:pPr algn="ctr">
              <a:lnSpc>
                <a:spcPts val="3360"/>
              </a:lnSpc>
            </a:pP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-이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결과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1968년에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일본은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자본주의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세계에서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미국의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뒤를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이어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2위의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자리에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오르게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되었다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.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대중소비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사회가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정착되어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이미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1970년에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흑백TV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냉장고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세탁기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등의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3종의 ‘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신기는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보급률이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90%를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넘게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되었다</a:t>
            </a:r>
            <a:r>
              <a:rPr lang="en-US" sz="2399" dirty="0">
                <a:solidFill>
                  <a:srgbClr val="000000"/>
                </a:solidFill>
                <a:latin typeface="Amasis MT Pro Light" panose="02040304050005020304" pitchFamily="18" charset="0"/>
              </a:rPr>
              <a:t>,</a:t>
            </a:r>
          </a:p>
          <a:p>
            <a:pPr algn="ctr">
              <a:lnSpc>
                <a:spcPts val="3360"/>
              </a:lnSpc>
            </a:pPr>
            <a:endParaRPr lang="en-US" sz="2399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27898" y="2273921"/>
            <a:ext cx="15083" cy="114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9"/>
              </a:lnSpc>
            </a:pPr>
            <a:endParaRPr sz="1200">
              <a:latin typeface="Amasis MT Pro Light" panose="020403040500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42653" y="740323"/>
            <a:ext cx="7945713" cy="51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2"/>
              </a:lnSpc>
              <a:spcBef>
                <a:spcPct val="0"/>
              </a:spcBef>
            </a:pPr>
            <a:r>
              <a:rPr lang="en-US" sz="3080" dirty="0">
                <a:solidFill>
                  <a:srgbClr val="000000"/>
                </a:solidFill>
                <a:latin typeface="Amasis MT Pro Light" panose="02040304050005020304" pitchFamily="18" charset="0"/>
              </a:rPr>
              <a:t>1950년대 </a:t>
            </a:r>
            <a:r>
              <a:rPr lang="en-US" sz="3080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초부터</a:t>
            </a:r>
            <a:r>
              <a:rPr lang="en-US" sz="3080" dirty="0">
                <a:solidFill>
                  <a:srgbClr val="000000"/>
                </a:solidFill>
                <a:latin typeface="Amasis MT Pro Light" panose="02040304050005020304" pitchFamily="18" charset="0"/>
              </a:rPr>
              <a:t> 1973년까지의 </a:t>
            </a:r>
            <a:r>
              <a:rPr lang="en-US" sz="3080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고도성장기</a:t>
            </a:r>
            <a:endParaRPr lang="en-US" sz="3080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15F746-76A1-FB61-D3C7-FBCDAE2A3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90881"/>
            <a:ext cx="3184633" cy="3052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일본은행은 최근 통화정책을 유연하게 운용하고 있는데 대해 일본은행은 완화적 통화정책을 지속하기 위한 초리라는 입장</a:t>
            </a:r>
          </a:p>
        </p:txBody>
      </p:sp>
      <p:pic>
        <p:nvPicPr>
          <p:cNvPr id="5" name="그림 4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F97ACDCC-897E-94D4-80BE-A5AE2423A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59" y="2317637"/>
            <a:ext cx="6366623" cy="2880896"/>
          </a:xfrm>
          <a:prstGeom prst="rect">
            <a:avLst/>
          </a:prstGeom>
          <a:noFill/>
        </p:spPr>
      </p:pic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8FF23D78-716C-1D34-DB64-3583BD87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C701225-30CA-416E-A6F8-D6014ABB4476}" type="datetime1">
              <a:rPr lang="en-US" smtClean="0"/>
              <a:pPr>
                <a:spcAft>
                  <a:spcPts val="600"/>
                </a:spcAft>
              </a:pPr>
              <a:t>9/29/2023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F66203B-A673-7E0E-5F12-DD512723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F56182AA-A724-809C-012E-85E453D9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657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70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7226F9-2557-7FB9-1267-44CD766E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향후 전망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9CBE7E1-6AAC-25BD-6609-10149DC13F56}"/>
              </a:ext>
            </a:extLst>
          </p:cNvPr>
          <p:cNvSpPr/>
          <p:nvPr/>
        </p:nvSpPr>
        <p:spPr>
          <a:xfrm>
            <a:off x="1117598" y="2716334"/>
            <a:ext cx="3183467" cy="2963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7372A1C-8BED-8E55-9D71-6FB3C8F7A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886" y="2887931"/>
            <a:ext cx="2866889" cy="279286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>
                <a:latin typeface="Amasis MT Pro Light" panose="02040304050005020304" pitchFamily="18" charset="0"/>
              </a:rPr>
              <a:t>1.  </a:t>
            </a:r>
            <a:r>
              <a:rPr lang="ko-KR" altLang="en-US" dirty="0">
                <a:latin typeface="Amasis MT Pro Light" panose="02040304050005020304" pitchFamily="18" charset="0"/>
              </a:rPr>
              <a:t>일본은행은 성급한 정책 전환의 부작용을 강조하는 등 완화적인 입장을 유지하고 있어 현재의 완화적 통화정책이 상당기간 지속될 가능성이 높다</a:t>
            </a:r>
            <a:r>
              <a:rPr lang="en-US" altLang="ko-KR" dirty="0">
                <a:latin typeface="Amasis MT Pro Light" panose="02040304050005020304" pitchFamily="18" charset="0"/>
              </a:rPr>
              <a:t>.</a:t>
            </a:r>
            <a:endParaRPr lang="ko-KR" altLang="en-US" dirty="0">
              <a:latin typeface="Amasis MT Pro Light" panose="02040304050005020304" pitchFamily="18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2C1D6CE-9BE4-BA3B-CD88-50B04AF7FBC8}"/>
              </a:ext>
            </a:extLst>
          </p:cNvPr>
          <p:cNvSpPr/>
          <p:nvPr/>
        </p:nvSpPr>
        <p:spPr>
          <a:xfrm>
            <a:off x="4517463" y="2723335"/>
            <a:ext cx="3183467" cy="2963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B02FA97F-A188-A29C-086B-DE3031A00037}"/>
              </a:ext>
            </a:extLst>
          </p:cNvPr>
          <p:cNvSpPr txBox="1">
            <a:spLocks/>
          </p:cNvSpPr>
          <p:nvPr/>
        </p:nvSpPr>
        <p:spPr>
          <a:xfrm>
            <a:off x="4764154" y="2945731"/>
            <a:ext cx="2866889" cy="279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>
                <a:latin typeface="Amasis MT Pro Light" panose="02040304050005020304" pitchFamily="18" charset="0"/>
              </a:rPr>
              <a:t>2. </a:t>
            </a:r>
            <a:r>
              <a:rPr lang="ko-KR" altLang="en-US" dirty="0">
                <a:latin typeface="Amasis MT Pro Light" panose="02040304050005020304" pitchFamily="18" charset="0"/>
              </a:rPr>
              <a:t>일본은행의 정책수행에 부담으로 적용하였던 대규모 완화정책의 부작용에 대한 우려가 지난해에 비해 축소된 것도 완화정책의 지속 가능성을 높이는 요인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1D870F6-981C-D10D-AA77-235CE0186007}"/>
              </a:ext>
            </a:extLst>
          </p:cNvPr>
          <p:cNvSpPr/>
          <p:nvPr/>
        </p:nvSpPr>
        <p:spPr>
          <a:xfrm>
            <a:off x="7947621" y="2716334"/>
            <a:ext cx="3183467" cy="2963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68B40839-77A4-1789-F7C2-184047CEA84A}"/>
              </a:ext>
            </a:extLst>
          </p:cNvPr>
          <p:cNvSpPr txBox="1">
            <a:spLocks/>
          </p:cNvSpPr>
          <p:nvPr/>
        </p:nvSpPr>
        <p:spPr>
          <a:xfrm>
            <a:off x="8105909" y="2886799"/>
            <a:ext cx="2866889" cy="279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dirty="0">
                <a:latin typeface="Amasis MT Pro Light" panose="02040304050005020304" pitchFamily="18" charset="0"/>
              </a:rPr>
              <a:t>3. </a:t>
            </a:r>
            <a:r>
              <a:rPr lang="ko-KR" altLang="en-US" dirty="0">
                <a:latin typeface="Amasis MT Pro Light" panose="02040304050005020304" pitchFamily="18" charset="0"/>
              </a:rPr>
              <a:t>우선 엔화 약세가 일본 경제에 미치는 부정적 영향이 축소되었다</a:t>
            </a:r>
            <a:r>
              <a:rPr lang="en-US" altLang="ko-KR" dirty="0">
                <a:latin typeface="Amasis MT Pro Light" panose="02040304050005020304" pitchFamily="18" charset="0"/>
              </a:rPr>
              <a:t>.</a:t>
            </a:r>
            <a:endParaRPr lang="ko-KR" altLang="en-US" dirty="0"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00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build="p"/>
      <p:bldP spid="8" grpId="0" animBg="1"/>
      <p:bldP spid="9" grpId="0"/>
      <p:bldP spid="10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라인, 그래프, 도표이(가) 표시된 사진&#10;&#10;자동 생성된 설명">
            <a:extLst>
              <a:ext uri="{FF2B5EF4-FFF2-40B4-BE49-F238E27FC236}">
                <a16:creationId xmlns:a16="http://schemas.microsoft.com/office/drawing/2014/main" id="{8B1AFCED-DDB5-6924-26C2-8165B9BB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8" y="1385270"/>
            <a:ext cx="3410480" cy="2678730"/>
          </a:xfrm>
          <a:prstGeom prst="rect">
            <a:avLst/>
          </a:prstGeom>
        </p:spPr>
      </p:pic>
      <p:pic>
        <p:nvPicPr>
          <p:cNvPr id="9" name="그림 8" descr="텍스트, 라인, 그래프, 폰트이(가) 표시된 사진&#10;&#10;자동 생성된 설명">
            <a:extLst>
              <a:ext uri="{FF2B5EF4-FFF2-40B4-BE49-F238E27FC236}">
                <a16:creationId xmlns:a16="http://schemas.microsoft.com/office/drawing/2014/main" id="{169FA744-E744-865F-839E-A2BD884D9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52" y="1491130"/>
            <a:ext cx="3222332" cy="2572870"/>
          </a:xfrm>
          <a:prstGeom prst="rect">
            <a:avLst/>
          </a:prstGeom>
        </p:spPr>
      </p:pic>
      <p:pic>
        <p:nvPicPr>
          <p:cNvPr id="11" name="그림 10" descr="텍스트, 폰트, 라인, 그래프이(가) 표시된 사진&#10;&#10;자동 생성된 설명">
            <a:extLst>
              <a:ext uri="{FF2B5EF4-FFF2-40B4-BE49-F238E27FC236}">
                <a16:creationId xmlns:a16="http://schemas.microsoft.com/office/drawing/2014/main" id="{A234294C-65A0-6F40-40F8-B896AAF15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26" y="1447826"/>
            <a:ext cx="3213068" cy="2616174"/>
          </a:xfrm>
          <a:prstGeom prst="rect">
            <a:avLst/>
          </a:prstGeom>
        </p:spPr>
      </p:pic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D670F748-E28D-395A-414B-BE5D5AB96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78" y="4302198"/>
            <a:ext cx="3273290" cy="888826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latin typeface="Amasis MT Pro Light" panose="02040304050005020304" pitchFamily="18" charset="0"/>
              </a:rPr>
              <a:t>일본 수입물가지수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30CE5A84-14BC-3678-0970-E1E2398B40C3}"/>
              </a:ext>
            </a:extLst>
          </p:cNvPr>
          <p:cNvSpPr txBox="1">
            <a:spLocks/>
          </p:cNvSpPr>
          <p:nvPr/>
        </p:nvSpPr>
        <p:spPr>
          <a:xfrm>
            <a:off x="4522560" y="4302198"/>
            <a:ext cx="3348534" cy="88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>
                <a:latin typeface="Amasis MT Pro Light" panose="02040304050005020304" pitchFamily="18" charset="0"/>
              </a:rPr>
              <a:t>일본 무역수지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C71CDB13-A34D-3693-A7B3-D67D165197BC}"/>
              </a:ext>
            </a:extLst>
          </p:cNvPr>
          <p:cNvSpPr txBox="1">
            <a:spLocks/>
          </p:cNvSpPr>
          <p:nvPr/>
        </p:nvSpPr>
        <p:spPr>
          <a:xfrm>
            <a:off x="7843743" y="4302198"/>
            <a:ext cx="3348534" cy="88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>
                <a:latin typeface="Amasis MT Pro Light" panose="02040304050005020304" pitchFamily="18" charset="0"/>
              </a:rPr>
              <a:t>일본 여행수지</a:t>
            </a:r>
          </a:p>
        </p:txBody>
      </p:sp>
    </p:spTree>
    <p:extLst>
      <p:ext uri="{BB962C8B-B14F-4D97-AF65-F5344CB8AC3E}">
        <p14:creationId xmlns:p14="http://schemas.microsoft.com/office/powerpoint/2010/main" val="1424191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extLst>
              <a:ext uri="{FF2B5EF4-FFF2-40B4-BE49-F238E27FC236}">
                <a16:creationId xmlns:a16="http://schemas.microsoft.com/office/drawing/2014/main" id="{A8F0DDBE-F496-ECFF-000E-2B4EA5B6330C}"/>
              </a:ext>
            </a:extLst>
          </p:cNvPr>
          <p:cNvSpPr/>
          <p:nvPr/>
        </p:nvSpPr>
        <p:spPr>
          <a:xfrm>
            <a:off x="1286933" y="1693333"/>
            <a:ext cx="3742267" cy="347133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94D41D6-732C-6400-68D9-2BC8BC77BFA5}"/>
              </a:ext>
            </a:extLst>
          </p:cNvPr>
          <p:cNvSpPr/>
          <p:nvPr/>
        </p:nvSpPr>
        <p:spPr>
          <a:xfrm>
            <a:off x="7162802" y="1693333"/>
            <a:ext cx="3742267" cy="347133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F568F155-4B75-B200-B239-68BF8E518293}"/>
              </a:ext>
            </a:extLst>
          </p:cNvPr>
          <p:cNvSpPr/>
          <p:nvPr/>
        </p:nvSpPr>
        <p:spPr>
          <a:xfrm>
            <a:off x="5352225" y="3318932"/>
            <a:ext cx="1591733" cy="22013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66B99F60-8907-41CA-0568-E03277E64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621" y="2235766"/>
            <a:ext cx="2866889" cy="2792868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latin typeface="Amasis MT Pro Light" panose="02040304050005020304" pitchFamily="18" charset="0"/>
              </a:rPr>
              <a:t>시장에서는 </a:t>
            </a:r>
            <a:r>
              <a:rPr lang="en-US" altLang="ko-KR" dirty="0">
                <a:latin typeface="Amasis MT Pro Light" panose="02040304050005020304" pitchFamily="18" charset="0"/>
              </a:rPr>
              <a:t>YCC</a:t>
            </a:r>
            <a:r>
              <a:rPr lang="ko-KR" altLang="en-US" dirty="0">
                <a:latin typeface="Amasis MT Pro Light" panose="02040304050005020304" pitchFamily="18" charset="0"/>
              </a:rPr>
              <a:t>정책의 유연화가 바람직한 방향이라고 평가하면서도 일본은행의 의도에 따라 향후 금리 수준이 달라진다는 점에서 정책의 불투명성이 높아졌다는 의견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D9FEC5DB-EDE0-5644-7196-3D6285EA250A}"/>
              </a:ext>
            </a:extLst>
          </p:cNvPr>
          <p:cNvSpPr txBox="1">
            <a:spLocks/>
          </p:cNvSpPr>
          <p:nvPr/>
        </p:nvSpPr>
        <p:spPr>
          <a:xfrm>
            <a:off x="7600490" y="2235766"/>
            <a:ext cx="2866889" cy="279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>
                <a:latin typeface="Amasis MT Pro Light" panose="02040304050005020304" pitchFamily="18" charset="0"/>
              </a:rPr>
              <a:t>일본은행의 신중한 물가전망</a:t>
            </a:r>
            <a:r>
              <a:rPr lang="en-US" altLang="ko-KR" dirty="0">
                <a:latin typeface="Amasis MT Pro Light" panose="02040304050005020304" pitchFamily="18" charset="0"/>
              </a:rPr>
              <a:t>, </a:t>
            </a:r>
            <a:r>
              <a:rPr lang="ko-KR" altLang="en-US" dirty="0">
                <a:latin typeface="Amasis MT Pro Light" panose="02040304050005020304" pitchFamily="18" charset="0"/>
              </a:rPr>
              <a:t>완화정책의 부작용 완화 등을 감안하여</a:t>
            </a:r>
            <a:r>
              <a:rPr lang="en-US" altLang="ko-KR" dirty="0">
                <a:latin typeface="Amasis MT Pro Light" panose="02040304050005020304" pitchFamily="18" charset="0"/>
              </a:rPr>
              <a:t>,</a:t>
            </a:r>
            <a:r>
              <a:rPr lang="ko-KR" altLang="en-US" dirty="0">
                <a:latin typeface="Amasis MT Pro Light" panose="02040304050005020304" pitchFamily="18" charset="0"/>
              </a:rPr>
              <a:t> 일본은행의 본격적인 정책기조 전환은 대체로 </a:t>
            </a:r>
            <a:r>
              <a:rPr lang="en-US" altLang="ko-KR" dirty="0">
                <a:latin typeface="Amasis MT Pro Light" panose="02040304050005020304" pitchFamily="18" charset="0"/>
              </a:rPr>
              <a:t>2025</a:t>
            </a:r>
            <a:r>
              <a:rPr lang="ko-KR" altLang="en-US" dirty="0">
                <a:latin typeface="Amasis MT Pro Light" panose="02040304050005020304" pitchFamily="18" charset="0"/>
              </a:rPr>
              <a:t>년 이후가 될 것으로 예상하고 있다</a:t>
            </a:r>
          </a:p>
        </p:txBody>
      </p:sp>
    </p:spTree>
    <p:extLst>
      <p:ext uri="{BB962C8B-B14F-4D97-AF65-F5344CB8AC3E}">
        <p14:creationId xmlns:p14="http://schemas.microsoft.com/office/powerpoint/2010/main" val="4071293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uild="p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A4891D-0C51-F60D-20EA-3F99FCF0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영상자료 참고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1376F0-EBE9-A762-78F0-9E14AD748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r>
              <a:rPr lang="ko-KR" altLang="en-US" sz="2400" dirty="0">
                <a:hlinkClick r:id="rId2"/>
              </a:rPr>
              <a:t>일본 경제전망</a:t>
            </a:r>
            <a:endParaRPr lang="en-US" altLang="ko-KR" sz="2400" dirty="0"/>
          </a:p>
          <a:p>
            <a:endParaRPr lang="en-US" altLang="ko-KR" dirty="0"/>
          </a:p>
          <a:p>
            <a:r>
              <a:rPr lang="ko-KR" altLang="en-US" sz="2400" dirty="0">
                <a:hlinkClick r:id="rId3"/>
              </a:rPr>
              <a:t>일본은행 전망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60251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명함, 플로랄 디자인, 꽃잎이(가) 표시된 사진&#10;&#10;자동 생성된 설명">
            <a:extLst>
              <a:ext uri="{FF2B5EF4-FFF2-40B4-BE49-F238E27FC236}">
                <a16:creationId xmlns:a16="http://schemas.microsoft.com/office/drawing/2014/main" id="{FD85140C-D16B-6F69-9BC5-ED7FAD6F0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>
          <a:xfrm>
            <a:off x="20" y="11"/>
            <a:ext cx="11980486" cy="6739024"/>
          </a:xfrm>
          <a:prstGeom prst="rect">
            <a:avLst/>
          </a:prstGeom>
          <a:noFill/>
        </p:spPr>
      </p:pic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460B925E-8B4C-C888-845D-F1B233DB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294E323-BA9A-4BAC-B92F-8562312976D8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9/29/2023</a:t>
            </a:fld>
            <a:endParaRPr lang="en-US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0C5AAA9-0240-4865-0D6B-5416E006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EBD34D8-99C9-2D3F-27BC-1BA163A6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6577" y="6199188"/>
            <a:ext cx="6191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149D8DE-093B-4F40-AB80-F25E3BEC9453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35</a:t>
            </a:fld>
            <a:endParaRPr lang="en-US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2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4801" y="901140"/>
            <a:ext cx="4036407" cy="403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2"/>
              </a:lnSpc>
            </a:pPr>
            <a:r>
              <a:rPr lang="en-US" sz="5016" dirty="0">
                <a:solidFill>
                  <a:srgbClr val="000000"/>
                </a:solidFill>
                <a:latin typeface="Amasis MT Pro Light" panose="02040304050005020304" pitchFamily="18" charset="0"/>
              </a:rPr>
              <a:t>1950년 </a:t>
            </a:r>
            <a:r>
              <a:rPr lang="en-US" sz="5016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한국전쟁에</a:t>
            </a:r>
            <a:r>
              <a:rPr lang="en-US" sz="5016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5016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기뻐하던</a:t>
            </a:r>
            <a:r>
              <a:rPr lang="en-US" sz="5016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5016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일본</a:t>
            </a:r>
            <a:r>
              <a:rPr lang="en-US" sz="5016" dirty="0">
                <a:solidFill>
                  <a:srgbClr val="000000"/>
                </a:solidFill>
                <a:latin typeface="Amasis MT Pro Light" panose="02040304050005020304" pitchFamily="18" charset="0"/>
              </a:rPr>
              <a:t>, </a:t>
            </a:r>
            <a:r>
              <a:rPr lang="en-US" sz="5016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경제</a:t>
            </a:r>
            <a:r>
              <a:rPr lang="en-US" sz="5016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5016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강대국이</a:t>
            </a:r>
            <a:r>
              <a:rPr lang="en-US" sz="5016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5016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되다</a:t>
            </a:r>
            <a:endParaRPr lang="en-US" sz="5016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  <a:p>
            <a:pPr algn="ctr">
              <a:lnSpc>
                <a:spcPts val="2925"/>
              </a:lnSpc>
            </a:pPr>
            <a:endParaRPr lang="en-US" sz="5016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92826" y="3095202"/>
            <a:ext cx="4808794" cy="1845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dirty="0">
                <a:solidFill>
                  <a:srgbClr val="000000"/>
                </a:solidFill>
                <a:latin typeface="Amasis MT Pro Light" panose="02040304050005020304" pitchFamily="18" charset="0"/>
                <a:hlinkClick r:id="rId2"/>
              </a:rPr>
              <a:t>https://youtu.be/GHNvsXOn72E?si=FFc3fBNJ4fGxssB_</a:t>
            </a:r>
            <a:endParaRPr lang="en-US" sz="3466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6886" y="3738880"/>
            <a:ext cx="123190" cy="123190"/>
            <a:chOff x="0" y="0"/>
            <a:chExt cx="246380" cy="246380"/>
          </a:xfrm>
        </p:grpSpPr>
        <p:sp>
          <p:nvSpPr>
            <p:cNvPr id="3" name="Freeform 3"/>
            <p:cNvSpPr/>
            <p:nvPr/>
          </p:nvSpPr>
          <p:spPr>
            <a:xfrm>
              <a:off x="45720" y="49530"/>
              <a:ext cx="147320" cy="154940"/>
            </a:xfrm>
            <a:custGeom>
              <a:avLst/>
              <a:gdLst/>
              <a:ahLst/>
              <a:cxnLst/>
              <a:rect l="l" t="t" r="r" b="b"/>
              <a:pathLst>
                <a:path w="147320" h="154940">
                  <a:moveTo>
                    <a:pt x="147320" y="53340"/>
                  </a:moveTo>
                  <a:cubicBezTo>
                    <a:pt x="144780" y="107950"/>
                    <a:pt x="125730" y="137160"/>
                    <a:pt x="106680" y="146050"/>
                  </a:cubicBezTo>
                  <a:cubicBezTo>
                    <a:pt x="87630" y="154940"/>
                    <a:pt x="52070" y="149860"/>
                    <a:pt x="35560" y="142240"/>
                  </a:cubicBezTo>
                  <a:cubicBezTo>
                    <a:pt x="24130" y="137160"/>
                    <a:pt x="15240" y="128270"/>
                    <a:pt x="10160" y="115570"/>
                  </a:cubicBezTo>
                  <a:cubicBezTo>
                    <a:pt x="2540" y="99060"/>
                    <a:pt x="0" y="63500"/>
                    <a:pt x="5080" y="45720"/>
                  </a:cubicBezTo>
                  <a:cubicBezTo>
                    <a:pt x="8890" y="33020"/>
                    <a:pt x="19050" y="24130"/>
                    <a:pt x="27940" y="16510"/>
                  </a:cubicBezTo>
                  <a:cubicBezTo>
                    <a:pt x="36830" y="8890"/>
                    <a:pt x="48260" y="2540"/>
                    <a:pt x="60960" y="1270"/>
                  </a:cubicBezTo>
                  <a:cubicBezTo>
                    <a:pt x="80010" y="0"/>
                    <a:pt x="129540" y="22860"/>
                    <a:pt x="129540" y="228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ko-KR" altLang="en-US">
                <a:latin typeface="Amasis MT Pro Light" panose="02040304050005020304" pitchFamily="18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2294971" y="998106"/>
            <a:ext cx="6733409" cy="4242681"/>
          </a:xfrm>
          <a:custGeom>
            <a:avLst/>
            <a:gdLst/>
            <a:ahLst/>
            <a:cxnLst/>
            <a:rect l="l" t="t" r="r" b="b"/>
            <a:pathLst>
              <a:path w="10100113" h="6364021">
                <a:moveTo>
                  <a:pt x="0" y="0"/>
                </a:moveTo>
                <a:lnTo>
                  <a:pt x="10100112" y="0"/>
                </a:lnTo>
                <a:lnTo>
                  <a:pt x="10100112" y="6364021"/>
                </a:lnTo>
                <a:lnTo>
                  <a:pt x="0" y="63640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ko-KR" altLang="en-US">
              <a:latin typeface="Amasis MT Pro Light" panose="020403040500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94298" y="-100332"/>
            <a:ext cx="7262194" cy="128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6"/>
              </a:lnSpc>
              <a:spcBef>
                <a:spcPct val="0"/>
              </a:spcBef>
            </a:pPr>
            <a:r>
              <a:rPr lang="en-US" sz="3712" dirty="0">
                <a:solidFill>
                  <a:srgbClr val="000000"/>
                </a:solidFill>
                <a:latin typeface="Amasis MT Pro Light" panose="02040304050005020304" pitchFamily="18" charset="0"/>
              </a:rPr>
              <a:t>1974년 </a:t>
            </a:r>
            <a:r>
              <a:rPr lang="en-US" sz="3712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이후</a:t>
            </a:r>
            <a:r>
              <a:rPr lang="en-US" sz="3712" dirty="0">
                <a:solidFill>
                  <a:srgbClr val="000000"/>
                </a:solidFill>
                <a:latin typeface="Amasis MT Pro Light" panose="02040304050005020304" pitchFamily="18" charset="0"/>
              </a:rPr>
              <a:t> 1990년까지의 </a:t>
            </a:r>
            <a:r>
              <a:rPr lang="en-US" sz="3712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중성장기</a:t>
            </a:r>
            <a:endParaRPr lang="en-US" sz="3712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03228" y="5240787"/>
            <a:ext cx="7844333" cy="1127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1970년대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이래로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에너지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절약형의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일본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자동차를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비롯한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각종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제품들이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우수한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품질과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합리적인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가격으로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미국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소비자들에게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선택받은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것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역시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커다란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이유였던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것이다</a:t>
            </a:r>
            <a:r>
              <a:rPr lang="en-US" sz="2133" dirty="0">
                <a:solidFill>
                  <a:srgbClr val="000000"/>
                </a:solidFill>
                <a:latin typeface="Amasis MT Pro Light" panose="020403040500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7699" y="1013604"/>
            <a:ext cx="4233528" cy="346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2"/>
              </a:lnSpc>
            </a:pPr>
            <a:r>
              <a:rPr lang="en-US" sz="4909" dirty="0">
                <a:solidFill>
                  <a:srgbClr val="000000"/>
                </a:solidFill>
                <a:latin typeface="Amasis MT Pro Light" panose="02040304050005020304" pitchFamily="18" charset="0"/>
              </a:rPr>
              <a:t>1970년대 </a:t>
            </a:r>
            <a:r>
              <a:rPr lang="en-US" sz="490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일본</a:t>
            </a:r>
            <a:r>
              <a:rPr lang="en-US" sz="490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490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도쿄의</a:t>
            </a:r>
            <a:r>
              <a:rPr lang="en-US" sz="4909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4909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모습</a:t>
            </a:r>
            <a:r>
              <a:rPr lang="en-US" sz="4909" dirty="0">
                <a:solidFill>
                  <a:srgbClr val="000000"/>
                </a:solidFill>
                <a:latin typeface="Amasis MT Pro Light" panose="02040304050005020304" pitchFamily="18" charset="0"/>
              </a:rPr>
              <a:t> HD</a:t>
            </a:r>
          </a:p>
          <a:p>
            <a:pPr algn="ctr">
              <a:lnSpc>
                <a:spcPts val="6872"/>
              </a:lnSpc>
            </a:pPr>
            <a:endParaRPr lang="en-US" sz="4909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92826" y="3095201"/>
            <a:ext cx="6350" cy="50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endParaRPr sz="1200">
              <a:latin typeface="Amasis MT Pro Light" panose="020403040500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92825" y="3031885"/>
            <a:ext cx="4299444" cy="146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</a:pPr>
            <a:r>
              <a:rPr lang="en-US" sz="2771" dirty="0">
                <a:solidFill>
                  <a:srgbClr val="000000"/>
                </a:solidFill>
                <a:latin typeface="Amasis MT Pro Light" panose="02040304050005020304" pitchFamily="18" charset="0"/>
                <a:hlinkClick r:id="rId2"/>
              </a:rPr>
              <a:t>https://youtu.be/T_WkwQCOqtE?si=awmWhVMOXYhMDJ3O</a:t>
            </a:r>
            <a:endParaRPr lang="en-US" sz="2771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97200" y="1158038"/>
            <a:ext cx="8727440" cy="5049722"/>
          </a:xfrm>
          <a:custGeom>
            <a:avLst/>
            <a:gdLst/>
            <a:ahLst/>
            <a:cxnLst/>
            <a:rect l="l" t="t" r="r" b="b"/>
            <a:pathLst>
              <a:path w="13539362" h="8854743">
                <a:moveTo>
                  <a:pt x="0" y="0"/>
                </a:moveTo>
                <a:lnTo>
                  <a:pt x="13539362" y="0"/>
                </a:lnTo>
                <a:lnTo>
                  <a:pt x="13539362" y="8854743"/>
                </a:lnTo>
                <a:lnTo>
                  <a:pt x="0" y="8854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ko-KR" altLang="en-US">
              <a:latin typeface="Amasis MT Pro Light" panose="020403040500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73005" y="88054"/>
            <a:ext cx="5413375" cy="584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dirty="0">
                <a:solidFill>
                  <a:srgbClr val="000000"/>
                </a:solidFill>
                <a:latin typeface="Amasis MT Pro Light" panose="02040304050005020304" pitchFamily="18" charset="0"/>
              </a:rPr>
              <a:t>1991년 </a:t>
            </a:r>
            <a:r>
              <a:rPr lang="en-US" sz="3466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이후의</a:t>
            </a:r>
            <a:r>
              <a:rPr lang="en-US" sz="3466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안정성장기</a:t>
            </a:r>
            <a:endParaRPr lang="en-US" sz="3466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1799911"/>
            <a:ext cx="2330631" cy="365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7"/>
              </a:lnSpc>
            </a:pPr>
            <a:r>
              <a:rPr lang="en-US" sz="3434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3434" u="sng" dirty="0">
                <a:solidFill>
                  <a:srgbClr val="000000"/>
                </a:solidFill>
                <a:latin typeface="Amasis MT Pro Light" panose="02040304050005020304" pitchFamily="18" charset="0"/>
                <a:hlinkClick r:id="rId3" tooltip="https://namu.wiki/w/GDP"/>
              </a:rPr>
              <a:t>GDP</a:t>
            </a:r>
            <a:r>
              <a:rPr lang="en-US" sz="3434" dirty="0">
                <a:solidFill>
                  <a:srgbClr val="000000"/>
                </a:solidFill>
                <a:latin typeface="Amasis MT Pro Light" panose="02040304050005020304" pitchFamily="18" charset="0"/>
              </a:rPr>
              <a:t>. </a:t>
            </a:r>
            <a:r>
              <a:rPr lang="en-US" sz="3434" u="sng" dirty="0" err="1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  <a:hlinkClick r:id="rId4" tooltip="https://namu.wiki/w/%EB%B3%B4%EB%A6%AC%EC%8A%A4%20%EC%98%90%EC%B9%9C"/>
              </a:rPr>
              <a:t>보리스</a:t>
            </a:r>
            <a:r>
              <a:rPr lang="en-US" sz="3434" u="sng" dirty="0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  <a:hlinkClick r:id="rId4" tooltip="https://namu.wiki/w/%EB%B3%B4%EB%A6%AC%EC%8A%A4%20%EC%98%90%EC%B9%9C"/>
              </a:rPr>
              <a:t> </a:t>
            </a:r>
            <a:r>
              <a:rPr lang="en-US" sz="3434" u="sng" dirty="0" err="1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  <a:hlinkClick r:id="rId4" tooltip="https://namu.wiki/w/%EB%B3%B4%EB%A6%AC%EC%8A%A4%20%EC%98%90%EC%B9%9C"/>
              </a:rPr>
              <a:t>옐친</a:t>
            </a:r>
            <a:r>
              <a:rPr lang="en-US" sz="3434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3434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집권기인</a:t>
            </a:r>
            <a:r>
              <a:rPr lang="en-US" sz="3434" dirty="0">
                <a:solidFill>
                  <a:srgbClr val="000000"/>
                </a:solidFill>
                <a:latin typeface="Amasis MT Pro Light" panose="02040304050005020304" pitchFamily="18" charset="0"/>
              </a:rPr>
              <a:t> 90년대 </a:t>
            </a:r>
            <a:r>
              <a:rPr lang="en-US" sz="3434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동안</a:t>
            </a:r>
            <a:r>
              <a:rPr lang="en-US" sz="3434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3434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계속해서</a:t>
            </a:r>
            <a:r>
              <a:rPr lang="en-US" sz="3434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3434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하락했다</a:t>
            </a:r>
            <a:r>
              <a:rPr lang="en-US" sz="3434" dirty="0">
                <a:solidFill>
                  <a:srgbClr val="000000"/>
                </a:solidFill>
                <a:latin typeface="Amasis MT Pro Light" panose="020403040500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5886" y="2719548"/>
            <a:ext cx="7710866" cy="2710389"/>
          </a:xfrm>
          <a:custGeom>
            <a:avLst/>
            <a:gdLst/>
            <a:ahLst/>
            <a:cxnLst/>
            <a:rect l="l" t="t" r="r" b="b"/>
            <a:pathLst>
              <a:path w="11566299" h="4065584">
                <a:moveTo>
                  <a:pt x="0" y="0"/>
                </a:moveTo>
                <a:lnTo>
                  <a:pt x="11566299" y="0"/>
                </a:lnTo>
                <a:lnTo>
                  <a:pt x="11566299" y="4065584"/>
                </a:lnTo>
                <a:lnTo>
                  <a:pt x="0" y="40655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913"/>
            </a:stretch>
          </a:blipFill>
        </p:spPr>
        <p:txBody>
          <a:bodyPr/>
          <a:lstStyle/>
          <a:p>
            <a:endParaRPr lang="ko-KR" altLang="en-US">
              <a:latin typeface="Amasis MT Pro Light" panose="020403040500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57916" y="141234"/>
            <a:ext cx="5798800" cy="147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6"/>
              </a:lnSpc>
            </a:pPr>
            <a:r>
              <a:rPr lang="en-US" sz="4318" dirty="0" err="1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일본</a:t>
            </a:r>
            <a:r>
              <a:rPr lang="en-US" sz="4318" dirty="0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: </a:t>
            </a:r>
            <a:r>
              <a:rPr lang="en-US" sz="4318" u="sng" dirty="0" err="1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  <a:hlinkClick r:id="" action="ppaction://noaction"/>
              </a:rPr>
              <a:t>잃어버린</a:t>
            </a:r>
            <a:r>
              <a:rPr lang="en-US" sz="4318" u="sng" dirty="0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  <a:hlinkClick r:id="" action="ppaction://noaction"/>
              </a:rPr>
              <a:t> 10년</a:t>
            </a:r>
          </a:p>
          <a:p>
            <a:pPr algn="ctr">
              <a:lnSpc>
                <a:spcPts val="6046"/>
              </a:lnSpc>
            </a:pPr>
            <a:endParaRPr lang="en-US" sz="4318" u="sng" dirty="0">
              <a:solidFill>
                <a:srgbClr val="000000"/>
              </a:solidFill>
              <a:latin typeface="Amasis MT Pro Light" panose="02040304050005020304" pitchFamily="18" charset="0"/>
              <a:ea typeface="Baekmuk Batang Bold"/>
              <a:hlinkClick r:id="" action="ppaction://noactio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1484" y="904507"/>
            <a:ext cx="3126003" cy="481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5"/>
              </a:lnSpc>
            </a:pP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04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불황은</a:t>
            </a: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04" u="sng" dirty="0">
                <a:solidFill>
                  <a:srgbClr val="000000"/>
                </a:solidFill>
                <a:latin typeface="Amasis MT Pro Light" panose="02040304050005020304" pitchFamily="18" charset="0"/>
                <a:hlinkClick r:id="rId3" tooltip="https://namu.wiki/w/2010%EB%85%84%EB%8C%80"/>
              </a:rPr>
              <a:t>2010년대</a:t>
            </a: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까지도 </a:t>
            </a:r>
            <a:r>
              <a:rPr lang="en-US" sz="2104" dirty="0" err="1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지속되어</a:t>
            </a: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 </a:t>
            </a:r>
            <a:r>
              <a:rPr lang="en-US" sz="2104" dirty="0" err="1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잃어버린</a:t>
            </a: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 20년 </a:t>
            </a:r>
            <a:r>
              <a:rPr lang="en-US" sz="2104" dirty="0" err="1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또는</a:t>
            </a: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 </a:t>
            </a:r>
            <a:r>
              <a:rPr lang="en-US" sz="2104" dirty="0" err="1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잃어버린</a:t>
            </a: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 30년라는 </a:t>
            </a:r>
            <a:r>
              <a:rPr lang="en-US" sz="2104" dirty="0" err="1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명칭으로</a:t>
            </a: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 </a:t>
            </a:r>
            <a:r>
              <a:rPr lang="en-US" sz="2104" dirty="0" err="1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대체되었다</a:t>
            </a: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  <a:ea typeface="Baekmuk Batang Bold"/>
              </a:rPr>
              <a:t>.</a:t>
            </a:r>
          </a:p>
          <a:p>
            <a:pPr algn="ctr">
              <a:lnSpc>
                <a:spcPts val="2945"/>
              </a:lnSpc>
            </a:pP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</a:rPr>
              <a:t>1.경기부양</a:t>
            </a:r>
          </a:p>
          <a:p>
            <a:pPr algn="ctr">
              <a:lnSpc>
                <a:spcPts val="2945"/>
              </a:lnSpc>
            </a:pP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</a:rPr>
              <a:t>→</a:t>
            </a:r>
          </a:p>
          <a:p>
            <a:pPr algn="ctr">
              <a:lnSpc>
                <a:spcPts val="2945"/>
              </a:lnSpc>
            </a:pP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</a:rPr>
              <a:t>2.부동산 </a:t>
            </a:r>
            <a:r>
              <a:rPr lang="en-US" sz="2104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거품</a:t>
            </a: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04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양산</a:t>
            </a:r>
            <a:endParaRPr lang="en-US" sz="2104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  <a:p>
            <a:pPr algn="ctr">
              <a:lnSpc>
                <a:spcPts val="2945"/>
              </a:lnSpc>
            </a:pP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</a:rPr>
              <a:t>→</a:t>
            </a:r>
          </a:p>
          <a:p>
            <a:pPr algn="ctr">
              <a:lnSpc>
                <a:spcPts val="2945"/>
              </a:lnSpc>
            </a:pP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</a:rPr>
              <a:t>3.거품 </a:t>
            </a:r>
            <a:r>
              <a:rPr lang="en-US" sz="2104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붕괴</a:t>
            </a:r>
            <a:endParaRPr lang="en-US" sz="2104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  <a:p>
            <a:pPr algn="ctr">
              <a:lnSpc>
                <a:spcPts val="2945"/>
              </a:lnSpc>
            </a:pP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</a:rPr>
              <a:t>→</a:t>
            </a:r>
          </a:p>
          <a:p>
            <a:pPr algn="ctr">
              <a:lnSpc>
                <a:spcPts val="2945"/>
              </a:lnSpc>
            </a:pP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</a:rPr>
              <a:t>4.경기 </a:t>
            </a:r>
            <a:r>
              <a:rPr lang="en-US" sz="2104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침체</a:t>
            </a: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</a:rPr>
              <a:t>/1번 </a:t>
            </a:r>
            <a:r>
              <a:rPr lang="en-US" sz="2104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경기부양으로</a:t>
            </a: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04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무한</a:t>
            </a:r>
            <a:r>
              <a:rPr lang="en-US" sz="2104" dirty="0">
                <a:solidFill>
                  <a:srgbClr val="000000"/>
                </a:solidFill>
                <a:latin typeface="Amasis MT Pro Light" panose="02040304050005020304" pitchFamily="18" charset="0"/>
              </a:rPr>
              <a:t> </a:t>
            </a:r>
            <a:r>
              <a:rPr lang="en-US" sz="2104" dirty="0" err="1">
                <a:solidFill>
                  <a:srgbClr val="000000"/>
                </a:solidFill>
                <a:latin typeface="Amasis MT Pro Light" panose="02040304050005020304" pitchFamily="18" charset="0"/>
              </a:rPr>
              <a:t>반복</a:t>
            </a:r>
            <a:endParaRPr lang="en-US" sz="2104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  <a:p>
            <a:pPr algn="ctr">
              <a:lnSpc>
                <a:spcPts val="2945"/>
              </a:lnSpc>
            </a:pPr>
            <a:endParaRPr lang="en-US" sz="2104" dirty="0">
              <a:solidFill>
                <a:srgbClr val="000000"/>
              </a:solidFill>
              <a:latin typeface="Amasis MT Pro Light" panose="020403040500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2825" y="3095202"/>
            <a:ext cx="5081660" cy="121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dirty="0">
                <a:solidFill>
                  <a:srgbClr val="000000"/>
                </a:solidFill>
                <a:latin typeface="Baekmuk Batang Bold"/>
                <a:hlinkClick r:id="rId2"/>
              </a:rPr>
              <a:t>https://youtu.be/uCN535f9Rqs?si=Cn2LEquvXs3zb3aX</a:t>
            </a:r>
            <a:endParaRPr lang="en-US" sz="3466" dirty="0">
              <a:solidFill>
                <a:srgbClr val="000000"/>
              </a:solidFill>
              <a:latin typeface="Baekmuk Batang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1160975"/>
            <a:ext cx="3148134" cy="366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3"/>
              </a:lnSpc>
            </a:pPr>
            <a:r>
              <a:rPr lang="en-US" sz="4116" dirty="0" err="1">
                <a:solidFill>
                  <a:srgbClr val="000000"/>
                </a:solidFill>
                <a:ea typeface="Baekmuk Batang Bold"/>
              </a:rPr>
              <a:t>일본의</a:t>
            </a:r>
            <a:r>
              <a:rPr lang="en-US" sz="4116" dirty="0">
                <a:solidFill>
                  <a:srgbClr val="000000"/>
                </a:solidFill>
                <a:ea typeface="Baekmuk Batang Bold"/>
              </a:rPr>
              <a:t> </a:t>
            </a:r>
            <a:r>
              <a:rPr lang="en-US" sz="4116" dirty="0" err="1">
                <a:solidFill>
                  <a:srgbClr val="000000"/>
                </a:solidFill>
                <a:ea typeface="Baekmuk Batang Bold"/>
              </a:rPr>
              <a:t>황금기</a:t>
            </a:r>
            <a:r>
              <a:rPr lang="en-US" sz="4116" dirty="0">
                <a:solidFill>
                  <a:srgbClr val="000000"/>
                </a:solidFill>
                <a:ea typeface="Baekmuk Batang Bold"/>
              </a:rPr>
              <a:t> </a:t>
            </a:r>
            <a:r>
              <a:rPr lang="en-US" sz="4116" dirty="0" err="1">
                <a:solidFill>
                  <a:srgbClr val="000000"/>
                </a:solidFill>
                <a:ea typeface="Baekmuk Batang Bold"/>
              </a:rPr>
              <a:t>버블</a:t>
            </a:r>
            <a:r>
              <a:rPr lang="en-US" sz="4116" dirty="0">
                <a:solidFill>
                  <a:srgbClr val="000000"/>
                </a:solidFill>
                <a:ea typeface="Baekmuk Batang Bold"/>
              </a:rPr>
              <a:t> </a:t>
            </a:r>
            <a:r>
              <a:rPr lang="en-US" sz="4116" dirty="0" err="1">
                <a:solidFill>
                  <a:srgbClr val="000000"/>
                </a:solidFill>
                <a:ea typeface="Baekmuk Batang Bold"/>
              </a:rPr>
              <a:t>경제와</a:t>
            </a:r>
            <a:r>
              <a:rPr lang="en-US" sz="4116" dirty="0">
                <a:solidFill>
                  <a:srgbClr val="000000"/>
                </a:solidFill>
                <a:ea typeface="Baekmuk Batang Bold"/>
              </a:rPr>
              <a:t> </a:t>
            </a:r>
            <a:r>
              <a:rPr lang="en-US" sz="4116" dirty="0" err="1">
                <a:solidFill>
                  <a:srgbClr val="000000"/>
                </a:solidFill>
                <a:ea typeface="Baekmuk Batang Bold"/>
              </a:rPr>
              <a:t>잃어버린</a:t>
            </a:r>
            <a:r>
              <a:rPr lang="en-US" sz="4116" dirty="0">
                <a:solidFill>
                  <a:srgbClr val="000000"/>
                </a:solidFill>
                <a:ea typeface="Baekmuk Batang Bold"/>
              </a:rPr>
              <a:t> 10년</a:t>
            </a:r>
          </a:p>
          <a:p>
            <a:pPr algn="ctr">
              <a:lnSpc>
                <a:spcPts val="5763"/>
              </a:lnSpc>
            </a:pPr>
            <a:endParaRPr lang="en-US" sz="4116" dirty="0">
              <a:solidFill>
                <a:srgbClr val="000000"/>
              </a:solidFill>
              <a:ea typeface="Baekmuk Batang Bol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LimelightVTI">
  <a:themeElements>
    <a:clrScheme name="AnalogousFromRegularSeedRightStep">
      <a:dk1>
        <a:srgbClr val="000000"/>
      </a:dk1>
      <a:lt1>
        <a:srgbClr val="FFFFFF"/>
      </a:lt1>
      <a:dk2>
        <a:srgbClr val="2A2441"/>
      </a:dk2>
      <a:lt2>
        <a:srgbClr val="E2E7E8"/>
      </a:lt2>
      <a:accent1>
        <a:srgbClr val="CD6543"/>
      </a:accent1>
      <a:accent2>
        <a:srgbClr val="BB8C31"/>
      </a:accent2>
      <a:accent3>
        <a:srgbClr val="A1AA38"/>
      </a:accent3>
      <a:accent4>
        <a:srgbClr val="71B22F"/>
      </a:accent4>
      <a:accent5>
        <a:srgbClr val="48BA3D"/>
      </a:accent5>
      <a:accent6>
        <a:srgbClr val="30B65C"/>
      </a:accent6>
      <a:hlink>
        <a:srgbClr val="388CA8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F055BD2372557D458A08620B513DB3F4" ma:contentTypeVersion="3" ma:contentTypeDescription="새 문서를 만듭니다." ma:contentTypeScope="" ma:versionID="2d9dcafbb52475a5afc20343aacc2aa7">
  <xsd:schema xmlns:xsd="http://www.w3.org/2001/XMLSchema" xmlns:xs="http://www.w3.org/2001/XMLSchema" xmlns:p="http://schemas.microsoft.com/office/2006/metadata/properties" xmlns:ns3="bc0125d1-a4be-426c-b06c-2263df57e84d" targetNamespace="http://schemas.microsoft.com/office/2006/metadata/properties" ma:root="true" ma:fieldsID="0d765c762501a07339fb2c17a435d036" ns3:_="">
    <xsd:import namespace="bc0125d1-a4be-426c-b06c-2263df57e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125d1-a4be-426c-b06c-2263df57e8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E101BB-0949-4352-A652-DBB6DD01C3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7C0B3-3D27-445C-A4A9-88281880BE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0125d1-a4be-426c-b06c-2263df57e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D12387-54B5-47B7-93A8-49B99A3D512D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bc0125d1-a4be-426c-b06c-2263df57e84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일본의 경제 불황</Template>
  <TotalTime>0</TotalTime>
  <Words>784</Words>
  <Application>Microsoft Office PowerPoint</Application>
  <PresentationFormat>와이드스크린</PresentationFormat>
  <Paragraphs>114</Paragraphs>
  <Slides>35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2" baseType="lpstr">
      <vt:lpstr>Baekmuk Batang Bold</vt:lpstr>
      <vt:lpstr>Nanum Myeongjo Bold Bold</vt:lpstr>
      <vt:lpstr>Amasis MT Pro Light</vt:lpstr>
      <vt:lpstr>Arial</vt:lpstr>
      <vt:lpstr>Trade Gothic Next Cond</vt:lpstr>
      <vt:lpstr>Trade Gothic Next Light</vt:lpstr>
      <vt:lpstr>LimelightVTI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 경제의 발전 전망</vt:lpstr>
      <vt:lpstr>목차</vt:lpstr>
      <vt:lpstr>일본 2024년도 경제산업정책</vt:lpstr>
      <vt:lpstr>PowerPoint 프레젠테이션</vt:lpstr>
      <vt:lpstr>PowerPoint 프레젠테이션</vt:lpstr>
      <vt:lpstr>Ai에 대한 투자</vt:lpstr>
      <vt:lpstr>PowerPoint 프레젠테이션</vt:lpstr>
      <vt:lpstr>최근 일본 물가 동향의 특징 및 평가</vt:lpstr>
      <vt:lpstr>PowerPoint 프레젠테이션</vt:lpstr>
      <vt:lpstr>PowerPoint 프레젠테이션</vt:lpstr>
      <vt:lpstr>향후 일본 소비자물가</vt:lpstr>
      <vt:lpstr>PowerPoint 프레젠테이션</vt:lpstr>
      <vt:lpstr>일본은행 통화정책 운영 현황 및 전망</vt:lpstr>
      <vt:lpstr>통화정책 운영 상황</vt:lpstr>
      <vt:lpstr>PowerPoint 프레젠테이션</vt:lpstr>
      <vt:lpstr>향후 전망</vt:lpstr>
      <vt:lpstr>PowerPoint 프레젠테이션</vt:lpstr>
      <vt:lpstr>PowerPoint 프레젠테이션</vt:lpstr>
      <vt:lpstr>영상자료 참고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레 티 퀸</dc:creator>
  <cp:lastModifiedBy>레 티 퀸</cp:lastModifiedBy>
  <cp:revision>1</cp:revision>
  <dcterms:created xsi:type="dcterms:W3CDTF">2023-09-28T19:47:56Z</dcterms:created>
  <dcterms:modified xsi:type="dcterms:W3CDTF">2023-09-28T19:48:36Z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0x010100F055BD2372557D458A08620B513DB3F4</vt:lpwstr>
  </property>
</Properties>
</file>