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65" r:id="rId5"/>
    <p:sldId id="268" r:id="rId6"/>
    <p:sldId id="271" r:id="rId7"/>
    <p:sldId id="275" r:id="rId8"/>
    <p:sldId id="262" r:id="rId9"/>
    <p:sldId id="267" r:id="rId10"/>
    <p:sldId id="266" r:id="rId11"/>
    <p:sldId id="272" r:id="rId12"/>
    <p:sldId id="273" r:id="rId13"/>
    <p:sldId id="274" r:id="rId14"/>
    <p:sldId id="270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F5A"/>
    <a:srgbClr val="C0D904"/>
    <a:srgbClr val="85A663"/>
    <a:srgbClr val="B8B8B8"/>
    <a:srgbClr val="F2F2F2"/>
    <a:srgbClr val="F2EBC9"/>
    <a:srgbClr val="FFF7A7"/>
    <a:srgbClr val="FFF064"/>
    <a:srgbClr val="8FBC8F"/>
    <a:srgbClr val="FFF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>
        <p:scale>
          <a:sx n="98" d="100"/>
          <a:sy n="98" d="100"/>
        </p:scale>
        <p:origin x="75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6032C6-0C3B-E255-A436-20707247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48D6724-7969-AEB5-6529-2DB5C9237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61C5DA-6DED-71FA-1C8B-10F36C8F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A20075-BCE1-50DF-0CB6-647889B2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A3649B-94C1-803A-77FC-BC9E603A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6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847A1E-62B4-D918-AC0B-48E25B84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D7EA36E-DB31-EC9D-5E56-0FBFFE449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3774CD-FFBC-8520-13A9-1E00D3B3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4D09F8-FCDE-DDF8-8E17-5416BCAC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0F2676-E964-D7B2-18A8-D6D48C10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44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1B0133B-61A3-CFA4-8956-9AB0E103B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F687A31-CA05-CD58-1448-19305D6C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C8DFE4-246A-8F09-F146-EF1A9B17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032CF-AC55-BD64-70D8-F9855CA8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4583AD-25E5-A162-5800-8A709D0D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41EDC5-352B-8D9F-A194-1A204D0C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624465-FB2F-DDD9-5510-CE882F18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D3DAD9-F999-BA83-2C34-0AC7674B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C4B7A5-8C1C-0754-A326-1669A95B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B77D35-6DFA-CC22-9EC1-9AF03AD4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24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2BA94C-9013-2C49-B9E0-02B33AA5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21753F-24BA-4011-89B7-8426DE7D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5BA997-78AA-2101-3FBB-960162AB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4D1312-BC6A-7FB4-67AE-1ABEF896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A1FFE5-B1BD-7178-5617-60A4A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46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891EE5-F3AC-8809-2AD6-CAF3A7E0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B70169-F3B6-E646-FF9E-D5288662A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971032A-63C7-1AC0-9190-EF9302EB5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12279C-E7E9-6445-B2D8-11D13103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B7FEBF-9DE4-F924-5C3A-BEC4536B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5B602F-374C-33B9-9C08-F7A28F4F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46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3764D1-3C96-2F5F-3E7D-425E9F09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C4E12C-B051-2543-13A6-63A23292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5B35A41-6038-98BA-A68F-846883546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16EE445-F7A4-E1D3-BFC4-25DA22B81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2B603F-E0B3-785A-4F33-E73EA7E11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95F3B8B-CA40-AB6F-433B-A5CF60A7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CDC5BE0-C092-3128-4EA0-7651E9C9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E57297D-64EB-E6C8-7ED1-53642422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84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24A723-7500-A35E-BDBB-1D3DE75D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C93A60B-6A30-E98D-043D-B43F4031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C5C044F-97CE-334C-F88B-FDBDD213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BA93EE0-6938-7181-0BE1-64BDA3A3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99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EB3EE7C-EC67-7395-5320-0850F685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D838384-A001-5D05-27AC-793359FF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9EA2D3-E2D5-9240-5D95-50019DAB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68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FFF96E-79C3-D27B-582E-3997CD20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D74981-A2EC-BA0C-12C2-994D55D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20EDA6-4664-AFF8-4FD3-0E95F48BA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80D081-552A-3FDA-F8BF-46482402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113D8B-2831-B892-3DDC-B3198DFD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3FAF32-4F71-2FA2-BF56-D289035B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57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FAF94-94D7-D07C-D97D-9089B096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BB6C28B-B5CD-502F-68BB-3B56DEEF4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BB58AA-C0C8-D99F-2C8F-8093C7AF0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7DE35DC-2EE0-4311-D5C1-6F353A33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5F1D15-E8D2-21F7-C267-2780A31C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91D8B6-5486-C9F5-BC77-12AA5EB6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93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E03E57-14ED-6AB7-4004-65DFDE00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176805-5262-3570-F7B4-90DCB49BD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2A8827-6E83-0F7F-6E60-C2CC9C297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885D-EEF6-48DD-8FB9-2A741CF2B705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64F6C7-12A6-4352-8D4A-9FE21F468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2528B-253A-936B-A0FF-890AB0B8E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2F57-67F5-433D-8DF5-DAB0EEF60B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1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4PsmpxOj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Y4PsmpxOj4?feature=oembed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2507F14-AADF-30B4-01B8-FAD632BB093F}"/>
              </a:ext>
            </a:extLst>
          </p:cNvPr>
          <p:cNvSpPr/>
          <p:nvPr/>
        </p:nvSpPr>
        <p:spPr>
          <a:xfrm>
            <a:off x="0" y="2020390"/>
            <a:ext cx="12192000" cy="29609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제목 23">
            <a:extLst>
              <a:ext uri="{FF2B5EF4-FFF2-40B4-BE49-F238E27FC236}">
                <a16:creationId xmlns:a16="http://schemas.microsoft.com/office/drawing/2014/main" id="{6788CBFE-467F-C894-4A02-07BD39A5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283" y="2305186"/>
            <a:ext cx="5399314" cy="1123814"/>
          </a:xfrm>
        </p:spPr>
        <p:txBody>
          <a:bodyPr/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일본사회와 </a:t>
            </a:r>
            <a:r>
              <a:rPr lang="ko-KR" altLang="en-US" dirty="0">
                <a:solidFill>
                  <a:srgbClr val="85A6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봄</a:t>
            </a:r>
          </a:p>
        </p:txBody>
      </p:sp>
      <p:sp>
        <p:nvSpPr>
          <p:cNvPr id="25" name="부제목 24">
            <a:extLst>
              <a:ext uri="{FF2B5EF4-FFF2-40B4-BE49-F238E27FC236}">
                <a16:creationId xmlns:a16="http://schemas.microsoft.com/office/drawing/2014/main" id="{55802D25-4FF0-8088-10DE-B69354DC2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6940" y="3608886"/>
            <a:ext cx="4572000" cy="996088"/>
          </a:xfrm>
        </p:spPr>
        <p:txBody>
          <a:bodyPr>
            <a:noAutofit/>
          </a:bodyPr>
          <a:lstStyle/>
          <a:p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일본어일본학과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22101423 </a:t>
            </a:r>
          </a:p>
          <a:p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박시현</a:t>
            </a:r>
            <a:endParaRPr lang="ko-KR" altLang="en-US" sz="2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22FDFE6-A057-30A0-16CD-72B1ECC96075}"/>
              </a:ext>
            </a:extLst>
          </p:cNvPr>
          <p:cNvCxnSpPr/>
          <p:nvPr/>
        </p:nvCxnSpPr>
        <p:spPr>
          <a:xfrm>
            <a:off x="0" y="2203269"/>
            <a:ext cx="12192000" cy="0"/>
          </a:xfrm>
          <a:prstGeom prst="line">
            <a:avLst/>
          </a:prstGeom>
          <a:ln w="38100">
            <a:solidFill>
              <a:srgbClr val="C0D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09BE0531-E119-C6FD-F0E6-57B51CF736BE}"/>
              </a:ext>
            </a:extLst>
          </p:cNvPr>
          <p:cNvCxnSpPr/>
          <p:nvPr/>
        </p:nvCxnSpPr>
        <p:spPr>
          <a:xfrm>
            <a:off x="0" y="4724400"/>
            <a:ext cx="12192000" cy="0"/>
          </a:xfrm>
          <a:prstGeom prst="line">
            <a:avLst/>
          </a:prstGeom>
          <a:ln w="38100">
            <a:solidFill>
              <a:srgbClr val="C0D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6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91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공휴일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C6908-D075-A01E-F6AF-B1F7B8708523}"/>
              </a:ext>
            </a:extLst>
          </p:cNvPr>
          <p:cNvSpPr txBox="1"/>
          <p:nvPr/>
        </p:nvSpPr>
        <p:spPr>
          <a:xfrm>
            <a:off x="1018903" y="1143280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- 5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6E7D-5EA0-6991-2801-0E85EEE31C16}"/>
              </a:ext>
            </a:extLst>
          </p:cNvPr>
          <p:cNvSpPr txBox="1"/>
          <p:nvPr/>
        </p:nvSpPr>
        <p:spPr>
          <a:xfrm>
            <a:off x="1314993" y="1789611"/>
            <a:ext cx="3849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0" i="0" dirty="0">
                <a:solidFill>
                  <a:srgbClr val="373A3C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헌법기념일</a:t>
            </a:r>
            <a:r>
              <a:rPr lang="en-US" altLang="ko-KR" sz="2800" b="0" i="0" dirty="0">
                <a:solidFill>
                  <a:srgbClr val="373A3C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800" b="0" i="0" dirty="0">
                <a:solidFill>
                  <a:srgbClr val="373A3C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憲法記念日</a:t>
            </a:r>
            <a:r>
              <a:rPr lang="en-US" altLang="ko-KR" sz="2800" b="0" i="0" dirty="0">
                <a:solidFill>
                  <a:srgbClr val="373A3C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endParaRPr lang="ko-KR" altLang="en-US" sz="28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29BEC-908F-85D4-A41A-503377DE3DF5}"/>
              </a:ext>
            </a:extLst>
          </p:cNvPr>
          <p:cNvSpPr txBox="1"/>
          <p:nvPr/>
        </p:nvSpPr>
        <p:spPr>
          <a:xfrm>
            <a:off x="1446710" y="3767165"/>
            <a:ext cx="954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대일본제국 헌법 개정안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 공포   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24640-4DB2-BB99-583B-CE5BCE60E13C}"/>
              </a:ext>
            </a:extLst>
          </p:cNvPr>
          <p:cNvSpPr txBox="1"/>
          <p:nvPr/>
        </p:nvSpPr>
        <p:spPr>
          <a:xfrm>
            <a:off x="1459774" y="3188399"/>
            <a:ext cx="791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평화로운 나라를 목표로 한 </a:t>
            </a:r>
            <a:r>
              <a:rPr lang="ko-KR" altLang="en-US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일본헌법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을 시행 된 것을 기념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ECC3F-9B32-6033-8952-71356E26127E}"/>
              </a:ext>
            </a:extLst>
          </p:cNvPr>
          <p:cNvSpPr txBox="1"/>
          <p:nvPr/>
        </p:nvSpPr>
        <p:spPr>
          <a:xfrm>
            <a:off x="1459774" y="2629987"/>
            <a:ext cx="364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5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일로 공휴일 제정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D20EE57F-914A-5B7C-42A5-357AABEED051}"/>
              </a:ext>
            </a:extLst>
          </p:cNvPr>
          <p:cNvSpPr/>
          <p:nvPr/>
        </p:nvSpPr>
        <p:spPr>
          <a:xfrm>
            <a:off x="3892731" y="4310743"/>
            <a:ext cx="757646" cy="793655"/>
          </a:xfrm>
          <a:prstGeom prst="downArrow">
            <a:avLst/>
          </a:prstGeom>
          <a:solidFill>
            <a:srgbClr val="C0D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2FD46-4244-69E0-3E8A-6E2ED704A582}"/>
              </a:ext>
            </a:extLst>
          </p:cNvPr>
          <p:cNvSpPr txBox="1"/>
          <p:nvPr/>
        </p:nvSpPr>
        <p:spPr>
          <a:xfrm>
            <a:off x="2365465" y="5253055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실제로 시행된 날짜가 </a:t>
            </a:r>
            <a:r>
              <a:rPr lang="en-US" altLang="ko-KR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5</a:t>
            </a:r>
            <a:r>
              <a:rPr lang="ko-KR" altLang="en-US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</a:t>
            </a:r>
            <a:endParaRPr lang="en-US" altLang="ko-KR" sz="2400" b="1" dirty="0">
              <a:solidFill>
                <a:srgbClr val="C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16" name="그림 15" descr="블록에 놓여 있는 망치">
            <a:extLst>
              <a:ext uri="{FF2B5EF4-FFF2-40B4-BE49-F238E27FC236}">
                <a16:creationId xmlns:a16="http://schemas.microsoft.com/office/drawing/2014/main" id="{5CBF8758-23F4-821F-DE9C-DA950881B9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88" y="4096639"/>
            <a:ext cx="3469247" cy="23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91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공휴일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C6908-D075-A01E-F6AF-B1F7B8708523}"/>
              </a:ext>
            </a:extLst>
          </p:cNvPr>
          <p:cNvSpPr txBox="1"/>
          <p:nvPr/>
        </p:nvSpPr>
        <p:spPr>
          <a:xfrm>
            <a:off x="1018903" y="1143280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- 5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6E7D-5EA0-6991-2801-0E85EEE31C16}"/>
              </a:ext>
            </a:extLst>
          </p:cNvPr>
          <p:cNvSpPr txBox="1"/>
          <p:nvPr/>
        </p:nvSpPr>
        <p:spPr>
          <a:xfrm>
            <a:off x="1314993" y="1789611"/>
            <a:ext cx="3849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녹색의 날</a:t>
            </a:r>
            <a:r>
              <a:rPr lang="en-US" altLang="ko-KR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ja-JP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みどりの</a:t>
            </a:r>
            <a:r>
              <a:rPr lang="ko-KR" altLang="en-US" sz="2800" b="0" i="0" dirty="0">
                <a:solidFill>
                  <a:srgbClr val="373A3C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日</a:t>
            </a:r>
            <a:r>
              <a:rPr lang="en-US" altLang="ko-KR" sz="2800" b="0" i="0" dirty="0">
                <a:solidFill>
                  <a:srgbClr val="373A3C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endParaRPr lang="ko-KR" altLang="en-US" sz="28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5" name="그림 4" descr="아침 햇살 속 어린 식물">
            <a:extLst>
              <a:ext uri="{FF2B5EF4-FFF2-40B4-BE49-F238E27FC236}">
                <a16:creationId xmlns:a16="http://schemas.microsoft.com/office/drawing/2014/main" id="{18A7E4A3-D54B-D031-C3BC-A314168F6A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95" y="4436490"/>
            <a:ext cx="2888114" cy="21607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4527D7-BE15-21A1-7015-2146F1611E68}"/>
              </a:ext>
            </a:extLst>
          </p:cNvPr>
          <p:cNvSpPr txBox="1"/>
          <p:nvPr/>
        </p:nvSpPr>
        <p:spPr>
          <a:xfrm>
            <a:off x="1594980" y="2926012"/>
            <a:ext cx="6775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&lt;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자연과 친숙함과 동시에 그 은혜에 감사하고 풍부한 마음을 기르는 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&gt;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를 취지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77511-1D0D-7634-1FFD-44F1520E4587}"/>
              </a:ext>
            </a:extLst>
          </p:cNvPr>
          <p:cNvSpPr txBox="1"/>
          <p:nvPr/>
        </p:nvSpPr>
        <p:spPr>
          <a:xfrm>
            <a:off x="1943785" y="4457111"/>
            <a:ext cx="6097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「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미도리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학술상」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「녹화추진운동 공로자 내각총리대신 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표창」의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수여</a:t>
            </a:r>
            <a:endParaRPr lang="ko-KR" altLang="en-US" sz="16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D6F6B-608D-C2E9-AE25-D8D6A3CF54FA}"/>
              </a:ext>
            </a:extLst>
          </p:cNvPr>
          <p:cNvSpPr txBox="1"/>
          <p:nvPr/>
        </p:nvSpPr>
        <p:spPr>
          <a:xfrm>
            <a:off x="1943785" y="4916174"/>
            <a:ext cx="5971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식물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삼림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녹지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조경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자연 보호 등 「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미도리」에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관련된 학술상의 연구나 기술의 개발 공적 선발</a:t>
            </a:r>
            <a:endParaRPr lang="ko-KR" altLang="en-US" sz="16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69291-51AF-4719-0F2D-CC4F167B9178}"/>
              </a:ext>
            </a:extLst>
          </p:cNvPr>
          <p:cNvSpPr txBox="1"/>
          <p:nvPr/>
        </p:nvSpPr>
        <p:spPr>
          <a:xfrm>
            <a:off x="1230183" y="3877518"/>
            <a:ext cx="2987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미도리의 식전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C4EA13-0E8D-6014-94D8-924255E3381C}"/>
              </a:ext>
            </a:extLst>
          </p:cNvPr>
          <p:cNvSpPr txBox="1"/>
          <p:nvPr/>
        </p:nvSpPr>
        <p:spPr>
          <a:xfrm>
            <a:off x="1943785" y="5555964"/>
            <a:ext cx="1333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천황참석 </a:t>
            </a:r>
            <a:endParaRPr lang="ko-KR" altLang="en-US" sz="16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C0C1-1465-562F-0047-39D21DE7846B}"/>
              </a:ext>
            </a:extLst>
          </p:cNvPr>
          <p:cNvSpPr txBox="1"/>
          <p:nvPr/>
        </p:nvSpPr>
        <p:spPr>
          <a:xfrm>
            <a:off x="1594980" y="2312831"/>
            <a:ext cx="3430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5</a:t>
            </a: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4</a:t>
            </a: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일로 공휴일 제정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8BFEA2-7C37-BBF2-1E35-181B602F5449}"/>
              </a:ext>
            </a:extLst>
          </p:cNvPr>
          <p:cNvSpPr txBox="1"/>
          <p:nvPr/>
        </p:nvSpPr>
        <p:spPr>
          <a:xfrm>
            <a:off x="918483" y="5903870"/>
            <a:ext cx="6775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치마키나 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가시와모치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구사모치 등 섭취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782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91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공휴일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C6908-D075-A01E-F6AF-B1F7B8708523}"/>
              </a:ext>
            </a:extLst>
          </p:cNvPr>
          <p:cNvSpPr txBox="1"/>
          <p:nvPr/>
        </p:nvSpPr>
        <p:spPr>
          <a:xfrm>
            <a:off x="1018903" y="1143280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- 5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6E7D-5EA0-6991-2801-0E85EEE31C16}"/>
              </a:ext>
            </a:extLst>
          </p:cNvPr>
          <p:cNvSpPr txBox="1"/>
          <p:nvPr/>
        </p:nvSpPr>
        <p:spPr>
          <a:xfrm>
            <a:off x="1314993" y="1789611"/>
            <a:ext cx="825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어린이날</a:t>
            </a:r>
            <a:r>
              <a:rPr lang="en-US" altLang="ko-KR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ja-JP" alt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こどもの</a:t>
            </a:r>
            <a:r>
              <a:rPr lang="ko-KR" alt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日</a:t>
            </a:r>
            <a:r>
              <a:rPr lang="en-US" altLang="ko-KR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)/ </a:t>
            </a:r>
            <a:r>
              <a:rPr lang="ko-KR" altLang="en-US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단오날</a:t>
            </a:r>
            <a:r>
              <a:rPr lang="ko-KR" alt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端午</a:t>
            </a:r>
            <a:r>
              <a:rPr lang="ja-JP" alt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の</a:t>
            </a:r>
            <a:r>
              <a:rPr lang="ko-KR" alt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節句</a:t>
            </a:r>
            <a:r>
              <a:rPr lang="en-US" altLang="ko-KR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60406-636A-7BE4-D1B1-1BAC55FFA611}"/>
              </a:ext>
            </a:extLst>
          </p:cNvPr>
          <p:cNvSpPr txBox="1"/>
          <p:nvPr/>
        </p:nvSpPr>
        <p:spPr>
          <a:xfrm>
            <a:off x="1314993" y="2917010"/>
            <a:ext cx="71480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 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&lt;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어린이들의 인격을 존중하고 행복을 도모하는 동시에 어머니에게도 감사하는 날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&gt;</a:t>
            </a: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를 취지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- </a:t>
            </a:r>
            <a:r>
              <a:rPr lang="ko-KR" altLang="en-US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어린이날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7DFE6-06CE-F042-0BCD-869A804F1ACE}"/>
              </a:ext>
            </a:extLst>
          </p:cNvPr>
          <p:cNvSpPr txBox="1"/>
          <p:nvPr/>
        </p:nvSpPr>
        <p:spPr>
          <a:xfrm>
            <a:off x="1314993" y="2394189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 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5</a:t>
            </a: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5</a:t>
            </a: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 공휴일로 제정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7AC1E-659E-48CD-F975-FC3BCE69FFA2}"/>
              </a:ext>
            </a:extLst>
          </p:cNvPr>
          <p:cNvSpPr txBox="1"/>
          <p:nvPr/>
        </p:nvSpPr>
        <p:spPr>
          <a:xfrm>
            <a:off x="1314993" y="3809163"/>
            <a:ext cx="3772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 남자아이의 명절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- </a:t>
            </a:r>
            <a:r>
              <a:rPr lang="ko-KR" altLang="en-US" sz="2400" b="1" dirty="0" err="1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단오날</a:t>
            </a:r>
            <a:endParaRPr lang="ko-KR" altLang="en-US" sz="2400" b="1" dirty="0">
              <a:solidFill>
                <a:srgbClr val="C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5FF3B-0D6F-EAB8-E103-86E9FEC37E7E}"/>
              </a:ext>
            </a:extLst>
          </p:cNvPr>
          <p:cNvSpPr txBox="1"/>
          <p:nvPr/>
        </p:nvSpPr>
        <p:spPr>
          <a:xfrm>
            <a:off x="1314993" y="4409886"/>
            <a:ext cx="4048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어린이날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과 </a:t>
            </a:r>
            <a:r>
              <a:rPr lang="ko-KR" alt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단오날의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차이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0BEC21-5A9E-717D-284F-37160D48A603}"/>
              </a:ext>
            </a:extLst>
          </p:cNvPr>
          <p:cNvSpPr txBox="1"/>
          <p:nvPr/>
        </p:nvSpPr>
        <p:spPr>
          <a:xfrm>
            <a:off x="1841839" y="4998594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 어린이날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: </a:t>
            </a:r>
            <a:r>
              <a:rPr lang="ko-KR" altLang="en-US" sz="24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법률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에 정해진 국경일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.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전후 출생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990B3C-FEAD-10B4-4A35-6D32EE8602ED}"/>
              </a:ext>
            </a:extLst>
          </p:cNvPr>
          <p:cNvSpPr txBox="1"/>
          <p:nvPr/>
        </p:nvSpPr>
        <p:spPr>
          <a:xfrm>
            <a:off x="2181427" y="5584511"/>
            <a:ext cx="9034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단오날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: “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다섯 명절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”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이라는 </a:t>
            </a:r>
            <a:r>
              <a:rPr lang="ko-KR" altLang="en-US" sz="24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나라시대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부터 이어져 온 전통행사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국경일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BA0810-51DC-D321-6603-FF8173317073}"/>
              </a:ext>
            </a:extLst>
          </p:cNvPr>
          <p:cNvSpPr txBox="1"/>
          <p:nvPr/>
        </p:nvSpPr>
        <p:spPr>
          <a:xfrm>
            <a:off x="2181427" y="6046176"/>
            <a:ext cx="90345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* 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다섯 명절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- 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인일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7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상사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(3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단오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(5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5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칠석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(7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7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1600" b="0" i="0" dirty="0" err="1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중양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(9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9</a:t>
            </a:r>
            <a:r>
              <a:rPr lang="ko-KR" altLang="en-US" sz="1600" b="0" i="0" dirty="0">
                <a:solidFill>
                  <a:srgbClr val="00206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endParaRPr lang="ko-KR" altLang="en-US" sz="16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82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  <p:bldP spid="9" grpId="0"/>
      <p:bldP spid="10" grpId="0"/>
      <p:bldP spid="11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91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공휴일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6E7D-5EA0-6991-2801-0E85EEE31C16}"/>
              </a:ext>
            </a:extLst>
          </p:cNvPr>
          <p:cNvSpPr txBox="1"/>
          <p:nvPr/>
        </p:nvSpPr>
        <p:spPr>
          <a:xfrm>
            <a:off x="2720745" y="984520"/>
            <a:ext cx="930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전통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ACC9BFF-8F37-70C9-34F6-29CE40B10469}"/>
              </a:ext>
            </a:extLst>
          </p:cNvPr>
          <p:cNvCxnSpPr/>
          <p:nvPr/>
        </p:nvCxnSpPr>
        <p:spPr>
          <a:xfrm>
            <a:off x="6096000" y="1623703"/>
            <a:ext cx="0" cy="486000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8CD8D1B-CCBD-3485-02A7-C99A2123CC0C}"/>
              </a:ext>
            </a:extLst>
          </p:cNvPr>
          <p:cNvSpPr txBox="1"/>
          <p:nvPr/>
        </p:nvSpPr>
        <p:spPr>
          <a:xfrm>
            <a:off x="8562842" y="1107838"/>
            <a:ext cx="930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현대</a:t>
            </a:r>
          </a:p>
        </p:txBody>
      </p:sp>
      <p:pic>
        <p:nvPicPr>
          <p:cNvPr id="21" name="그림 20" descr="로고이(가) 표시된 사진&#10;&#10;자동 생성된 설명">
            <a:extLst>
              <a:ext uri="{FF2B5EF4-FFF2-40B4-BE49-F238E27FC236}">
                <a16:creationId xmlns:a16="http://schemas.microsoft.com/office/drawing/2014/main" id="{0747D0B3-8EF1-9145-732D-A7EAB88245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3" y="1368411"/>
            <a:ext cx="1740749" cy="1439465"/>
          </a:xfrm>
          <a:prstGeom prst="rect">
            <a:avLst/>
          </a:prstGeom>
        </p:spPr>
      </p:pic>
      <p:pic>
        <p:nvPicPr>
          <p:cNvPr id="23" name="그림 22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5248BDE6-A3AE-687F-0117-7D51365A9C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2" y="3126053"/>
            <a:ext cx="2102470" cy="1770227"/>
          </a:xfrm>
          <a:prstGeom prst="rect">
            <a:avLst/>
          </a:prstGeom>
        </p:spPr>
      </p:pic>
      <p:pic>
        <p:nvPicPr>
          <p:cNvPr id="25" name="그림 24" descr="실내이(가) 표시된 사진&#10;&#10;자동 생성된 설명">
            <a:extLst>
              <a:ext uri="{FF2B5EF4-FFF2-40B4-BE49-F238E27FC236}">
                <a16:creationId xmlns:a16="http://schemas.microsoft.com/office/drawing/2014/main" id="{0EB38059-B368-707A-0DDC-085FD4EEA3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797" y="5195633"/>
            <a:ext cx="1647786" cy="10828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6DAAA7F-2C1A-5739-2D9D-E12CE44CC51F}"/>
              </a:ext>
            </a:extLst>
          </p:cNvPr>
          <p:cNvSpPr txBox="1"/>
          <p:nvPr/>
        </p:nvSpPr>
        <p:spPr>
          <a:xfrm>
            <a:off x="2301142" y="1516652"/>
            <a:ext cx="3593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오월 인형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五月人形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내부 장식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’</a:t>
            </a:r>
          </a:p>
          <a:p>
            <a:r>
              <a:rPr lang="en-US" altLang="ko-KR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    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라고도 불림</a:t>
            </a:r>
            <a:endParaRPr lang="ko-KR" altLang="en-US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3C0508-E2E2-574C-923F-27938F80D65F}"/>
              </a:ext>
            </a:extLst>
          </p:cNvPr>
          <p:cNvSpPr txBox="1"/>
          <p:nvPr/>
        </p:nvSpPr>
        <p:spPr>
          <a:xfrm>
            <a:off x="551321" y="2888498"/>
            <a:ext cx="2020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오월 인형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五月人形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endParaRPr lang="ko-KR" alt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2C981F-C42C-3E5E-E3A9-B4BF4A9196E7}"/>
              </a:ext>
            </a:extLst>
          </p:cNvPr>
          <p:cNvSpPr txBox="1"/>
          <p:nvPr/>
        </p:nvSpPr>
        <p:spPr>
          <a:xfrm>
            <a:off x="2301142" y="2136427"/>
            <a:ext cx="3593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투구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갑옷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대장식</a:t>
            </a:r>
            <a:r>
              <a:rPr lang="ko-KR" altLang="en-US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의 구조</a:t>
            </a:r>
            <a:endParaRPr lang="en-US" altLang="ko-KR" b="0" i="0" dirty="0">
              <a:solidFill>
                <a:srgbClr val="000000"/>
              </a:solidFill>
              <a:effectLst/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0EB61F-2FCB-4416-A030-9F23F3E03D62}"/>
              </a:ext>
            </a:extLst>
          </p:cNvPr>
          <p:cNvSpPr txBox="1"/>
          <p:nvPr/>
        </p:nvSpPr>
        <p:spPr>
          <a:xfrm>
            <a:off x="2301142" y="2527716"/>
            <a:ext cx="3593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강하고 씩씩하게 성장할 수 있기를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바라는 마음으로 장식</a:t>
            </a:r>
            <a:endParaRPr lang="en-US" altLang="ko-KR" b="0" i="0" dirty="0">
              <a:solidFill>
                <a:srgbClr val="000000"/>
              </a:solidFill>
              <a:effectLst/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16C134-EAF2-0AF8-7546-4536A8315496}"/>
              </a:ext>
            </a:extLst>
          </p:cNvPr>
          <p:cNvSpPr txBox="1"/>
          <p:nvPr/>
        </p:nvSpPr>
        <p:spPr>
          <a:xfrm>
            <a:off x="510546" y="4774997"/>
            <a:ext cx="2102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i="0" dirty="0" err="1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고이노보리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鯉</a:t>
            </a:r>
            <a:r>
              <a:rPr lang="ja-JP" altLang="en-US" sz="1600" b="1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のぼり</a:t>
            </a:r>
            <a:r>
              <a:rPr lang="en-US" altLang="ja-JP" sz="1600" b="1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endParaRPr lang="ko-KR" altLang="en-US" sz="1600" b="1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E56105-3A4C-4B84-08DC-E1E1D272ED55}"/>
              </a:ext>
            </a:extLst>
          </p:cNvPr>
          <p:cNvSpPr txBox="1"/>
          <p:nvPr/>
        </p:nvSpPr>
        <p:spPr>
          <a:xfrm>
            <a:off x="957431" y="6271139"/>
            <a:ext cx="774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창포물</a:t>
            </a:r>
            <a:endParaRPr lang="ko-KR" altLang="en-US" sz="1600" b="1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41859-97EF-8F80-6EF3-03DBC2255370}"/>
              </a:ext>
            </a:extLst>
          </p:cNvPr>
          <p:cNvSpPr txBox="1"/>
          <p:nvPr/>
        </p:nvSpPr>
        <p:spPr>
          <a:xfrm>
            <a:off x="2403311" y="3268870"/>
            <a:ext cx="2826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잉어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=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입신출세의 상징</a:t>
            </a:r>
            <a:endParaRPr lang="ko-KR" altLang="en-US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4D6962-3829-881A-8334-F669645709CB}"/>
              </a:ext>
            </a:extLst>
          </p:cNvPr>
          <p:cNvSpPr txBox="1"/>
          <p:nvPr/>
        </p:nvSpPr>
        <p:spPr>
          <a:xfrm>
            <a:off x="2403311" y="3705972"/>
            <a:ext cx="3619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자녀의 향후 활약을 기원하는 목적으로 장식</a:t>
            </a:r>
            <a:endParaRPr lang="ko-KR" altLang="en-US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BAB80B-1F6B-1317-3BD3-C0974153621B}"/>
              </a:ext>
            </a:extLst>
          </p:cNvPr>
          <p:cNvSpPr txBox="1"/>
          <p:nvPr/>
        </p:nvSpPr>
        <p:spPr>
          <a:xfrm>
            <a:off x="2422205" y="4383589"/>
            <a:ext cx="3527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기본적으로는 밖에 장식하는 장식</a:t>
            </a:r>
            <a:endParaRPr lang="ko-KR" altLang="en-US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1BAC19F6-2570-469A-EE9C-C4FDEEE7F364}"/>
              </a:ext>
            </a:extLst>
          </p:cNvPr>
          <p:cNvCxnSpPr>
            <a:cxnSpLocks/>
          </p:cNvCxnSpPr>
          <p:nvPr/>
        </p:nvCxnSpPr>
        <p:spPr>
          <a:xfrm flipH="1" flipV="1">
            <a:off x="510546" y="3174047"/>
            <a:ext cx="11130133" cy="5300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23BD5C5D-F183-B214-E229-D7BA97EEFA14}"/>
              </a:ext>
            </a:extLst>
          </p:cNvPr>
          <p:cNvCxnSpPr>
            <a:cxnSpLocks/>
          </p:cNvCxnSpPr>
          <p:nvPr/>
        </p:nvCxnSpPr>
        <p:spPr>
          <a:xfrm flipH="1" flipV="1">
            <a:off x="526754" y="5087158"/>
            <a:ext cx="11130133" cy="5300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5502B6D-9D32-EA08-3B47-C1E61D86B3A5}"/>
              </a:ext>
            </a:extLst>
          </p:cNvPr>
          <p:cNvSpPr txBox="1"/>
          <p:nvPr/>
        </p:nvSpPr>
        <p:spPr>
          <a:xfrm>
            <a:off x="2403311" y="5447788"/>
            <a:ext cx="3589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출세에 대한 염원을 담아 창포탕에 들어가는 풍습</a:t>
            </a:r>
            <a:endParaRPr lang="ko-KR" altLang="en-US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49" name="그림 48" descr="로고이(가) 표시된 사진&#10;&#10;자동 생성된 설명">
            <a:extLst>
              <a:ext uri="{FF2B5EF4-FFF2-40B4-BE49-F238E27FC236}">
                <a16:creationId xmlns:a16="http://schemas.microsoft.com/office/drawing/2014/main" id="{1361267D-7274-74EF-4EC9-305DC0183E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02" y="1356690"/>
            <a:ext cx="1912180" cy="191218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4B33CA63-C013-6F88-4204-75F9EAC907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82" y="3227052"/>
            <a:ext cx="2013899" cy="1923008"/>
          </a:xfrm>
          <a:prstGeom prst="rect">
            <a:avLst/>
          </a:prstGeom>
        </p:spPr>
      </p:pic>
      <p:pic>
        <p:nvPicPr>
          <p:cNvPr id="53" name="그림 52" descr="텍스트이(가) 표시된 사진&#10;&#10;자동 생성된 설명">
            <a:extLst>
              <a:ext uri="{FF2B5EF4-FFF2-40B4-BE49-F238E27FC236}">
                <a16:creationId xmlns:a16="http://schemas.microsoft.com/office/drawing/2014/main" id="{6AFD7730-FAA6-67DD-0D13-A9C792974A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87" y="3998295"/>
            <a:ext cx="1200774" cy="120077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942CDAB-B3B0-5BB7-3B2A-1AD0ADC856C9}"/>
              </a:ext>
            </a:extLst>
          </p:cNvPr>
          <p:cNvSpPr txBox="1"/>
          <p:nvPr/>
        </p:nvSpPr>
        <p:spPr>
          <a:xfrm>
            <a:off x="8341432" y="2126421"/>
            <a:ext cx="2910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아이와 함께 여행을 떠남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FE5F2E-A22C-AE06-123E-359DB7FADB54}"/>
              </a:ext>
            </a:extLst>
          </p:cNvPr>
          <p:cNvSpPr txBox="1"/>
          <p:nvPr/>
        </p:nvSpPr>
        <p:spPr>
          <a:xfrm>
            <a:off x="8341432" y="3895340"/>
            <a:ext cx="3087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아이와 함께 케이크를 먹거나 좋아하는 것을 선물로 줌</a:t>
            </a:r>
          </a:p>
        </p:txBody>
      </p:sp>
      <p:pic>
        <p:nvPicPr>
          <p:cNvPr id="57" name="그림 56" descr="텍스트이(가) 표시된 사진&#10;&#10;자동 생성된 설명">
            <a:extLst>
              <a:ext uri="{FF2B5EF4-FFF2-40B4-BE49-F238E27FC236}">
                <a16:creationId xmlns:a16="http://schemas.microsoft.com/office/drawing/2014/main" id="{AFDDD780-A1E5-ADF2-6C57-E5B3C5E9AB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71" y="5257280"/>
            <a:ext cx="1200771" cy="12234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CA1CF6D-DE94-D4B0-1778-D659F5E697DF}"/>
              </a:ext>
            </a:extLst>
          </p:cNvPr>
          <p:cNvSpPr txBox="1"/>
          <p:nvPr/>
        </p:nvSpPr>
        <p:spPr>
          <a:xfrm>
            <a:off x="8342329" y="5587620"/>
            <a:ext cx="3087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어린이날 이벤트에 참여</a:t>
            </a:r>
          </a:p>
        </p:txBody>
      </p:sp>
    </p:spTree>
    <p:extLst>
      <p:ext uri="{BB962C8B-B14F-4D97-AF65-F5344CB8AC3E}">
        <p14:creationId xmlns:p14="http://schemas.microsoft.com/office/powerpoint/2010/main" val="36801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2" grpId="0"/>
      <p:bldP spid="34" grpId="0"/>
      <p:bldP spid="35" grpId="0"/>
      <p:bldP spid="36" grpId="0"/>
      <p:bldP spid="38" grpId="0"/>
      <p:bldP spid="40" grpId="0"/>
      <p:bldP spid="47" grpId="0"/>
      <p:bldP spid="54" grpId="0"/>
      <p:bldP spid="55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91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공휴일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C6908-D075-A01E-F6AF-B1F7B8708523}"/>
              </a:ext>
            </a:extLst>
          </p:cNvPr>
          <p:cNvSpPr txBox="1"/>
          <p:nvPr/>
        </p:nvSpPr>
        <p:spPr>
          <a:xfrm>
            <a:off x="1018903" y="1143280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골든위크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540CA-2032-196B-C06D-4DE630978325}"/>
              </a:ext>
            </a:extLst>
          </p:cNvPr>
          <p:cNvSpPr txBox="1"/>
          <p:nvPr/>
        </p:nvSpPr>
        <p:spPr>
          <a:xfrm>
            <a:off x="1314993" y="1898079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4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29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~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5</a:t>
            </a: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5</a:t>
            </a: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일까지의 일본의 황금연휴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ABAB9-9892-C02B-F698-4DBC9CC0D58A}"/>
              </a:ext>
            </a:extLst>
          </p:cNvPr>
          <p:cNvSpPr txBox="1"/>
          <p:nvPr/>
        </p:nvSpPr>
        <p:spPr>
          <a:xfrm>
            <a:off x="1314993" y="2576031"/>
            <a:ext cx="2692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 </a:t>
            </a:r>
            <a:r>
              <a:rPr lang="en-US" altLang="ko-KR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GW</a:t>
            </a: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라고도 불림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F92A4-DDCE-A830-7482-2B581ABBE4E9}"/>
              </a:ext>
            </a:extLst>
          </p:cNvPr>
          <p:cNvSpPr txBox="1"/>
          <p:nvPr/>
        </p:nvSpPr>
        <p:spPr>
          <a:xfrm>
            <a:off x="1314992" y="3330451"/>
            <a:ext cx="7303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 </a:t>
            </a:r>
            <a:r>
              <a:rPr lang="ko-KR" altLang="en-US" sz="240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골든위크를</a:t>
            </a: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기준으로 행사나 투어가 활발하게 </a:t>
            </a:r>
            <a:r>
              <a:rPr lang="ko-KR" altLang="en-US" sz="240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일어남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10" name="그림 9" descr="하늘, 사람, 야외, 군중이(가) 표시된 사진&#10;&#10;자동 생성된 설명">
            <a:extLst>
              <a:ext uri="{FF2B5EF4-FFF2-40B4-BE49-F238E27FC236}">
                <a16:creationId xmlns:a16="http://schemas.microsoft.com/office/drawing/2014/main" id="{45829D9B-E1E5-EB7A-E038-C63A165F65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45" y="754796"/>
            <a:ext cx="3747649" cy="2282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C9D2C4-28D9-83E2-16B0-19FF7E159020}"/>
              </a:ext>
            </a:extLst>
          </p:cNvPr>
          <p:cNvSpPr txBox="1"/>
          <p:nvPr/>
        </p:nvSpPr>
        <p:spPr>
          <a:xfrm>
            <a:off x="1314991" y="3973230"/>
            <a:ext cx="7303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Ex) </a:t>
            </a:r>
            <a:r>
              <a:rPr lang="ko-KR" altLang="en-US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도쿄 </a:t>
            </a:r>
            <a:r>
              <a:rPr lang="ko-KR" altLang="en-US" sz="2400" dirty="0" err="1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미트페스트</a:t>
            </a:r>
            <a:r>
              <a:rPr lang="ko-KR" altLang="en-US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카니발</a:t>
            </a:r>
            <a:r>
              <a:rPr lang="en-US" altLang="ko-KR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도쿄타워</a:t>
            </a:r>
            <a:r>
              <a:rPr lang="en-US" altLang="ko-KR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x</a:t>
            </a:r>
            <a:r>
              <a:rPr lang="ko-KR" altLang="en-US" sz="2400" dirty="0" err="1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고이노부리</a:t>
            </a:r>
            <a:r>
              <a:rPr lang="ko-KR" altLang="en-US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등</a:t>
            </a:r>
            <a:r>
              <a:rPr lang="en-US" altLang="ko-KR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13" name="그림 12" descr="야외이(가) 표시된 사진&#10;&#10;자동 생성된 설명">
            <a:extLst>
              <a:ext uri="{FF2B5EF4-FFF2-40B4-BE49-F238E27FC236}">
                <a16:creationId xmlns:a16="http://schemas.microsoft.com/office/drawing/2014/main" id="{B09CD709-5D61-0C66-AF19-EA6F8F8C20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42" y="3949172"/>
            <a:ext cx="3697877" cy="2512286"/>
          </a:xfrm>
          <a:prstGeom prst="rect">
            <a:avLst/>
          </a:prstGeom>
        </p:spPr>
      </p:pic>
      <p:pic>
        <p:nvPicPr>
          <p:cNvPr id="15" name="그림 14" descr="실내, 음식, 초콜릿, 요리이(가) 표시된 사진&#10;&#10;자동 생성된 설명">
            <a:extLst>
              <a:ext uri="{FF2B5EF4-FFF2-40B4-BE49-F238E27FC236}">
                <a16:creationId xmlns:a16="http://schemas.microsoft.com/office/drawing/2014/main" id="{A4D2A945-7002-B0CE-0E3A-281F68BEF0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53" y="1510853"/>
            <a:ext cx="2960520" cy="19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잘린 한쪽 모서리 3">
            <a:extLst>
              <a:ext uri="{FF2B5EF4-FFF2-40B4-BE49-F238E27FC236}">
                <a16:creationId xmlns:a16="http://schemas.microsoft.com/office/drawing/2014/main" id="{FEAA6726-AE16-8240-A7CC-662A77A7B1CE}"/>
              </a:ext>
            </a:extLst>
          </p:cNvPr>
          <p:cNvSpPr/>
          <p:nvPr/>
        </p:nvSpPr>
        <p:spPr>
          <a:xfrm>
            <a:off x="1412130" y="931817"/>
            <a:ext cx="3501957" cy="574766"/>
          </a:xfrm>
          <a:prstGeom prst="snip1Rect">
            <a:avLst/>
          </a:prstGeom>
          <a:solidFill>
            <a:srgbClr val="9FB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A9249DC-EFBB-73D4-6F71-398C77AA569D}"/>
              </a:ext>
            </a:extLst>
          </p:cNvPr>
          <p:cNvSpPr/>
          <p:nvPr/>
        </p:nvSpPr>
        <p:spPr>
          <a:xfrm>
            <a:off x="0" y="1506583"/>
            <a:ext cx="12192000" cy="535141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6D626944-62F0-56CE-CAB7-A472EA7D4F99}"/>
              </a:ext>
            </a:extLst>
          </p:cNvPr>
          <p:cNvSpPr/>
          <p:nvPr/>
        </p:nvSpPr>
        <p:spPr>
          <a:xfrm>
            <a:off x="901431" y="931817"/>
            <a:ext cx="3369013" cy="574766"/>
          </a:xfrm>
          <a:prstGeom prst="snip1Rect">
            <a:avLst/>
          </a:prstGeom>
          <a:solidFill>
            <a:srgbClr val="C0D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내용 개체 틀 11" descr="배지 1 단색으로 채워진">
            <a:extLst>
              <a:ext uri="{FF2B5EF4-FFF2-40B4-BE49-F238E27FC236}">
                <a16:creationId xmlns:a16="http://schemas.microsoft.com/office/drawing/2014/main" id="{69429565-D440-DBC7-59D8-468A20F76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2130" y="3085011"/>
            <a:ext cx="914400" cy="914400"/>
          </a:xfrm>
        </p:spPr>
      </p:pic>
      <p:sp>
        <p:nvSpPr>
          <p:cNvPr id="7" name="사각형: 잘린 한쪽 모서리 6">
            <a:extLst>
              <a:ext uri="{FF2B5EF4-FFF2-40B4-BE49-F238E27FC236}">
                <a16:creationId xmlns:a16="http://schemas.microsoft.com/office/drawing/2014/main" id="{887F4AAF-A449-8F21-77D5-AD5B732B26AA}"/>
              </a:ext>
            </a:extLst>
          </p:cNvPr>
          <p:cNvSpPr/>
          <p:nvPr/>
        </p:nvSpPr>
        <p:spPr>
          <a:xfrm>
            <a:off x="0" y="931817"/>
            <a:ext cx="3501957" cy="574766"/>
          </a:xfrm>
          <a:prstGeom prst="snip1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래픽 13" descr="배지 단색으로 채워진">
            <a:extLst>
              <a:ext uri="{FF2B5EF4-FFF2-40B4-BE49-F238E27FC236}">
                <a16:creationId xmlns:a16="http://schemas.microsoft.com/office/drawing/2014/main" id="{E68881B3-079F-16E7-F276-C9E2CB191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3187" y="3071676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4711B8-9015-D895-B725-719164A4A845}"/>
              </a:ext>
            </a:extLst>
          </p:cNvPr>
          <p:cNvSpPr txBox="1"/>
          <p:nvPr/>
        </p:nvSpPr>
        <p:spPr>
          <a:xfrm>
            <a:off x="2441081" y="3222170"/>
            <a:ext cx="268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날씨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039451-D02C-9792-EAA7-989107A4A575}"/>
              </a:ext>
            </a:extLst>
          </p:cNvPr>
          <p:cNvSpPr txBox="1"/>
          <p:nvPr/>
        </p:nvSpPr>
        <p:spPr>
          <a:xfrm>
            <a:off x="7299124" y="3276327"/>
            <a:ext cx="293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공휴일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제목 23">
            <a:extLst>
              <a:ext uri="{FF2B5EF4-FFF2-40B4-BE49-F238E27FC236}">
                <a16:creationId xmlns:a16="http://schemas.microsoft.com/office/drawing/2014/main" id="{2A175867-BA40-A766-6BE3-958B783AA38E}"/>
              </a:ext>
            </a:extLst>
          </p:cNvPr>
          <p:cNvSpPr txBox="1">
            <a:spLocks/>
          </p:cNvSpPr>
          <p:nvPr/>
        </p:nvSpPr>
        <p:spPr>
          <a:xfrm>
            <a:off x="432971" y="728050"/>
            <a:ext cx="2872717" cy="112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일본사회와 </a:t>
            </a:r>
            <a:r>
              <a:rPr lang="ko-KR" altLang="en-US" sz="2800" dirty="0">
                <a:solidFill>
                  <a:srgbClr val="85A6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봄</a:t>
            </a:r>
          </a:p>
        </p:txBody>
      </p:sp>
    </p:spTree>
    <p:extLst>
      <p:ext uri="{BB962C8B-B14F-4D97-AF65-F5344CB8AC3E}">
        <p14:creationId xmlns:p14="http://schemas.microsoft.com/office/powerpoint/2010/main" val="146750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68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날씨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BF089-5C21-C06E-6A46-5D819BAEF9E9}"/>
              </a:ext>
            </a:extLst>
          </p:cNvPr>
          <p:cNvSpPr txBox="1"/>
          <p:nvPr/>
        </p:nvSpPr>
        <p:spPr>
          <a:xfrm>
            <a:off x="1018903" y="1143280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날씨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943F2-CF7E-47D2-229A-5C9E4E619AE4}"/>
              </a:ext>
            </a:extLst>
          </p:cNvPr>
          <p:cNvSpPr txBox="1"/>
          <p:nvPr/>
        </p:nvSpPr>
        <p:spPr>
          <a:xfrm>
            <a:off x="892621" y="2414424"/>
            <a:ext cx="44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기상학적으로 </a:t>
            </a:r>
            <a:r>
              <a:rPr lang="en-US" altLang="ko-KR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</a:t>
            </a:r>
            <a:r>
              <a:rPr lang="en-US" altLang="ko-KR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,4</a:t>
            </a:r>
            <a:r>
              <a:rPr lang="ko-KR" altLang="en-US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</a:t>
            </a:r>
            <a:r>
              <a:rPr lang="en-US" altLang="ko-KR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,5</a:t>
            </a:r>
            <a:r>
              <a:rPr lang="ko-KR" altLang="en-US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ko-KR" altLang="en-US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의미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EC83E-A867-8EFA-41FB-7577E544BD13}"/>
              </a:ext>
            </a:extLst>
          </p:cNvPr>
          <p:cNvSpPr txBox="1"/>
          <p:nvPr/>
        </p:nvSpPr>
        <p:spPr>
          <a:xfrm>
            <a:off x="7410994" y="1327946"/>
            <a:ext cx="303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꽃샘추위</a:t>
            </a:r>
            <a:r>
              <a:rPr lang="en-US" altLang="ko-KR" sz="2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ja-JP" altLang="en-US" sz="2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花冷え</a:t>
            </a:r>
            <a:r>
              <a:rPr lang="en-US" altLang="ja-JP" sz="2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15A27-CDBF-C386-172D-834E2F5E08DB}"/>
              </a:ext>
            </a:extLst>
          </p:cNvPr>
          <p:cNvSpPr txBox="1"/>
          <p:nvPr/>
        </p:nvSpPr>
        <p:spPr>
          <a:xfrm>
            <a:off x="7802870" y="3042574"/>
            <a:ext cx="253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 정도 추운 날씨 지속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</a:p>
          <a:p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4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 정도 따뜻한 날 지속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FBE6F6-2F41-D019-26EF-54BBE6D8C8EF}"/>
              </a:ext>
            </a:extLst>
          </p:cNvPr>
          <p:cNvSpPr txBox="1"/>
          <p:nvPr/>
        </p:nvSpPr>
        <p:spPr>
          <a:xfrm>
            <a:off x="892621" y="3153089"/>
            <a:ext cx="441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4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기온 변화</a:t>
            </a:r>
            <a:r>
              <a:rPr lang="ko-KR" altLang="en-US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가 가장 심한 계절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6CF8E4-04CF-5879-F45E-B0CCB6CBFE3A}"/>
              </a:ext>
            </a:extLst>
          </p:cNvPr>
          <p:cNvSpPr txBox="1"/>
          <p:nvPr/>
        </p:nvSpPr>
        <p:spPr>
          <a:xfrm>
            <a:off x="7410994" y="2580909"/>
            <a:ext cx="303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삼한사온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三寒四温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44511F-2573-25AA-13D5-60D04EF447D1}"/>
              </a:ext>
            </a:extLst>
          </p:cNvPr>
          <p:cNvSpPr txBox="1"/>
          <p:nvPr/>
        </p:nvSpPr>
        <p:spPr>
          <a:xfrm>
            <a:off x="892620" y="3851282"/>
            <a:ext cx="487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고기압과 저기압이 번갈아 통과</a:t>
            </a:r>
            <a:endParaRPr lang="ko-KR" altLang="en-US" sz="24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0D54212D-254B-3E46-16EC-11A938008F32}"/>
              </a:ext>
            </a:extLst>
          </p:cNvPr>
          <p:cNvSpPr/>
          <p:nvPr/>
        </p:nvSpPr>
        <p:spPr>
          <a:xfrm>
            <a:off x="5377535" y="2927548"/>
            <a:ext cx="1332411" cy="942117"/>
          </a:xfrm>
          <a:prstGeom prst="rightArrow">
            <a:avLst/>
          </a:prstGeom>
          <a:solidFill>
            <a:srgbClr val="C0D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AE707A-C010-1B18-DF07-1B229193DFA9}"/>
              </a:ext>
            </a:extLst>
          </p:cNvPr>
          <p:cNvSpPr txBox="1"/>
          <p:nvPr/>
        </p:nvSpPr>
        <p:spPr>
          <a:xfrm>
            <a:off x="7802870" y="1745959"/>
            <a:ext cx="303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추운 공기의 한랭전선이 일본을 통과해 겨울과의 온도 짧게 지속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4BBE09-7FD2-953F-E946-03D4225E859C}"/>
              </a:ext>
            </a:extLst>
          </p:cNvPr>
          <p:cNvSpPr txBox="1"/>
          <p:nvPr/>
        </p:nvSpPr>
        <p:spPr>
          <a:xfrm>
            <a:off x="7410994" y="3898495"/>
            <a:ext cx="216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꽃가루</a:t>
            </a:r>
            <a:r>
              <a:rPr lang="en-US" altLang="ko-KR" sz="2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花粉</a:t>
            </a:r>
            <a:r>
              <a:rPr lang="en-US" altLang="ko-KR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EC10A-3AF9-E389-2B5A-2935F2E0B845}"/>
              </a:ext>
            </a:extLst>
          </p:cNvPr>
          <p:cNvSpPr txBox="1"/>
          <p:nvPr/>
        </p:nvSpPr>
        <p:spPr>
          <a:xfrm>
            <a:off x="7410994" y="4692044"/>
            <a:ext cx="216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황사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/>
              </a:rPr>
              <a:t>黃沙</a:t>
            </a:r>
            <a:r>
              <a:rPr lang="en-US" altLang="ko-KR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/>
              </a:rPr>
              <a:t>)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26" name="원형: 비어 있음 25">
            <a:extLst>
              <a:ext uri="{FF2B5EF4-FFF2-40B4-BE49-F238E27FC236}">
                <a16:creationId xmlns:a16="http://schemas.microsoft.com/office/drawing/2014/main" id="{8B994BBD-BE84-FCAD-44CA-75B0783FF28A}"/>
              </a:ext>
            </a:extLst>
          </p:cNvPr>
          <p:cNvSpPr/>
          <p:nvPr/>
        </p:nvSpPr>
        <p:spPr>
          <a:xfrm>
            <a:off x="7306490" y="3688905"/>
            <a:ext cx="2403567" cy="900512"/>
          </a:xfrm>
          <a:prstGeom prst="donut">
            <a:avLst>
              <a:gd name="adj" fmla="val 1217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68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날씨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BF089-5C21-C06E-6A46-5D819BAEF9E9}"/>
              </a:ext>
            </a:extLst>
          </p:cNvPr>
          <p:cNvSpPr txBox="1"/>
          <p:nvPr/>
        </p:nvSpPr>
        <p:spPr>
          <a:xfrm>
            <a:off x="1018903" y="1143280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꽃가루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943F2-CF7E-47D2-229A-5C9E4E619AE4}"/>
              </a:ext>
            </a:extLst>
          </p:cNvPr>
          <p:cNvSpPr txBox="1"/>
          <p:nvPr/>
        </p:nvSpPr>
        <p:spPr>
          <a:xfrm>
            <a:off x="1232263" y="5068390"/>
            <a:ext cx="344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일본에서의 </a:t>
            </a:r>
            <a:r>
              <a:rPr lang="ko-KR" altLang="en-US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대부분의 꽃가루</a:t>
            </a:r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의 원인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EC83E-A867-8EFA-41FB-7577E544BD13}"/>
              </a:ext>
            </a:extLst>
          </p:cNvPr>
          <p:cNvSpPr txBox="1"/>
          <p:nvPr/>
        </p:nvSpPr>
        <p:spPr>
          <a:xfrm>
            <a:off x="8188156" y="660560"/>
            <a:ext cx="3651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패전 후 삼림 황폐화로 인해 쇼와 </a:t>
            </a:r>
            <a:r>
              <a:rPr lang="en-US" altLang="ko-KR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35</a:t>
            </a:r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 </a:t>
            </a:r>
            <a:r>
              <a:rPr lang="ko-KR" altLang="en-US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건물자재 확보 </a:t>
            </a:r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및 자연림을 </a:t>
            </a:r>
            <a:r>
              <a:rPr lang="ko-KR" altLang="en-US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인공림</a:t>
            </a:r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으로 </a:t>
            </a:r>
            <a:r>
              <a:rPr lang="ko-KR" altLang="en-US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전환확대</a:t>
            </a:r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의 움직임 </a:t>
            </a:r>
            <a:r>
              <a:rPr lang="ko-KR" altLang="en-US" dirty="0" err="1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보여짐</a:t>
            </a:r>
            <a:endParaRPr lang="ko-KR" altLang="en-US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15A27-CDBF-C386-172D-834E2F5E08DB}"/>
              </a:ext>
            </a:extLst>
          </p:cNvPr>
          <p:cNvSpPr txBox="1"/>
          <p:nvPr/>
        </p:nvSpPr>
        <p:spPr>
          <a:xfrm>
            <a:off x="8224693" y="2256675"/>
            <a:ext cx="358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현재 삼림의 전체 비율 </a:t>
            </a:r>
            <a:r>
              <a:rPr lang="en-US" altLang="ko-KR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40%</a:t>
            </a:r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가 인공림</a:t>
            </a:r>
          </a:p>
        </p:txBody>
      </p:sp>
      <p:pic>
        <p:nvPicPr>
          <p:cNvPr id="3" name="그림 2" descr="식물, 야자과, 나무, 구과식물이(가) 표시된 사진&#10;&#10;자동 생성된 설명">
            <a:extLst>
              <a:ext uri="{FF2B5EF4-FFF2-40B4-BE49-F238E27FC236}">
                <a16:creationId xmlns:a16="http://schemas.microsoft.com/office/drawing/2014/main" id="{CFE16720-17C1-D987-01D2-7A8D0ACD28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3" y="1983656"/>
            <a:ext cx="3518263" cy="2638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DE428-5FDF-B079-56C1-6DFCBED1E99F}"/>
              </a:ext>
            </a:extLst>
          </p:cNvPr>
          <p:cNvSpPr txBox="1"/>
          <p:nvPr/>
        </p:nvSpPr>
        <p:spPr>
          <a:xfrm>
            <a:off x="2198913" y="4670753"/>
            <a:ext cx="144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삼나무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ja-JP" altLang="en-US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スギ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0C60395-DC20-EE48-29C3-B1A53CABCECA}"/>
              </a:ext>
            </a:extLst>
          </p:cNvPr>
          <p:cNvCxnSpPr>
            <a:cxnSpLocks/>
          </p:cNvCxnSpPr>
          <p:nvPr/>
        </p:nvCxnSpPr>
        <p:spPr>
          <a:xfrm flipV="1">
            <a:off x="4783735" y="1369444"/>
            <a:ext cx="2072562" cy="1346078"/>
          </a:xfrm>
          <a:prstGeom prst="straightConnector1">
            <a:avLst/>
          </a:prstGeom>
          <a:ln w="57150">
            <a:solidFill>
              <a:srgbClr val="C0D9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>
            <a:extLst>
              <a:ext uri="{FF2B5EF4-FFF2-40B4-BE49-F238E27FC236}">
                <a16:creationId xmlns:a16="http://schemas.microsoft.com/office/drawing/2014/main" id="{BA3CACEA-2DC2-365A-CF5B-3ED10FE58F8C}"/>
              </a:ext>
            </a:extLst>
          </p:cNvPr>
          <p:cNvSpPr/>
          <p:nvPr/>
        </p:nvSpPr>
        <p:spPr>
          <a:xfrm>
            <a:off x="6992431" y="577223"/>
            <a:ext cx="1114697" cy="1132114"/>
          </a:xfrm>
          <a:prstGeom prst="ellipse">
            <a:avLst/>
          </a:prstGeom>
          <a:solidFill>
            <a:srgbClr val="9FB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22CDE3-F107-DD13-E2FA-486616C0D8CD}"/>
              </a:ext>
            </a:extLst>
          </p:cNvPr>
          <p:cNvSpPr txBox="1"/>
          <p:nvPr/>
        </p:nvSpPr>
        <p:spPr>
          <a:xfrm>
            <a:off x="7061261" y="850892"/>
            <a:ext cx="977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원인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6FE6000-B9BA-87A6-C38F-ED74EC257ED8}"/>
              </a:ext>
            </a:extLst>
          </p:cNvPr>
          <p:cNvSpPr/>
          <p:nvPr/>
        </p:nvSpPr>
        <p:spPr>
          <a:xfrm>
            <a:off x="7073459" y="1983006"/>
            <a:ext cx="1114697" cy="1132114"/>
          </a:xfrm>
          <a:prstGeom prst="ellipse">
            <a:avLst/>
          </a:prstGeom>
          <a:solidFill>
            <a:srgbClr val="9FB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0A8FE-F2DA-DE2B-8566-F65C3CA9A959}"/>
              </a:ext>
            </a:extLst>
          </p:cNvPr>
          <p:cNvSpPr txBox="1"/>
          <p:nvPr/>
        </p:nvSpPr>
        <p:spPr>
          <a:xfrm>
            <a:off x="7142289" y="2256675"/>
            <a:ext cx="977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7AE865-DDA0-D421-6174-305E334EB470}"/>
              </a:ext>
            </a:extLst>
          </p:cNvPr>
          <p:cNvSpPr txBox="1"/>
          <p:nvPr/>
        </p:nvSpPr>
        <p:spPr>
          <a:xfrm>
            <a:off x="8219929" y="2574371"/>
            <a:ext cx="358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인공림의 약 </a:t>
            </a:r>
            <a:r>
              <a:rPr lang="en-US" altLang="ko-KR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40% </a:t>
            </a:r>
            <a:r>
              <a:rPr lang="ko-KR" altLang="en-US" dirty="0"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총 삼나무 인공림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A579CB4-41CF-A3FB-5D90-ED2561A03B04}"/>
              </a:ext>
            </a:extLst>
          </p:cNvPr>
          <p:cNvCxnSpPr>
            <a:cxnSpLocks/>
          </p:cNvCxnSpPr>
          <p:nvPr/>
        </p:nvCxnSpPr>
        <p:spPr>
          <a:xfrm flipV="1">
            <a:off x="4749686" y="2626007"/>
            <a:ext cx="2172034" cy="459932"/>
          </a:xfrm>
          <a:prstGeom prst="straightConnector1">
            <a:avLst/>
          </a:prstGeom>
          <a:ln w="57150">
            <a:solidFill>
              <a:srgbClr val="C0D9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>
            <a:extLst>
              <a:ext uri="{FF2B5EF4-FFF2-40B4-BE49-F238E27FC236}">
                <a16:creationId xmlns:a16="http://schemas.microsoft.com/office/drawing/2014/main" id="{330C9FA4-DD8B-8E10-89EA-E85DD9E7E487}"/>
              </a:ext>
            </a:extLst>
          </p:cNvPr>
          <p:cNvSpPr/>
          <p:nvPr/>
        </p:nvSpPr>
        <p:spPr>
          <a:xfrm>
            <a:off x="7142289" y="3431066"/>
            <a:ext cx="1114697" cy="1132114"/>
          </a:xfrm>
          <a:prstGeom prst="ellipse">
            <a:avLst/>
          </a:prstGeom>
          <a:solidFill>
            <a:srgbClr val="9FB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7CDAE8-C17B-37E2-8A86-C55462C20D46}"/>
              </a:ext>
            </a:extLst>
          </p:cNvPr>
          <p:cNvSpPr txBox="1"/>
          <p:nvPr/>
        </p:nvSpPr>
        <p:spPr>
          <a:xfrm>
            <a:off x="7274711" y="3571472"/>
            <a:ext cx="97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알레르기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60DEB5D-DB5E-7050-E49C-94353A5BEEEC}"/>
              </a:ext>
            </a:extLst>
          </p:cNvPr>
          <p:cNvCxnSpPr>
            <a:cxnSpLocks/>
          </p:cNvCxnSpPr>
          <p:nvPr/>
        </p:nvCxnSpPr>
        <p:spPr>
          <a:xfrm>
            <a:off x="4783735" y="3428999"/>
            <a:ext cx="2208696" cy="519428"/>
          </a:xfrm>
          <a:prstGeom prst="straightConnector1">
            <a:avLst/>
          </a:prstGeom>
          <a:ln w="57150">
            <a:solidFill>
              <a:srgbClr val="C0D9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59F4904-B173-B69B-9DDF-1610AD75C520}"/>
              </a:ext>
            </a:extLst>
          </p:cNvPr>
          <p:cNvSpPr txBox="1"/>
          <p:nvPr/>
        </p:nvSpPr>
        <p:spPr>
          <a:xfrm>
            <a:off x="8273553" y="3564852"/>
            <a:ext cx="358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콧속에 들어온 삼나무 등 식물의 꽃가루에 대한 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면역반응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으로 콧물과 같이 증상이 일어나는 것</a:t>
            </a:r>
            <a:endParaRPr lang="ko-KR" altLang="en-US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47" name="그림 46" descr="독감 Meow">
            <a:extLst>
              <a:ext uri="{FF2B5EF4-FFF2-40B4-BE49-F238E27FC236}">
                <a16:creationId xmlns:a16="http://schemas.microsoft.com/office/drawing/2014/main" id="{FB5573C9-C2E8-F9B5-EBD9-4617C16C0B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05" y="4448035"/>
            <a:ext cx="1856599" cy="1856599"/>
          </a:xfrm>
          <a:prstGeom prst="rect">
            <a:avLst/>
          </a:prstGeom>
        </p:spPr>
      </p:pic>
      <p:pic>
        <p:nvPicPr>
          <p:cNvPr id="49" name="그림 48" descr="울고 있는 O Fox">
            <a:extLst>
              <a:ext uri="{FF2B5EF4-FFF2-40B4-BE49-F238E27FC236}">
                <a16:creationId xmlns:a16="http://schemas.microsoft.com/office/drawing/2014/main" id="{61A1EDDE-B297-D74D-2C38-E6223194B0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81" y="4367884"/>
            <a:ext cx="1770343" cy="177034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BD2B999-8160-959F-405C-498B97C388FB}"/>
              </a:ext>
            </a:extLst>
          </p:cNvPr>
          <p:cNvSpPr txBox="1"/>
          <p:nvPr/>
        </p:nvSpPr>
        <p:spPr>
          <a:xfrm>
            <a:off x="7549779" y="6069034"/>
            <a:ext cx="97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콧물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7F8A0C-FB99-FD6C-80AB-60B2732021C9}"/>
              </a:ext>
            </a:extLst>
          </p:cNvPr>
          <p:cNvSpPr txBox="1"/>
          <p:nvPr/>
        </p:nvSpPr>
        <p:spPr>
          <a:xfrm>
            <a:off x="9339825" y="6069034"/>
            <a:ext cx="97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눈물</a:t>
            </a:r>
          </a:p>
        </p:txBody>
      </p:sp>
      <p:pic>
        <p:nvPicPr>
          <p:cNvPr id="53" name="그림 52" descr="클립아트이(가) 표시된 사진&#10;&#10;자동 생성된 설명">
            <a:extLst>
              <a:ext uri="{FF2B5EF4-FFF2-40B4-BE49-F238E27FC236}">
                <a16:creationId xmlns:a16="http://schemas.microsoft.com/office/drawing/2014/main" id="{0F3CA92B-775B-F78F-A9B9-F7F11C538C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89" r="90413">
                        <a14:foregroundMark x1="43398" y1="26667" x2="43398" y2="26667"/>
                        <a14:foregroundMark x1="43398" y1="26667" x2="35993" y2="28385"/>
                        <a14:foregroundMark x1="35993" y1="28385" x2="63892" y2="31510"/>
                        <a14:foregroundMark x1="63892" y1="31510" x2="72560" y2="38125"/>
                        <a14:foregroundMark x1="72560" y1="38125" x2="74110" y2="48333"/>
                        <a14:foregroundMark x1="74110" y1="48333" x2="70838" y2="54688"/>
                        <a14:foregroundMark x1="70838" y1="54688" x2="44834" y2="60781"/>
                        <a14:foregroundMark x1="44834" y1="60781" x2="54707" y2="62604"/>
                        <a14:foregroundMark x1="54707" y1="62604" x2="58496" y2="69063"/>
                        <a14:foregroundMark x1="58496" y1="69063" x2="69805" y2="70208"/>
                        <a14:foregroundMark x1="69805" y1="70208" x2="77440" y2="66406"/>
                        <a14:foregroundMark x1="77440" y1="66406" x2="85964" y2="66538"/>
                        <a14:foregroundMark x1="87352" y1="65222" x2="86395" y2="60052"/>
                        <a14:foregroundMark x1="64811" y1="69740" x2="72962" y2="66510"/>
                        <a14:foregroundMark x1="72962" y1="66510" x2="76751" y2="58490"/>
                        <a14:foregroundMark x1="76751" y1="58490" x2="69805" y2="54219"/>
                        <a14:foregroundMark x1="69805" y1="54219" x2="51550" y2="59115"/>
                        <a14:foregroundMark x1="51550" y1="59115" x2="56946" y2="66979"/>
                        <a14:foregroundMark x1="56946" y1="66979" x2="64753" y2="70469"/>
                        <a14:foregroundMark x1="64753" y1="70469" x2="72560" y2="68073"/>
                        <a14:foregroundMark x1="72560" y1="68073" x2="76751" y2="64531"/>
                        <a14:foregroundMark x1="31515" y1="46354" x2="33559" y2="52997"/>
                        <a14:foregroundMark x1="34287" y1="51777" x2="32619" y2="54844"/>
                        <a14:foregroundMark x1="29334" y1="60885" x2="37323" y2="62533"/>
                        <a14:foregroundMark x1="37827" y1="61667" x2="33065" y2="47396"/>
                        <a14:foregroundMark x1="33065" y1="47396" x2="32377" y2="46458"/>
                        <a14:foregroundMark x1="33927" y1="49167" x2="34041" y2="49531"/>
                        <a14:foregroundMark x1="21297" y1="59792" x2="21297" y2="59688"/>
                        <a14:foregroundMark x1="40184" y1="24271" x2="63777" y2="22344"/>
                        <a14:foregroundMark x1="63777" y1="22344" x2="75890" y2="27708"/>
                        <a14:foregroundMark x1="86217" y1="45597" x2="90413" y2="52865"/>
                        <a14:foregroundMark x1="75890" y1="27708" x2="82573" y2="39284"/>
                        <a14:foregroundMark x1="90413" y1="52865" x2="82664" y2="55833"/>
                        <a14:foregroundMark x1="82664" y1="55833" x2="76808" y2="48281"/>
                        <a14:foregroundMark x1="76808" y1="48281" x2="71527" y2="53750"/>
                        <a14:foregroundMark x1="71527" y1="53750" x2="58324" y2="49167"/>
                        <a14:foregroundMark x1="58324" y1="49167" x2="41619" y2="29740"/>
                        <a14:foregroundMark x1="41619" y1="29740" x2="43972" y2="22552"/>
                        <a14:foregroundMark x1="43972" y1="22552" x2="62744" y2="20156"/>
                        <a14:foregroundMark x1="62744" y1="20156" x2="74340" y2="26563"/>
                        <a14:foregroundMark x1="74340" y1="26563" x2="82196" y2="39432"/>
                        <a14:foregroundMark x1="46211" y1="68958" x2="48450" y2="69219"/>
                        <a14:backgroundMark x1="27038" y1="54115" x2="29104" y2="61042"/>
                        <a14:backgroundMark x1="29104" y1="61042" x2="33123" y2="54635"/>
                        <a14:backgroundMark x1="33123" y1="54635" x2="23536" y2="53021"/>
                        <a14:backgroundMark x1="23536" y1="53021" x2="23134" y2="52708"/>
                        <a14:backgroundMark x1="31114" y1="55729" x2="30540" y2="55990"/>
                        <a14:backgroundMark x1="32491" y1="55469" x2="31114" y2="54115"/>
                        <a14:backgroundMark x1="32491" y1="56250" x2="32778" y2="55625"/>
                        <a14:backgroundMark x1="32491" y1="54844" x2="32491" y2="54844"/>
                        <a14:backgroundMark x1="32491" y1="54844" x2="29564" y2="59062"/>
                        <a14:backgroundMark x1="32951" y1="52969" x2="32778" y2="55990"/>
                        <a14:backgroundMark x1="32377" y1="54740" x2="30138" y2="59948"/>
                        <a14:backgroundMark x1="32951" y1="54583" x2="31688" y2="55625"/>
                        <a14:backgroundMark x1="27038" y1="66927" x2="16418" y2="67135"/>
                        <a14:backgroundMark x1="16418" y1="67135" x2="28358" y2="64427"/>
                        <a14:backgroundMark x1="28358" y1="64427" x2="22962" y2="58438"/>
                        <a14:backgroundMark x1="22962" y1="58438" x2="27038" y2="67552"/>
                        <a14:backgroundMark x1="27038" y1="67552" x2="27038" y2="69219"/>
                        <a14:backgroundMark x1="23421" y1="63854" x2="19231" y2="69740"/>
                        <a14:backgroundMark x1="19231" y1="69740" x2="22675" y2="56458"/>
                        <a14:backgroundMark x1="22675" y1="56458" x2="13203" y2="55885"/>
                        <a14:backgroundMark x1="13203" y1="55885" x2="17968" y2="66927"/>
                        <a14:backgroundMark x1="38806" y1="61979" x2="38806" y2="62604"/>
                        <a14:backgroundMark x1="38921" y1="61979" x2="38232" y2="62500"/>
                        <a14:backgroundMark x1="39093" y1="61563" x2="37830" y2="63490"/>
                        <a14:backgroundMark x1="83008" y1="39115" x2="86280" y2="45573"/>
                        <a14:backgroundMark x1="86280" y1="45573" x2="83754" y2="38750"/>
                        <a14:backgroundMark x1="83754" y1="38750" x2="83754" y2="38750"/>
                        <a14:backgroundMark x1="87773" y1="65417" x2="86682" y2="67188"/>
                        <a14:backgroundMark x1="70034" y1="75417" x2="73364" y2="76823"/>
                        <a14:backgroundMark x1="74914" y1="74427" x2="74914" y2="74427"/>
                        <a14:backgroundMark x1="77268" y1="52292" x2="76866" y2="52292"/>
                        <a14:backgroundMark x1="75890" y1="52448" x2="75890" y2="52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28" y="4423940"/>
            <a:ext cx="1550867" cy="170933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1E92D9D-DFF8-FB44-1FA5-862A3772D75E}"/>
              </a:ext>
            </a:extLst>
          </p:cNvPr>
          <p:cNvSpPr txBox="1"/>
          <p:nvPr/>
        </p:nvSpPr>
        <p:spPr>
          <a:xfrm>
            <a:off x="10766261" y="6020824"/>
            <a:ext cx="97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재채기</a:t>
            </a:r>
          </a:p>
        </p:txBody>
      </p:sp>
    </p:spTree>
    <p:extLst>
      <p:ext uri="{BB962C8B-B14F-4D97-AF65-F5344CB8AC3E}">
        <p14:creationId xmlns:p14="http://schemas.microsoft.com/office/powerpoint/2010/main" val="26218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5" grpId="0"/>
      <p:bldP spid="18" grpId="0"/>
      <p:bldP spid="22" grpId="0" animBg="1"/>
      <p:bldP spid="23" grpId="0"/>
      <p:bldP spid="24" grpId="0"/>
      <p:bldP spid="28" grpId="0" animBg="1"/>
      <p:bldP spid="29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68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날씨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DE428-5FDF-B079-56C1-6DFCBED1E99F}"/>
              </a:ext>
            </a:extLst>
          </p:cNvPr>
          <p:cNvSpPr txBox="1"/>
          <p:nvPr/>
        </p:nvSpPr>
        <p:spPr>
          <a:xfrm>
            <a:off x="1693816" y="5908766"/>
            <a:ext cx="95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(1) </a:t>
            </a:r>
            <a:r>
              <a:rPr lang="ja-JP" altLang="en-US" dirty="0">
                <a:hlinkClick r:id="rId3"/>
              </a:rPr>
              <a:t>スギ</a:t>
            </a:r>
            <a:r>
              <a:rPr lang="ko-KR" altLang="en-US" dirty="0">
                <a:hlinkClick r:id="rId3"/>
              </a:rPr>
              <a:t>花粉</a:t>
            </a:r>
            <a:r>
              <a:rPr lang="ja-JP" altLang="en-US" dirty="0">
                <a:hlinkClick r:id="rId3"/>
              </a:rPr>
              <a:t>の</a:t>
            </a:r>
            <a:r>
              <a:rPr lang="ko-KR" altLang="en-US" dirty="0">
                <a:hlinkClick r:id="rId3"/>
              </a:rPr>
              <a:t>飛散 </a:t>
            </a:r>
            <a:r>
              <a:rPr lang="en-US" altLang="ko-KR" dirty="0">
                <a:hlinkClick r:id="rId3"/>
              </a:rPr>
              <a:t>Cedar Pollen Dispersal ( Shot on RED EPIC High-speed ) - YouTube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11" name="온라인 미디어 10" title="スギ花粉の飛散 Cedar Pollen Dispersal ( Shot on RED EPIC High-speed )">
            <a:hlinkClick r:id="" action="ppaction://media"/>
            <a:extLst>
              <a:ext uri="{FF2B5EF4-FFF2-40B4-BE49-F238E27FC236}">
                <a16:creationId xmlns:a16="http://schemas.microsoft.com/office/drawing/2014/main" id="{80C95764-BF65-3918-845F-9EF770009E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92441" y="1010650"/>
            <a:ext cx="8560526" cy="48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91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공휴일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C6908-D075-A01E-F6AF-B1F7B8708523}"/>
              </a:ext>
            </a:extLst>
          </p:cNvPr>
          <p:cNvSpPr txBox="1"/>
          <p:nvPr/>
        </p:nvSpPr>
        <p:spPr>
          <a:xfrm>
            <a:off x="1018903" y="949234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- 3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BCF5E-231C-A73C-81E4-F58C32AFEDB4}"/>
              </a:ext>
            </a:extLst>
          </p:cNvPr>
          <p:cNvSpPr txBox="1"/>
          <p:nvPr/>
        </p:nvSpPr>
        <p:spPr>
          <a:xfrm>
            <a:off x="1018902" y="1595565"/>
            <a:ext cx="702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히나마쓰리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ひな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祭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り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)/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복숭아의 명절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桃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の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節句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D0B86-C0D5-8DC4-7F39-593014CE8D1B}"/>
              </a:ext>
            </a:extLst>
          </p:cNvPr>
          <p:cNvSpPr txBox="1"/>
          <p:nvPr/>
        </p:nvSpPr>
        <p:spPr>
          <a:xfrm>
            <a:off x="1296697" y="3259888"/>
            <a:ext cx="931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히나마츠리의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일명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'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복숭아의 명절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'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은 고대 중국의 </a:t>
            </a:r>
            <a:r>
              <a:rPr lang="en-US" altLang="ko-KR" sz="24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'</a:t>
            </a:r>
            <a:r>
              <a:rPr lang="ko-KR" altLang="en-US" sz="2400" b="1" i="0" dirty="0" err="1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상사절</a:t>
            </a:r>
            <a:r>
              <a:rPr lang="en-US" altLang="ko-KR" sz="24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'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이 기원한 것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9F565-5270-46A2-DBAC-AD9DB06C9310}"/>
              </a:ext>
            </a:extLst>
          </p:cNvPr>
          <p:cNvSpPr txBox="1"/>
          <p:nvPr/>
        </p:nvSpPr>
        <p:spPr>
          <a:xfrm>
            <a:off x="1296697" y="3861674"/>
            <a:ext cx="7857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히나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인형과 음식을 준비하여 가족끼리 </a:t>
            </a:r>
            <a:r>
              <a:rPr lang="ko-KR" altLang="en-US" sz="24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여자아이의 건강한 성장을 기원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하는 연중 행사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620A6-74B4-9239-8C5A-58777E523B3F}"/>
              </a:ext>
            </a:extLst>
          </p:cNvPr>
          <p:cNvSpPr txBox="1"/>
          <p:nvPr/>
        </p:nvSpPr>
        <p:spPr>
          <a:xfrm>
            <a:off x="1296697" y="2621464"/>
            <a:ext cx="584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양력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 지정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FD199-EE7F-D03C-9EB4-F40960397036}"/>
              </a:ext>
            </a:extLst>
          </p:cNvPr>
          <p:cNvSpPr txBox="1"/>
          <p:nvPr/>
        </p:nvSpPr>
        <p:spPr>
          <a:xfrm>
            <a:off x="1296697" y="4800770"/>
            <a:ext cx="891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음력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 한국의 삼짇날과 유사하였으나 양력으로 바뀜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17" name="그림 16" descr="액세서리, 식물이(가) 표시된 사진&#10;&#10;자동 생성된 설명">
            <a:extLst>
              <a:ext uri="{FF2B5EF4-FFF2-40B4-BE49-F238E27FC236}">
                <a16:creationId xmlns:a16="http://schemas.microsoft.com/office/drawing/2014/main" id="{896BE10C-5E8A-99A4-9654-C3B541FC3E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68" y="362927"/>
            <a:ext cx="2884805" cy="2407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D2C641-3024-9C2D-4DF7-48133DCA7DA2}"/>
              </a:ext>
            </a:extLst>
          </p:cNvPr>
          <p:cNvSpPr txBox="1"/>
          <p:nvPr/>
        </p:nvSpPr>
        <p:spPr>
          <a:xfrm>
            <a:off x="1296697" y="5447101"/>
            <a:ext cx="891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장수기병을 위해 복숭아꽃 장식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44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91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공휴일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9E30-6DB0-E770-FC53-47AEE85A1ED1}"/>
              </a:ext>
            </a:extLst>
          </p:cNvPr>
          <p:cNvSpPr txBox="1"/>
          <p:nvPr/>
        </p:nvSpPr>
        <p:spPr>
          <a:xfrm>
            <a:off x="1029784" y="1003154"/>
            <a:ext cx="442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히나인형과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복숭아꽃의 기원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AD806C6-614C-3CD6-6B2D-80EE32E119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7" y="1394051"/>
            <a:ext cx="2393369" cy="20505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E45B2A-3057-AF15-823D-8B5E39123B13}"/>
              </a:ext>
            </a:extLst>
          </p:cNvPr>
          <p:cNvSpPr txBox="1"/>
          <p:nvPr/>
        </p:nvSpPr>
        <p:spPr>
          <a:xfrm>
            <a:off x="6502442" y="3214261"/>
            <a:ext cx="2922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인형 만들기 기술이 발전하고 고급화되면서 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히나마츠리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인형은 흘리는 것에서 </a:t>
            </a:r>
            <a:r>
              <a:rPr lang="ko-KR" altLang="en-US" sz="16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꾸미는 </a:t>
            </a:r>
            <a:r>
              <a:rPr lang="ko-KR" altLang="en-US" sz="1600" b="1" dirty="0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것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으로 변화</a:t>
            </a:r>
            <a:endParaRPr lang="ko-KR" altLang="en-US" sz="16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B326EA-4C51-2692-D16D-3CA5909FBBC9}"/>
              </a:ext>
            </a:extLst>
          </p:cNvPr>
          <p:cNvSpPr txBox="1"/>
          <p:nvPr/>
        </p:nvSpPr>
        <p:spPr>
          <a:xfrm>
            <a:off x="3129061" y="3198872"/>
            <a:ext cx="24654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헤이안 시대 귀족 아이들이 액을 쫓기 위해 종이 인형을 </a:t>
            </a:r>
            <a:r>
              <a:rPr lang="ko-KR" altLang="en-US" sz="16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강으로 </a:t>
            </a:r>
            <a:r>
              <a:rPr lang="ko-KR" altLang="en-US" sz="1600" b="1" i="0" dirty="0" err="1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흘려보낸</a:t>
            </a:r>
            <a:r>
              <a:rPr lang="ko-KR" altLang="en-US" sz="16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것</a:t>
            </a:r>
            <a:r>
              <a:rPr lang="ko-KR" altLang="en-US" sz="16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을 기원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8A7343-74B6-A318-336C-D0884316F8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11" y="1008862"/>
            <a:ext cx="2476191" cy="2893112"/>
          </a:xfrm>
          <a:prstGeom prst="rect">
            <a:avLst/>
          </a:prstGeom>
        </p:spPr>
      </p:pic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DD5E07CA-5C27-BE66-AC73-A1E71F642021}"/>
              </a:ext>
            </a:extLst>
          </p:cNvPr>
          <p:cNvSpPr/>
          <p:nvPr/>
        </p:nvSpPr>
        <p:spPr>
          <a:xfrm>
            <a:off x="5715400" y="2580136"/>
            <a:ext cx="576153" cy="696437"/>
          </a:xfrm>
          <a:prstGeom prst="rightArrow">
            <a:avLst/>
          </a:prstGeom>
          <a:solidFill>
            <a:srgbClr val="C0D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 descr="액세서리, 식물이(가) 표시된 사진&#10;&#10;자동 생성된 설명">
            <a:extLst>
              <a:ext uri="{FF2B5EF4-FFF2-40B4-BE49-F238E27FC236}">
                <a16:creationId xmlns:a16="http://schemas.microsoft.com/office/drawing/2014/main" id="{4757D58C-E0E4-246D-FDA6-39B211806B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408">
            <a:off x="552586" y="4209551"/>
            <a:ext cx="1960516" cy="163620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AB013A-32B1-A9EC-B466-98249F60FD1F}"/>
              </a:ext>
            </a:extLst>
          </p:cNvPr>
          <p:cNvSpPr txBox="1"/>
          <p:nvPr/>
        </p:nvSpPr>
        <p:spPr>
          <a:xfrm>
            <a:off x="3275391" y="5741352"/>
            <a:ext cx="196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음력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일은</a:t>
            </a:r>
            <a:endParaRPr lang="en-US" altLang="ko-KR" sz="1600" b="0" i="0" dirty="0">
              <a:solidFill>
                <a:srgbClr val="000000"/>
              </a:solidFill>
              <a:effectLst/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복숭아꽃이 피는 시기</a:t>
            </a:r>
            <a:endParaRPr lang="ko-KR" altLang="en-US" sz="16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149CA100-E288-575A-9337-D9DC2FD07DBA}"/>
              </a:ext>
            </a:extLst>
          </p:cNvPr>
          <p:cNvSpPr/>
          <p:nvPr/>
        </p:nvSpPr>
        <p:spPr>
          <a:xfrm>
            <a:off x="2492291" y="4726713"/>
            <a:ext cx="576153" cy="696437"/>
          </a:xfrm>
          <a:prstGeom prst="rightArrow">
            <a:avLst/>
          </a:prstGeom>
          <a:solidFill>
            <a:srgbClr val="C0D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래픽 32" descr="배지 3 단색으로 채워진">
            <a:extLst>
              <a:ext uri="{FF2B5EF4-FFF2-40B4-BE49-F238E27FC236}">
                <a16:creationId xmlns:a16="http://schemas.microsoft.com/office/drawing/2014/main" id="{B7AE1FCD-C140-19DC-A373-28E4D2C24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1606" y="4248876"/>
            <a:ext cx="1564474" cy="15644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3A94943-4C21-57EC-9985-2CDD2997A97F}"/>
              </a:ext>
            </a:extLst>
          </p:cNvPr>
          <p:cNvSpPr txBox="1"/>
          <p:nvPr/>
        </p:nvSpPr>
        <p:spPr>
          <a:xfrm>
            <a:off x="5589017" y="5754982"/>
            <a:ext cx="19904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마귀나 사악한 기운을 쫓는다 것이 유래</a:t>
            </a:r>
            <a:endParaRPr lang="ko-KR" altLang="en-US" sz="16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E18E427C-A2C0-401D-8E51-C2ED209E4B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17" y="4094859"/>
            <a:ext cx="1852275" cy="18382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3A34821-608D-68ED-71B1-D7019E3874E7}"/>
              </a:ext>
            </a:extLst>
          </p:cNvPr>
          <p:cNvSpPr txBox="1"/>
          <p:nvPr/>
        </p:nvSpPr>
        <p:spPr>
          <a:xfrm>
            <a:off x="8084422" y="5842225"/>
            <a:ext cx="1465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장수의 상징</a:t>
            </a:r>
            <a:endParaRPr lang="ko-KR" altLang="en-US" sz="1600" dirty="0"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41" name="그래픽 40" descr="지팡이를 든 남자 단색으로 채워진">
            <a:extLst>
              <a:ext uri="{FF2B5EF4-FFF2-40B4-BE49-F238E27FC236}">
                <a16:creationId xmlns:a16="http://schemas.microsoft.com/office/drawing/2014/main" id="{6DF008A5-EBE8-B708-4C01-9E19E511C3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2730" y="4443763"/>
            <a:ext cx="1389136" cy="13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3" grpId="0" animBg="1"/>
      <p:bldP spid="30" grpId="0"/>
      <p:bldP spid="31" grpId="0" animBg="1"/>
      <p:bldP spid="36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91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공휴일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C6908-D075-A01E-F6AF-B1F7B8708523}"/>
              </a:ext>
            </a:extLst>
          </p:cNvPr>
          <p:cNvSpPr txBox="1"/>
          <p:nvPr/>
        </p:nvSpPr>
        <p:spPr>
          <a:xfrm>
            <a:off x="1018903" y="1143280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- 3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BCF5E-231C-A73C-81E4-F58C32AFEDB4}"/>
              </a:ext>
            </a:extLst>
          </p:cNvPr>
          <p:cNvSpPr txBox="1"/>
          <p:nvPr/>
        </p:nvSpPr>
        <p:spPr>
          <a:xfrm>
            <a:off x="1018903" y="1789611"/>
            <a:ext cx="363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춘분의 날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春分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の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日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D0B86-C0D5-8DC4-7F39-593014CE8D1B}"/>
              </a:ext>
            </a:extLst>
          </p:cNvPr>
          <p:cNvSpPr txBox="1"/>
          <p:nvPr/>
        </p:nvSpPr>
        <p:spPr>
          <a:xfrm>
            <a:off x="1325880" y="3233634"/>
            <a:ext cx="428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낮과 밤의 길이가 같아지는 말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9F565-5270-46A2-DBAC-AD9DB06C9310}"/>
              </a:ext>
            </a:extLst>
          </p:cNvPr>
          <p:cNvSpPr txBox="1"/>
          <p:nvPr/>
        </p:nvSpPr>
        <p:spPr>
          <a:xfrm>
            <a:off x="1325880" y="3943383"/>
            <a:ext cx="868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「국민의 공휴일에 관한 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법률」로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정해진 국민의 공휴일  중 하나로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4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자연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을 기리고 </a:t>
            </a:r>
            <a:r>
              <a:rPr lang="ko-KR" altLang="en-US" sz="24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생물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을 익히는 날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620A6-74B4-9239-8C5A-58777E523B3F}"/>
              </a:ext>
            </a:extLst>
          </p:cNvPr>
          <p:cNvSpPr txBox="1"/>
          <p:nvPr/>
        </p:nvSpPr>
        <p:spPr>
          <a:xfrm>
            <a:off x="1325880" y="2452952"/>
            <a:ext cx="584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3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20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~3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21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 중 하나의 날로 정함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AA33B-3859-DB8E-049F-5A95F7504F66}"/>
              </a:ext>
            </a:extLst>
          </p:cNvPr>
          <p:cNvSpPr txBox="1"/>
          <p:nvPr/>
        </p:nvSpPr>
        <p:spPr>
          <a:xfrm>
            <a:off x="1325880" y="4972149"/>
            <a:ext cx="868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무덤을 방문하거나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보타모치나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쇼진요리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등을 섭취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14" name="그림 13" descr="도표이(가) 표시된 사진&#10;&#10;자동 생성된 설명">
            <a:extLst>
              <a:ext uri="{FF2B5EF4-FFF2-40B4-BE49-F238E27FC236}">
                <a16:creationId xmlns:a16="http://schemas.microsoft.com/office/drawing/2014/main" id="{AE5BBE60-4853-121A-447F-F9336B91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84" y="852685"/>
            <a:ext cx="3418113" cy="26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5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2B0BCB-58CB-C601-317D-56AD0EF57D2E}"/>
              </a:ext>
            </a:extLst>
          </p:cNvPr>
          <p:cNvSpPr/>
          <p:nvPr/>
        </p:nvSpPr>
        <p:spPr>
          <a:xfrm>
            <a:off x="426720" y="239485"/>
            <a:ext cx="11434353" cy="63790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E7CA1A-35CB-1013-98CF-5A2AAABF5771}"/>
              </a:ext>
            </a:extLst>
          </p:cNvPr>
          <p:cNvCxnSpPr/>
          <p:nvPr/>
        </p:nvCxnSpPr>
        <p:spPr>
          <a:xfrm>
            <a:off x="426720" y="949234"/>
            <a:ext cx="4990011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AE8BEC-B85A-5C48-2C1F-71BF9E8A4E21}"/>
              </a:ext>
            </a:extLst>
          </p:cNvPr>
          <p:cNvSpPr txBox="1"/>
          <p:nvPr/>
        </p:nvSpPr>
        <p:spPr>
          <a:xfrm>
            <a:off x="551321" y="302903"/>
            <a:ext cx="291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봄 </a:t>
            </a:r>
            <a:r>
              <a:rPr lang="ko-KR" altLang="en-US" sz="3600" dirty="0">
                <a:solidFill>
                  <a:srgbClr val="9FBF5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공휴일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C6908-D075-A01E-F6AF-B1F7B8708523}"/>
              </a:ext>
            </a:extLst>
          </p:cNvPr>
          <p:cNvSpPr txBox="1"/>
          <p:nvPr/>
        </p:nvSpPr>
        <p:spPr>
          <a:xfrm>
            <a:off x="1018903" y="1143280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- 4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endParaRPr lang="en-US" altLang="ko-KR" sz="3600" dirty="0">
              <a:solidFill>
                <a:srgbClr val="9FBF5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B6241-299B-3C9A-1731-BE7FCFBF5871}"/>
              </a:ext>
            </a:extLst>
          </p:cNvPr>
          <p:cNvSpPr txBox="1"/>
          <p:nvPr/>
        </p:nvSpPr>
        <p:spPr>
          <a:xfrm>
            <a:off x="1018903" y="1789611"/>
            <a:ext cx="363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쇼와의 날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昭和</a:t>
            </a:r>
            <a:r>
              <a:rPr lang="ja-JP" altLang="en-US" sz="28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の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日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8BB33-42B7-E1CA-092C-841C03BFC9AB}"/>
              </a:ext>
            </a:extLst>
          </p:cNvPr>
          <p:cNvSpPr txBox="1"/>
          <p:nvPr/>
        </p:nvSpPr>
        <p:spPr>
          <a:xfrm>
            <a:off x="1386840" y="340875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&lt;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격동의 나날을 거쳐 부흥을 이룬 쇼와 시대를 되돌아보고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나라의 장래에 생각한다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&gt; </a:t>
            </a:r>
            <a:r>
              <a:rPr lang="ko-KR" altLang="en-US" sz="240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를 취지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9B44C-8765-089C-692E-78F0538E2366}"/>
              </a:ext>
            </a:extLst>
          </p:cNvPr>
          <p:cNvSpPr txBox="1"/>
          <p:nvPr/>
        </p:nvSpPr>
        <p:spPr>
          <a:xfrm>
            <a:off x="1386840" y="4399407"/>
            <a:ext cx="954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2006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 까지 녹색의 날이었던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noto"/>
              </a:rPr>
              <a:t> 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4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29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일은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400" b="1" i="0" dirty="0" err="1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히로히토</a:t>
            </a:r>
            <a:r>
              <a:rPr lang="ko-KR" altLang="en-US" sz="2400" b="1" i="0" dirty="0">
                <a:solidFill>
                  <a:srgbClr val="C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천황의 생일 기념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을 위해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2007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 일부 제정으로 변경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D9ACA-0E6C-736D-83B9-8AF3D7E24FFB}"/>
              </a:ext>
            </a:extLst>
          </p:cNvPr>
          <p:cNvSpPr txBox="1"/>
          <p:nvPr/>
        </p:nvSpPr>
        <p:spPr>
          <a:xfrm>
            <a:off x="1386840" y="2659465"/>
            <a:ext cx="584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4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월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29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일로 공휴일 제정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pic>
        <p:nvPicPr>
          <p:cNvPr id="18" name="그림 17" descr="텍스트, 사람, 슈트, 스탠딩이(가) 표시된 사진&#10;&#10;자동 생성된 설명">
            <a:extLst>
              <a:ext uri="{FF2B5EF4-FFF2-40B4-BE49-F238E27FC236}">
                <a16:creationId xmlns:a16="http://schemas.microsoft.com/office/drawing/2014/main" id="{1C0D1FD3-3990-2A11-249C-58DC7C650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535" y="567693"/>
            <a:ext cx="2360568" cy="34902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42CD95-0466-1ACE-A5B5-4046B6B5D7BF}"/>
              </a:ext>
            </a:extLst>
          </p:cNvPr>
          <p:cNvSpPr txBox="1"/>
          <p:nvPr/>
        </p:nvSpPr>
        <p:spPr>
          <a:xfrm>
            <a:off x="1386840" y="5232758"/>
            <a:ext cx="584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400" b="1" dirty="0" err="1">
                <a:solidFill>
                  <a:srgbClr val="C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골든위크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의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첫 날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958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746</Words>
  <Application>Microsoft Office PowerPoint</Application>
  <PresentationFormat>와이드스크린</PresentationFormat>
  <Paragraphs>114</Paragraphs>
  <Slides>14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Helvetica Neue</vt:lpstr>
      <vt:lpstr>noto</vt:lpstr>
      <vt:lpstr>나눔바른고딕</vt:lpstr>
      <vt:lpstr>나눔바른고딕OTF Light</vt:lpstr>
      <vt:lpstr>맑은 고딕</vt:lpstr>
      <vt:lpstr>Arial</vt:lpstr>
      <vt:lpstr>Open Sans</vt:lpstr>
      <vt:lpstr>Wingdings</vt:lpstr>
      <vt:lpstr>Office 테마</vt:lpstr>
      <vt:lpstr>일본사회와 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일본사회와 봄</dc:title>
  <dc:creator>박 시현</dc:creator>
  <cp:lastModifiedBy>박 시현</cp:lastModifiedBy>
  <cp:revision>6</cp:revision>
  <dcterms:created xsi:type="dcterms:W3CDTF">2023-05-06T11:44:42Z</dcterms:created>
  <dcterms:modified xsi:type="dcterms:W3CDTF">2023-05-07T15:15:07Z</dcterms:modified>
</cp:coreProperties>
</file>