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6523"/>
    <p:restoredTop sz="100000"/>
  </p:normalViewPr>
  <p:slideViewPr>
    <p:cSldViewPr>
      <p:cViewPr varScale="1">
        <p:scale>
          <a:sx n="100" d="100"/>
          <a:sy n="100" d="100"/>
        </p:scale>
        <p:origin x="-654" y="-366"/>
      </p:cViewPr>
      <p:guideLst>
        <p:guide orient="horz" pos="82"/>
        <p:guide orient="horz" pos="771"/>
        <p:guide orient="horz" pos="3918"/>
        <p:guide pos="202"/>
        <p:guide pos="55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slide" Target="slides/slide44.xml"  /><Relationship Id="rId46" Type="http://schemas.openxmlformats.org/officeDocument/2006/relationships/slide" Target="slides/slide45.xml"  /><Relationship Id="rId47" Type="http://schemas.openxmlformats.org/officeDocument/2006/relationships/slide" Target="slides/slide46.xml"  /><Relationship Id="rId48" Type="http://schemas.openxmlformats.org/officeDocument/2006/relationships/slide" Target="slides/slide47.xml"  /><Relationship Id="rId49" Type="http://schemas.openxmlformats.org/officeDocument/2006/relationships/slide" Target="slides/slide48.xml"  /><Relationship Id="rId5" Type="http://schemas.openxmlformats.org/officeDocument/2006/relationships/slide" Target="slides/slide4.xml"  /><Relationship Id="rId50" Type="http://schemas.openxmlformats.org/officeDocument/2006/relationships/slide" Target="slides/slide49.xml"  /><Relationship Id="rId51" Type="http://schemas.openxmlformats.org/officeDocument/2006/relationships/slide" Target="slides/slide50.xml"  /><Relationship Id="rId52" Type="http://schemas.openxmlformats.org/officeDocument/2006/relationships/slide" Target="slides/slide51.xml"  /><Relationship Id="rId53" Type="http://schemas.openxmlformats.org/officeDocument/2006/relationships/slide" Target="slides/slide52.xml"  /><Relationship Id="rId54" Type="http://schemas.openxmlformats.org/officeDocument/2006/relationships/slide" Target="slides/slide53.xml"  /><Relationship Id="rId55" Type="http://schemas.openxmlformats.org/officeDocument/2006/relationships/slide" Target="slides/slide54.xml"  /><Relationship Id="rId56" Type="http://schemas.openxmlformats.org/officeDocument/2006/relationships/presProps" Target="presProps.xml"  /><Relationship Id="rId57" Type="http://schemas.openxmlformats.org/officeDocument/2006/relationships/viewProps" Target="viewProps.xml"  /><Relationship Id="rId58" Type="http://schemas.openxmlformats.org/officeDocument/2006/relationships/theme" Target="theme/theme1.xml"  /><Relationship Id="rId59" Type="http://schemas.openxmlformats.org/officeDocument/2006/relationships/tableStyles" Target="tableStyles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A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979845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8258" y="3743324"/>
            <a:ext cx="7769942" cy="471494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DD1-9522-41A4-B548-A131E738C0B8}" type="datetimeFigureOut">
              <a:rPr lang="ko-KR" altLang="en-US" smtClean="0"/>
              <a:t>2009-06-22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B50-FF4E-4F13-9170-0A95142A08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CDD1-9522-41A4-B548-A131E738C0B8}" type="datetimeFigureOut">
              <a:rPr lang="ko-KR" altLang="en-US" smtClean="0"/>
              <a:t>2009-06-22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FB50-FF4E-4F13-9170-0A95142A08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theme" Target="../theme/theme1.xml"  /><Relationship Id="rId4" Type="http://schemas.openxmlformats.org/officeDocument/2006/relationships/image" Target="../media/image2.jpeg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A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20511" y="142852"/>
            <a:ext cx="8521831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20511" y="1233488"/>
            <a:ext cx="8521831" cy="497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2051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fld id="{1326CDD1-9522-41A4-B548-A131E738C0B8}" type="datetimeFigureOut">
              <a:rPr lang="ko-KR" altLang="en-US" smtClean="0"/>
              <a:pPr/>
              <a:t>2009-06-22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874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fld id="{D85EFB50-FF4E-4F13-9170-0A95142A08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1" hangingPunct="1">
        <a:spcBef>
          <a:spcPct val="20000"/>
        </a:spcBef>
        <a:buClr>
          <a:srgbClr val="00379E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36538" algn="l" defTabSz="914400" rtl="0" eaLnBrk="1" latinLnBrk="1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57163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36538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01725" indent="-187325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98575" indent="-177800" algn="l" defTabSz="914400" rtl="0" eaLnBrk="1" latinLnBrk="1" hangingPunct="1">
        <a:spcBef>
          <a:spcPct val="20000"/>
        </a:spcBef>
        <a:buFont typeface="Lucida Sans Unicode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93838" indent="-185738" algn="l" defTabSz="914400" rtl="0" eaLnBrk="1" latinLnBrk="1" hangingPunct="1">
        <a:spcBef>
          <a:spcPct val="20000"/>
        </a:spcBef>
        <a:buFont typeface="Lucida Sans Unicode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700213" indent="-185738" algn="l" defTabSz="914400" rtl="0" eaLnBrk="1" latinLnBrk="1" hangingPunct="1">
        <a:spcBef>
          <a:spcPct val="20000"/>
        </a:spcBef>
        <a:buFont typeface="Lucida Sans Unicode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3" indent="-177800" algn="l" defTabSz="914400" rtl="0" eaLnBrk="1" latinLnBrk="1" hangingPunct="1">
        <a:spcBef>
          <a:spcPct val="20000"/>
        </a:spcBef>
        <a:buFont typeface="Lucida Sans Unicode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0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image" Target="../media/image2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Relationship Id="rId3" Type="http://schemas.openxmlformats.org/officeDocument/2006/relationships/image" Target="../media/image24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png"  /><Relationship Id="rId3" Type="http://schemas.openxmlformats.org/officeDocument/2006/relationships/image" Target="../media/image26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png"  /><Relationship Id="rId3" Type="http://schemas.openxmlformats.org/officeDocument/2006/relationships/image" Target="../media/image30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Relationship Id="rId3" Type="http://schemas.openxmlformats.org/officeDocument/2006/relationships/image" Target="../media/image32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3.png"  /><Relationship Id="rId3" Type="http://schemas.openxmlformats.org/officeDocument/2006/relationships/image" Target="../media/image34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5.png"  /><Relationship Id="rId3" Type="http://schemas.openxmlformats.org/officeDocument/2006/relationships/image" Target="../media/image35.png"  /><Relationship Id="rId4" Type="http://schemas.openxmlformats.org/officeDocument/2006/relationships/image" Target="../media/image36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7.png"  /><Relationship Id="rId3" Type="http://schemas.openxmlformats.org/officeDocument/2006/relationships/image" Target="../media/image38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9.png"  /><Relationship Id="rId3" Type="http://schemas.openxmlformats.org/officeDocument/2006/relationships/image" Target="../media/image40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1.png"  /><Relationship Id="rId3" Type="http://schemas.openxmlformats.org/officeDocument/2006/relationships/image" Target="../media/image4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5.png"  /><Relationship Id="rId3" Type="http://schemas.openxmlformats.org/officeDocument/2006/relationships/image" Target="../media/image46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7.png"  /><Relationship Id="rId3" Type="http://schemas.openxmlformats.org/officeDocument/2006/relationships/image" Target="../media/image48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9.png"  /><Relationship Id="rId3" Type="http://schemas.openxmlformats.org/officeDocument/2006/relationships/image" Target="../media/image50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1.png"  /><Relationship Id="rId3" Type="http://schemas.openxmlformats.org/officeDocument/2006/relationships/image" Target="../media/image52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3.png"  /><Relationship Id="rId3" Type="http://schemas.openxmlformats.org/officeDocument/2006/relationships/image" Target="../media/image54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5.png"  /><Relationship Id="rId3" Type="http://schemas.openxmlformats.org/officeDocument/2006/relationships/image" Target="../media/image56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7.png"  /><Relationship Id="rId3" Type="http://schemas.openxmlformats.org/officeDocument/2006/relationships/image" Target="../media/image58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9.png"  /><Relationship Id="rId3" Type="http://schemas.openxmlformats.org/officeDocument/2006/relationships/image" Target="../media/image60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1.png"  /><Relationship Id="rId3" Type="http://schemas.openxmlformats.org/officeDocument/2006/relationships/image" Target="../media/image6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3.png"  /><Relationship Id="rId3" Type="http://schemas.openxmlformats.org/officeDocument/2006/relationships/image" Target="../media/image64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5.png"  /><Relationship Id="rId3" Type="http://schemas.openxmlformats.org/officeDocument/2006/relationships/image" Target="../media/image66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7.png"  /><Relationship Id="rId3" Type="http://schemas.openxmlformats.org/officeDocument/2006/relationships/image" Target="../media/image68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9.png"  /><Relationship Id="rId3" Type="http://schemas.openxmlformats.org/officeDocument/2006/relationships/image" Target="../media/image70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1.png"  /><Relationship Id="rId3" Type="http://schemas.openxmlformats.org/officeDocument/2006/relationships/image" Target="../media/image72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3.png"  /><Relationship Id="rId3" Type="http://schemas.openxmlformats.org/officeDocument/2006/relationships/image" Target="../media/image74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5.png"  /><Relationship Id="rId3" Type="http://schemas.openxmlformats.org/officeDocument/2006/relationships/image" Target="../media/image76.pn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7.png"  /><Relationship Id="rId3" Type="http://schemas.openxmlformats.org/officeDocument/2006/relationships/image" Target="../media/image78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9.png"  /><Relationship Id="rId3" Type="http://schemas.openxmlformats.org/officeDocument/2006/relationships/image" Target="../media/image80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1.png"  /><Relationship Id="rId3" Type="http://schemas.openxmlformats.org/officeDocument/2006/relationships/image" Target="../media/image8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3.png"  /><Relationship Id="rId3" Type="http://schemas.openxmlformats.org/officeDocument/2006/relationships/image" Target="../media/image84.jpe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5.png"  /><Relationship Id="rId3" Type="http://schemas.openxmlformats.org/officeDocument/2006/relationships/image" Target="../media/image86.pn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7.png"  /><Relationship Id="rId3" Type="http://schemas.openxmlformats.org/officeDocument/2006/relationships/image" Target="../media/image88.png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9.png"  /><Relationship Id="rId3" Type="http://schemas.openxmlformats.org/officeDocument/2006/relationships/image" Target="../media/image90.png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latin typeface="HY헤드라인M"/>
                <a:ea typeface="HY헤드라인M"/>
              </a:rPr>
              <a:t>일본의 대중음악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>
                <a:solidFill>
                  <a:schemeClr val="lt1"/>
                </a:solidFill>
              </a:rPr>
              <a:t>21801944</a:t>
            </a:r>
            <a:r>
              <a:rPr lang="ko-KR" altLang="en-US">
                <a:solidFill>
                  <a:schemeClr val="lt1"/>
                </a:solidFill>
              </a:rPr>
              <a:t> 서진영</a:t>
            </a:r>
            <a:endParaRPr lang="ko-KR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799" y="2852936"/>
            <a:ext cx="7772400" cy="979845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altLang="ko-KR">
                <a:latin typeface="HY헤드라인M"/>
                <a:ea typeface="HY헤드라인M"/>
              </a:rPr>
              <a:t>1980</a:t>
            </a:r>
            <a:r>
              <a:rPr lang="ko-KR" altLang="en-US">
                <a:latin typeface="HY헤드라인M"/>
                <a:ea typeface="HY헤드라인M"/>
              </a:rPr>
              <a:t>년</a:t>
            </a:r>
            <a:r>
              <a:rPr lang="en-US" altLang="ko-KR">
                <a:latin typeface="HY헤드라인M"/>
                <a:ea typeface="HY헤드라인M"/>
              </a:rPr>
              <a:t>~2022</a:t>
            </a:r>
            <a:r>
              <a:rPr lang="ko-KR" altLang="en-US">
                <a:latin typeface="HY헤드라인M"/>
                <a:ea typeface="HY헤드라인M"/>
              </a:rPr>
              <a:t>년 일본 히트곡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3203848" y="3861048"/>
            <a:ext cx="5328592" cy="36614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ff0000"/>
                </a:solidFill>
              </a:rPr>
              <a:t>      ※어디까지나 성적 기반</a:t>
            </a:r>
            <a:r>
              <a:rPr lang="en-US" altLang="ko-KR">
                <a:solidFill>
                  <a:srgbClr val="ff0000"/>
                </a:solidFill>
              </a:rPr>
              <a:t>,</a:t>
            </a:r>
            <a:r>
              <a:rPr lang="ko-KR" altLang="en-US">
                <a:solidFill>
                  <a:srgbClr val="ff0000"/>
                </a:solidFill>
              </a:rPr>
              <a:t> 주관적으로 작성된 내용</a:t>
            </a:r>
            <a:endParaRPr lang="ko-KR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1980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00675" y="4680585"/>
            <a:ext cx="3060382" cy="648072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ko-KR" altLang="en-US" sz="1800">
                <a:latin typeface="굴림"/>
                <a:ea typeface="굴림"/>
              </a:rPr>
              <a:t> </a:t>
            </a:r>
            <a:r>
              <a:rPr lang="ko-KR" altLang="en-US" sz="1800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이츠와 마유미</a:t>
            </a:r>
            <a:r>
              <a:rPr lang="en-US" altLang="ko-KR" sz="1800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(五輪 真弓)</a:t>
            </a:r>
            <a:endParaRPr lang="en-US" altLang="ko-KR" sz="1800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ko-KR" altLang="en-US" sz="1800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연인이여</a:t>
            </a:r>
            <a:r>
              <a:rPr lang="en-US" altLang="ko-KR" sz="1800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(恋人よ)</a:t>
            </a:r>
            <a:endParaRPr lang="en-US" altLang="ko-KR" sz="1800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5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648081" y="4680585"/>
            <a:ext cx="3060383" cy="641985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마츠다 세이코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(松田聖子)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endParaRPr lang="ko-KR" altLang="en-US">
              <a:solidFill>
                <a:schemeClr val="tx1"/>
              </a:solidFill>
              <a:latin typeface="한컴 고딕"/>
              <a:cs typeface="Arial"/>
              <a:sym typeface="Wingdings"/>
            </a:endParaRPr>
          </a:p>
          <a:p>
            <a:pPr marL="0" lv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푸른 산호초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(青い珊瑚礁)</a:t>
            </a:r>
            <a:endParaRPr lang="en-US" altLang="ko-KR">
              <a:solidFill>
                <a:schemeClr val="tx1"/>
              </a:solidFill>
              <a:latin typeface="한컴 고딕"/>
              <a:cs typeface="Arial"/>
              <a:sym typeface="Wingdings"/>
            </a:endParaRPr>
          </a:p>
        </p:txBody>
      </p:sp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1981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pic>
        <p:nvPicPr>
          <p:cNvPr id="4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48080" y="4680585"/>
            <a:ext cx="3060383" cy="9086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latin typeface="굴림"/>
                <a:ea typeface="굴림"/>
              </a:rPr>
              <a:t>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콘도 마사히코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近藤真彦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긴기라긴니 사리게나쿠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ギンギラギンにさりげなく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cs typeface="Arial"/>
              <a:sym typeface="Wingdings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5400675" y="4680585"/>
            <a:ext cx="3059757" cy="648081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mc:Ignorable="hp" hp:hslEmbossed="0">
                <a:ln/>
                <a:solidFill>
                  <a:schemeClr val="tx1"/>
                </a:solidFill>
                <a:latin typeface="굴림"/>
                <a:ea typeface="굴림"/>
                <a:cs typeface="+mn-cs"/>
              </a:rPr>
              <a:t>         </a:t>
            </a:r>
            <a:r>
              <a:rPr lang="ko-KR" altLang="en-US" sz="1800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 sz="1800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N</a:t>
            </a:r>
            <a:r>
              <a:rPr lang="ko-KR" altLang="en-US" sz="1800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yc </a:t>
            </a:r>
            <a:r>
              <a:rPr lang="en-US" altLang="ko-KR" sz="1800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N</a:t>
            </a:r>
            <a:r>
              <a:rPr lang="ko-KR" altLang="en-US" sz="1800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yusa</a:t>
            </a:r>
            <a:endParaRPr lang="ko-KR" altLang="en-US" sz="1800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ko-KR" altLang="en-US" sz="1800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사치코(サチコ)</a:t>
            </a:r>
            <a:endParaRPr lang="ko-KR" altLang="en-US" sz="1800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1982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648080" y="4680585"/>
            <a:ext cx="3060383" cy="6419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야마시타 타츠로(山下達郎)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SPARKLE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5400675" y="4680585"/>
            <a:ext cx="3060382" cy="648081"/>
          </a:xfrm>
        </p:spPr>
        <p:txBody>
          <a:bodyPr>
            <a:normAutofit fontScale="92500"/>
          </a:bodyPr>
          <a:lstStyle/>
          <a:p>
            <a:pPr marL="0" indent="0"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ko-KR" altLang="en-US" sz="1800">
                <a:latin typeface="굴림"/>
                <a:ea typeface="굴림"/>
              </a:rPr>
              <a:t> </a:t>
            </a:r>
            <a:r>
              <a:rPr lang="ko-KR" altLang="en-US" sz="1945">
                <a:solidFill>
                  <a:schemeClr val="tx1"/>
                </a:solidFill>
                <a:latin typeface="한컴 고딕"/>
                <a:cs typeface="Arial"/>
                <a:sym typeface="Wingdings"/>
              </a:rPr>
              <a:t>  나카모리 아키나</a:t>
            </a:r>
            <a:r>
              <a:rPr lang="en-US" altLang="ko-KR" sz="1945">
                <a:solidFill>
                  <a:schemeClr val="tx1"/>
                </a:solidFill>
                <a:latin typeface="한컴 고딕"/>
                <a:cs typeface="Arial"/>
                <a:sym typeface="Wingdings"/>
              </a:rPr>
              <a:t>(中森明菜)</a:t>
            </a:r>
            <a:endParaRPr lang="en-US" altLang="ko-KR" sz="1945">
              <a:solidFill>
                <a:schemeClr val="tx1"/>
              </a:solidFill>
              <a:latin typeface="한컴 고딕"/>
              <a:cs typeface="Arial"/>
              <a:sym typeface="Wingdings"/>
            </a:endParaRPr>
          </a:p>
          <a:p>
            <a:pPr marL="0" indent="0"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ko-KR" altLang="en-US" sz="1945">
                <a:solidFill>
                  <a:schemeClr val="tx1"/>
                </a:solidFill>
                <a:latin typeface="한컴 고딕"/>
                <a:cs typeface="Arial"/>
                <a:sym typeface="Wingdings"/>
              </a:rPr>
              <a:t> 세컨드 러브</a:t>
            </a:r>
            <a:r>
              <a:rPr lang="en-US" altLang="ko-KR" sz="1945">
                <a:solidFill>
                  <a:schemeClr val="tx1"/>
                </a:solidFill>
                <a:latin typeface="한컴 고딕"/>
                <a:cs typeface="Arial"/>
                <a:sym typeface="Wingdings"/>
              </a:rPr>
              <a:t>(セカンド・ラブ)</a:t>
            </a:r>
            <a:endParaRPr lang="en-US" altLang="ko-KR" sz="1945">
              <a:solidFill>
                <a:schemeClr val="tx1"/>
              </a:solidFill>
              <a:latin typeface="한컴 고딕"/>
              <a:cs typeface="Arial"/>
              <a:sym typeface="Wingdings"/>
            </a:endParaRPr>
          </a:p>
        </p:txBody>
      </p:sp>
      <p:pic>
        <p:nvPicPr>
          <p:cNvPr id="9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  <p:pic>
        <p:nvPicPr>
          <p:cNvPr id="10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1983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pic>
        <p:nvPicPr>
          <p:cNvPr id="5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20"/>
            <a:ext cx="3060382" cy="3492436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야마시타 타츠로(山下達郎)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크리스마스 이브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クリスマス</a:t>
            </a:r>
            <a:r>
              <a:rPr lang="ko-KR" altLang="en-US">
                <a:solidFill>
                  <a:schemeClr val="tx1"/>
                </a:solidFill>
                <a:latin typeface="한컴 고딕"/>
                <a:cs typeface="Arial"/>
                <a:sym typeface="Wingdings"/>
              </a:rPr>
              <a:t>・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イブ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latin typeface="굴림"/>
                <a:ea typeface="굴림"/>
              </a:rPr>
              <a:t>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오자키 유타카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(尾崎豊)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I LOVE YOU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1984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latin typeface="굴림"/>
                <a:ea typeface="굴림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타케우치 마리야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(竹内まりや)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Plastic Love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(プラスティック・ラブ)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오하시 준코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(大橋 純子)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Telephone Number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1985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코바야시 아키코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zh-CN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小林明子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사랑에 빠져서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zh-CN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恋に落ちて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648081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안전지대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(安全地帯)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슬픔이여 안녕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(悲しみにさよなら)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1986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이시카와 사유리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zh-CN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石川さゆり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아마기고에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zh-CN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天城越え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  TUBE  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The Season In The Sun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1987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토쿠나가 히데아키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(德永英明)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Rainy Blue(レイニ- ブル)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나카모리 아키나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(中森明菜)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난파선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(難破船)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1988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WINK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사랑이 멈추지 않아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(愛が止まらない)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히카루 겐지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(光GENJI)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파라다이스 은하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(パラダイス銀河)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799" y="1945099"/>
            <a:ext cx="7772400" cy="979845"/>
          </a:xfrm>
        </p:spPr>
        <p:txBody>
          <a:bodyPr/>
          <a:lstStyle/>
          <a:p>
            <a:pPr lvl="0">
              <a:defRPr/>
            </a:pPr>
            <a:r>
              <a:rPr lang="ko-KR" altLang="en-US">
                <a:latin typeface="HY헤드라인M"/>
                <a:ea typeface="HY헤드라인M"/>
              </a:rPr>
              <a:t>목차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8258" y="2924944"/>
            <a:ext cx="7772174" cy="1289874"/>
          </a:xfrm>
        </p:spPr>
        <p:txBody>
          <a:bodyPr/>
          <a:lstStyle/>
          <a:p>
            <a:pPr lvl="0">
              <a:defRPr/>
            </a:pPr>
            <a:r>
              <a:rPr lang="en-US" altLang="ko-KR" sz="2600">
                <a:solidFill>
                  <a:schemeClr val="lt1"/>
                </a:solidFill>
                <a:latin typeface="굴림"/>
                <a:ea typeface="굴림"/>
              </a:rPr>
              <a:t>1.</a:t>
            </a:r>
            <a:r>
              <a:rPr lang="ko-KR" altLang="en-US" sz="2600">
                <a:solidFill>
                  <a:schemeClr val="lt1"/>
                </a:solidFill>
                <a:latin typeface="굴림"/>
                <a:ea typeface="굴림"/>
              </a:rPr>
              <a:t> 일본 대중음악의 종류</a:t>
            </a:r>
            <a:endParaRPr lang="ko-KR" altLang="en-US" sz="2600">
              <a:solidFill>
                <a:schemeClr val="lt1"/>
              </a:solidFill>
              <a:latin typeface="굴림"/>
              <a:ea typeface="굴림"/>
            </a:endParaRPr>
          </a:p>
          <a:p>
            <a:pPr lvl="0">
              <a:defRPr/>
            </a:pPr>
            <a:r>
              <a:rPr lang="en-US" altLang="ko-KR" sz="2600">
                <a:solidFill>
                  <a:schemeClr val="lt1"/>
                </a:solidFill>
                <a:latin typeface="굴림"/>
                <a:ea typeface="굴림"/>
              </a:rPr>
              <a:t>2.</a:t>
            </a:r>
            <a:r>
              <a:rPr lang="ko-KR" altLang="en-US" sz="2600">
                <a:solidFill>
                  <a:schemeClr val="lt1"/>
                </a:solidFill>
                <a:latin typeface="굴림"/>
                <a:ea typeface="굴림"/>
              </a:rPr>
              <a:t> 일본 </a:t>
            </a:r>
            <a:r>
              <a:rPr lang="en-US" altLang="ko-KR" sz="2600">
                <a:solidFill>
                  <a:schemeClr val="lt1"/>
                </a:solidFill>
                <a:latin typeface="굴림"/>
                <a:ea typeface="굴림"/>
              </a:rPr>
              <a:t>1980~2022</a:t>
            </a:r>
            <a:r>
              <a:rPr lang="ko-KR" altLang="en-US" sz="2600">
                <a:solidFill>
                  <a:schemeClr val="lt1"/>
                </a:solidFill>
                <a:latin typeface="굴림"/>
                <a:ea typeface="굴림"/>
              </a:rPr>
              <a:t> 연도별 히트곡</a:t>
            </a:r>
            <a:endParaRPr lang="ko-KR" altLang="en-US" sz="2600">
              <a:solidFill>
                <a:schemeClr val="lt1"/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1989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X-JAPAN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ENDLESS RAIN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DREAMS COME TUR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E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미래예상도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2(未来予想図II)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1990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KAN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사랑은 이긴다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zh-CN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恋は勝つ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  B’z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태양의 Komachi Angel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太陽のKomachi Angel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1991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CHAGE and ASKA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</a:t>
            </a:r>
            <a:r>
              <a:rPr lang="en-US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SAY YES</a:t>
            </a:r>
            <a:endParaRPr lang="en-US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마키하라 노리유키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(槇原敬之)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어떤 때라도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どんなときも</a:t>
            </a:r>
            <a:r>
              <a:rPr lang="ja-JP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。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1992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118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Wands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&amp;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나카야마 미호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Wands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&amp;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(中山美穗)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세상 누구보다 분명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en-US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世界中の誰よりきっと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코메코메 클럽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米米CLUB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네가 있는 것만으로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(君がいるだけで)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1993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ZARD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지지 말아요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負けないで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나가부치 츠요시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(長渕剛)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RUN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1994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Mr. Children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Tomorrow never knows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   TRF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survival dAnce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1995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Spitz(スピッツ)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로빈슨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ja-JP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ロビンソン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DREAMS COME TURE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LOVE LOVE LOVE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 flipV="1">
            <a:off x="-9223372036854775800" y="-9223372036854775800"/>
            <a:ext cx="-9223372036854775800" cy="-9223372036854775800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1996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쿠보타 토시노부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(久保田利伸)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La La La Love Song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카하라 토모미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(華原朋美)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I</a:t>
            </a:r>
            <a:r>
              <a:rPr lang="en-US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'm proud</a:t>
            </a:r>
            <a:endParaRPr lang="en-US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1997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 GLAY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HOWEVER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SPEED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White Love 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1998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L'Arc~en~Ciel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HONEY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나카지마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미유키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(中島みゆき)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실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zh-CN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糸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800" y="1945098"/>
            <a:ext cx="7772400" cy="979845"/>
          </a:xfrm>
        </p:spPr>
        <p:txBody>
          <a:bodyPr/>
          <a:lstStyle/>
          <a:p>
            <a:pPr lvl="0">
              <a:defRPr/>
            </a:pPr>
            <a:r>
              <a:rPr lang="ko-KR" altLang="en-US">
                <a:latin typeface="HY헤드라인M"/>
                <a:ea typeface="HY헤드라인M"/>
              </a:rPr>
              <a:t>일본 대중음악의 종류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8258" y="2924944"/>
            <a:ext cx="7769942" cy="1728192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en-US" altLang="ko-KR">
                <a:solidFill>
                  <a:schemeClr val="lt1"/>
                </a:solidFill>
                <a:latin typeface="굴림"/>
                <a:ea typeface="굴림"/>
              </a:rPr>
              <a:t>1.</a:t>
            </a:r>
            <a:r>
              <a:rPr lang="ko-KR" altLang="en-US">
                <a:solidFill>
                  <a:schemeClr val="lt1"/>
                </a:solidFill>
                <a:latin typeface="굴림"/>
                <a:ea typeface="굴림"/>
              </a:rPr>
              <a:t> 엔카</a:t>
            </a:r>
            <a:endParaRPr lang="ko-KR" altLang="en-US">
              <a:solidFill>
                <a:schemeClr val="lt1"/>
              </a:solidFill>
              <a:latin typeface="굴림"/>
              <a:ea typeface="굴림"/>
            </a:endParaRPr>
          </a:p>
          <a:p>
            <a:pPr lvl="0">
              <a:defRPr/>
            </a:pPr>
            <a:r>
              <a:rPr lang="en-US" altLang="ko-KR">
                <a:solidFill>
                  <a:schemeClr val="lt1"/>
                </a:solidFill>
                <a:latin typeface="굴림"/>
                <a:ea typeface="굴림"/>
              </a:rPr>
              <a:t>2. J-POP</a:t>
            </a:r>
            <a:endParaRPr lang="en-US" altLang="ko-KR">
              <a:solidFill>
                <a:schemeClr val="lt1"/>
              </a:solidFill>
              <a:latin typeface="굴림"/>
              <a:ea typeface="굴림"/>
            </a:endParaRPr>
          </a:p>
          <a:p>
            <a:pPr lvl="0">
              <a:defRPr/>
            </a:pPr>
            <a:r>
              <a:rPr lang="en-US" altLang="ko-KR">
                <a:solidFill>
                  <a:schemeClr val="lt1"/>
                </a:solidFill>
                <a:latin typeface="굴림"/>
                <a:ea typeface="굴림"/>
              </a:rPr>
              <a:t>3.</a:t>
            </a:r>
            <a:r>
              <a:rPr lang="ko-KR" altLang="en-US">
                <a:solidFill>
                  <a:schemeClr val="lt1"/>
                </a:solidFill>
                <a:latin typeface="굴림"/>
                <a:ea typeface="굴림"/>
              </a:rPr>
              <a:t> 뉴에이지 음악</a:t>
            </a:r>
            <a:endParaRPr lang="ko-KR" altLang="en-US">
              <a:solidFill>
                <a:schemeClr val="lt1"/>
              </a:solidFill>
              <a:latin typeface="굴림"/>
              <a:ea typeface="굴림"/>
            </a:endParaRPr>
          </a:p>
          <a:p>
            <a:pPr lvl="0">
              <a:defRPr/>
            </a:pPr>
            <a:r>
              <a:rPr lang="en-US" altLang="ko-KR">
                <a:solidFill>
                  <a:schemeClr val="lt1"/>
                </a:solidFill>
                <a:latin typeface="굴림"/>
                <a:ea typeface="굴림"/>
              </a:rPr>
              <a:t>4.</a:t>
            </a:r>
            <a:r>
              <a:rPr lang="ko-KR" altLang="en-US">
                <a:solidFill>
                  <a:schemeClr val="lt1"/>
                </a:solidFill>
                <a:latin typeface="굴림"/>
                <a:ea typeface="굴림"/>
              </a:rPr>
              <a:t> 애니메이션 음악</a:t>
            </a:r>
            <a:endParaRPr lang="ko-KR" altLang="en-US">
              <a:solidFill>
                <a:schemeClr val="lt1"/>
              </a:solidFill>
              <a:latin typeface="굴림"/>
              <a:ea typeface="굴림"/>
            </a:endParaRPr>
          </a:p>
          <a:p>
            <a:pPr lvl="0">
              <a:defRPr/>
            </a:pPr>
            <a:r>
              <a:rPr lang="en-US" altLang="ko-KR">
                <a:solidFill>
                  <a:schemeClr val="lt1"/>
                </a:solidFill>
                <a:latin typeface="굴림"/>
                <a:ea typeface="굴림"/>
              </a:rPr>
              <a:t>5.</a:t>
            </a:r>
            <a:r>
              <a:rPr lang="ko-KR" altLang="en-US">
                <a:solidFill>
                  <a:schemeClr val="lt1"/>
                </a:solidFill>
                <a:latin typeface="굴림"/>
                <a:ea typeface="굴림"/>
              </a:rPr>
              <a:t> </a:t>
            </a:r>
            <a:r>
              <a:rPr lang="en-US" altLang="ko-KR">
                <a:solidFill>
                  <a:schemeClr val="lt1"/>
                </a:solidFill>
                <a:latin typeface="굴림"/>
                <a:ea typeface="굴림"/>
              </a:rPr>
              <a:t>J-ROCK</a:t>
            </a:r>
            <a:endParaRPr lang="en-US" altLang="ko-KR">
              <a:solidFill>
                <a:schemeClr val="lt1"/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1999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모닝구 무스메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(モーニング娘。)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러브머신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(LOVEマシーン)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우타다 히카루(宇多田ヒカ)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First Love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2000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사잔 올 스타즈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サザンオールスターズ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TSUNAMI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하마사키 아유미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浜崎あゆみ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M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2001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BUMP OF CHICKEN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천체관측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zh-CN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天体観測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</a:t>
            </a:r>
            <a:r>
              <a:rPr lang="en-US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mongol800</a:t>
            </a:r>
            <a:endParaRPr lang="en-US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작은 사랑의 노래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zh-CN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小さな恋のうた 聴く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2002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하마사키 아유미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(浜崎あゆみ)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Voyage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Road Of Major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소중한 것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(大切なもの)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2003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SMAP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세상에 하나뿐인 꽃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世界に一つだけの花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나카시마 미카 (中島美嘉)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눈의 꽃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(雪の華)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1087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2004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스키마 스위치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(スキマスイッチ)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카나데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(奏)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히라이 켄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平井堅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눈을 감고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(瞳をとじて)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2005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레미오로멘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(レミオロメン)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가랑눈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(粉雪)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오오츠카 아이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(大塚愛)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플라네타리움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(プラネタリウム)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2006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  </a:t>
            </a:r>
            <a:r>
              <a:rPr lang="en-US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Y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ui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Good Bye Days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이키모노가카리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(いきものがかり)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SAKURA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2007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코부쿠로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(コブクロ)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꽃봉오리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/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츠보미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(つぼみ/</a:t>
            </a:r>
            <a:r>
              <a:rPr lang="zh-CN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蕾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GReeeeN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사랑노래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(愛唄)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2008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GReeeeN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기적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(キセキ)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Superfly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사랑을 담아 꽃다발을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愛をこめて花束を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>
                <a:latin typeface="HY헤드라인M"/>
                <a:ea typeface="HY헤드라인M"/>
              </a:rPr>
              <a:t>‘</a:t>
            </a:r>
            <a:r>
              <a:rPr lang="ko-KR" altLang="en-US">
                <a:latin typeface="HY헤드라인M"/>
                <a:ea typeface="HY헤드라인M"/>
              </a:rPr>
              <a:t>엔카</a:t>
            </a:r>
            <a:r>
              <a:rPr lang="en-US" altLang="ko-KR">
                <a:latin typeface="HY헤드라인M"/>
                <a:ea typeface="HY헤드라인M"/>
              </a:rPr>
              <a:t>’</a:t>
            </a:r>
            <a:r>
              <a:rPr lang="ko-KR" altLang="en-US">
                <a:latin typeface="HY헤드라인M"/>
                <a:ea typeface="HY헤드라인M"/>
              </a:rPr>
              <a:t>란</a:t>
            </a:r>
            <a:r>
              <a:rPr lang="en-US" altLang="ko-KR">
                <a:latin typeface="HY헤드라인M"/>
                <a:ea typeface="HY헤드라인M"/>
              </a:rPr>
              <a:t>?</a:t>
            </a:r>
            <a:endParaRPr lang="en-US" altLang="ko-KR">
              <a:latin typeface="HY헤드라인M"/>
              <a:ea typeface="HY헤드라인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1084" y="1719176"/>
            <a:ext cx="8521831" cy="3419648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1.</a:t>
            </a:r>
            <a:r>
              <a:rPr lang="ko-KR" altLang="en-US">
                <a:latin typeface="굴림"/>
                <a:ea typeface="굴림"/>
              </a:rPr>
              <a:t> 엔카는 일본의 대중가요 장르 중 하나 </a:t>
            </a:r>
            <a:endParaRPr lang="ko-KR" altLang="en-US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2.</a:t>
            </a:r>
            <a:r>
              <a:rPr lang="ko-KR" altLang="en-US">
                <a:latin typeface="굴림"/>
                <a:ea typeface="굴림"/>
              </a:rPr>
              <a:t> 서양에서 전래된 폭스트롯과 일본 민요가 </a:t>
            </a:r>
            <a:endParaRPr lang="ko-KR" altLang="en-US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    합쳐 만들어진 장르</a:t>
            </a:r>
            <a:endParaRPr lang="ko-KR" altLang="en-US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3.</a:t>
            </a:r>
            <a:r>
              <a:rPr lang="ko-KR" altLang="en-US">
                <a:latin typeface="굴림"/>
                <a:ea typeface="굴림"/>
              </a:rPr>
              <a:t> 일본 특유의 통속적이고 구슬픈 특징</a:t>
            </a:r>
            <a:endParaRPr lang="en-US" altLang="ko-KR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4.</a:t>
            </a:r>
            <a:r>
              <a:rPr lang="ko-KR" altLang="en-US">
                <a:latin typeface="굴림"/>
                <a:ea typeface="굴림"/>
              </a:rPr>
              <a:t> 한국의 트로트로 변형</a:t>
            </a:r>
            <a:endParaRPr lang="en-US" altLang="ko-KR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5.</a:t>
            </a:r>
            <a:r>
              <a:rPr lang="ko-KR" altLang="en-US">
                <a:latin typeface="굴림"/>
                <a:ea typeface="굴림"/>
              </a:rPr>
              <a:t> 애니메이션</a:t>
            </a:r>
            <a:r>
              <a:rPr lang="en-US" altLang="ko-KR">
                <a:latin typeface="굴림"/>
                <a:ea typeface="굴림"/>
              </a:rPr>
              <a:t>,</a:t>
            </a:r>
            <a:r>
              <a:rPr lang="ko-KR" altLang="en-US">
                <a:latin typeface="굴림"/>
                <a:ea typeface="굴림"/>
              </a:rPr>
              <a:t> 드라마 등을 한국에서 로컬라이징 시</a:t>
            </a:r>
            <a:endParaRPr lang="ko-KR" altLang="en-US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    트로트로 많이 표현</a:t>
            </a:r>
            <a:endParaRPr lang="ko-KR" altLang="en-US"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2009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 MISIA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만나고 싶어서 지금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(逢いたくていま)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GOLDEN BOMBER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메메시쿠테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(女々しくて)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2010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니시노 카나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(西野カナ)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Best Friend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ONE OK ROCK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완전감각 드리머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(完全感覚Dreamer)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2011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캬리 파뮤파뮤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(きゃりーぱみゅぱみゅ)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PON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PON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PON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케츠메이시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ケツメイシ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발라드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(バラード)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2012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E-girls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Follow Me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ONE OK ROCK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The Beginning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2013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ABK48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사랑하는 포춘쿠키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(恋するフォーチュンクッキー)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648081" y="4680585"/>
            <a:ext cx="3168352" cy="118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캬리 파뮤파뮤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(きゃりーぱみゅぱみゅ)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닌쟈리방방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(にんじゃりばんばん)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2014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SEKAI NO OWARI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Dragon Night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요네즈 켄시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(米津玄師)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아이네 클라이네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(アイネクライネ)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2015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back number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크리스마스 송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(クリスマスソング)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사카낙션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(サカナクション)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신 보물섬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(新宝島)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2016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호시노 겐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星野源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코이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(恋)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PIKOTARO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PPAP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2017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요루시카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(ヨルシカ)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말해줘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zh-CN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言って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아이묭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(あいみょん)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사랑을 전하고 싶다든가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(愛を伝えたいだとか)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2018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요네즈 켄시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(米津玄師)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Lemon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DA PUMP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  U.S.A.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latin typeface="HY헤드라인M"/>
                <a:ea typeface="HY헤드라인M"/>
              </a:rPr>
              <a:t>엔카의 대표적인 가수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4869160"/>
            <a:ext cx="4572000" cy="1728192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 sz="1500">
                <a:latin typeface="굴림"/>
                <a:ea typeface="굴림"/>
              </a:rPr>
              <a:t>일본의 가수 겸 배우</a:t>
            </a:r>
            <a:endParaRPr lang="ko-KR" altLang="en-US" sz="1500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en-US" altLang="ko-KR" sz="1500">
                <a:latin typeface="굴림"/>
                <a:ea typeface="굴림"/>
              </a:rPr>
              <a:t>1977</a:t>
            </a:r>
            <a:r>
              <a:rPr lang="ko-KR" altLang="en-US" sz="1500">
                <a:latin typeface="굴림"/>
                <a:ea typeface="굴림"/>
              </a:rPr>
              <a:t>년 아이돌에서 엔카 가수로 전향</a:t>
            </a:r>
            <a:endParaRPr lang="ko-KR" altLang="en-US" sz="1500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ko-KR" altLang="en-US" sz="1500">
                <a:latin typeface="굴림"/>
                <a:ea typeface="굴림"/>
              </a:rPr>
              <a:t>대표곡</a:t>
            </a:r>
            <a:endParaRPr lang="ko-KR" altLang="en-US" sz="1500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ko-KR" altLang="en-US" sz="1500">
                <a:latin typeface="굴림"/>
                <a:ea typeface="굴림"/>
              </a:rPr>
              <a:t>쓰가루 해협 겨울 풍경</a:t>
            </a:r>
            <a:r>
              <a:rPr lang="en-US" altLang="ko-KR" sz="1500">
                <a:latin typeface="굴림"/>
                <a:ea typeface="굴림"/>
              </a:rPr>
              <a:t>(津軽海峡・冬景色)</a:t>
            </a:r>
            <a:endParaRPr lang="en-US" altLang="ko-KR" sz="1500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en-US" altLang="ko-KR" sz="1500">
                <a:latin typeface="굴림"/>
                <a:ea typeface="굴림"/>
              </a:rPr>
              <a:t>부둣가의 가을비(波止場しぐれ)</a:t>
            </a:r>
            <a:endParaRPr lang="en-US" altLang="ko-KR" sz="1500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en-US" altLang="ko-KR" sz="1500">
                <a:latin typeface="굴림"/>
                <a:ea typeface="굴림"/>
              </a:rPr>
              <a:t>카제노봉 연가(風の盆恋唄)</a:t>
            </a:r>
            <a:r>
              <a:rPr lang="ko-KR" altLang="en-US" sz="1500">
                <a:latin typeface="굴림"/>
                <a:ea typeface="굴림"/>
              </a:rPr>
              <a:t> 등</a:t>
            </a:r>
            <a:endParaRPr lang="ko-KR" altLang="en-US" sz="1500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endParaRPr lang="en-US" altLang="ko-KR" sz="1500">
              <a:latin typeface="굴림"/>
              <a:ea typeface="굴림"/>
            </a:endParaRPr>
          </a:p>
        </p:txBody>
      </p:sp>
      <p:pic>
        <p:nvPicPr>
          <p:cNvPr id="4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971599" y="1080120"/>
            <a:ext cx="2700337" cy="3060382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6156176" y="4509120"/>
            <a:ext cx="2664296" cy="3657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971600" y="4221088"/>
            <a:ext cx="2664296" cy="51093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chemeClr val="tx1"/>
              </a:buClr>
              <a:buNone/>
              <a:defRPr/>
            </a:pPr>
            <a:r>
              <a:rPr lang="ko-KR" altLang="en-US" sz="1400">
                <a:solidFill>
                  <a:schemeClr val="tx1"/>
                </a:solidFill>
                <a:latin typeface="HY헤드라인M"/>
                <a:ea typeface="HY헤드라인M"/>
              </a:rPr>
              <a:t>    이시카와</a:t>
            </a:r>
            <a:r>
              <a:rPr lang="ko-KR" altLang="en-US" sz="1400">
                <a:latin typeface="HY헤드라인M"/>
                <a:ea typeface="HY헤드라인M"/>
              </a:rPr>
              <a:t> 사유리</a:t>
            </a:r>
            <a:r>
              <a:rPr lang="en-US" altLang="ko-KR" sz="1400">
                <a:latin typeface="HY헤드라인M"/>
                <a:ea typeface="HY헤드라인M"/>
              </a:rPr>
              <a:t>(</a:t>
            </a:r>
            <a:r>
              <a:rPr lang="en-US" altLang="ko-KR" sz="1400">
                <a:latin typeface="HY헤드라인M"/>
              </a:rPr>
              <a:t>石川</a:t>
            </a:r>
            <a:r>
              <a:rPr lang="en-US" altLang="ko-KR" sz="1400">
                <a:latin typeface="HY헤드라인M"/>
                <a:ea typeface="HY헤드라인M"/>
              </a:rPr>
              <a:t>さゆり)</a:t>
            </a:r>
            <a:endParaRPr lang="en-US" altLang="ko-KR" sz="1400">
              <a:latin typeface="HY헤드라인M"/>
              <a:ea typeface="HY헤드라인M"/>
            </a:endParaRPr>
          </a:p>
          <a:p>
            <a:pPr>
              <a:buClr>
                <a:schemeClr val="tx1"/>
              </a:buClr>
              <a:buNone/>
              <a:defRPr/>
            </a:pPr>
            <a:r>
              <a:rPr lang="ko-KR" altLang="en-US" sz="1400">
                <a:latin typeface="HY헤드라인M"/>
                <a:ea typeface="HY헤드라인M"/>
              </a:rPr>
              <a:t>       </a:t>
            </a:r>
            <a:r>
              <a:rPr lang="en-US" altLang="ko-KR" sz="1400">
                <a:latin typeface="HY헤드라인M"/>
                <a:ea typeface="HY헤드라인M"/>
              </a:rPr>
              <a:t>(</a:t>
            </a:r>
            <a:r>
              <a:rPr lang="ko-KR" altLang="en-US" sz="1400">
                <a:latin typeface="HY헤드라인M"/>
                <a:ea typeface="HY헤드라인M"/>
              </a:rPr>
              <a:t>홍백가합전 </a:t>
            </a:r>
            <a:r>
              <a:rPr lang="en-US" altLang="ko-KR" sz="1400">
                <a:latin typeface="HY헤드라인M"/>
                <a:ea typeface="HY헤드라인M"/>
              </a:rPr>
              <a:t>45</a:t>
            </a:r>
            <a:r>
              <a:rPr lang="ko-KR" altLang="en-US" sz="1400">
                <a:latin typeface="HY헤드라인M"/>
                <a:ea typeface="HY헤드라인M"/>
              </a:rPr>
              <a:t>회 출장</a:t>
            </a:r>
            <a:r>
              <a:rPr lang="en-US" altLang="ko-KR" sz="1400">
                <a:latin typeface="HY헤드라인M"/>
                <a:ea typeface="HY헤드라인M"/>
              </a:rPr>
              <a:t>)</a:t>
            </a:r>
            <a:endParaRPr lang="en-US" altLang="ko-KR" sz="1400">
              <a:latin typeface="HY헤드라인M"/>
              <a:ea typeface="HY헤드라인M"/>
            </a:endParaRPr>
          </a:p>
        </p:txBody>
      </p:sp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832102" y="1088697"/>
            <a:ext cx="2700337" cy="3060382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4572000" y="4869160"/>
            <a:ext cx="4572000" cy="168213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500">
                <a:latin typeface="굴림"/>
                <a:ea typeface="굴림"/>
              </a:rPr>
              <a:t>일본의 대표적인 엔카 가수</a:t>
            </a:r>
            <a:endParaRPr lang="ko-KR" altLang="en-US" sz="1500">
              <a:latin typeface="굴림"/>
              <a:ea typeface="굴림"/>
            </a:endParaRPr>
          </a:p>
          <a:p>
            <a:pPr>
              <a:defRPr/>
            </a:pPr>
            <a:r>
              <a:rPr lang="ko-KR" altLang="en-US" sz="1500">
                <a:latin typeface="굴림"/>
                <a:ea typeface="굴림"/>
              </a:rPr>
              <a:t>본명 마츠야마 카즈오 (松山 数夫)</a:t>
            </a:r>
            <a:r>
              <a:rPr lang="en-US" altLang="ko-KR" sz="1500">
                <a:latin typeface="굴림"/>
                <a:ea typeface="굴림"/>
              </a:rPr>
              <a:t>.</a:t>
            </a:r>
            <a:endParaRPr lang="en-US" altLang="ko-KR" sz="1500">
              <a:latin typeface="굴림"/>
              <a:ea typeface="굴림"/>
            </a:endParaRPr>
          </a:p>
          <a:p>
            <a:pPr>
              <a:defRPr/>
            </a:pPr>
            <a:r>
              <a:rPr lang="ko-KR" altLang="en-US" sz="1500">
                <a:latin typeface="굴림"/>
                <a:ea typeface="굴림"/>
              </a:rPr>
              <a:t>일본 레코드 대상 </a:t>
            </a:r>
            <a:r>
              <a:rPr lang="en-US" altLang="ko-KR" sz="1500">
                <a:latin typeface="굴림"/>
                <a:ea typeface="굴림"/>
              </a:rPr>
              <a:t>2</a:t>
            </a:r>
            <a:r>
              <a:rPr lang="ko-KR" altLang="en-US" sz="1500">
                <a:latin typeface="굴림"/>
                <a:ea typeface="굴림"/>
              </a:rPr>
              <a:t>회 수상</a:t>
            </a:r>
            <a:r>
              <a:rPr lang="en-US" altLang="ko-KR" sz="1500">
                <a:latin typeface="굴림"/>
                <a:ea typeface="굴림"/>
              </a:rPr>
              <a:t>,</a:t>
            </a:r>
            <a:r>
              <a:rPr lang="ko-KR" altLang="en-US" sz="1500">
                <a:latin typeface="굴림"/>
                <a:ea typeface="굴림"/>
              </a:rPr>
              <a:t> 최우수가창상 </a:t>
            </a:r>
            <a:r>
              <a:rPr lang="en-US" altLang="ko-KR" sz="1500">
                <a:latin typeface="굴림"/>
                <a:ea typeface="굴림"/>
              </a:rPr>
              <a:t>3</a:t>
            </a:r>
            <a:r>
              <a:rPr lang="ko-KR" altLang="en-US" sz="1500">
                <a:latin typeface="굴림"/>
                <a:ea typeface="굴림"/>
              </a:rPr>
              <a:t>회 수상</a:t>
            </a:r>
            <a:endParaRPr lang="en-US" altLang="ko-KR" sz="1500">
              <a:latin typeface="굴림"/>
              <a:ea typeface="굴림"/>
            </a:endParaRPr>
          </a:p>
          <a:p>
            <a:pPr>
              <a:defRPr/>
            </a:pPr>
            <a:r>
              <a:rPr lang="ko-KR" altLang="en-US" sz="1500">
                <a:latin typeface="굴림"/>
                <a:ea typeface="굴림"/>
              </a:rPr>
              <a:t>대표곡</a:t>
            </a:r>
            <a:endParaRPr lang="ko-KR" altLang="en-US" sz="1500">
              <a:latin typeface="굴림"/>
              <a:ea typeface="굴림"/>
            </a:endParaRPr>
          </a:p>
          <a:p>
            <a:pPr>
              <a:defRPr/>
            </a:pPr>
            <a:r>
              <a:rPr lang="ko-KR" altLang="en-US" sz="1500">
                <a:latin typeface="굴림"/>
                <a:ea typeface="굴림"/>
              </a:rPr>
              <a:t>요코하마 황혼</a:t>
            </a:r>
            <a:r>
              <a:rPr lang="en-US" altLang="ko-KR" sz="1500">
                <a:latin typeface="굴림"/>
                <a:ea typeface="굴림"/>
              </a:rPr>
              <a:t>(よこはま・たそがれ)</a:t>
            </a:r>
            <a:endParaRPr lang="en-US" altLang="ko-KR" sz="1500">
              <a:latin typeface="굴림"/>
              <a:ea typeface="굴림"/>
            </a:endParaRPr>
          </a:p>
          <a:p>
            <a:pPr>
              <a:defRPr/>
            </a:pPr>
            <a:r>
              <a:rPr lang="ko-KR" altLang="en-US" sz="1500">
                <a:latin typeface="굴림"/>
                <a:ea typeface="굴림"/>
              </a:rPr>
              <a:t>기다리는 여자</a:t>
            </a:r>
            <a:r>
              <a:rPr lang="en-US" altLang="ko-KR" sz="1500">
                <a:latin typeface="굴림"/>
                <a:ea typeface="굴림"/>
              </a:rPr>
              <a:t>(待っている女)</a:t>
            </a:r>
            <a:r>
              <a:rPr lang="ko-KR" altLang="en-US" sz="1500">
                <a:latin typeface="굴림"/>
                <a:ea typeface="굴림"/>
              </a:rPr>
              <a:t> 고향</a:t>
            </a:r>
            <a:r>
              <a:rPr lang="en-US" altLang="ko-KR" sz="1500">
                <a:latin typeface="굴림"/>
                <a:ea typeface="굴림"/>
              </a:rPr>
              <a:t>(</a:t>
            </a:r>
            <a:r>
              <a:rPr lang="ko-KR" altLang="en-US" sz="1500">
                <a:latin typeface="굴림"/>
                <a:ea typeface="굴림"/>
              </a:rPr>
              <a:t>ふるさと</a:t>
            </a:r>
            <a:r>
              <a:rPr lang="en-US" altLang="ko-KR" sz="1500">
                <a:latin typeface="굴림"/>
                <a:ea typeface="굴림"/>
              </a:rPr>
              <a:t>)</a:t>
            </a:r>
            <a:r>
              <a:rPr lang="ko-KR" altLang="en-US" sz="1500">
                <a:latin typeface="굴림"/>
                <a:ea typeface="굴림"/>
              </a:rPr>
              <a:t> </a:t>
            </a:r>
            <a:endParaRPr lang="ko-KR" altLang="en-US" sz="1500">
              <a:latin typeface="굴림"/>
              <a:ea typeface="굴림"/>
            </a:endParaRPr>
          </a:p>
          <a:p>
            <a:pPr>
              <a:defRPr/>
            </a:pPr>
            <a:r>
              <a:rPr lang="ko-KR" altLang="en-US" sz="1500">
                <a:latin typeface="굴림"/>
                <a:ea typeface="굴림"/>
              </a:rPr>
              <a:t>가랑눈</a:t>
            </a:r>
            <a:r>
              <a:rPr lang="en-US" altLang="ko-KR" sz="1500">
                <a:latin typeface="굴림"/>
                <a:ea typeface="굴림"/>
              </a:rPr>
              <a:t>(細雪)</a:t>
            </a:r>
            <a:r>
              <a:rPr lang="ko-KR" altLang="en-US" sz="1500">
                <a:latin typeface="굴림"/>
                <a:ea typeface="굴림"/>
              </a:rPr>
              <a:t> 등</a:t>
            </a:r>
            <a:endParaRPr lang="en-US" altLang="ko-KR" sz="1500">
              <a:latin typeface="굴림"/>
              <a:ea typeface="굴림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5796136" y="4221088"/>
            <a:ext cx="2736304" cy="51093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400">
                <a:latin typeface="HY헤드라인M"/>
                <a:ea typeface="HY헤드라인M"/>
              </a:rPr>
              <a:t>   이츠키 히로시</a:t>
            </a:r>
            <a:r>
              <a:rPr lang="en-US" altLang="ko-KR" sz="1400">
                <a:latin typeface="HY헤드라인M"/>
                <a:ea typeface="HY헤드라인M"/>
              </a:rPr>
              <a:t>[</a:t>
            </a:r>
            <a:r>
              <a:rPr lang="ko-KR" altLang="en-US" sz="1400">
                <a:latin typeface="HY헤드라인M"/>
                <a:ea typeface="HY헤드라인M"/>
              </a:rPr>
              <a:t>五木 ひろし</a:t>
            </a:r>
            <a:r>
              <a:rPr lang="en-US" altLang="ko-KR" sz="1400">
                <a:latin typeface="HY헤드라인M"/>
                <a:ea typeface="HY헤드라인M"/>
              </a:rPr>
              <a:t>]</a:t>
            </a:r>
            <a:endParaRPr lang="en-US" altLang="ko-KR" sz="1400">
              <a:latin typeface="HY헤드라인M"/>
              <a:ea typeface="HY헤드라인M"/>
            </a:endParaRPr>
          </a:p>
          <a:p>
            <a:pPr>
              <a:buClr>
                <a:schemeClr val="tx1"/>
              </a:buClr>
              <a:buNone/>
              <a:defRPr/>
            </a:pPr>
            <a:r>
              <a:rPr lang="ko-KR" altLang="en-US" sz="1400">
                <a:latin typeface="HY헤드라인M"/>
                <a:ea typeface="HY헤드라인M"/>
              </a:rPr>
              <a:t>       </a:t>
            </a:r>
            <a:r>
              <a:rPr lang="en-US" altLang="ko-KR" sz="1400">
                <a:latin typeface="HY헤드라인M"/>
                <a:ea typeface="HY헤드라인M"/>
              </a:rPr>
              <a:t>(</a:t>
            </a:r>
            <a:r>
              <a:rPr lang="ko-KR" altLang="en-US" sz="1400">
                <a:latin typeface="HY헤드라인M"/>
                <a:ea typeface="HY헤드라인M"/>
              </a:rPr>
              <a:t>홍백가합전 </a:t>
            </a:r>
            <a:r>
              <a:rPr lang="en-US" altLang="ko-KR" sz="1400">
                <a:latin typeface="HY헤드라인M"/>
                <a:ea typeface="HY헤드라인M"/>
              </a:rPr>
              <a:t>50</a:t>
            </a:r>
            <a:r>
              <a:rPr lang="ko-KR" altLang="en-US" sz="1400">
                <a:latin typeface="HY헤드라인M"/>
                <a:ea typeface="HY헤드라인M"/>
              </a:rPr>
              <a:t>회 출장</a:t>
            </a:r>
            <a:r>
              <a:rPr lang="en-US" altLang="ko-KR" sz="1400">
                <a:latin typeface="HY헤드라인M"/>
                <a:ea typeface="HY헤드라인M"/>
              </a:rPr>
              <a:t>)</a:t>
            </a:r>
            <a:endParaRPr lang="en-US" altLang="ko-KR" sz="14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2019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오피셜 히게 단디즘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(Official髭男dism)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Pretender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킹누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King Gnu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백일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白日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2020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Ado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시끄러워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ja-JP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うっせぇわ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유우리(優里)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드라이플라워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ドライフラワー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8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9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2021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YOASOBI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삼원색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(三原色)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9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Saucy Dog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신데렐라 보이</a:t>
            </a:r>
            <a:endParaRPr lang="ko-KR" altLang="en-US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</a:t>
            </a:r>
            <a:r>
              <a:rPr lang="ja-JP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シンデレラボーイ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8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2022</a:t>
            </a:r>
            <a:r>
              <a:rPr lang="ko-KR" altLang="en-US">
                <a:latin typeface="HY헤드라인M"/>
                <a:ea typeface="HY헤드라인M"/>
              </a:rPr>
              <a:t>년 일본의 대표곡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48081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    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Ado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신시대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(新時代)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400675" y="4680585"/>
            <a:ext cx="3168352" cy="64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SEKAI NO OWARI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  <a:p>
            <a:pPr>
              <a:buClr>
                <a:schemeClr val="tx1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             </a:t>
            </a:r>
            <a:r>
              <a:rPr lang="ko-KR" altLang="en-US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한컴 고딕"/>
                <a:ea typeface="한컴 고딕"/>
                <a:cs typeface="Arial"/>
                <a:sym typeface="Wingdings"/>
              </a:rPr>
              <a:t>Habit</a:t>
            </a:r>
            <a:endParaRPr lang="en-US" altLang="ko-KR">
              <a:solidFill>
                <a:schemeClr val="tx1"/>
              </a:solidFill>
              <a:latin typeface="한컴 고딕"/>
              <a:ea typeface="한컴 고딕"/>
              <a:cs typeface="Arial"/>
              <a:sym typeface="Wingdings"/>
            </a:endParaRPr>
          </a:p>
        </p:txBody>
      </p:sp>
      <p:pic>
        <p:nvPicPr>
          <p:cNvPr id="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8081" y="1080135"/>
            <a:ext cx="3060382" cy="3492436"/>
          </a:xfrm>
          <a:prstGeom prst="rect">
            <a:avLst/>
          </a:prstGeom>
        </p:spPr>
      </p:pic>
      <p:pic>
        <p:nvPicPr>
          <p:cNvPr id="7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5" y="1080135"/>
            <a:ext cx="3060382" cy="349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4158512" y="2636912"/>
            <a:ext cx="826975" cy="979845"/>
          </a:xfrm>
        </p:spPr>
        <p:txBody>
          <a:bodyPr/>
          <a:lstStyle/>
          <a:p>
            <a:pPr lvl="0">
              <a:defRPr/>
            </a:pPr>
            <a:r>
              <a:rPr lang="ko-KR" altLang="en-US">
                <a:latin typeface="HY헤드라인M"/>
                <a:ea typeface="HY헤드라인M"/>
              </a:rPr>
              <a:t>끝</a:t>
            </a:r>
            <a:endParaRPr lang="ko-KR" altLang="en-US">
              <a:latin typeface="HY헤드라인M"/>
              <a:ea typeface="HY헤드라인M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99892" y="3965618"/>
            <a:ext cx="1944216" cy="471494"/>
          </a:xfrm>
        </p:spPr>
        <p:txBody>
          <a:bodyPr/>
          <a:lstStyle/>
          <a:p>
            <a:pPr lvl="0">
              <a:defRPr/>
            </a:pPr>
            <a:r>
              <a:rPr lang="ko-KR" altLang="en-US">
                <a:solidFill>
                  <a:schemeClr val="lt1"/>
                </a:solidFill>
                <a:latin typeface="굴림"/>
                <a:ea typeface="굴림"/>
              </a:rPr>
              <a:t>감사합니다</a:t>
            </a:r>
            <a:r>
              <a:rPr lang="en-US" altLang="ko-KR">
                <a:solidFill>
                  <a:schemeClr val="lt1"/>
                </a:solidFill>
                <a:latin typeface="굴림"/>
                <a:ea typeface="굴림"/>
              </a:rPr>
              <a:t>.</a:t>
            </a:r>
            <a:endParaRPr lang="en-US" altLang="ko-KR">
              <a:solidFill>
                <a:schemeClr val="lt1"/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>
                <a:latin typeface="HY헤드라인M"/>
                <a:ea typeface="HY헤드라인M"/>
              </a:rPr>
              <a:t>‘J-POP’</a:t>
            </a:r>
            <a:r>
              <a:rPr lang="ko-KR" altLang="en-US">
                <a:latin typeface="HY헤드라인M"/>
                <a:ea typeface="HY헤드라인M"/>
              </a:rPr>
              <a:t>이란</a:t>
            </a:r>
            <a:r>
              <a:rPr lang="en-US" altLang="ko-KR">
                <a:latin typeface="HY헤드라인M"/>
                <a:ea typeface="HY헤드라인M"/>
              </a:rPr>
              <a:t>?</a:t>
            </a:r>
            <a:endParaRPr lang="en-US" altLang="ko-KR">
              <a:latin typeface="HY헤드라인M"/>
              <a:ea typeface="HY헤드라인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0511" y="1233488"/>
            <a:ext cx="8521831" cy="5363864"/>
          </a:xfrm>
        </p:spPr>
        <p:txBody>
          <a:bodyPr>
            <a:noAutofit/>
          </a:bodyPr>
          <a:lstStyle/>
          <a:p>
            <a:pPr marL="0" lvl="0" indent="0"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1.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서양의 팝의 영향을 받아 일본 문화와 융화되어</a:t>
            </a:r>
            <a:endParaRPr lang="ko-KR" altLang="en-US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  <a:p>
            <a:pPr marL="0" lv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   탄생한 대중음악</a:t>
            </a:r>
            <a:endParaRPr lang="ko-KR" altLang="en-US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  <a:p>
            <a:pPr marL="0" lvl="0" indent="0"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2.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1960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년대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~1990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년대가 황금기</a:t>
            </a:r>
            <a:endParaRPr lang="ko-KR" altLang="en-US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  <a:p>
            <a:pPr marL="0" lvl="0" indent="0"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3.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2000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년대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~2010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년대 중반까지는 인기가 줄어</a:t>
            </a:r>
            <a:endParaRPr lang="ko-KR" altLang="en-US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  <a:p>
            <a:pPr marL="0" lv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   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J-POP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의 암흑기</a:t>
            </a:r>
            <a:endParaRPr lang="ko-KR" altLang="en-US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  <a:p>
            <a:pPr marL="0" lvl="0" indent="0"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4.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2010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년도 후반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~2020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년대에 들어서는 인기가 급증</a:t>
            </a:r>
            <a:endParaRPr lang="en-US" altLang="ko-KR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  <a:p>
            <a:pPr marL="0" lv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   → 재능 있는 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J-POP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가수들이 출현하여 인기가 증가</a:t>
            </a:r>
            <a:endParaRPr lang="ko-KR" altLang="en-US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  <a:p>
            <a:pPr marL="0" lvl="0" indent="0">
              <a:buNone/>
              <a:defRPr/>
            </a:pPr>
            <a:endParaRPr lang="ko-KR" altLang="en-US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  <a:p>
            <a:pPr marL="0" lv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HY헤드라인M"/>
                <a:ea typeface="HY헤드라인M"/>
                <a:sym typeface="Wingdings"/>
              </a:rPr>
              <a:t>대표적인 아티스트</a:t>
            </a:r>
            <a:endParaRPr lang="ko-KR" altLang="en-US">
              <a:solidFill>
                <a:schemeClr val="tx1"/>
              </a:solidFill>
              <a:latin typeface="HY헤드라인M"/>
              <a:ea typeface="HY헤드라인M"/>
              <a:sym typeface="Wingdings"/>
            </a:endParaRPr>
          </a:p>
          <a:p>
            <a:pPr marL="0" lv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하마사키 아유미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(浜崎 あゆみ),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마츠다 세이코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(松田聖子)</a:t>
            </a:r>
            <a:endParaRPr lang="en-US" altLang="ko-KR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  <a:p>
            <a:pPr marL="0" lv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우타다 히카루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(宇多田ヒカル ),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유우리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(優里),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aiko</a:t>
            </a:r>
            <a:endParaRPr lang="en-US" altLang="ko-KR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  <a:p>
            <a:pPr marL="0" lv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아이묭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(あいみょん) 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등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  <a:sym typeface="Wingdings"/>
              </a:rPr>
              <a:t>.</a:t>
            </a:r>
            <a:endParaRPr lang="en-US" altLang="ko-KR">
              <a:solidFill>
                <a:schemeClr val="tx1"/>
              </a:solidFill>
              <a:latin typeface="굴림"/>
              <a:ea typeface="굴림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‘</a:t>
            </a:r>
            <a:r>
              <a:rPr lang="ko-KR" altLang="en-US">
                <a:latin typeface="HY헤드라인M"/>
                <a:ea typeface="HY헤드라인M"/>
              </a:rPr>
              <a:t>뉴에이지 음악</a:t>
            </a:r>
            <a:r>
              <a:rPr lang="en-US" altLang="ko-KR">
                <a:latin typeface="HY헤드라인M"/>
                <a:ea typeface="HY헤드라인M"/>
              </a:rPr>
              <a:t>’</a:t>
            </a:r>
            <a:r>
              <a:rPr lang="ko-KR" altLang="en-US">
                <a:latin typeface="HY헤드라인M"/>
                <a:ea typeface="HY헤드라인M"/>
              </a:rPr>
              <a:t>이란</a:t>
            </a:r>
            <a:r>
              <a:rPr lang="en-US" altLang="ko-KR">
                <a:latin typeface="HY헤드라인M"/>
                <a:ea typeface="HY헤드라인M"/>
              </a:rPr>
              <a:t>?</a:t>
            </a:r>
            <a:endParaRPr lang="en-US" altLang="ko-KR">
              <a:latin typeface="HY헤드라인M"/>
              <a:ea typeface="HY헤드라인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8641" y="1233488"/>
            <a:ext cx="8521831" cy="497066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  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‘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듣기 편한 연주 음악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’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을 통칭하는 장르</a:t>
            </a:r>
            <a:endParaRPr lang="en-US" altLang="ko-KR">
              <a:solidFill>
                <a:schemeClr val="tx1"/>
              </a:solidFill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2.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 최초의 본격적인 뉴에이지 뮤지션으로 마이크 올드필드</a:t>
            </a:r>
            <a:endParaRPr lang="en-US" altLang="ko-KR">
              <a:solidFill>
                <a:schemeClr val="tx1"/>
              </a:solidFill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3.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 일본에서 특히 유명하며</a:t>
            </a:r>
            <a:endParaRPr lang="ko-KR" altLang="en-US">
              <a:solidFill>
                <a:schemeClr val="tx1"/>
              </a:solidFill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    지브리를 비롯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,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 유명 애니메이션 영화의 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OST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로도 사용</a:t>
            </a:r>
            <a:endParaRPr lang="en-US" altLang="ko-KR">
              <a:solidFill>
                <a:schemeClr val="tx1"/>
              </a:solidFill>
              <a:latin typeface="굴림"/>
              <a:ea typeface="굴림"/>
            </a:endParaRPr>
          </a:p>
          <a:p>
            <a:pPr marL="0" indent="0">
              <a:buNone/>
              <a:defRPr/>
            </a:pPr>
            <a:endParaRPr lang="en-US" altLang="ko-KR">
              <a:solidFill>
                <a:schemeClr val="tx1"/>
              </a:solidFill>
              <a:latin typeface="굴림"/>
              <a:ea typeface="굴림"/>
            </a:endParaRPr>
          </a:p>
          <a:p>
            <a:pPr marL="0" indent="0">
              <a:buNone/>
              <a:defRPr/>
            </a:pPr>
            <a:endParaRPr lang="en-US" altLang="ko-KR">
              <a:solidFill>
                <a:schemeClr val="tx1"/>
              </a:solidFill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HY헤드라인M"/>
                <a:ea typeface="HY헤드라인M"/>
              </a:rPr>
              <a:t>대표적인 작곡가</a:t>
            </a:r>
            <a:endParaRPr lang="ko-KR" altLang="en-US">
              <a:solidFill>
                <a:schemeClr val="tx1"/>
              </a:solidFill>
              <a:latin typeface="HY헤드라인M"/>
              <a:ea typeface="HY헤드라인M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히사이시 조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(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久石譲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),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 구라모토 유키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(倉本 裕基),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 </a:t>
            </a:r>
            <a:endParaRPr lang="ko-KR" altLang="en-US">
              <a:solidFill>
                <a:schemeClr val="tx1"/>
              </a:solidFill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사카모토 류이치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(坂本龍一)</a:t>
            </a:r>
            <a:r>
              <a:rPr lang="ko-KR" altLang="en-US">
                <a:solidFill>
                  <a:schemeClr val="tx1"/>
                </a:solidFill>
                <a:latin typeface="굴림"/>
                <a:ea typeface="굴림"/>
              </a:rPr>
              <a:t>등</a:t>
            </a:r>
            <a:r>
              <a:rPr lang="en-US" altLang="ko-KR">
                <a:solidFill>
                  <a:schemeClr val="tx1"/>
                </a:solidFill>
                <a:latin typeface="굴림"/>
                <a:ea typeface="굴림"/>
              </a:rPr>
              <a:t>.</a:t>
            </a:r>
            <a:endParaRPr lang="en-US" altLang="ko-KR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>
                <a:latin typeface="HY헤드라인M"/>
                <a:ea typeface="HY헤드라인M"/>
              </a:rPr>
              <a:t>‘</a:t>
            </a:r>
            <a:r>
              <a:rPr lang="ko-KR" altLang="en-US">
                <a:latin typeface="HY헤드라인M"/>
                <a:ea typeface="HY헤드라인M"/>
              </a:rPr>
              <a:t>애니메이션 음악</a:t>
            </a:r>
            <a:r>
              <a:rPr lang="en-US" altLang="ko-KR">
                <a:latin typeface="HY헤드라인M"/>
                <a:ea typeface="HY헤드라인M"/>
              </a:rPr>
              <a:t>’</a:t>
            </a:r>
            <a:r>
              <a:rPr lang="ko-KR" altLang="en-US">
                <a:latin typeface="HY헤드라인M"/>
                <a:ea typeface="HY헤드라인M"/>
              </a:rPr>
              <a:t>이란</a:t>
            </a:r>
            <a:r>
              <a:rPr lang="en-US" altLang="ko-KR">
                <a:latin typeface="HY헤드라인M"/>
                <a:ea typeface="HY헤드라인M"/>
              </a:rPr>
              <a:t>?</a:t>
            </a:r>
            <a:endParaRPr lang="en-US" altLang="ko-KR">
              <a:latin typeface="HY헤드라인M"/>
              <a:ea typeface="HY헤드라인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1.</a:t>
            </a:r>
            <a:r>
              <a:rPr lang="ko-KR" altLang="en-US">
                <a:latin typeface="굴림"/>
                <a:ea typeface="굴림"/>
              </a:rPr>
              <a:t>애니메이션 </a:t>
            </a:r>
            <a:r>
              <a:rPr lang="en-US" altLang="ko-KR">
                <a:latin typeface="굴림"/>
                <a:ea typeface="굴림"/>
              </a:rPr>
              <a:t>OST</a:t>
            </a:r>
            <a:r>
              <a:rPr lang="ko-KR" altLang="en-US">
                <a:latin typeface="굴림"/>
                <a:ea typeface="굴림"/>
              </a:rPr>
              <a:t>로 사용되는 음악의 총칭</a:t>
            </a:r>
            <a:endParaRPr lang="en-US" altLang="ko-KR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2.</a:t>
            </a:r>
            <a:r>
              <a:rPr lang="ko-KR" altLang="en-US">
                <a:latin typeface="굴림"/>
                <a:ea typeface="굴림"/>
              </a:rPr>
              <a:t>오리콘 차트에서 상위권에 오르는 경우도 빈번함</a:t>
            </a:r>
            <a:endParaRPr lang="en-US" altLang="ko-KR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3.</a:t>
            </a:r>
            <a:r>
              <a:rPr lang="ko-KR" altLang="en-US">
                <a:latin typeface="굴림"/>
                <a:ea typeface="굴림"/>
              </a:rPr>
              <a:t>마니악한 성향 탓에 현 일본에서 주류로는 인정받지 못 함</a:t>
            </a:r>
            <a:endParaRPr lang="en-US" altLang="ko-KR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endParaRPr lang="en-US" altLang="ko-KR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ko-KR" altLang="en-US">
                <a:latin typeface="HY헤드라인M"/>
                <a:ea typeface="HY헤드라인M"/>
              </a:rPr>
              <a:t>대표적인 아티스트</a:t>
            </a:r>
            <a:endParaRPr lang="ko-KR" altLang="en-US">
              <a:latin typeface="HY헤드라인M"/>
              <a:ea typeface="HY헤드라인M"/>
            </a:endParaRPr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9e"/>
              </a:buClr>
              <a:buFont typeface="Wingdings"/>
              <a:buNone/>
              <a:defRPr/>
            </a:pPr>
            <a:r>
              <a:rPr lang="ko-KR" altLang="en-US">
                <a:latin typeface="굴림"/>
                <a:ea typeface="굴림"/>
              </a:rPr>
              <a:t>JAM Project</a:t>
            </a:r>
            <a:r>
              <a:rPr lang="en-US" altLang="ko-KR">
                <a:latin typeface="굴림"/>
                <a:ea typeface="굴림"/>
              </a:rPr>
              <a:t>,</a:t>
            </a:r>
            <a:r>
              <a:rPr lang="ko-KR" altLang="en-US">
                <a:latin typeface="굴림"/>
                <a:ea typeface="굴림"/>
              </a:rPr>
              <a:t> </a:t>
            </a:r>
            <a:r>
              <a:rPr lang="en-US" altLang="ko-KR">
                <a:latin typeface="굴림"/>
                <a:ea typeface="굴림"/>
              </a:rPr>
              <a:t> 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굴림"/>
                <a:ea typeface="굴림"/>
              </a:rPr>
              <a:t>L'Arc~en~Ciel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굴림"/>
                <a:ea typeface="굴림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굴림"/>
                <a:ea typeface="굴림"/>
              </a:rPr>
              <a:t>라르크 앙 시엘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굴림"/>
                <a:ea typeface="굴림"/>
              </a:rPr>
              <a:t>),</a:t>
            </a:r>
            <a:r>
              <a:rPr lang="en-US" altLang="ko-KR">
                <a:latin typeface="굴림"/>
                <a:ea typeface="굴림"/>
              </a:rPr>
              <a:t>Aimer(</a:t>
            </a:r>
            <a:r>
              <a:rPr lang="ko-KR" altLang="en-US">
                <a:latin typeface="굴림"/>
                <a:ea typeface="굴림"/>
              </a:rPr>
              <a:t>에메</a:t>
            </a:r>
            <a:r>
              <a:rPr lang="en-US" altLang="ko-KR">
                <a:latin typeface="굴림"/>
                <a:ea typeface="굴림"/>
              </a:rPr>
              <a:t>),</a:t>
            </a:r>
            <a:endParaRPr lang="en-US" altLang="ko-KR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마츠모토 리카</a:t>
            </a:r>
            <a:r>
              <a:rPr lang="en-US" altLang="ko-KR">
                <a:latin typeface="굴림"/>
                <a:ea typeface="굴림"/>
              </a:rPr>
              <a:t>(松本梨香),</a:t>
            </a:r>
            <a:r>
              <a:rPr lang="ko-KR" altLang="en-US">
                <a:latin typeface="굴림"/>
                <a:ea typeface="굴림"/>
              </a:rPr>
              <a:t> 미즈키 나나</a:t>
            </a:r>
            <a:r>
              <a:rPr lang="en-US" altLang="ko-KR">
                <a:latin typeface="굴림"/>
                <a:ea typeface="굴림"/>
              </a:rPr>
              <a:t>(水樹奈々),</a:t>
            </a:r>
            <a:endParaRPr lang="en-US" altLang="ko-KR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LiSA</a:t>
            </a:r>
            <a:r>
              <a:rPr lang="en-US" altLang="ko-KR">
                <a:latin typeface="굴림"/>
                <a:ea typeface="굴림"/>
              </a:rPr>
              <a:t>,</a:t>
            </a:r>
            <a:r>
              <a:rPr lang="ko-KR" altLang="en-US">
                <a:latin typeface="굴림"/>
                <a:ea typeface="굴림"/>
              </a:rPr>
              <a:t> </a:t>
            </a:r>
            <a:r>
              <a:rPr lang="en-US" altLang="ko-KR">
                <a:latin typeface="굴림"/>
                <a:ea typeface="굴림"/>
              </a:rPr>
              <a:t>ZAQ, Kalafina, GARNiDELiA,</a:t>
            </a:r>
            <a:endParaRPr lang="en-US" altLang="ko-KR">
              <a:latin typeface="굴림"/>
              <a:ea typeface="굴림"/>
            </a:endParaRPr>
          </a:p>
          <a:p>
            <a:pPr marL="0" lv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호리에 미츠코</a:t>
            </a:r>
            <a:r>
              <a:rPr lang="en-US" altLang="ko-KR">
                <a:latin typeface="굴림"/>
                <a:ea typeface="굴림"/>
              </a:rPr>
              <a:t>(堀江美都子),</a:t>
            </a:r>
            <a:r>
              <a:rPr lang="ko-KR" altLang="en-US">
                <a:latin typeface="굴림"/>
                <a:ea typeface="굴림"/>
              </a:rPr>
              <a:t> 히데유키</a:t>
            </a:r>
            <a:r>
              <a:rPr lang="en-US" altLang="ko-KR">
                <a:latin typeface="굴림"/>
                <a:ea typeface="굴림"/>
              </a:rPr>
              <a:t>(</a:t>
            </a:r>
            <a:r>
              <a:rPr lang="ko-KR" altLang="en-US">
                <a:latin typeface="굴림"/>
                <a:ea typeface="굴림"/>
              </a:rPr>
              <a:t>ヒデ夕樹</a:t>
            </a:r>
            <a:r>
              <a:rPr lang="en-US" altLang="ko-KR">
                <a:latin typeface="굴림"/>
                <a:ea typeface="굴림"/>
              </a:rPr>
              <a:t>)</a:t>
            </a:r>
            <a:r>
              <a:rPr lang="ko-KR" altLang="en-US">
                <a:latin typeface="굴림"/>
                <a:ea typeface="굴림"/>
              </a:rPr>
              <a:t> 등</a:t>
            </a:r>
            <a:r>
              <a:rPr lang="en-US" altLang="ko-KR">
                <a:latin typeface="굴림"/>
                <a:ea typeface="굴림"/>
              </a:rPr>
              <a:t>.</a:t>
            </a:r>
            <a:endParaRPr lang="en-US" altLang="ko-KR"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HY헤드라인M"/>
                <a:ea typeface="HY헤드라인M"/>
              </a:rPr>
              <a:t>‘J-ROCK’</a:t>
            </a:r>
            <a:r>
              <a:rPr lang="ko-KR" altLang="en-US">
                <a:latin typeface="HY헤드라인M"/>
                <a:ea typeface="HY헤드라인M"/>
              </a:rPr>
              <a:t> 이란</a:t>
            </a:r>
            <a:r>
              <a:rPr lang="en-US" altLang="ko-KR">
                <a:latin typeface="HY헤드라인M"/>
                <a:ea typeface="HY헤드라인M"/>
              </a:rPr>
              <a:t>?</a:t>
            </a:r>
            <a:endParaRPr lang="en-US" altLang="ko-KR">
              <a:latin typeface="HY헤드라인M"/>
              <a:ea typeface="HY헤드라인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1.</a:t>
            </a:r>
            <a:r>
              <a:rPr lang="ko-KR" altLang="en-US">
                <a:latin typeface="굴림"/>
                <a:ea typeface="굴림"/>
              </a:rPr>
              <a:t> 일본에서 제작된 록 음악</a:t>
            </a:r>
            <a:endParaRPr lang="en-US" altLang="ko-KR"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2.</a:t>
            </a:r>
            <a:r>
              <a:rPr lang="ko-KR" altLang="en-US">
                <a:latin typeface="굴림"/>
                <a:ea typeface="굴림"/>
              </a:rPr>
              <a:t> 일반적으로 </a:t>
            </a:r>
            <a:r>
              <a:rPr lang="en-US" altLang="ko-KR">
                <a:latin typeface="굴림"/>
                <a:ea typeface="굴림"/>
              </a:rPr>
              <a:t>1980</a:t>
            </a:r>
            <a:r>
              <a:rPr lang="ko-KR" altLang="en-US">
                <a:latin typeface="굴림"/>
                <a:ea typeface="굴림"/>
              </a:rPr>
              <a:t>년대 이후의 일본 록을 지칭</a:t>
            </a:r>
            <a:endParaRPr lang="en-US" altLang="ko-KR"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3.</a:t>
            </a:r>
            <a:r>
              <a:rPr lang="ko-KR" altLang="en-US">
                <a:latin typeface="굴림"/>
                <a:ea typeface="굴림"/>
              </a:rPr>
              <a:t> </a:t>
            </a:r>
            <a:r>
              <a:rPr lang="en-US" altLang="ko-KR">
                <a:latin typeface="굴림"/>
                <a:ea typeface="굴림"/>
              </a:rPr>
              <a:t>1990</a:t>
            </a:r>
            <a:r>
              <a:rPr lang="ko-KR" altLang="en-US">
                <a:latin typeface="굴림"/>
                <a:ea typeface="굴림"/>
              </a:rPr>
              <a:t>년대는 일본 음악의 최고 황금기이자 록의 전성기</a:t>
            </a:r>
            <a:endParaRPr lang="en-US" altLang="ko-KR">
              <a:latin typeface="굴림"/>
              <a:ea typeface="굴림"/>
            </a:endParaRPr>
          </a:p>
          <a:p>
            <a:pPr marL="0" indent="0">
              <a:buNone/>
              <a:defRPr/>
            </a:pPr>
            <a:endParaRPr lang="en-US" altLang="ko-KR"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ko-KR" altLang="en-US">
                <a:latin typeface="HY헤드라인M"/>
                <a:ea typeface="HY헤드라인M"/>
              </a:rPr>
              <a:t>대표적인 아티스트</a:t>
            </a:r>
            <a:endParaRPr lang="ko-KR" altLang="en-US">
              <a:latin typeface="HY헤드라인M"/>
              <a:ea typeface="HY헤드라인M"/>
            </a:endParaRPr>
          </a:p>
          <a:p>
            <a:pPr marL="0" indent="0"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Mr.Children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 MONGOL800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 스핏츠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(スピッツ)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<a:latin typeface="굴림"/>
              <a:ea typeface="굴림"/>
              <a:cs typeface="+mn-cs"/>
            </a:endParaRPr>
          </a:p>
          <a:p>
            <a:pPr marL="0" indent="0"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사잔 올 스타즈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サザンオールスターズ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),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BUMP OF CHICKEN,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  ASIAN KUNG-FU GENERATION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 RADWIMPS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  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<a:latin typeface="굴림"/>
              <a:ea typeface="굴림"/>
              <a:cs typeface="+mn-cs"/>
            </a:endParaRPr>
          </a:p>
          <a:p>
            <a:pPr marL="0" indent="0"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ONE OK ROCK 등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  <a:latin typeface="굴림"/>
                <a:ea typeface="굴림"/>
                <a:cs typeface="+mn-cs"/>
              </a:rPr>
              <a:t>.</a:t>
            </a:r>
            <a:endPara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<a:latin typeface="굴림"/>
              <a:ea typeface="굴림"/>
              <a:cs typeface="+mn-cs"/>
            </a:endParaRPr>
          </a:p>
          <a:p>
            <a:pPr marL="0" indent="0"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<a:latin typeface="굴림"/>
              <a:ea typeface="굴림"/>
              <a:cs typeface="+mn-cs"/>
            </a:endParaRPr>
          </a:p>
          <a:p>
            <a:pPr marL="0" indent="0"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2400" b="0" i="0" u="none" strike="noStrike" kern="1200" cap="none" spc="0" normalizeH="0" mc:Ignorable="hp" hp:hslEmbossed="0">
              <a:latin typeface="굴림"/>
              <a:ea typeface="굴림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전략">
  <a:themeElements>
    <a:clrScheme name="전략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ab9c2"/>
      </a:accent3>
      <a:accent4>
        <a:srgbClr val="18b89d"/>
      </a:accent4>
      <a:accent5>
        <a:srgbClr val="7cca62"/>
      </a:accent5>
      <a:accent6>
        <a:srgbClr val="a5c249"/>
      </a:accent6>
      <a:hlink>
        <a:srgbClr val="cfc507"/>
      </a:hlink>
      <a:folHlink>
        <a:srgbClr val="15ddb7"/>
      </a:folHlink>
    </a:clrScheme>
    <a:fontScheme name="전략">
      <a:majorFont>
        <a:latin typeface="Tahoma"/>
        <a:ea typeface="한컴 윤고딕 240"/>
        <a:cs typeface=""/>
      </a:majorFont>
      <a:minorFont>
        <a:latin typeface="Tahoma"/>
        <a:ea typeface="한컴 윤고딕 230"/>
        <a:cs typeface=""/>
      </a:minorFont>
    </a:fontScheme>
    <a:fmtScheme name="전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(주)한글과컴퓨터</ep:Company>
  <ep:Words>769</ep:Words>
  <ep:PresentationFormat>화면 슬라이드 쇼(4:3)</ep:PresentationFormat>
  <ep:Paragraphs>335</ep:Paragraphs>
  <ep:Slides>54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54</vt:i4>
      </vt:variant>
    </vt:vector>
  </ep:HeadingPairs>
  <ep:TitlesOfParts>
    <vt:vector size="55" baseType="lpstr">
      <vt:lpstr>전략</vt:lpstr>
      <vt:lpstr>일본의 대중음악</vt:lpstr>
      <vt:lpstr>목차</vt:lpstr>
      <vt:lpstr>일본 대중음악의 종류</vt:lpstr>
      <vt:lpstr>‘엔카’란?</vt:lpstr>
      <vt:lpstr>엔카의 대표적인 가수</vt:lpstr>
      <vt:lpstr>‘J-POP’이란?</vt:lpstr>
      <vt:lpstr>‘뉴에이지 음악’이란?</vt:lpstr>
      <vt:lpstr>‘애니메이션 음악’이란?</vt:lpstr>
      <vt:lpstr>‘J-ROCK’ 이란?</vt:lpstr>
      <vt:lpstr>1980년~2022년 일본 히트곡</vt:lpstr>
      <vt:lpstr>1980년 일본의 대표곡</vt:lpstr>
      <vt:lpstr>1981년 일본의 대표곡</vt:lpstr>
      <vt:lpstr>1982년 일본의 대표곡</vt:lpstr>
      <vt:lpstr>1983년 일본의 대표곡</vt:lpstr>
      <vt:lpstr>1984년 일본의 대표곡</vt:lpstr>
      <vt:lpstr>1985년 일본의 대표곡</vt:lpstr>
      <vt:lpstr>1986년 일본의 대표곡</vt:lpstr>
      <vt:lpstr>1987년 일본의 대표곡</vt:lpstr>
      <vt:lpstr>1988년 일본의 대표곡</vt:lpstr>
      <vt:lpstr>1989년 일본의 대표곡</vt:lpstr>
      <vt:lpstr>1990년 일본의 대표곡</vt:lpstr>
      <vt:lpstr>1991년 일본의 대표곡</vt:lpstr>
      <vt:lpstr>1992년 일본의 대표곡</vt:lpstr>
      <vt:lpstr>1993년 일본의 대표곡</vt:lpstr>
      <vt:lpstr>1994년 일본의 대표곡</vt:lpstr>
      <vt:lpstr>1995년 일본의 대표곡</vt:lpstr>
      <vt:lpstr>1996년 일본의 대표곡</vt:lpstr>
      <vt:lpstr>1997년 일본의 대표곡</vt:lpstr>
      <vt:lpstr>1998년 일본의 대표곡</vt:lpstr>
      <vt:lpstr>1999년 일본의 대표곡</vt:lpstr>
      <vt:lpstr>2000년 일본의 대표곡</vt:lpstr>
      <vt:lpstr>2001년 일본의 대표곡</vt:lpstr>
      <vt:lpstr>2002년 일본의 대표곡</vt:lpstr>
      <vt:lpstr>2003년 일본의 대표곡</vt:lpstr>
      <vt:lpstr>2004년 일본의 대표곡</vt:lpstr>
      <vt:lpstr>2005년 일본의 대표곡</vt:lpstr>
      <vt:lpstr>2006년 일본의 대표곡</vt:lpstr>
      <vt:lpstr>2007년 일본의 대표곡</vt:lpstr>
      <vt:lpstr>2008년 일본의 대표곡</vt:lpstr>
      <vt:lpstr>2009년 일본의 대표곡</vt:lpstr>
      <vt:lpstr>2010년 일본의 대표곡</vt:lpstr>
      <vt:lpstr>2011년 일본의 대표곡</vt:lpstr>
      <vt:lpstr>2012년 일본의 대표곡</vt:lpstr>
      <vt:lpstr>2013년 일본의 대표곡</vt:lpstr>
      <vt:lpstr>2014년 일본의 대표곡</vt:lpstr>
      <vt:lpstr>2015년 일본의 대표곡</vt:lpstr>
      <vt:lpstr>2016년 일본의 대표곡</vt:lpstr>
      <vt:lpstr>2017년 일본의 대표곡</vt:lpstr>
      <vt:lpstr>2018년 일본의 대표곡</vt:lpstr>
      <vt:lpstr>2019년 일본의 대표곡</vt:lpstr>
      <vt:lpstr>2020년 일본의 대표곡</vt:lpstr>
      <vt:lpstr>2021년 일본의 대표곡</vt:lpstr>
      <vt:lpstr>2022년 일본의 대표곡</vt:lpstr>
      <vt:lpstr>끝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2009-06-22T06:37:55.000</dcterms:created>
  <dc:creator>(주)한글과컴퓨터</dc:creator>
  <cp:lastModifiedBy>jinyo</cp:lastModifiedBy>
  <dcterms:modified xsi:type="dcterms:W3CDTF">2023-05-04T08:02:53.033</dcterms:modified>
  <cp:revision>108</cp:revision>
  <dc:title>슬라이드 1</dc:title>
  <cp:version>1000.0000.01</cp:version>
</cp:coreProperties>
</file>