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E0D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62966" y="2355726"/>
            <a:ext cx="5218068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07704" y="4371950"/>
            <a:ext cx="52180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일본어일본학과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22101313 </a:t>
            </a:r>
            <a:r>
              <a:rPr kumimoji="0" lang="ko-KR" alt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김수빈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962966" y="2755102"/>
            <a:ext cx="52180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일본의</a:t>
            </a:r>
            <a:endParaRPr lang="en-US" altLang="ko-KR" sz="40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청년실업 문제</a:t>
            </a:r>
            <a:endParaRPr lang="en-US" altLang="ko-KR" sz="40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캥거루족의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문제 사례</a:t>
            </a:r>
            <a:endParaRPr lang="ko-KR" altLang="en-US" dirty="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84466"/>
            <a:ext cx="7252499" cy="3888800"/>
          </a:xfrm>
        </p:spPr>
      </p:pic>
    </p:spTree>
    <p:extLst>
      <p:ext uri="{BB962C8B-B14F-4D97-AF65-F5344CB8AC3E}">
        <p14:creationId xmlns:p14="http://schemas.microsoft.com/office/powerpoint/2010/main" val="11305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우리나라의 캥거루족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91680" y="1131590"/>
            <a:ext cx="7074532" cy="347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만혼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비혼 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풍조가 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퍼짐</a:t>
            </a: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취업난과 주거비 부담 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등이 겹쳐 자녀들이 부모로부터 독립하지 못함 </a:t>
            </a: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무분별한 투자로 빚더미에 앉은 </a:t>
            </a:r>
            <a:r>
              <a:rPr lang="en-US" altLang="ko-KR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MZ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세대 </a:t>
            </a: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월세를 포함한 생활물가가 급격히 올라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독립 포기 </a:t>
            </a:r>
            <a:endParaRPr lang="en-US" altLang="ko-KR" sz="16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기혼인데도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부모 집에 얹혀사는 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신캥거루족</a:t>
            </a:r>
            <a:r>
              <a:rPr lang="en-US" altLang="ko-KR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결혼 후</a:t>
            </a:r>
            <a:r>
              <a:rPr lang="en-US" altLang="ko-KR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독립했다가 </a:t>
            </a:r>
            <a:r>
              <a:rPr lang="ko-KR" altLang="en-US" sz="1600" dirty="0" err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전세난과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육아 문제로 돌아오는 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리터루족</a:t>
            </a:r>
            <a:r>
              <a:rPr lang="en-US" altLang="ko-KR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결혼하여 주거는 따로 하더라도 경제적 지원을 받는 자녀</a:t>
            </a:r>
            <a:endParaRPr lang="ko-KR" altLang="en-US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0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8050 </a:t>
            </a:r>
            <a:r>
              <a:rPr lang="ko-KR" altLang="en-US" dirty="0" smtClean="0"/>
              <a:t>문제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475655" y="1093686"/>
            <a:ext cx="3595321" cy="347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80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대의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고령 부모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50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은둔형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외톨이 자녀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를 부양하면서 겪는 문제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중년의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은둔형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외톨이 자녀들은 경제적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자립능력이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없어 고령의 부모에게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얹혀살며 생활</a:t>
            </a:r>
            <a:endParaRPr lang="en-US" altLang="ko-KR" sz="1600" b="1" dirty="0" smtClean="0">
              <a:solidFill>
                <a:srgbClr val="984807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부모가 건강하고 여유가 있을 때는 버틸 수 있지만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연금에만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생계를 의지하며 살아야하는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80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고령의 경우 위험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연금이 끊기는 것이 두려워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범죄 발생</a:t>
            </a:r>
            <a:endParaRPr lang="ko-KR" altLang="en-US" sz="1600" b="1" dirty="0">
              <a:solidFill>
                <a:srgbClr val="984807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83" y="771550"/>
            <a:ext cx="408391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8050</a:t>
            </a:r>
            <a:r>
              <a:rPr lang="ko-KR" altLang="en-US" dirty="0" smtClean="0"/>
              <a:t>의</a:t>
            </a:r>
            <a:r>
              <a:rPr lang="en-US" altLang="ko-KR" dirty="0"/>
              <a:t> </a:t>
            </a:r>
            <a:r>
              <a:rPr lang="ko-KR" altLang="en-US" dirty="0" smtClean="0"/>
              <a:t>발생 요인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91680" y="1131590"/>
            <a:ext cx="7074532" cy="347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1980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년대 즈음 </a:t>
            </a:r>
            <a:r>
              <a:rPr lang="ko-KR" altLang="en-US" sz="1600" b="1" dirty="0" err="1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사회적 이슈로 부각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당시에는 경쟁에 적응하지 못한 일부 젊은 층에만 한정된 문제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1990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년대 경기침체와 함께 그 수가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기하급수적으로 증가</a:t>
            </a:r>
            <a:endParaRPr lang="en-US" altLang="ko-KR" sz="1600" b="1" dirty="0" smtClean="0">
              <a:solidFill>
                <a:srgbClr val="984807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미래를 잃어버린 청년들이 세상과 담을 쌓고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집안에만 틀어박혀 지냄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세월이 흘러 청년은 </a:t>
            </a:r>
            <a:r>
              <a:rPr lang="en-US" altLang="ko-KR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50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부모세대는 </a:t>
            </a:r>
            <a:r>
              <a:rPr lang="en-US" altLang="ko-KR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80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 됨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히키코모리의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고령화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 사회의 또 다른 문제 야기</a:t>
            </a:r>
            <a:endParaRPr lang="ko-KR" altLang="en-US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675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히키코모리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331640" y="1323102"/>
            <a:ext cx="3312368" cy="3470528"/>
          </a:xfrm>
        </p:spPr>
        <p:txBody>
          <a:bodyPr/>
          <a:lstStyle/>
          <a:p>
            <a:r>
              <a:rPr lang="ko-KR" altLang="en-US" sz="1600" b="1" dirty="0" err="1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현상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고도성장기</a:t>
            </a:r>
            <a:r>
              <a:rPr lang="ko-KR" altLang="en-US" sz="16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에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번듯한 직장에서 일하며 축적한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부모의 연금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에 버블 붕괴의 파고에 휩쓸린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무직 자녀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들이 기대 살다 집안에 틀어박혀 버린 현상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80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년대 후반 이후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30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년에 걸쳐 일본을 덮친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장기불황을 상징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하는 사회문제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중년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은둔형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외톨이 가운데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취업 빙하기 세대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인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다수</a:t>
            </a:r>
            <a:endParaRPr lang="ko-KR" altLang="en-US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1630"/>
            <a:ext cx="4052168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히키코모리의</a:t>
            </a:r>
            <a:r>
              <a:rPr lang="ko-KR" altLang="en-US" dirty="0" smtClean="0"/>
              <a:t> 인구수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91680" y="1347614"/>
            <a:ext cx="7074532" cy="347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내각부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조사에 따르면 </a:t>
            </a:r>
            <a:r>
              <a:rPr lang="en-US" altLang="ko-KR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100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만명 이상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 것으로 추정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그 절반을 훌쩍 넘는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61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만명이 </a:t>
            </a:r>
            <a:r>
              <a:rPr lang="ko-KR" altLang="en-US" sz="1600" b="1" dirty="0" err="1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중장년층</a:t>
            </a:r>
            <a:r>
              <a:rPr lang="en-US" altLang="ko-KR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(40~64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</a:t>
            </a:r>
            <a:r>
              <a:rPr lang="en-US" altLang="ko-KR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8050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문제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의 심각성을 보여주는 통계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대부분 소액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연금생활에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의존하며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가족 전체의 빈곤 문제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로도 이어짐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늙은 부모가 세상을 뜨자 중년의 아이가 궁핍 속에 목숨을 잃는 사건도 발생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히키코모리</a:t>
            </a:r>
            <a:r>
              <a:rPr lang="ko-KR" altLang="en-US" dirty="0" smtClean="0"/>
              <a:t> 통계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91680" y="1347614"/>
            <a:ext cx="7074532" cy="3470528"/>
          </a:xfrm>
        </p:spPr>
        <p:txBody>
          <a:bodyPr/>
          <a:lstStyle/>
          <a:p>
            <a:r>
              <a:rPr lang="ko-KR" altLang="en-US" sz="1600" b="1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히키코모리의</a:t>
            </a:r>
            <a:r>
              <a:rPr lang="ko-KR" altLang="en-US" sz="1600" b="1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비율                                                        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히키코모리가</a:t>
            </a:r>
            <a:r>
              <a:rPr lang="ko-KR" altLang="en-US" sz="1600" b="1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된 계기</a:t>
            </a:r>
            <a:endParaRPr lang="en-US" altLang="ko-KR" sz="1600" b="1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42" y="2139702"/>
            <a:ext cx="2533533" cy="22322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05254"/>
            <a:ext cx="2376264" cy="22666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35" y="1983181"/>
            <a:ext cx="3231111" cy="25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히키코모리</a:t>
            </a:r>
            <a:r>
              <a:rPr lang="ko-KR" altLang="en-US" dirty="0" smtClean="0"/>
              <a:t> 현황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91680" y="1347614"/>
            <a:ext cx="7074532" cy="347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 전역에 있는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1400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여 개의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지원 센터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설문조사 결과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은둔형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외톨이로 </a:t>
            </a:r>
            <a:r>
              <a:rPr lang="ko-KR" altLang="en-US" sz="1600" b="1" dirty="0" err="1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고독사할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600" b="1" dirty="0" err="1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위험군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존재한다고 답한 곳은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333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개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지원에 나섰지만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고독사를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막지 못한 사례 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72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건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지원이 어려운 가장 큰 이유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당사자들이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외부 지원을 거부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본인이 지원센터에 상담을 요청해오는 경우는 </a:t>
            </a:r>
            <a:r>
              <a:rPr lang="en-US" altLang="ko-KR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15%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에 불과</a:t>
            </a:r>
            <a:endParaRPr lang="en-US" altLang="ko-KR" sz="1600" b="1" dirty="0" smtClean="0">
              <a:solidFill>
                <a:srgbClr val="984807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9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히키코모리</a:t>
            </a:r>
            <a:r>
              <a:rPr lang="ko-KR" altLang="en-US" dirty="0" smtClean="0"/>
              <a:t> 대책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91680" y="1347614"/>
            <a:ext cx="7074532" cy="347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대책 추진 사업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각 지자체와 특별히 지정된 도시에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히키코모리를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위한 특별 상담 창구 기능을 가진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지역 지원 센터 설치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지원 코디네이터 배치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유관 기관과의 네트워크 구축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마음의 친구</a:t>
            </a:r>
            <a:r>
              <a:rPr lang="en-US" altLang="ko-KR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(Mental Friend)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방문 지원 사업</a:t>
            </a:r>
            <a:r>
              <a:rPr lang="en-US" altLang="ko-KR" sz="16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실시</a:t>
            </a: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아동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합숙 지도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사업</a:t>
            </a:r>
            <a:endParaRPr lang="en-US" altLang="ko-KR" sz="16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히키코모리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600" b="1" dirty="0" smtClean="0">
                <a:solidFill>
                  <a:srgbClr val="984807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보호자 교류 </a:t>
            </a:r>
            <a:r>
              <a:rPr lang="ko-KR" altLang="en-US" sz="16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사업</a:t>
            </a:r>
            <a:endParaRPr lang="en-US" altLang="ko-KR" sz="1600" dirty="0" smtClean="0">
              <a:solidFill>
                <a:srgbClr val="984807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44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2179749"/>
            <a:ext cx="8496944" cy="2995737"/>
          </a:xfrm>
        </p:spPr>
        <p:txBody>
          <a:bodyPr/>
          <a:lstStyle/>
          <a:p>
            <a:pPr algn="ctr"/>
            <a:r>
              <a:rPr lang="ko-KR" altLang="en-US" sz="5400" b="1" dirty="0" smtClean="0">
                <a:latin typeface="Arial" pitchFamily="34" charset="0"/>
                <a:cs typeface="Arial" pitchFamily="34" charset="0"/>
              </a:rPr>
              <a:t>감사합니다</a:t>
            </a:r>
            <a:endParaRPr lang="ko-KR" alt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003798"/>
            <a:ext cx="8496944" cy="46064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아르바이트로 생계 유지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</a:rPr>
              <a:t>프리터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취업 의지를 잃은 </a:t>
            </a:r>
            <a:r>
              <a:rPr lang="ko-KR" altLang="en-US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니트족</a:t>
            </a:r>
            <a:endParaRPr lang="en-US" altLang="ko-KR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독립을 하지 못하는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캥거루족</a:t>
            </a:r>
            <a:endParaRPr lang="en-US" altLang="ko-KR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80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세 부모가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세 자식을 부양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8050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문제</a:t>
            </a:r>
            <a:endParaRPr lang="en-US" altLang="ko-KR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일본의 사회 문제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히키코모리</a:t>
            </a:r>
            <a:endParaRPr lang="en-US" altLang="ko-KR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목차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프리터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64" y="2297842"/>
            <a:ext cx="4269016" cy="2664296"/>
          </a:xfrm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1763688" y="884466"/>
            <a:ext cx="6912768" cy="1440160"/>
          </a:xfrm>
        </p:spPr>
        <p:txBody>
          <a:bodyPr/>
          <a:lstStyle/>
          <a:p>
            <a:r>
              <a:rPr lang="ko-KR" altLang="en-US" b="1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정규직 이외의 취업 형태</a:t>
            </a:r>
            <a:endParaRPr lang="en-US" altLang="ko-KR" b="1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아르바이트나 파트타이머 등을 통해 생계를 유지하는 사람</a:t>
            </a:r>
            <a:endParaRPr lang="en-US" altLang="ko-KR" sz="18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버블 붕괴 → 취직 </a:t>
            </a:r>
            <a:r>
              <a:rPr lang="en-US" altLang="ko-KR" sz="18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x,</a:t>
            </a:r>
            <a:r>
              <a:rPr lang="ko-KR" altLang="en-US" sz="18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아르바이트로 살아가는 청년층 등장</a:t>
            </a:r>
            <a:endParaRPr lang="ko-KR" altLang="en-US" sz="18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프리터의</a:t>
            </a:r>
            <a:r>
              <a:rPr lang="ko-KR" altLang="en-US" dirty="0" smtClean="0"/>
              <a:t> 기원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331640" y="1203598"/>
            <a:ext cx="7632848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1980 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일본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경제위기</a:t>
            </a:r>
            <a:endParaRPr lang="en-US" altLang="ko-KR" sz="16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경제난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취업난으로 대학 졸업생과 청년층이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취직하지 못하는 현상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이 장기적으로 이어짐</a:t>
            </a: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당시 일본의 수직적인 기업 문화와 회사 생활에 적응하지 못하고 입사 직후 금방 퇴사하는 현상이 빈번하게 발생</a:t>
            </a: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정규직에 대한 불만과 반발로 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프리터가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 대거 발생</a:t>
            </a:r>
            <a:endParaRPr lang="en-US" altLang="ko-KR" sz="16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아르바이트를 통해 장기적으로 생계를 유지하는 사회 집단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, 1987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년 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프리터라는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 단어 규정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프리터의</a:t>
            </a:r>
            <a:r>
              <a:rPr lang="ko-KR" altLang="en-US" dirty="0" smtClean="0"/>
              <a:t> 현황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347615"/>
            <a:ext cx="7355160" cy="3312368"/>
          </a:xfrm>
        </p:spPr>
        <p:txBody>
          <a:bodyPr/>
          <a:lstStyle/>
          <a:p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-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국가 차원</a:t>
            </a:r>
            <a:endParaRPr lang="en-US" altLang="ko-KR" sz="20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단순 노동에 종사하는 경우가 많기 때문에 고급 인력을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수급하는 일에 어려움 겪음</a:t>
            </a:r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-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노동시장 측면</a:t>
            </a:r>
            <a:endParaRPr lang="en-US" altLang="ko-KR" sz="20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잠재실업군과 잉여 노동력을 구성하고 있기 때문에 노동시장을 불안정하게 만드는 요인</a:t>
            </a: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  <a:p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-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경제적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, 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Arial" pitchFamily="34" charset="0"/>
              </a:rPr>
              <a:t>국가적 손해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니트족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259632" y="1199768"/>
            <a:ext cx="3672408" cy="36315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교육을 받거나 직업훈련에 종사하지 않고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실업자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인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사람</a:t>
            </a: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10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후반에서 </a:t>
            </a:r>
            <a:r>
              <a:rPr lang="en-US" altLang="ko-KR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30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사이의 미혼 취업 인구 중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취업에 대한 의지가 없는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이들</a:t>
            </a: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프리터</a:t>
            </a:r>
            <a:r>
              <a:rPr lang="en-US" altLang="ko-KR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: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일하고 싶어도 일자리를 구하지 못함 </a:t>
            </a: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err="1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니트족</a:t>
            </a:r>
            <a:r>
              <a:rPr lang="en-US" altLang="ko-KR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: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취업 의지를 가지지 않음</a:t>
            </a:r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ko-KR" altLang="en-US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7574"/>
            <a:ext cx="3600400" cy="38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니트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990056" y="1347615"/>
            <a:ext cx="6912768" cy="33123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2002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9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월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48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만 명에서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2003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52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만명으로 증가 </a:t>
            </a:r>
            <a:endParaRPr lang="en-US" altLang="ko-KR" sz="18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2008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상반기 청년 </a:t>
            </a:r>
            <a:r>
              <a:rPr lang="ko-KR" altLang="en-US" sz="1800" dirty="0" err="1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니트족은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113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만명</a:t>
            </a:r>
            <a:endParaRPr lang="en-US" altLang="ko-KR" sz="18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en-US" altLang="ko-KR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= 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청년층 실업자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32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만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8000</a:t>
            </a:r>
            <a:r>
              <a:rPr lang="ko-KR" altLang="en-US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명의 </a:t>
            </a:r>
            <a:r>
              <a:rPr lang="en-US" altLang="ko-KR" sz="1800" dirty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3.4</a:t>
            </a:r>
            <a:r>
              <a:rPr lang="ko-KR" altLang="en-US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배</a:t>
            </a:r>
            <a:endParaRPr lang="en-US" altLang="ko-KR" sz="18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sz="1800" dirty="0" smtClean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en-US" altLang="ko-KR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…</a:t>
            </a:r>
          </a:p>
          <a:p>
            <a:endParaRPr lang="en-US" altLang="ko-KR" sz="18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코로나</a:t>
            </a:r>
            <a:r>
              <a:rPr lang="en-US" altLang="ko-KR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19 </a:t>
            </a:r>
            <a:r>
              <a:rPr lang="ko-KR" altLang="en-US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이후 </a:t>
            </a:r>
            <a:r>
              <a:rPr lang="ko-KR" altLang="en-US" sz="18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젊은층</a:t>
            </a:r>
            <a:r>
              <a:rPr lang="en-US" altLang="ko-KR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(15~24</a:t>
            </a:r>
            <a:r>
              <a:rPr lang="ko-KR" altLang="en-US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</a:t>
            </a:r>
            <a:r>
              <a:rPr lang="en-US" altLang="ko-KR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) </a:t>
            </a:r>
            <a:r>
              <a:rPr lang="ko-KR" altLang="en-US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가운데 </a:t>
            </a:r>
            <a:r>
              <a:rPr lang="ko-KR" altLang="en-US" sz="1800" dirty="0" err="1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니트족</a:t>
            </a:r>
            <a:r>
              <a:rPr lang="ko-KR" altLang="en-US" sz="1800" dirty="0" smtClean="0">
                <a:solidFill>
                  <a:schemeClr val="tx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비율이 늘어난 것으로 추정</a:t>
            </a:r>
            <a:endParaRPr lang="en-US" altLang="ko-KR" sz="18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800" dirty="0">
              <a:solidFill>
                <a:schemeClr val="tx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00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캥거루족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5652120" y="1203598"/>
            <a:ext cx="3384376" cy="3384376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청년실업률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 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높아지고 주택의 가격이 비싸지면서 나타나는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현상</a:t>
            </a: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취업을 하지 않고 경제적으로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자립하지 못한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채 부모와 함께 사는 인구 </a:t>
            </a:r>
            <a:endParaRPr lang="en-US" altLang="ko-KR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부모가 경제활동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과 집안일을 맡아서 하고 자식은 취미활동을 즐기거나 집에서 시간을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보냄</a:t>
            </a:r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endParaRPr lang="en-US" altLang="ko-KR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패러사이트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싱글</a:t>
            </a:r>
            <a:r>
              <a:rPr lang="en-US" altLang="ko-KR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: </a:t>
            </a:r>
            <a:r>
              <a:rPr lang="ko-KR" altLang="en-US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부모에게 </a:t>
            </a:r>
            <a:r>
              <a:rPr lang="ko-KR" altLang="en-US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기생함</a:t>
            </a:r>
            <a:endParaRPr lang="ko-KR" altLang="en-US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47" y="1347614"/>
            <a:ext cx="4359817" cy="24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캥거루족의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문제점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91680" y="901422"/>
            <a:ext cx="7074532" cy="29957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돈이 급할 때만 임시로 취업할 뿐 </a:t>
            </a:r>
            <a:r>
              <a:rPr lang="ko-KR" altLang="en-US" sz="1600" dirty="0" err="1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정규취업을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하지 않는 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프리터</a:t>
            </a:r>
            <a:endParaRPr lang="en-US" altLang="ko-KR" sz="16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부모에게 기생하는 독신인 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패러사이트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싱글</a:t>
            </a:r>
            <a:endParaRPr lang="en-US" altLang="ko-KR" sz="16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rgbClr val="984807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4050 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중년의 캥거루가 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7080 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부모에게 얹혀사는 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7040, 8050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문제</a:t>
            </a:r>
            <a:endParaRPr lang="en-US" altLang="ko-KR" sz="16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1990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년대 경제 거품이 꺼지면서 일자리를 찾지 못하고 부모에게 얹혀 살던 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20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캥거루족 가운데 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3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분의 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1 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이상이 그대로 나이 먹어 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50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캥거루족이 됨 </a:t>
            </a: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70~80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대 노부모의 연금으로 생활</a:t>
            </a:r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부모가 세상을 뜨면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생계 수단이 끊김</a:t>
            </a:r>
            <a:endParaRPr lang="en-US" altLang="ko-KR" sz="1600" b="1" dirty="0" smtClean="0">
              <a:solidFill>
                <a:schemeClr val="accent6">
                  <a:lumMod val="50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en-US" altLang="ko-KR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-&gt;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고령화 문제</a:t>
            </a:r>
            <a:r>
              <a:rPr lang="ko-KR" altLang="en-US" sz="1600" dirty="0" smtClean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가 심각해질 수 있다는 경고</a:t>
            </a:r>
            <a:endParaRPr lang="en-US" altLang="ko-KR" sz="1600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19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701</Words>
  <Application>Microsoft Office PowerPoint</Application>
  <PresentationFormat>화면 슬라이드 쇼(16:9)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한컴산뜻돋움</vt:lpstr>
      <vt:lpstr>Arial</vt:lpstr>
      <vt:lpstr>Calibri</vt:lpstr>
      <vt:lpstr>Office Theme</vt:lpstr>
      <vt:lpstr>Custom Design</vt:lpstr>
      <vt:lpstr>PowerPoint 프레젠테이션</vt:lpstr>
      <vt:lpstr>   목차</vt:lpstr>
      <vt:lpstr>일본의 프리터</vt:lpstr>
      <vt:lpstr>프리터의 기원</vt:lpstr>
      <vt:lpstr>프리터의 현황</vt:lpstr>
      <vt:lpstr>니트족</vt:lpstr>
      <vt:lpstr>일본의 니트</vt:lpstr>
      <vt:lpstr>캥거루족</vt:lpstr>
      <vt:lpstr>캥거루족의 문제점</vt:lpstr>
      <vt:lpstr>캥거루족의 문제 사례</vt:lpstr>
      <vt:lpstr>우리나라의 캥거루족</vt:lpstr>
      <vt:lpstr>8050 문제</vt:lpstr>
      <vt:lpstr>8050의 발생 요인</vt:lpstr>
      <vt:lpstr>히키코모리</vt:lpstr>
      <vt:lpstr>히키코모리의 인구수</vt:lpstr>
      <vt:lpstr>히키코모리 통계</vt:lpstr>
      <vt:lpstr>히키코모리 현황</vt:lpstr>
      <vt:lpstr>히키코모리 대책</vt:lpstr>
      <vt:lpstr>  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Subin Gim</cp:lastModifiedBy>
  <cp:revision>35</cp:revision>
  <dcterms:created xsi:type="dcterms:W3CDTF">2014-04-01T16:27:38Z</dcterms:created>
  <dcterms:modified xsi:type="dcterms:W3CDTF">2023-05-02T19:14:43Z</dcterms:modified>
</cp:coreProperties>
</file>