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89" r:id="rId3"/>
    <p:sldId id="287" r:id="rId4"/>
    <p:sldId id="299" r:id="rId5"/>
    <p:sldId id="300" r:id="rId6"/>
    <p:sldId id="292" r:id="rId7"/>
    <p:sldId id="298" r:id="rId8"/>
    <p:sldId id="296" r:id="rId9"/>
    <p:sldId id="285" r:id="rId10"/>
    <p:sldId id="284" r:id="rId11"/>
    <p:sldId id="280" r:id="rId12"/>
    <p:sldId id="282" r:id="rId13"/>
    <p:sldId id="297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0C0"/>
    <a:srgbClr val="5BB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6" autoAdjust="0"/>
    <p:restoredTop sz="94687"/>
  </p:normalViewPr>
  <p:slideViewPr>
    <p:cSldViewPr snapToGrid="0">
      <p:cViewPr varScale="1">
        <p:scale>
          <a:sx n="104" d="100"/>
          <a:sy n="104" d="100"/>
        </p:scale>
        <p:origin x="24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A60B5B-17A6-35F1-2EAC-390D66673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80811E-2465-17AC-8152-8731B22A1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777671-9011-C7F6-ED88-6B7E012C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A11-B108-2643-ACC8-0C6E0CF98A3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81084-611B-2D4B-91C6-FDEE4867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99443F-0A32-39ED-D44A-0F83C03B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72C7-D3F5-8A46-AE7F-7EA0CC1D492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8060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225300-2A4D-307C-8CF4-70488E36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2F1773-2924-BB4A-D338-39B73000F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D18C21-0290-9D9F-A71C-839EBB5F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A11-B108-2643-ACC8-0C6E0CF98A3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402821-DE4E-52E6-DA3A-233B614F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DB2BDE-9FAD-9E13-5ECB-CD387A9D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72C7-D3F5-8A46-AE7F-7EA0CC1D492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243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3F5CC99-A842-2DA2-FA3B-00EB331B5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7382A9-8BE7-16B8-9FFD-D2161E36D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9E06B1-DDE6-1AA6-4717-DA037A68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A11-B108-2643-ACC8-0C6E0CF98A3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A85FE5-FC15-67DC-A7DC-BB214584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52572E-4CE8-672F-593E-44849AD7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72C7-D3F5-8A46-AE7F-7EA0CC1D492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4807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11A5A6-42BA-D73C-CDA0-DCBFBCD8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3C8DAD-385D-A4B0-F0D3-2CF818DB2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72596D-14F2-5754-12E8-618881D2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A11-B108-2643-ACC8-0C6E0CF98A3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D75C07-3852-2F0C-D2F3-E00989BC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FA9940-CF02-36D1-6BA5-61305ABB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72C7-D3F5-8A46-AE7F-7EA0CC1D492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0106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C0E39E-EEBE-98F3-22EC-D203C0B6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AC6485D-50EC-B2C8-42AA-39B453F36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FAEE8A-9A7A-4AB2-8566-BC68E845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A11-B108-2643-ACC8-0C6E0CF98A3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9993E9-0CDC-35BF-82FC-BAB5E800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65D108-6169-C95A-8605-2B342088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72C7-D3F5-8A46-AE7F-7EA0CC1D492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435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E07D39-05C5-9185-490F-D5C51390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B9CB91-A6B5-C709-B769-E712B25CD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C08F097-A17A-9319-115C-06B021866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94F8A1E-0E48-BA41-DD9B-14408F0D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A11-B108-2643-ACC8-0C6E0CF98A3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997C3F0-897B-91A1-F5E7-8140A46A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46F75A-4A58-461B-915B-3A8D637E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72C7-D3F5-8A46-AE7F-7EA0CC1D492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3984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661796-9239-F120-CFF6-34E885ED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AB6E86-D491-1BE6-D405-5C7242582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C9C25C6-DE2E-9E73-1DBD-64493EA08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34288A9-5F6E-592D-8AAC-5D1A79FE3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888702-F15A-7963-786C-F56B3DF52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07477B0-8FC6-B487-814F-C4503D08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A11-B108-2643-ACC8-0C6E0CF98A3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47555B4-88A6-9C99-6BDF-96BD3188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252541C-2B3B-500C-39BA-E8387022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72C7-D3F5-8A46-AE7F-7EA0CC1D492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5566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8AC771-C9D0-B06B-61A3-5F353A46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9CE9CF2-52E0-C405-DA85-FE738871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A11-B108-2643-ACC8-0C6E0CF98A3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AC2403B-5DCC-1B88-C305-3E8D11FE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47180B2-6A58-688F-A7C0-A4B079AE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72C7-D3F5-8A46-AE7F-7EA0CC1D492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6079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4DCAF2E-6AA5-5779-BE51-0A901051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A11-B108-2643-ACC8-0C6E0CF98A3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35AD1C2-E8FD-A7E1-EAEC-23179B5B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5332A1-4E75-330E-33EC-24C5BFEE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72C7-D3F5-8A46-AE7F-7EA0CC1D492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8069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A882AE-5AA2-9943-3C1C-C2C00186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40ED31-38AE-4E6F-016B-7C3EB8D5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C40149-1917-641E-8DAA-9CECA075B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7A8363-6574-FA33-0B9A-4AD745528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A11-B108-2643-ACC8-0C6E0CF98A3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581DB2-E932-67D7-80B1-586DBEBB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423136-E902-7310-09F1-56C6013E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72C7-D3F5-8A46-AE7F-7EA0CC1D492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102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DFCBA6-4A6C-1D5C-214C-6E9EE9F7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4EB1965-FEE4-5387-A9FD-A0C6FE19C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6FAC7AA-F197-EA6E-A758-2D9D522B0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5CA7A91-CD3C-CB26-7B5E-FF9EA42D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EA11-B108-2643-ACC8-0C6E0CF98A3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3C97F1-20FA-3657-597E-61C19F0F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46B0E6-6F11-AB3C-8374-F4589B50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72C7-D3F5-8A46-AE7F-7EA0CC1D492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5312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073B7E-B02B-521F-926E-C758A390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8C2C5A-6DA9-38D3-A151-C5C7C34BC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2BEE08-2D58-A52C-5C19-DE59EF9A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EA11-B108-2643-ACC8-0C6E0CF98A3B}" type="datetimeFigureOut">
              <a:rPr kumimoji="1" lang="ko-KR" altLang="en-US" smtClean="0"/>
              <a:t>2023-04-18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E4160C-79B6-C24C-16A7-FEBA1C11A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4C7DF5-5620-5723-B66C-F73F2BA3E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872C7-D3F5-8A46-AE7F-7EA0CC1D492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5777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lV5gHvhLwMg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mext.go.jp/a_menu/shotou/new-cs/youryou/chu/?_x_tr_sl=auto&amp;_x_tr_tl=ko&amp;_x_tr_hl=ja&amp;_x_tr_pto=wap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rasutoya.com/" TargetMode="External"/><Relationship Id="rId5" Type="http://schemas.openxmlformats.org/officeDocument/2006/relationships/hyperlink" Target="https://www.reportshop.co.kr/report/72531" TargetMode="External"/><Relationship Id="rId10" Type="http://schemas.openxmlformats.org/officeDocument/2006/relationships/hyperlink" Target="https://education.jnto.go.jp/ko/school-in-japan/school-life-in-japan/club-activities-in-japanese-schools/" TargetMode="External"/><Relationship Id="rId4" Type="http://schemas.openxmlformats.org/officeDocument/2006/relationships/hyperlink" Target="https://blog.naver.com/rainny09/222976540169" TargetMode="External"/><Relationship Id="rId9" Type="http://schemas.openxmlformats.org/officeDocument/2006/relationships/hyperlink" Target="https://www.mext.go.jp/a_menu/shotou/new-cs/youryou/ch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>
            <a:extLst>
              <a:ext uri="{FF2B5EF4-FFF2-40B4-BE49-F238E27FC236}">
                <a16:creationId xmlns:a16="http://schemas.microsoft.com/office/drawing/2014/main" id="{FE4613E4-2C2F-BC12-2F82-A9273E30F328}"/>
              </a:ext>
            </a:extLst>
          </p:cNvPr>
          <p:cNvSpPr/>
          <p:nvPr/>
        </p:nvSpPr>
        <p:spPr>
          <a:xfrm>
            <a:off x="228601" y="1574035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83D11C6A-D6BC-4D3A-73E7-4F9348D8CF09}"/>
              </a:ext>
            </a:extLst>
          </p:cNvPr>
          <p:cNvSpPr/>
          <p:nvPr/>
        </p:nvSpPr>
        <p:spPr>
          <a:xfrm flipV="1">
            <a:off x="228601" y="3555223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CCF78-8566-C91C-0981-246A68967C2F}"/>
              </a:ext>
            </a:extLst>
          </p:cNvPr>
          <p:cNvSpPr txBox="1"/>
          <p:nvPr/>
        </p:nvSpPr>
        <p:spPr>
          <a:xfrm>
            <a:off x="550130" y="1308274"/>
            <a:ext cx="20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중학생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E54BF37-98E9-EE88-431F-F879CABE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461" y="1292771"/>
            <a:ext cx="1666869" cy="656645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36C7349B-2F9C-F2C4-5335-B2D716E9275B}"/>
              </a:ext>
            </a:extLst>
          </p:cNvPr>
          <p:cNvSpPr txBox="1">
            <a:spLocks/>
          </p:cNvSpPr>
          <p:nvPr/>
        </p:nvSpPr>
        <p:spPr>
          <a:xfrm>
            <a:off x="253313" y="147602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교육제도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52120-D5AD-63F9-AD7F-6812E8D0552D}"/>
              </a:ext>
            </a:extLst>
          </p:cNvPr>
          <p:cNvSpPr txBox="1"/>
          <p:nvPr/>
        </p:nvSpPr>
        <p:spPr>
          <a:xfrm>
            <a:off x="476067" y="2404453"/>
            <a:ext cx="11965459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중학교 또한 총 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학기로 이루어짐</a:t>
            </a:r>
            <a:endParaRPr kumimoji="1" lang="en-US" altLang="ko-KR" sz="2900" dirty="0">
              <a:solidFill>
                <a:srgbClr val="179BD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2900" dirty="0">
              <a:solidFill>
                <a:srgbClr val="179BD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매년 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월부터 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월까지 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(7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월말부터 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월말까지 여름방학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b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endParaRPr kumimoji="1" lang="en-US" altLang="ko-KR" sz="2900" dirty="0">
              <a:solidFill>
                <a:srgbClr val="179BD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월부터 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월까지 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(12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월말부터 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월초에 짧은 휴식이 주어짐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endParaRPr kumimoji="1" lang="en-US" altLang="ko-KR" sz="2900" dirty="0">
              <a:solidFill>
                <a:srgbClr val="179BD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마지막으로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월부터 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월까지 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학기로 총 </a:t>
            </a:r>
            <a:r>
              <a:rPr kumimoji="1" lang="en-US" altLang="ko-KR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kumimoji="1" lang="ko-KR" altLang="en-US" sz="29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개학기로 이루어짐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188D450-0A3C-A730-DFAE-5AB38DE79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821" y="466500"/>
            <a:ext cx="1498588" cy="182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8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4D4218-9438-CE78-9475-C539CA0A7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4" name="양쪽 모서리가 둥근 사각형 3">
            <a:extLst>
              <a:ext uri="{FF2B5EF4-FFF2-40B4-BE49-F238E27FC236}">
                <a16:creationId xmlns:a16="http://schemas.microsoft.com/office/drawing/2014/main" id="{ECB1DF95-0517-5D72-D558-753171D10D47}"/>
              </a:ext>
            </a:extLst>
          </p:cNvPr>
          <p:cNvSpPr/>
          <p:nvPr/>
        </p:nvSpPr>
        <p:spPr>
          <a:xfrm>
            <a:off x="228601" y="1574035"/>
            <a:ext cx="11745097" cy="3043286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양쪽 모서리가 둥근 사각형 5">
            <a:extLst>
              <a:ext uri="{FF2B5EF4-FFF2-40B4-BE49-F238E27FC236}">
                <a16:creationId xmlns:a16="http://schemas.microsoft.com/office/drawing/2014/main" id="{D74B9970-9710-33A9-F4E8-F1264DFAA6DE}"/>
              </a:ext>
            </a:extLst>
          </p:cNvPr>
          <p:cNvSpPr/>
          <p:nvPr/>
        </p:nvSpPr>
        <p:spPr>
          <a:xfrm flipV="1">
            <a:off x="228601" y="3555223"/>
            <a:ext cx="11745097" cy="3043286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24A47EB3-16AF-20A4-4FAA-DFED9EC90C3C}"/>
              </a:ext>
            </a:extLst>
          </p:cNvPr>
          <p:cNvSpPr txBox="1">
            <a:spLocks/>
          </p:cNvSpPr>
          <p:nvPr/>
        </p:nvSpPr>
        <p:spPr>
          <a:xfrm>
            <a:off x="253313" y="160884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한일 교육제도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217CD-96CA-8B37-4F56-427EB788B31F}"/>
              </a:ext>
            </a:extLst>
          </p:cNvPr>
          <p:cNvSpPr txBox="1"/>
          <p:nvPr/>
        </p:nvSpPr>
        <p:spPr>
          <a:xfrm>
            <a:off x="531341" y="1314537"/>
            <a:ext cx="20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차이점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83D51D-C781-0E46-70C3-F7D78DF80B67}"/>
              </a:ext>
            </a:extLst>
          </p:cNvPr>
          <p:cNvSpPr txBox="1"/>
          <p:nvPr/>
        </p:nvSpPr>
        <p:spPr>
          <a:xfrm>
            <a:off x="508613" y="2475314"/>
            <a:ext cx="116813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일본은 입시가 한국처럼 수시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정시로 나뉘지 않음</a:t>
            </a:r>
            <a:endParaRPr kumimoji="1" lang="en-US" altLang="ko-KR" sz="20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대학교 학부 시험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“AO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시험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을 치뤄야 대학 입학이 가능함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endParaRPr kumimoji="1" lang="en-US" altLang="ko-KR" sz="20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한국과 일본의 큰 차이점은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국립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사립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 나뉘는 것</a:t>
            </a:r>
            <a:endParaRPr kumimoji="1" lang="en-US" altLang="ko-KR" sz="20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일본에선 사립대학교를 갈 때 모든 학부에 지원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시험이 가능</a:t>
            </a:r>
            <a:endParaRPr kumimoji="1" lang="en-US" altLang="ko-KR" sz="20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국립대학교는 한국과 비슷한 형태로 대학교 입시를 함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단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지원학과 개수 제한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한 학교에 한 학부만 지원 가능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endParaRPr kumimoji="1" lang="en-US" altLang="ko-KR" sz="20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한국은 학업 성취도와 경쟁에 중점을 두는 반면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</a:p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일본은 학업 성취도 뿐만 아니라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인성 발달과 사회적 기술에 중점을 둔 전인적 교육에 중점을 둠</a:t>
            </a:r>
            <a:endParaRPr kumimoji="1" lang="en-US" altLang="ko-KR" sz="20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73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4D4218-9438-CE78-9475-C539CA0A7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85E42A7-B34C-31A2-FBE5-F9C548E5774A}"/>
              </a:ext>
            </a:extLst>
          </p:cNvPr>
          <p:cNvSpPr txBox="1">
            <a:spLocks/>
          </p:cNvSpPr>
          <p:nvPr/>
        </p:nvSpPr>
        <p:spPr>
          <a:xfrm>
            <a:off x="327455" y="160884"/>
            <a:ext cx="2811163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마무리</a:t>
            </a:r>
          </a:p>
        </p:txBody>
      </p:sp>
      <p:sp>
        <p:nvSpPr>
          <p:cNvPr id="7" name="양쪽 모서리가 둥근 사각형 6">
            <a:extLst>
              <a:ext uri="{FF2B5EF4-FFF2-40B4-BE49-F238E27FC236}">
                <a16:creationId xmlns:a16="http://schemas.microsoft.com/office/drawing/2014/main" id="{1BC9FB74-8431-D18A-D923-8923D9AB5D3B}"/>
              </a:ext>
            </a:extLst>
          </p:cNvPr>
          <p:cNvSpPr/>
          <p:nvPr/>
        </p:nvSpPr>
        <p:spPr>
          <a:xfrm>
            <a:off x="228601" y="1462822"/>
            <a:ext cx="11745097" cy="3043286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양쪽 모서리가 둥근 사각형 7">
            <a:extLst>
              <a:ext uri="{FF2B5EF4-FFF2-40B4-BE49-F238E27FC236}">
                <a16:creationId xmlns:a16="http://schemas.microsoft.com/office/drawing/2014/main" id="{01764566-43BA-0FFD-7A36-EABD40D103BD}"/>
              </a:ext>
            </a:extLst>
          </p:cNvPr>
          <p:cNvSpPr/>
          <p:nvPr/>
        </p:nvSpPr>
        <p:spPr>
          <a:xfrm flipV="1">
            <a:off x="228601" y="3444010"/>
            <a:ext cx="11745097" cy="3043286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3189D-F241-0FDE-74A6-53A8AEF64BB9}"/>
              </a:ext>
            </a:extLst>
          </p:cNvPr>
          <p:cNvSpPr txBox="1"/>
          <p:nvPr/>
        </p:nvSpPr>
        <p:spPr>
          <a:xfrm>
            <a:off x="344343" y="2480378"/>
            <a:ext cx="122062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7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kumimoji="1" lang="ko-KR" altLang="en-US" sz="27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한국과 일본의 교육제도는 비슷하면서도 다른 면이 존재함</a:t>
            </a:r>
            <a:endParaRPr kumimoji="1" lang="en-US" altLang="ko-KR" sz="27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27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en-US" altLang="ko-KR" sz="27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kumimoji="1" lang="ko-KR" altLang="en-US" sz="27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일본의 교육제도를 알아보면서 굉장히 흥미로웠고 많은 걸 알아가게 됨</a:t>
            </a:r>
            <a:endParaRPr kumimoji="1" lang="en-US" altLang="ko-KR" sz="27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FontTx/>
              <a:buChar char="-"/>
            </a:pPr>
            <a:endParaRPr kumimoji="1" lang="en-US" altLang="ko-KR" sz="27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en-US" altLang="ko-KR" sz="27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kumimoji="1" lang="ko-KR" altLang="en-US" sz="27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일본의 동아리 교육제도가 부러웠음</a:t>
            </a:r>
            <a:endParaRPr kumimoji="1" lang="en-US" altLang="ko-KR" sz="27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FontTx/>
              <a:buChar char="-"/>
            </a:pPr>
            <a:endParaRPr kumimoji="1" lang="en-US" altLang="ko-KR" sz="27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en-US" altLang="ko-KR" sz="27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kumimoji="1" lang="ko-KR" altLang="en-US" sz="27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일본 중고등학교의 교육제도를 경험해보고 싶다 라는 생각이 듦</a:t>
            </a:r>
            <a:endParaRPr kumimoji="1" lang="en-US" altLang="ko-KR" sz="27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42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4D4218-9438-CE78-9475-C539CA0A7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27247202-E795-688E-4B70-F87BAC9D2F66}"/>
              </a:ext>
            </a:extLst>
          </p:cNvPr>
          <p:cNvSpPr/>
          <p:nvPr/>
        </p:nvSpPr>
        <p:spPr>
          <a:xfrm>
            <a:off x="228601" y="1462822"/>
            <a:ext cx="11745097" cy="3043286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양쪽 모서리가 둥근 사각형 3">
            <a:extLst>
              <a:ext uri="{FF2B5EF4-FFF2-40B4-BE49-F238E27FC236}">
                <a16:creationId xmlns:a16="http://schemas.microsoft.com/office/drawing/2014/main" id="{5CD0343E-0996-5EF4-9EEC-9D503D229232}"/>
              </a:ext>
            </a:extLst>
          </p:cNvPr>
          <p:cNvSpPr/>
          <p:nvPr/>
        </p:nvSpPr>
        <p:spPr>
          <a:xfrm flipV="1">
            <a:off x="228601" y="3444010"/>
            <a:ext cx="11745097" cy="3043286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26">
            <a:extLst>
              <a:ext uri="{FF2B5EF4-FFF2-40B4-BE49-F238E27FC236}">
                <a16:creationId xmlns:a16="http://schemas.microsoft.com/office/drawing/2014/main" id="{81BFA041-91CF-C5B3-9D94-E50CDBDF3D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599" y="1257713"/>
            <a:ext cx="760646" cy="659546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68C748A6-284F-B9AB-53AD-56D8EBB023B3}"/>
              </a:ext>
            </a:extLst>
          </p:cNvPr>
          <p:cNvSpPr txBox="1">
            <a:spLocks/>
          </p:cNvSpPr>
          <p:nvPr/>
        </p:nvSpPr>
        <p:spPr>
          <a:xfrm>
            <a:off x="960468" y="226122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ko-KR" altLang="en-US" sz="65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자료 출처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80EEB-CFE0-26CE-EF80-38C5465B3B1D}"/>
              </a:ext>
            </a:extLst>
          </p:cNvPr>
          <p:cNvSpPr txBox="1"/>
          <p:nvPr/>
        </p:nvSpPr>
        <p:spPr>
          <a:xfrm>
            <a:off x="358488" y="2396110"/>
            <a:ext cx="117764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1500" dirty="0">
                <a:solidFill>
                  <a:srgbClr val="DCA10D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hlinkClick r:id="rId4"/>
              </a:rPr>
              <a:t>https://blog.naver.com/rainny09/222976540169</a:t>
            </a:r>
            <a:r>
              <a:rPr lang="en" altLang="ko-KR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(</a:t>
            </a:r>
            <a:r>
              <a:rPr lang="ko-KR" altLang="en-US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초등학교의 교육제도</a:t>
            </a:r>
            <a:r>
              <a:rPr lang="en-US" altLang="ko-KR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500" dirty="0">
              <a:solidFill>
                <a:srgbClr val="DCA10D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ko-KR" altLang="en-US" sz="15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" altLang="ko-KR" sz="1500" dirty="0">
                <a:solidFill>
                  <a:srgbClr val="DCA10D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hlinkClick r:id="rId5"/>
              </a:rPr>
              <a:t>https://www.reportshop.co.kr/report/72531</a:t>
            </a:r>
            <a:r>
              <a:rPr lang="en" altLang="ko-KR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(</a:t>
            </a:r>
            <a:r>
              <a:rPr lang="ko-KR" altLang="en-US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초등학교의 교육제도</a:t>
            </a:r>
            <a:r>
              <a:rPr lang="en-US" altLang="ko-KR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500" dirty="0">
              <a:solidFill>
                <a:srgbClr val="DCA10D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ko-KR" altLang="en-US" sz="15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" altLang="ko-KR" sz="1500" dirty="0">
                <a:solidFill>
                  <a:srgbClr val="DCA10D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hlinkClick r:id="rId6"/>
              </a:rPr>
              <a:t>https://www.irasutoya.com/</a:t>
            </a:r>
            <a:r>
              <a:rPr lang="en" altLang="ko-KR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(</a:t>
            </a:r>
            <a:r>
              <a:rPr lang="ko-KR" altLang="en-US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모든 일러스트</a:t>
            </a:r>
            <a:r>
              <a:rPr lang="en-US" altLang="ko-KR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500" dirty="0">
              <a:solidFill>
                <a:srgbClr val="DCA10D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ko-KR" altLang="en-US" sz="15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" altLang="ko-KR" sz="1500" dirty="0">
                <a:solidFill>
                  <a:srgbClr val="DCA10D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hlinkClick r:id="rId7"/>
              </a:rPr>
              <a:t>https://www.mext.go.jp/a_menu/shotou/new-cs/youryou/chu/?_x_tr_sl=auto&amp;_x_tr_tl=ko&amp;_x_tr_hl=ja&amp;_x_tr_pto=wapp</a:t>
            </a:r>
            <a:endParaRPr lang="en" altLang="ko-KR" sz="1500" dirty="0">
              <a:solidFill>
                <a:srgbClr val="DCA10D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" altLang="ko-KR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중학교의 교육제도</a:t>
            </a:r>
            <a:r>
              <a:rPr lang="en-US" altLang="ko-KR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endParaRPr lang="en-US" altLang="ko-KR" sz="150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" altLang="ko-KR" sz="1500" dirty="0">
                <a:solidFill>
                  <a:srgbClr val="DCA10D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hlinkClick r:id="rId8"/>
              </a:rPr>
              <a:t>https://youtu.be/lV5gHvhLwMg</a:t>
            </a:r>
            <a:r>
              <a:rPr lang="ko-KR" altLang="en-US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중학교 교과서</a:t>
            </a:r>
            <a:r>
              <a:rPr lang="en-US" altLang="ko-KR" sz="15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500" dirty="0">
              <a:solidFill>
                <a:srgbClr val="DCA10D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ko-KR" altLang="en-US" sz="15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" altLang="ko-KR" sz="1500" dirty="0">
                <a:solidFill>
                  <a:srgbClr val="DCA10D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hlinkClick r:id="rId9"/>
              </a:rPr>
              <a:t>https://www.mext.go.jp/a_menu/shotou/new-cs/youryou/chu/</a:t>
            </a:r>
            <a:r>
              <a:rPr lang="en" altLang="ko-KR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(</a:t>
            </a:r>
            <a:r>
              <a:rPr lang="ko-KR" altLang="en-US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중학교의 교육제도 과목</a:t>
            </a:r>
            <a:r>
              <a:rPr lang="en-US" altLang="ko-KR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500" dirty="0">
              <a:solidFill>
                <a:srgbClr val="DCA10D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ko-KR" altLang="en-US" sz="15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" altLang="ko-KR" sz="1500" dirty="0">
                <a:solidFill>
                  <a:srgbClr val="DCA10D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  <a:hlinkClick r:id="rId10"/>
              </a:rPr>
              <a:t>https://education.jnto.go.jp/ko/school-in-japan/school-life-in-japan/club-activities-in-japanese-schools/</a:t>
            </a:r>
            <a:r>
              <a:rPr lang="en" altLang="ko-KR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(</a:t>
            </a:r>
            <a:r>
              <a:rPr lang="ko-KR" altLang="en-US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동아리</a:t>
            </a:r>
            <a:r>
              <a:rPr lang="en-US" altLang="ko-KR" sz="150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500" dirty="0">
              <a:solidFill>
                <a:srgbClr val="DCA10D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763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4D4218-9438-CE78-9475-C539CA0A7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27247202-E795-688E-4B70-F87BAC9D2F66}"/>
              </a:ext>
            </a:extLst>
          </p:cNvPr>
          <p:cNvSpPr/>
          <p:nvPr/>
        </p:nvSpPr>
        <p:spPr>
          <a:xfrm>
            <a:off x="228601" y="320842"/>
            <a:ext cx="11745097" cy="4185266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양쪽 모서리가 둥근 사각형 3">
            <a:extLst>
              <a:ext uri="{FF2B5EF4-FFF2-40B4-BE49-F238E27FC236}">
                <a16:creationId xmlns:a16="http://schemas.microsoft.com/office/drawing/2014/main" id="{5CD0343E-0996-5EF4-9EEC-9D503D229232}"/>
              </a:ext>
            </a:extLst>
          </p:cNvPr>
          <p:cNvSpPr/>
          <p:nvPr/>
        </p:nvSpPr>
        <p:spPr>
          <a:xfrm flipV="1">
            <a:off x="228601" y="2302030"/>
            <a:ext cx="11745097" cy="4185266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3CDC42F-CADB-18C2-8C8A-2B4088A50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1" y="926592"/>
            <a:ext cx="10892534" cy="553632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09625070-3889-49D5-4047-7D650660FB3C}"/>
              </a:ext>
            </a:extLst>
          </p:cNvPr>
          <p:cNvSpPr txBox="1">
            <a:spLocks/>
          </p:cNvSpPr>
          <p:nvPr/>
        </p:nvSpPr>
        <p:spPr>
          <a:xfrm>
            <a:off x="1118287" y="2325432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ko-KR" altLang="en-US" sz="100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33927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>
            <a:extLst>
              <a:ext uri="{FF2B5EF4-FFF2-40B4-BE49-F238E27FC236}">
                <a16:creationId xmlns:a16="http://schemas.microsoft.com/office/drawing/2014/main" id="{FE4613E4-2C2F-BC12-2F82-A9273E30F328}"/>
              </a:ext>
            </a:extLst>
          </p:cNvPr>
          <p:cNvSpPr/>
          <p:nvPr/>
        </p:nvSpPr>
        <p:spPr>
          <a:xfrm>
            <a:off x="228601" y="1574035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83D11C6A-D6BC-4D3A-73E7-4F9348D8CF09}"/>
              </a:ext>
            </a:extLst>
          </p:cNvPr>
          <p:cNvSpPr/>
          <p:nvPr/>
        </p:nvSpPr>
        <p:spPr>
          <a:xfrm flipV="1">
            <a:off x="228601" y="3555223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97193-C36B-55AC-9D49-CE9B504B79D8}"/>
              </a:ext>
            </a:extLst>
          </p:cNvPr>
          <p:cNvSpPr txBox="1"/>
          <p:nvPr/>
        </p:nvSpPr>
        <p:spPr>
          <a:xfrm>
            <a:off x="667997" y="2948911"/>
            <a:ext cx="119654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국어</a:t>
            </a:r>
            <a:r>
              <a:rPr kumimoji="1" lang="en-US" altLang="ko-KR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사회 </a:t>
            </a:r>
            <a:r>
              <a:rPr kumimoji="1" lang="en-US" altLang="ko-KR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지리</a:t>
            </a:r>
            <a:r>
              <a:rPr kumimoji="1" lang="en-US" altLang="ko-KR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역사</a:t>
            </a:r>
            <a:r>
              <a:rPr kumimoji="1" lang="en-US" altLang="ko-KR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),</a:t>
            </a:r>
            <a:r>
              <a:rPr kumimoji="1" lang="ko-KR" altLang="en-US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근대 사회</a:t>
            </a:r>
            <a:endParaRPr kumimoji="1" lang="en-US" altLang="ko-KR" sz="3300" dirty="0">
              <a:solidFill>
                <a:srgbClr val="179BD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수학</a:t>
            </a:r>
            <a:r>
              <a:rPr kumimoji="1" lang="en-US" altLang="ko-KR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이과</a:t>
            </a:r>
            <a:r>
              <a:rPr kumimoji="1" lang="en-US" altLang="ko-KR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영어</a:t>
            </a:r>
            <a:endParaRPr kumimoji="1" lang="en-US" altLang="ko-KR" sz="3300" dirty="0">
              <a:solidFill>
                <a:srgbClr val="179BD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음악</a:t>
            </a:r>
            <a:r>
              <a:rPr kumimoji="1" lang="en-US" altLang="ko-KR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</a:t>
            </a:r>
            <a:r>
              <a:rPr kumimoji="1" lang="ko-KR" altLang="en-US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미술</a:t>
            </a:r>
            <a:endParaRPr kumimoji="1" lang="en-US" altLang="ko-KR" sz="3300" dirty="0">
              <a:solidFill>
                <a:srgbClr val="179BD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보건 체육</a:t>
            </a:r>
            <a:endParaRPr kumimoji="1" lang="en-US" altLang="ko-KR" sz="3300" dirty="0">
              <a:solidFill>
                <a:srgbClr val="179BD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도덕</a:t>
            </a:r>
            <a:endParaRPr kumimoji="1" lang="en-US" altLang="ko-KR" sz="3300" dirty="0">
              <a:solidFill>
                <a:srgbClr val="179BD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특별활동</a:t>
            </a:r>
            <a:r>
              <a:rPr kumimoji="1" lang="en-US" altLang="ko-KR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33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학급활동</a:t>
            </a:r>
            <a:endParaRPr kumimoji="1" lang="en-US" altLang="ko-KR" sz="3300" dirty="0">
              <a:solidFill>
                <a:srgbClr val="179BD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4203B-D100-44CA-9DA4-42CAA2A59D97}"/>
              </a:ext>
            </a:extLst>
          </p:cNvPr>
          <p:cNvSpPr txBox="1"/>
          <p:nvPr/>
        </p:nvSpPr>
        <p:spPr>
          <a:xfrm>
            <a:off x="486272" y="2039372"/>
            <a:ext cx="119654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5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중학교의 교과과목</a:t>
            </a:r>
            <a:endParaRPr kumimoji="1" lang="en-US" altLang="ko-KR" sz="45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317D3FE-705B-F36B-AA17-A468250E0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317" y="4568269"/>
            <a:ext cx="1221340" cy="1850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0D5432-B695-DB97-2A5C-FADC181420B4}"/>
              </a:ext>
            </a:extLst>
          </p:cNvPr>
          <p:cNvSpPr txBox="1"/>
          <p:nvPr/>
        </p:nvSpPr>
        <p:spPr>
          <a:xfrm>
            <a:off x="550130" y="1308274"/>
            <a:ext cx="20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중학생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0277C1B-74F6-CFC6-C7C2-E8E54B39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461" y="1292771"/>
            <a:ext cx="1666869" cy="656645"/>
          </a:xfrm>
          <a:prstGeom prst="rect">
            <a:avLst/>
          </a:prstGeom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CC714785-E547-64FD-965E-6C8CE295F1A0}"/>
              </a:ext>
            </a:extLst>
          </p:cNvPr>
          <p:cNvSpPr txBox="1">
            <a:spLocks/>
          </p:cNvSpPr>
          <p:nvPr/>
        </p:nvSpPr>
        <p:spPr>
          <a:xfrm>
            <a:off x="253313" y="147602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179BD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교육제도</a:t>
            </a:r>
          </a:p>
        </p:txBody>
      </p:sp>
    </p:spTree>
    <p:extLst>
      <p:ext uri="{BB962C8B-B14F-4D97-AF65-F5344CB8AC3E}">
        <p14:creationId xmlns:p14="http://schemas.microsoft.com/office/powerpoint/2010/main" val="26506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>
            <a:extLst>
              <a:ext uri="{FF2B5EF4-FFF2-40B4-BE49-F238E27FC236}">
                <a16:creationId xmlns:a16="http://schemas.microsoft.com/office/drawing/2014/main" id="{FE4613E4-2C2F-BC12-2F82-A9273E30F328}"/>
              </a:ext>
            </a:extLst>
          </p:cNvPr>
          <p:cNvSpPr/>
          <p:nvPr/>
        </p:nvSpPr>
        <p:spPr>
          <a:xfrm>
            <a:off x="228601" y="1574035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83D11C6A-D6BC-4D3A-73E7-4F9348D8CF09}"/>
              </a:ext>
            </a:extLst>
          </p:cNvPr>
          <p:cNvSpPr/>
          <p:nvPr/>
        </p:nvSpPr>
        <p:spPr>
          <a:xfrm flipV="1">
            <a:off x="228601" y="3555223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CCF78-8566-C91C-0981-246A68967C2F}"/>
              </a:ext>
            </a:extLst>
          </p:cNvPr>
          <p:cNvSpPr txBox="1"/>
          <p:nvPr/>
        </p:nvSpPr>
        <p:spPr>
          <a:xfrm>
            <a:off x="531341" y="1314537"/>
            <a:ext cx="20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고등학생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087AF77-083E-69C1-7703-CB079EC47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641" y="1269475"/>
            <a:ext cx="1180157" cy="68663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82F6291-7F0B-8543-1A96-87B626C13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99" y="657717"/>
            <a:ext cx="3332205" cy="18771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E25700A-19C3-6D6E-6D77-BDB2ADF97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504" y="802202"/>
            <a:ext cx="1341500" cy="1631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FB46D4-6162-A61A-3FA7-6C363829C227}"/>
              </a:ext>
            </a:extLst>
          </p:cNvPr>
          <p:cNvSpPr txBox="1"/>
          <p:nvPr/>
        </p:nvSpPr>
        <p:spPr>
          <a:xfrm>
            <a:off x="425963" y="2391927"/>
            <a:ext cx="1196545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고등학교 또한 총 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학기로 이루어짐</a:t>
            </a:r>
            <a:endParaRPr kumimoji="1" lang="en-US" altLang="ko-KR" sz="29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29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매년 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월부터 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월까지 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(7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월말부터 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월말까지 여름방학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b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endParaRPr kumimoji="1" lang="en-US" altLang="ko-KR" sz="29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월부터 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월까지 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(12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월말부터 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월초에 짧은 휴식이 주어짐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endParaRPr kumimoji="1" lang="en-US" altLang="ko-KR" sz="29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마지막으로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월부터 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월까지 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학기로 총 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개학기로 이루어짐</a:t>
            </a:r>
            <a:endParaRPr kumimoji="1" lang="en-US" altLang="ko-KR" sz="29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+</a:t>
            </a:r>
            <a:r>
              <a:rPr kumimoji="1" lang="ko-KR" altLang="en-US" sz="29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대학교 입시를 위한 시기 추가됨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87FA1573-D2F5-F6D7-AB29-24E1C392F002}"/>
              </a:ext>
            </a:extLst>
          </p:cNvPr>
          <p:cNvSpPr txBox="1">
            <a:spLocks/>
          </p:cNvSpPr>
          <p:nvPr/>
        </p:nvSpPr>
        <p:spPr>
          <a:xfrm>
            <a:off x="253313" y="147602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교육제도</a:t>
            </a:r>
          </a:p>
        </p:txBody>
      </p:sp>
    </p:spTree>
    <p:extLst>
      <p:ext uri="{BB962C8B-B14F-4D97-AF65-F5344CB8AC3E}">
        <p14:creationId xmlns:p14="http://schemas.microsoft.com/office/powerpoint/2010/main" val="18756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>
            <a:extLst>
              <a:ext uri="{FF2B5EF4-FFF2-40B4-BE49-F238E27FC236}">
                <a16:creationId xmlns:a16="http://schemas.microsoft.com/office/drawing/2014/main" id="{FE4613E4-2C2F-BC12-2F82-A9273E30F328}"/>
              </a:ext>
            </a:extLst>
          </p:cNvPr>
          <p:cNvSpPr/>
          <p:nvPr/>
        </p:nvSpPr>
        <p:spPr>
          <a:xfrm>
            <a:off x="228601" y="1574035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83D11C6A-D6BC-4D3A-73E7-4F9348D8CF09}"/>
              </a:ext>
            </a:extLst>
          </p:cNvPr>
          <p:cNvSpPr/>
          <p:nvPr/>
        </p:nvSpPr>
        <p:spPr>
          <a:xfrm flipV="1">
            <a:off x="228601" y="3555223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B46D4-6162-A61A-3FA7-6C363829C227}"/>
              </a:ext>
            </a:extLst>
          </p:cNvPr>
          <p:cNvSpPr txBox="1"/>
          <p:nvPr/>
        </p:nvSpPr>
        <p:spPr>
          <a:xfrm>
            <a:off x="695144" y="2038850"/>
            <a:ext cx="119654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보통과</a:t>
            </a:r>
            <a:endParaRPr kumimoji="1" lang="en-US" altLang="ko-KR" sz="27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일반적인 과목을 교육</a:t>
            </a:r>
            <a:endParaRPr kumimoji="1" lang="en-US" altLang="ko-KR" sz="27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대학 진학을 위한 교육과정</a:t>
            </a:r>
            <a:endParaRPr kumimoji="1" lang="en-US" altLang="ko-KR" sz="27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27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전문학과</a:t>
            </a:r>
            <a:endParaRPr kumimoji="1" lang="en-US" altLang="ko-KR" sz="27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전문지식</a:t>
            </a:r>
            <a:r>
              <a:rPr kumimoji="1" lang="en-US" altLang="ko-KR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기술에 대한 교육 </a:t>
            </a:r>
            <a:r>
              <a:rPr kumimoji="1" lang="en-US" altLang="ko-KR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농업</a:t>
            </a:r>
            <a:r>
              <a:rPr kumimoji="1" lang="en-US" altLang="ko-KR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공업</a:t>
            </a:r>
            <a:r>
              <a:rPr kumimoji="1" lang="en-US" altLang="ko-KR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상업</a:t>
            </a:r>
            <a:r>
              <a:rPr kumimoji="1" lang="en-US" altLang="ko-KR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가정</a:t>
            </a:r>
            <a:r>
              <a:rPr kumimoji="1" lang="en-US" altLang="ko-KR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간호 등</a:t>
            </a:r>
            <a:r>
              <a:rPr kumimoji="1" lang="en-US" altLang="ko-KR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자격증 취득 교육과 실습</a:t>
            </a:r>
            <a:endParaRPr kumimoji="1" lang="en-US" altLang="ko-KR" sz="27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27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종합학과</a:t>
            </a:r>
            <a:endParaRPr kumimoji="1" lang="en-US" altLang="ko-KR" sz="27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기본과목</a:t>
            </a:r>
            <a:r>
              <a:rPr kumimoji="1" lang="en-US" altLang="ko-KR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+</a:t>
            </a:r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전문과목 </a:t>
            </a:r>
            <a:r>
              <a:rPr kumimoji="1" lang="en-US" altLang="ko-KR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희망과목을 선택 가능</a:t>
            </a:r>
            <a:r>
              <a:rPr kumimoji="1" lang="en-US" altLang="ko-KR" sz="27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kumimoji="1" lang="ko-KR" altLang="en-US" sz="27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322F0-99A9-8C70-1DE2-4BB204A788F6}"/>
              </a:ext>
            </a:extLst>
          </p:cNvPr>
          <p:cNvSpPr txBox="1"/>
          <p:nvPr/>
        </p:nvSpPr>
        <p:spPr>
          <a:xfrm>
            <a:off x="531341" y="1314537"/>
            <a:ext cx="20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고등학생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AA5B37B-4521-8BDD-8204-EDE58E01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641" y="1269475"/>
            <a:ext cx="1180157" cy="686637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9AF1B5E4-D388-8BB8-5B84-A045692DBE18}"/>
              </a:ext>
            </a:extLst>
          </p:cNvPr>
          <p:cNvSpPr txBox="1">
            <a:spLocks/>
          </p:cNvSpPr>
          <p:nvPr/>
        </p:nvSpPr>
        <p:spPr>
          <a:xfrm>
            <a:off x="253313" y="147602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교육제도</a:t>
            </a:r>
          </a:p>
        </p:txBody>
      </p:sp>
    </p:spTree>
    <p:extLst>
      <p:ext uri="{BB962C8B-B14F-4D97-AF65-F5344CB8AC3E}">
        <p14:creationId xmlns:p14="http://schemas.microsoft.com/office/powerpoint/2010/main" val="226773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>
            <a:extLst>
              <a:ext uri="{FF2B5EF4-FFF2-40B4-BE49-F238E27FC236}">
                <a16:creationId xmlns:a16="http://schemas.microsoft.com/office/drawing/2014/main" id="{FE4613E4-2C2F-BC12-2F82-A9273E30F328}"/>
              </a:ext>
            </a:extLst>
          </p:cNvPr>
          <p:cNvSpPr/>
          <p:nvPr/>
        </p:nvSpPr>
        <p:spPr>
          <a:xfrm>
            <a:off x="228601" y="1574035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83D11C6A-D6BC-4D3A-73E7-4F9348D8CF09}"/>
              </a:ext>
            </a:extLst>
          </p:cNvPr>
          <p:cNvSpPr/>
          <p:nvPr/>
        </p:nvSpPr>
        <p:spPr>
          <a:xfrm flipV="1">
            <a:off x="228601" y="3555223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B46D4-6162-A61A-3FA7-6C363829C227}"/>
              </a:ext>
            </a:extLst>
          </p:cNvPr>
          <p:cNvSpPr txBox="1"/>
          <p:nvPr/>
        </p:nvSpPr>
        <p:spPr>
          <a:xfrm>
            <a:off x="531342" y="2049086"/>
            <a:ext cx="9987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일본 고등학교의 교과과목</a:t>
            </a:r>
            <a:endParaRPr kumimoji="1" lang="en-US" altLang="ko-KR" sz="4800" dirty="0">
              <a:solidFill>
                <a:srgbClr val="00B05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23B41-6EB1-249E-2A33-F9A075C2FFF2}"/>
              </a:ext>
            </a:extLst>
          </p:cNvPr>
          <p:cNvSpPr txBox="1"/>
          <p:nvPr/>
        </p:nvSpPr>
        <p:spPr>
          <a:xfrm>
            <a:off x="740849" y="2984753"/>
            <a:ext cx="107720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국어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지리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역사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윤리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이과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과학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보건체육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예술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미술*음악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공예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서도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b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영어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가정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정보 </a:t>
            </a:r>
            <a:endParaRPr kumimoji="1" lang="en-US" altLang="ko-KR" sz="32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 이수 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(=</a:t>
            </a: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자연과학으로 수학이나 과학을 학술적으로 배움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 우리나라에 없는 과목</a:t>
            </a:r>
            <a:endParaRPr kumimoji="1" lang="en-US" altLang="ko-KR" sz="32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학년부터 문과</a:t>
            </a:r>
            <a:r>
              <a:rPr kumimoji="1" lang="en-US" altLang="ko-KR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이과를 선택하게 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41220-3DB5-E6A9-F331-57DC377AA44E}"/>
              </a:ext>
            </a:extLst>
          </p:cNvPr>
          <p:cNvSpPr txBox="1"/>
          <p:nvPr/>
        </p:nvSpPr>
        <p:spPr>
          <a:xfrm>
            <a:off x="531341" y="1314537"/>
            <a:ext cx="20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고등학생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B8FD3CA-29E4-A6F7-F5EE-04AEA69C4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641" y="1269475"/>
            <a:ext cx="1180157" cy="686637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C124BA7D-48D1-3416-9C62-BBCD34803837}"/>
              </a:ext>
            </a:extLst>
          </p:cNvPr>
          <p:cNvSpPr txBox="1">
            <a:spLocks/>
          </p:cNvSpPr>
          <p:nvPr/>
        </p:nvSpPr>
        <p:spPr>
          <a:xfrm>
            <a:off x="253313" y="147602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교육제도</a:t>
            </a:r>
          </a:p>
        </p:txBody>
      </p:sp>
    </p:spTree>
    <p:extLst>
      <p:ext uri="{BB962C8B-B14F-4D97-AF65-F5344CB8AC3E}">
        <p14:creationId xmlns:p14="http://schemas.microsoft.com/office/powerpoint/2010/main" val="18250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>
            <a:extLst>
              <a:ext uri="{FF2B5EF4-FFF2-40B4-BE49-F238E27FC236}">
                <a16:creationId xmlns:a16="http://schemas.microsoft.com/office/drawing/2014/main" id="{FE4613E4-2C2F-BC12-2F82-A9273E30F328}"/>
              </a:ext>
            </a:extLst>
          </p:cNvPr>
          <p:cNvSpPr/>
          <p:nvPr/>
        </p:nvSpPr>
        <p:spPr>
          <a:xfrm>
            <a:off x="228601" y="1574035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83D11C6A-D6BC-4D3A-73E7-4F9348D8CF09}"/>
              </a:ext>
            </a:extLst>
          </p:cNvPr>
          <p:cNvSpPr/>
          <p:nvPr/>
        </p:nvSpPr>
        <p:spPr>
          <a:xfrm flipV="1">
            <a:off x="228601" y="3555223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BF821-9820-1871-82F4-ABA859A75356}"/>
              </a:ext>
            </a:extLst>
          </p:cNvPr>
          <p:cNvSpPr txBox="1"/>
          <p:nvPr/>
        </p:nvSpPr>
        <p:spPr>
          <a:xfrm>
            <a:off x="136587" y="2015051"/>
            <a:ext cx="34709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48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kumimoji="1" lang="ko-KR" altLang="en-US" sz="48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입시</a:t>
            </a:r>
            <a:r>
              <a:rPr kumimoji="1" lang="en-US" altLang="ko-KR" sz="48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7F4AAC5-9C01-7D64-9C24-7323F8041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989" y="801268"/>
            <a:ext cx="1669826" cy="1669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23A380-6A2C-55EE-4F1A-5BB22BF1A359}"/>
              </a:ext>
            </a:extLst>
          </p:cNvPr>
          <p:cNvSpPr txBox="1"/>
          <p:nvPr/>
        </p:nvSpPr>
        <p:spPr>
          <a:xfrm>
            <a:off x="499175" y="3059269"/>
            <a:ext cx="1256432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6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고등학교 성적과 대학교 학부 시험 </a:t>
            </a:r>
            <a:r>
              <a:rPr kumimoji="1" lang="en-US" altLang="ko-KR" sz="26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(AO</a:t>
            </a:r>
            <a:r>
              <a:rPr kumimoji="1" lang="ko-KR" altLang="en-US" sz="26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시험</a:t>
            </a:r>
            <a:r>
              <a:rPr kumimoji="1" lang="en-US" altLang="ko-KR" sz="26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kumimoji="1" lang="ko-KR" altLang="en-US" sz="26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치뤄야 대학 입학이 가능</a:t>
            </a:r>
            <a:endParaRPr kumimoji="1" lang="en-US" altLang="ko-KR" sz="2600" dirty="0">
              <a:solidFill>
                <a:srgbClr val="5BB54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kumimoji="1" lang="en-US" altLang="ko-KR" sz="2400" dirty="0">
              <a:solidFill>
                <a:srgbClr val="5BB54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공립</a:t>
            </a:r>
            <a:endParaRPr kumimoji="1" lang="en-US" altLang="ko-KR" sz="2200" dirty="0">
              <a:solidFill>
                <a:srgbClr val="5BB54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일반입시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학력검사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국영수사과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)+</a:t>
            </a:r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내신서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추천입시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면접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1" lang="ko-KR" altLang="en-US" sz="2200" dirty="0" err="1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소논문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+</a:t>
            </a:r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내신서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b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사립</a:t>
            </a:r>
            <a:endParaRPr kumimoji="1" lang="en-US" altLang="ko-KR" sz="2200" dirty="0">
              <a:solidFill>
                <a:srgbClr val="5BB54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일반입시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복수입시가능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),</a:t>
            </a:r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학력검사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국영수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),</a:t>
            </a:r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단수추천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kumimoji="1" lang="ko-KR" altLang="en-US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합격하면 반드시 입학해야 함</a:t>
            </a:r>
            <a:r>
              <a:rPr kumimoji="1" lang="en-US" altLang="ko-KR" sz="2200" dirty="0">
                <a:solidFill>
                  <a:srgbClr val="5BB54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DA3C5-74DA-E0D5-E085-35E3360D86CE}"/>
              </a:ext>
            </a:extLst>
          </p:cNvPr>
          <p:cNvSpPr txBox="1"/>
          <p:nvPr/>
        </p:nvSpPr>
        <p:spPr>
          <a:xfrm>
            <a:off x="531341" y="1314537"/>
            <a:ext cx="20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고등학생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35C32AA-4501-AB2C-72C2-3B8A574E9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41" y="1269475"/>
            <a:ext cx="1180157" cy="686637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2517F1C5-B814-5B9E-E23F-4A5FCD272EB8}"/>
              </a:ext>
            </a:extLst>
          </p:cNvPr>
          <p:cNvSpPr txBox="1">
            <a:spLocks/>
          </p:cNvSpPr>
          <p:nvPr/>
        </p:nvSpPr>
        <p:spPr>
          <a:xfrm>
            <a:off x="253313" y="147602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교육제도</a:t>
            </a:r>
          </a:p>
        </p:txBody>
      </p:sp>
    </p:spTree>
    <p:extLst>
      <p:ext uri="{BB962C8B-B14F-4D97-AF65-F5344CB8AC3E}">
        <p14:creationId xmlns:p14="http://schemas.microsoft.com/office/powerpoint/2010/main" val="28164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>
            <a:extLst>
              <a:ext uri="{FF2B5EF4-FFF2-40B4-BE49-F238E27FC236}">
                <a16:creationId xmlns:a16="http://schemas.microsoft.com/office/drawing/2014/main" id="{FE4613E4-2C2F-BC12-2F82-A9273E30F328}"/>
              </a:ext>
            </a:extLst>
          </p:cNvPr>
          <p:cNvSpPr/>
          <p:nvPr/>
        </p:nvSpPr>
        <p:spPr>
          <a:xfrm>
            <a:off x="228601" y="1574035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83D11C6A-D6BC-4D3A-73E7-4F9348D8CF09}"/>
              </a:ext>
            </a:extLst>
          </p:cNvPr>
          <p:cNvSpPr/>
          <p:nvPr/>
        </p:nvSpPr>
        <p:spPr>
          <a:xfrm flipV="1">
            <a:off x="228601" y="3555223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BF821-9820-1871-82F4-ABA859A75356}"/>
              </a:ext>
            </a:extLst>
          </p:cNvPr>
          <p:cNvSpPr txBox="1"/>
          <p:nvPr/>
        </p:nvSpPr>
        <p:spPr>
          <a:xfrm>
            <a:off x="155031" y="2152019"/>
            <a:ext cx="63562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50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kumimoji="1" lang="ko-KR" altLang="en-US" sz="50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입시</a:t>
            </a:r>
            <a:r>
              <a:rPr kumimoji="1" lang="en-US" altLang="ko-KR" sz="50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kumimoji="1" lang="ko-KR" altLang="en-US" sz="50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50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kumimoji="1" lang="ko-KR" altLang="en-US" sz="50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시험 시기</a:t>
            </a:r>
            <a:r>
              <a:rPr kumimoji="1" lang="en-US" altLang="ko-KR" sz="50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7F4AAC5-9C01-7D64-9C24-7323F8041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989" y="801268"/>
            <a:ext cx="1669826" cy="1669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23A380-6A2C-55EE-4F1A-5BB22BF1A359}"/>
              </a:ext>
            </a:extLst>
          </p:cNvPr>
          <p:cNvSpPr txBox="1"/>
          <p:nvPr/>
        </p:nvSpPr>
        <p:spPr>
          <a:xfrm>
            <a:off x="854440" y="3224238"/>
            <a:ext cx="94516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사립 추천</a:t>
            </a:r>
            <a:r>
              <a:rPr kumimoji="1" lang="en-US" altLang="ko-KR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kumimoji="1" lang="ko-KR" altLang="en-US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kumimoji="1" lang="ko-KR" altLang="en-US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 중순</a:t>
            </a:r>
            <a:endParaRPr kumimoji="1" lang="en-US" altLang="ko-KR" sz="40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사립 일반</a:t>
            </a:r>
            <a:r>
              <a:rPr kumimoji="1" lang="en-US" altLang="ko-KR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kumimoji="1" lang="ko-KR" altLang="en-US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kumimoji="1" lang="ko-KR" altLang="en-US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 말</a:t>
            </a:r>
            <a:endParaRPr kumimoji="1" lang="en-US" altLang="ko-KR" sz="40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공립 추천</a:t>
            </a:r>
            <a:r>
              <a:rPr kumimoji="1" lang="en-US" altLang="ko-KR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kumimoji="1" lang="ko-KR" altLang="en-US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kumimoji="1" lang="ko-KR" altLang="en-US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 초</a:t>
            </a:r>
            <a:endParaRPr kumimoji="1" lang="en-US" altLang="ko-KR" sz="40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공립 일반</a:t>
            </a:r>
            <a:r>
              <a:rPr kumimoji="1" lang="en-US" altLang="ko-KR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kumimoji="1" lang="ko-KR" altLang="en-US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kumimoji="1" lang="ko-KR" altLang="en-US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 말</a:t>
            </a:r>
            <a:r>
              <a:rPr kumimoji="1" lang="en-US" altLang="ko-KR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r>
              <a:rPr kumimoji="1" lang="ko-KR" altLang="en-US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kumimoji="1" lang="ko-KR" altLang="en-US" sz="40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 초</a:t>
            </a:r>
            <a:endParaRPr kumimoji="1" lang="en-US" altLang="ko-KR" sz="4000" dirty="0">
              <a:solidFill>
                <a:srgbClr val="5BB54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1ADDC-96F1-775A-4860-A00477F97734}"/>
              </a:ext>
            </a:extLst>
          </p:cNvPr>
          <p:cNvSpPr txBox="1"/>
          <p:nvPr/>
        </p:nvSpPr>
        <p:spPr>
          <a:xfrm>
            <a:off x="531341" y="1314537"/>
            <a:ext cx="20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고등학생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B1DD6D9-50B5-196C-3FB7-9454BD4D3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41" y="1269475"/>
            <a:ext cx="1180157" cy="686637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1CC4F802-1C19-A84C-F8C5-601B66225CE5}"/>
              </a:ext>
            </a:extLst>
          </p:cNvPr>
          <p:cNvSpPr txBox="1">
            <a:spLocks/>
          </p:cNvSpPr>
          <p:nvPr/>
        </p:nvSpPr>
        <p:spPr>
          <a:xfrm>
            <a:off x="253313" y="147602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교육제도</a:t>
            </a:r>
          </a:p>
        </p:txBody>
      </p:sp>
    </p:spTree>
    <p:extLst>
      <p:ext uri="{BB962C8B-B14F-4D97-AF65-F5344CB8AC3E}">
        <p14:creationId xmlns:p14="http://schemas.microsoft.com/office/powerpoint/2010/main" val="1349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>
            <a:extLst>
              <a:ext uri="{FF2B5EF4-FFF2-40B4-BE49-F238E27FC236}">
                <a16:creationId xmlns:a16="http://schemas.microsoft.com/office/drawing/2014/main" id="{FE4613E4-2C2F-BC12-2F82-A9273E30F328}"/>
              </a:ext>
            </a:extLst>
          </p:cNvPr>
          <p:cNvSpPr/>
          <p:nvPr/>
        </p:nvSpPr>
        <p:spPr>
          <a:xfrm>
            <a:off x="228601" y="1574035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양쪽 모서리가 둥근 사각형 2">
            <a:extLst>
              <a:ext uri="{FF2B5EF4-FFF2-40B4-BE49-F238E27FC236}">
                <a16:creationId xmlns:a16="http://schemas.microsoft.com/office/drawing/2014/main" id="{83D11C6A-D6BC-4D3A-73E7-4F9348D8CF09}"/>
              </a:ext>
            </a:extLst>
          </p:cNvPr>
          <p:cNvSpPr/>
          <p:nvPr/>
        </p:nvSpPr>
        <p:spPr>
          <a:xfrm flipV="1">
            <a:off x="228601" y="3555223"/>
            <a:ext cx="11745097" cy="3043286"/>
          </a:xfrm>
          <a:prstGeom prst="round2SameRect">
            <a:avLst/>
          </a:prstGeom>
          <a:solidFill>
            <a:srgbClr val="F8F0CC"/>
          </a:solidFill>
          <a:ln>
            <a:solidFill>
              <a:srgbClr val="F8F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CC8BD2F2-D4BD-3223-CA66-D4FFAD03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6607" y="5247358"/>
            <a:ext cx="1394674" cy="154107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46B48B4-14A1-759B-B240-DA19EEE5D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641" y="491697"/>
            <a:ext cx="1622758" cy="19721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4D314D-B75A-0280-DB64-158ACA2C43A5}"/>
              </a:ext>
            </a:extLst>
          </p:cNvPr>
          <p:cNvSpPr txBox="1"/>
          <p:nvPr/>
        </p:nvSpPr>
        <p:spPr>
          <a:xfrm>
            <a:off x="476511" y="2283485"/>
            <a:ext cx="117450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중학교와 고등학교 과외활동 중에는 각종 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동아리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 존재함</a:t>
            </a:r>
            <a:endParaRPr kumimoji="1" lang="en-US" altLang="ko-KR" sz="1900" dirty="0">
              <a:solidFill>
                <a:srgbClr val="09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이를 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kumimoji="1" lang="ko-KR" altLang="en-US" sz="1900" dirty="0" err="1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부활동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이라 부르며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참가는 강제가 아니라 임의지만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대부분 학생들이 속해 있음</a:t>
            </a:r>
            <a:endParaRPr kumimoji="1" lang="en-US" altLang="ko-KR" sz="1900" dirty="0">
              <a:solidFill>
                <a:srgbClr val="09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1900" dirty="0">
              <a:solidFill>
                <a:srgbClr val="09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동아리는 크게 두 종류로 나뉨</a:t>
            </a:r>
            <a:endParaRPr kumimoji="1" lang="en-US" altLang="ko-KR" sz="1900" dirty="0">
              <a:solidFill>
                <a:srgbClr val="09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운동부와 문화부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그 각각에 다양한 동아리가 있음</a:t>
            </a:r>
            <a:endParaRPr kumimoji="1" lang="en-US" altLang="ko-KR" sz="1900" dirty="0">
              <a:solidFill>
                <a:srgbClr val="09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1900" dirty="0">
              <a:solidFill>
                <a:srgbClr val="09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일주일에 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1~1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회 정도 활동하며 여유롭게 즐기는 타입과 달리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</a:p>
          <a:p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전국대회 등에 나가기 위해 </a:t>
            </a:r>
            <a:r>
              <a:rPr kumimoji="1" lang="ko-KR" altLang="en-US" sz="1900" dirty="0" err="1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방과후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거의 매일 활동하는 타입도 존재함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</a:p>
          <a:p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활동의 빈도나 내용은 동아리에 따라 천차만별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</a:p>
          <a:p>
            <a:pPr marL="457200" indent="-457200">
              <a:buFont typeface="Wingdings" pitchFamily="2" charset="2"/>
              <a:buChar char="Ø"/>
            </a:pPr>
            <a:endParaRPr kumimoji="1" lang="en-US" altLang="ko-KR" sz="1900" dirty="0">
              <a:solidFill>
                <a:srgbClr val="09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고문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1" lang="ko-KR" altLang="en-US" sz="1900" dirty="0" err="1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어드바이저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자격으로 교사가 참여하지만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학생들의 자주성을 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중시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함</a:t>
            </a:r>
            <a:endParaRPr kumimoji="1" lang="en-US" altLang="ko-KR" sz="1900" dirty="0">
              <a:solidFill>
                <a:srgbClr val="09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고등학교의 학습도요령에 동아리 활동은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학생의 자주적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자발적인 참가로 이루어진다</a:t>
            </a:r>
            <a:r>
              <a:rPr kumimoji="1" lang="en-US" altLang="ko-KR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kumimoji="1" lang="ko-KR" altLang="en-US" sz="19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라고 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9E5CA-F113-7F8A-F7D7-84DD74276840}"/>
              </a:ext>
            </a:extLst>
          </p:cNvPr>
          <p:cNvSpPr txBox="1"/>
          <p:nvPr/>
        </p:nvSpPr>
        <p:spPr>
          <a:xfrm>
            <a:off x="531341" y="1314537"/>
            <a:ext cx="20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동아리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97C85C19-461A-FD53-C98F-80A45DB08713}"/>
              </a:ext>
            </a:extLst>
          </p:cNvPr>
          <p:cNvSpPr txBox="1">
            <a:spLocks/>
          </p:cNvSpPr>
          <p:nvPr/>
        </p:nvSpPr>
        <p:spPr>
          <a:xfrm>
            <a:off x="253313" y="147602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5BB54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</a:t>
            </a:r>
            <a:r>
              <a:rPr kumimoji="1" lang="ko-KR" altLang="en-US" sz="6500" dirty="0">
                <a:solidFill>
                  <a:srgbClr val="09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교육제도</a:t>
            </a:r>
          </a:p>
        </p:txBody>
      </p:sp>
    </p:spTree>
    <p:extLst>
      <p:ext uri="{BB962C8B-B14F-4D97-AF65-F5344CB8AC3E}">
        <p14:creationId xmlns:p14="http://schemas.microsoft.com/office/powerpoint/2010/main" val="8905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4D4218-9438-CE78-9475-C539CA0A7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4" name="양쪽 모서리가 둥근 사각형 3">
            <a:extLst>
              <a:ext uri="{FF2B5EF4-FFF2-40B4-BE49-F238E27FC236}">
                <a16:creationId xmlns:a16="http://schemas.microsoft.com/office/drawing/2014/main" id="{ECB1DF95-0517-5D72-D558-753171D10D47}"/>
              </a:ext>
            </a:extLst>
          </p:cNvPr>
          <p:cNvSpPr/>
          <p:nvPr/>
        </p:nvSpPr>
        <p:spPr>
          <a:xfrm>
            <a:off x="228601" y="1574035"/>
            <a:ext cx="11745097" cy="3043286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/>
              <a:t>s</a:t>
            </a:r>
            <a:endParaRPr kumimoji="1" lang="ko-KR" altLang="en-US" dirty="0"/>
          </a:p>
        </p:txBody>
      </p:sp>
      <p:sp>
        <p:nvSpPr>
          <p:cNvPr id="6" name="양쪽 모서리가 둥근 사각형 5">
            <a:extLst>
              <a:ext uri="{FF2B5EF4-FFF2-40B4-BE49-F238E27FC236}">
                <a16:creationId xmlns:a16="http://schemas.microsoft.com/office/drawing/2014/main" id="{D74B9970-9710-33A9-F4E8-F1264DFAA6DE}"/>
              </a:ext>
            </a:extLst>
          </p:cNvPr>
          <p:cNvSpPr/>
          <p:nvPr/>
        </p:nvSpPr>
        <p:spPr>
          <a:xfrm flipV="1">
            <a:off x="228601" y="3555223"/>
            <a:ext cx="11745097" cy="3043286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24A47EB3-16AF-20A4-4FAA-DFED9EC90C3C}"/>
              </a:ext>
            </a:extLst>
          </p:cNvPr>
          <p:cNvSpPr txBox="1">
            <a:spLocks/>
          </p:cNvSpPr>
          <p:nvPr/>
        </p:nvSpPr>
        <p:spPr>
          <a:xfrm>
            <a:off x="253313" y="160884"/>
            <a:ext cx="10114004" cy="121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ko-KR" altLang="en-US" sz="6500" dirty="0">
                <a:solidFill>
                  <a:srgbClr val="F04E1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한일 교육제도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217CD-96CA-8B37-4F56-427EB788B31F}"/>
              </a:ext>
            </a:extLst>
          </p:cNvPr>
          <p:cNvSpPr txBox="1"/>
          <p:nvPr/>
        </p:nvSpPr>
        <p:spPr>
          <a:xfrm>
            <a:off x="531341" y="1314537"/>
            <a:ext cx="20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solidFill>
                  <a:srgbClr val="F0891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공통점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5CD588-CECB-4B7A-F594-2AA15738FF48}"/>
              </a:ext>
            </a:extLst>
          </p:cNvPr>
          <p:cNvSpPr txBox="1"/>
          <p:nvPr/>
        </p:nvSpPr>
        <p:spPr>
          <a:xfrm>
            <a:off x="450383" y="2446937"/>
            <a:ext cx="122062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한국과 일본 모두 초등학교부터 중학교까지 의무교육임</a:t>
            </a:r>
            <a:endParaRPr kumimoji="1" lang="en-US" altLang="ko-KR" sz="20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한일 모든 고등학교가 의무가 아님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</a:p>
          <a:p>
            <a:endParaRPr kumimoji="1" lang="en-US" altLang="ko-KR" sz="20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한국은 고등학교 학과를 정부가 정하게 돼있음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한국은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보통교육을 주로 하는 학과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와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전문교육을 주로 하는 학과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로 나뉘는데</a:t>
            </a:r>
            <a:endParaRPr kumimoji="1" lang="en-US" altLang="ko-KR" sz="20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전자를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보통과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후자를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농업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공업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상업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과학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체육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예술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외국어에 대한 학과라고 할 수 있음</a:t>
            </a:r>
            <a:endParaRPr kumimoji="1" lang="en-US" altLang="ko-KR" sz="20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kumimoji="1" lang="en-US" altLang="ko-KR" sz="20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일본은 정부가 정하는 한국과 형식은 다름</a:t>
            </a:r>
            <a:endParaRPr kumimoji="1" lang="en-US" altLang="ko-KR" sz="20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하지만 종류 역시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보통교육을 주로 하는 학과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와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전문교육을 주로 하는 학과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로 나누며</a:t>
            </a:r>
            <a:endParaRPr kumimoji="1" lang="en-US" altLang="ko-KR" sz="2000" dirty="0">
              <a:solidFill>
                <a:srgbClr val="F08A0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전자를 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보통과</a:t>
            </a:r>
            <a:r>
              <a:rPr kumimoji="1" lang="en-US" altLang="ko-KR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kumimoji="1" lang="ko-KR" altLang="en-US" sz="2000" dirty="0" err="1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라고</a:t>
            </a:r>
            <a:r>
              <a:rPr kumimoji="1" lang="ko-KR" altLang="en-US" sz="2000" dirty="0">
                <a:solidFill>
                  <a:srgbClr val="F08A0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하는 점은 한국과 동일하다</a:t>
            </a:r>
          </a:p>
        </p:txBody>
      </p:sp>
    </p:spTree>
    <p:extLst>
      <p:ext uri="{BB962C8B-B14F-4D97-AF65-F5344CB8AC3E}">
        <p14:creationId xmlns:p14="http://schemas.microsoft.com/office/powerpoint/2010/main" val="253671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861</Words>
  <Application>Microsoft Office PowerPoint</Application>
  <PresentationFormat>와이드스크린</PresentationFormat>
  <Paragraphs>124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HY견고딕</vt:lpstr>
      <vt:lpstr>HY헤드라인M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신은영</dc:creator>
  <cp:lastModifiedBy>권나영</cp:lastModifiedBy>
  <cp:revision>5</cp:revision>
  <dcterms:created xsi:type="dcterms:W3CDTF">2023-04-18T00:19:01Z</dcterms:created>
  <dcterms:modified xsi:type="dcterms:W3CDTF">2023-04-18T08:22:36Z</dcterms:modified>
</cp:coreProperties>
</file>