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F16BD5-0563-44E0-B3CA-4D6E6222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443A370-7EF3-445A-8EEC-861F68816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8D6A80-166D-4230-ACA7-94760CC6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F386B6-6D4F-48A3-A3AD-BC1BCD8D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A8AE2B-BC5E-4D9B-B5C0-D9839EDA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224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4AB80B-8D5E-4B65-96CB-9EC6A7CB1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A66D64F-C944-4FB2-9350-2478608FD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4B421C-5323-4A73-B79E-DABFE7593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07BA41-72C1-42C3-BE46-3568B3FD7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5383D1-5913-422E-8AAB-197A8CFA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182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B914872-5442-4123-830F-AADDE8A43B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C753CB4-0CB2-44C7-9C7F-BCF8E016D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3AC8C7-0C3D-4B4B-A052-5D202A90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8AFE24-C392-4C6F-9EF7-8625E22FA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846C9B-844F-4D4E-A098-4F2C79AF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033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48D826-7D70-45B3-A73B-47BE8816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2A20A8-55F2-456A-8C93-0888AD1E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58386E-0EE4-4597-9008-BCF9B135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0C8AD5-F201-49A9-9093-316DC731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C281EA-F416-47A2-AB80-109979BE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22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05885B-53DE-4D8B-B924-A2DD4647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2720AA-BEA7-486C-AD5F-DF04D4189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33ECA7-2A08-4427-B2BA-01C07250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C85963-3304-4C56-A52C-04D4CA279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C44E3B-0DEB-4181-B8A2-E1DE3224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629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F71473-399C-4952-BFD7-249122F7B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010722-06D3-4C62-ACEF-7047CD507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2C581DB-324D-49DE-B77D-4800EC4BD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22E4471-C753-432C-9D23-CC9FB9BA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796D407-3BF6-475F-92CA-D3F88F60C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E21091-3715-44F8-A97E-3F3D95D17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47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FBEFA6-F974-4438-8F19-26EDA73F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32C72B8-519C-4F4D-8073-F6B31AC3D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036421D-9DDE-4F94-B02E-54BDC3C7F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B730688-57DA-4549-B400-1002FAF17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F0C87D0-136F-403E-BD46-31D92B412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8B23942-BF1D-4A2D-9599-20BF101F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623583A-DB8B-40C8-A589-A40804AB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361747E-0145-4EE0-9561-65D8CCE15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822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8A51B5-7E06-44E9-889E-6222948D2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0BAC277-B737-4D1B-8C9D-E061F605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DC3D853-1D75-446A-BCF2-3CC1C414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29166D-2155-4EB1-8E15-7FF2632F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12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293389-A6B5-4FA9-8B80-37A2689C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F91FE20-5018-4FEB-84D9-A25528F18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9440FD1-0642-4551-8895-FCC6D2A5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94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97FCAD-DC60-427C-B461-25F24849D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EB513C-3954-4DFD-88FC-3C776D546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FC8CCB2-473F-4424-8792-613A98F70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09C7CA3-C8EA-4459-87EA-98E726811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55A84BD-DFD0-4AB9-BE98-37217AAE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1C606D-EF77-4339-9EC8-2FA53CB8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308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590A80-2CC4-4E5C-843F-B82A9F3C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EA6BE8D-13B6-4250-B7BA-5B294978F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C1C9536-D212-48C8-8223-98B894854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B12BC47-F3C2-4EB4-8863-51914CD1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5DA3BB6-728B-43CD-A83D-3FBF271E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171B1BF-B7DA-4CAF-8B8B-171DB7F1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48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76DE4D6-0015-41B3-89AB-089E2BEB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239F1A-06EE-466F-ABFE-23490277D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16011D-164C-4687-B0EF-53361531B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3887-581B-41E5-90CF-CE19F5AEB63F}" type="datetimeFigureOut">
              <a:rPr lang="ko-KR" altLang="en-US" smtClean="0"/>
              <a:t>2022-04-01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C99B81-D2DF-4320-B63E-31C79450B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8D2F5B-2143-4CC3-83E1-373C66201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16CAA-9284-4E63-B7F6-E9ACE23976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3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ko.wikipedia.org/wiki/%EC%8B%A0%EC%A3%BC%EC%BF%A0%EA%B5%AC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6A84AC-24E8-403A-AD3C-A9A0A4BE3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2401"/>
          </a:xfrm>
        </p:spPr>
        <p:txBody>
          <a:bodyPr/>
          <a:lstStyle/>
          <a:p>
            <a:r>
              <a:rPr lang="ko-KR" altLang="en-US" dirty="0"/>
              <a:t>도쿄도 지방자치단체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C7D6D1A-789D-4B69-8F8B-BC601039E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2996" y="4463935"/>
            <a:ext cx="8515004" cy="1774305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sz="4400" dirty="0"/>
              <a:t>도쿄도의 지방자치단체를 알아보자</a:t>
            </a:r>
            <a:r>
              <a:rPr lang="en-US" altLang="ko-KR" sz="4400" dirty="0"/>
              <a:t>!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                                                            </a:t>
            </a:r>
            <a:r>
              <a:rPr lang="ko-KR" altLang="en-US" sz="1600" dirty="0"/>
              <a:t>출처</a:t>
            </a:r>
            <a:r>
              <a:rPr lang="en-US" altLang="ko-KR" sz="1600" dirty="0"/>
              <a:t>: </a:t>
            </a:r>
            <a:r>
              <a:rPr lang="ko-KR" altLang="en-US" sz="1600" dirty="0"/>
              <a:t>위키피디아</a:t>
            </a:r>
            <a:r>
              <a:rPr lang="en-US" altLang="ko-KR" sz="16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4417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>
            <a:extLst>
              <a:ext uri="{FF2B5EF4-FFF2-40B4-BE49-F238E27FC236}">
                <a16:creationId xmlns:a16="http://schemas.microsoft.com/office/drawing/2014/main" id="{0E756622-CDDF-4623-BFD7-27B7ECB18A3E}"/>
              </a:ext>
            </a:extLst>
          </p:cNvPr>
          <p:cNvSpPr/>
          <p:nvPr/>
        </p:nvSpPr>
        <p:spPr>
          <a:xfrm>
            <a:off x="1739489" y="263069"/>
            <a:ext cx="1953491" cy="83958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STEP1</a:t>
            </a:r>
            <a:endParaRPr lang="ko-KR" altLang="en-US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97459D47-2DA5-467B-917E-F1B7928E83F0}"/>
              </a:ext>
            </a:extLst>
          </p:cNvPr>
          <p:cNvSpPr/>
          <p:nvPr/>
        </p:nvSpPr>
        <p:spPr>
          <a:xfrm>
            <a:off x="1739489" y="1326595"/>
            <a:ext cx="1953491" cy="83958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STEP2</a:t>
            </a:r>
            <a:endParaRPr lang="ko-KR" altLang="en-US" dirty="0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7D10BC37-8D0A-4AF4-B4CB-FD1F7B3999AF}"/>
              </a:ext>
            </a:extLst>
          </p:cNvPr>
          <p:cNvSpPr/>
          <p:nvPr/>
        </p:nvSpPr>
        <p:spPr>
          <a:xfrm>
            <a:off x="1762399" y="2443439"/>
            <a:ext cx="1953491" cy="83958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STEP3</a:t>
            </a:r>
            <a:endParaRPr lang="ko-KR" altLang="en-US" dirty="0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DA115D0E-D6DF-40CB-820D-6195F0F41776}"/>
              </a:ext>
            </a:extLst>
          </p:cNvPr>
          <p:cNvSpPr/>
          <p:nvPr/>
        </p:nvSpPr>
        <p:spPr>
          <a:xfrm>
            <a:off x="1739488" y="3560283"/>
            <a:ext cx="1953491" cy="8395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STEP4</a:t>
            </a:r>
            <a:endParaRPr lang="ko-KR" altLang="en-US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02B455E-A82E-4539-B551-B9A218924D0C}"/>
              </a:ext>
            </a:extLst>
          </p:cNvPr>
          <p:cNvSpPr/>
          <p:nvPr/>
        </p:nvSpPr>
        <p:spPr>
          <a:xfrm>
            <a:off x="1739487" y="4623809"/>
            <a:ext cx="1953491" cy="83958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STEP5</a:t>
            </a:r>
            <a:endParaRPr lang="ko-KR" altLang="en-US" dirty="0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B1E94EB3-6713-40D6-B23A-CDF723171B47}"/>
              </a:ext>
            </a:extLst>
          </p:cNvPr>
          <p:cNvSpPr/>
          <p:nvPr/>
        </p:nvSpPr>
        <p:spPr>
          <a:xfrm>
            <a:off x="1739487" y="5687335"/>
            <a:ext cx="1953491" cy="8395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STEP6</a:t>
            </a:r>
            <a:endParaRPr lang="ko-KR" altLang="en-US" dirty="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55E9AE01-94FA-49BA-9FD0-AD0D3B4F45BC}"/>
              </a:ext>
            </a:extLst>
          </p:cNvPr>
          <p:cNvSpPr/>
          <p:nvPr/>
        </p:nvSpPr>
        <p:spPr>
          <a:xfrm>
            <a:off x="4197928" y="263069"/>
            <a:ext cx="5660968" cy="8395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/>
              <a:t>도쿄도</a:t>
            </a:r>
            <a:endParaRPr lang="ko-KR" altLang="en-US" sz="2200" dirty="0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D8C6F177-9BB5-4758-A642-C2D453F8A81D}"/>
              </a:ext>
            </a:extLst>
          </p:cNvPr>
          <p:cNvSpPr/>
          <p:nvPr/>
        </p:nvSpPr>
        <p:spPr>
          <a:xfrm>
            <a:off x="4197924" y="1326595"/>
            <a:ext cx="5660969" cy="83958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도쿄도의 역사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D5758316-3025-4E48-B57E-FAEBC0483F39}"/>
              </a:ext>
            </a:extLst>
          </p:cNvPr>
          <p:cNvSpPr/>
          <p:nvPr/>
        </p:nvSpPr>
        <p:spPr>
          <a:xfrm>
            <a:off x="4202534" y="2390121"/>
            <a:ext cx="5660966" cy="83958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도쿄도의 지리 </a:t>
            </a: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BD52C579-473A-4F46-8F32-B4687DC7E2D7}"/>
              </a:ext>
            </a:extLst>
          </p:cNvPr>
          <p:cNvSpPr/>
          <p:nvPr/>
        </p:nvSpPr>
        <p:spPr>
          <a:xfrm>
            <a:off x="4197927" y="3560283"/>
            <a:ext cx="5660966" cy="83958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도쿄도의 행정구역</a:t>
            </a: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1F65C116-84F8-4E4F-97D4-37CAC4801D95}"/>
              </a:ext>
            </a:extLst>
          </p:cNvPr>
          <p:cNvSpPr/>
          <p:nvPr/>
        </p:nvSpPr>
        <p:spPr>
          <a:xfrm>
            <a:off x="4197926" y="4677127"/>
            <a:ext cx="5660966" cy="83958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도쿄도의 </a:t>
            </a:r>
            <a:r>
              <a:rPr lang="ko-KR" altLang="en-US" dirty="0" err="1"/>
              <a:t>역활</a:t>
            </a:r>
            <a:endParaRPr lang="ko-KR" altLang="en-US" dirty="0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8C7F29AB-A56E-4FA8-81D8-3EF0C77E1837}"/>
              </a:ext>
            </a:extLst>
          </p:cNvPr>
          <p:cNvSpPr/>
          <p:nvPr/>
        </p:nvSpPr>
        <p:spPr>
          <a:xfrm>
            <a:off x="4197924" y="5793971"/>
            <a:ext cx="5660967" cy="83958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도쿄도의 교육</a:t>
            </a:r>
          </a:p>
        </p:txBody>
      </p:sp>
    </p:spTree>
    <p:extLst>
      <p:ext uri="{BB962C8B-B14F-4D97-AF65-F5344CB8AC3E}">
        <p14:creationId xmlns:p14="http://schemas.microsoft.com/office/powerpoint/2010/main" val="11658749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759ACAD5-312D-478B-B27E-214E672AD821}"/>
              </a:ext>
            </a:extLst>
          </p:cNvPr>
          <p:cNvSpPr/>
          <p:nvPr/>
        </p:nvSpPr>
        <p:spPr>
          <a:xfrm>
            <a:off x="838201" y="365125"/>
            <a:ext cx="5251316" cy="18073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도쿄도의구 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0AF71568-6130-4741-BB73-641DF1415771}"/>
              </a:ext>
            </a:extLst>
          </p:cNvPr>
          <p:cNvSpPr/>
          <p:nvPr/>
        </p:nvSpPr>
        <p:spPr>
          <a:xfrm>
            <a:off x="838200" y="2333297"/>
            <a:ext cx="4619621" cy="38436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600" dirty="0">
                <a:solidFill>
                  <a:schemeClr val="tx1"/>
                </a:solidFill>
              </a:rPr>
              <a:t>도쿄도의 특별구는 예전에 도쿄시를 이루었다</a:t>
            </a:r>
            <a:r>
              <a:rPr lang="en-US" altLang="ko-KR" sz="1600" dirty="0">
                <a:solidFill>
                  <a:schemeClr val="tx1"/>
                </a:solidFill>
              </a:rPr>
              <a:t>. 1943</a:t>
            </a:r>
            <a:r>
              <a:rPr lang="ko-KR" altLang="en-US" sz="1600" dirty="0">
                <a:solidFill>
                  <a:schemeClr val="tx1"/>
                </a:solidFill>
              </a:rPr>
              <a:t>년 </a:t>
            </a:r>
            <a:r>
              <a:rPr lang="en-US" altLang="ko-KR" sz="1600" dirty="0">
                <a:solidFill>
                  <a:schemeClr val="tx1"/>
                </a:solidFill>
              </a:rPr>
              <a:t>7</a:t>
            </a:r>
            <a:r>
              <a:rPr lang="ko-KR" altLang="en-US" sz="1600" dirty="0">
                <a:solidFill>
                  <a:schemeClr val="tx1"/>
                </a:solidFill>
              </a:rPr>
              <a:t>월 </a:t>
            </a:r>
            <a:r>
              <a:rPr lang="en-US" altLang="ko-KR" sz="1600" dirty="0">
                <a:solidFill>
                  <a:schemeClr val="tx1"/>
                </a:solidFill>
              </a:rPr>
              <a:t>1</a:t>
            </a:r>
            <a:r>
              <a:rPr lang="ko-KR" altLang="en-US" sz="1600" dirty="0">
                <a:solidFill>
                  <a:schemeClr val="tx1"/>
                </a:solidFill>
              </a:rPr>
              <a:t>일에 도쿄시는 도쿄부와 합쳐져 현재에 이른다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이러한 합병의 결과로서 일본의 다른 구들과 달리 특별구는 어떤 대도시의 일부로 취급되지 않는다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각각의 구들은 일본의 다른 도시들처럼 각자의 시장과 의회를 선출한다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이들 구들은 도 정부와 독특한 행정 관계를 맺고 있다는 점에서 다른 도시들과 다르다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수도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하수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소방과 같은 일부 지자체의 기능은 도 정부가 다룬다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이러한 행정 비용을 위해 도 정부는 구들에게 세금을 부과한다</a:t>
            </a:r>
            <a:r>
              <a:rPr lang="en-US" altLang="ko-KR" sz="1600" dirty="0">
                <a:solidFill>
                  <a:schemeClr val="tx1"/>
                </a:solidFill>
              </a:rPr>
              <a:t>. </a:t>
            </a:r>
            <a:r>
              <a:rPr lang="ko-KR" altLang="en-US" sz="1600" dirty="0">
                <a:solidFill>
                  <a:schemeClr val="tx1"/>
                </a:solidFill>
              </a:rPr>
              <a:t>사실상 일본의 수도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경제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정치</a:t>
            </a:r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방송을 담당하며 관동지방이나 동경 경제권의 중심지이다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87EBB-AF72-4D69-BFC5-D5B993519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4" r="9976" b="2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97986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371752B-C5FB-4091-BB51-B4E7027CC7DF}"/>
              </a:ext>
            </a:extLst>
          </p:cNvPr>
          <p:cNvSpPr/>
          <p:nvPr/>
        </p:nvSpPr>
        <p:spPr>
          <a:xfrm>
            <a:off x="838201" y="365125"/>
            <a:ext cx="5251316" cy="18073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도쿄도의 역사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D8706B21-4D40-4819-B50C-6D227E8978D2}"/>
              </a:ext>
            </a:extLst>
          </p:cNvPr>
          <p:cNvSpPr/>
          <p:nvPr/>
        </p:nvSpPr>
        <p:spPr>
          <a:xfrm>
            <a:off x="838200" y="2333297"/>
            <a:ext cx="4619621" cy="38436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700">
                <a:solidFill>
                  <a:schemeClr val="tx1"/>
                </a:solidFill>
              </a:rPr>
              <a:t>도쿄는 원래 작은 어촌으로 에도라고 명명되었다</a:t>
            </a:r>
            <a:r>
              <a:rPr lang="en-US" altLang="ko-KR" sz="1700">
                <a:solidFill>
                  <a:schemeClr val="tx1"/>
                </a:solidFill>
              </a:rPr>
              <a:t>. 1457</a:t>
            </a:r>
            <a:r>
              <a:rPr lang="ko-KR" altLang="en-US" sz="1700">
                <a:solidFill>
                  <a:schemeClr val="tx1"/>
                </a:solidFill>
              </a:rPr>
              <a:t>년에 오타 도칸은 에도 성을 세웠다</a:t>
            </a:r>
            <a:r>
              <a:rPr lang="en-US" altLang="ko-KR" sz="1700">
                <a:solidFill>
                  <a:schemeClr val="tx1"/>
                </a:solidFill>
              </a:rPr>
              <a:t>. 1590</a:t>
            </a:r>
            <a:r>
              <a:rPr lang="ko-KR" altLang="en-US" sz="1700">
                <a:solidFill>
                  <a:schemeClr val="tx1"/>
                </a:solidFill>
              </a:rPr>
              <a:t>년에 도쿠가와 이에야스는 에도를 근거지로 삼아 </a:t>
            </a:r>
            <a:r>
              <a:rPr lang="en-US" altLang="ko-KR" sz="1700">
                <a:solidFill>
                  <a:schemeClr val="tx1"/>
                </a:solidFill>
              </a:rPr>
              <a:t>1603</a:t>
            </a:r>
            <a:r>
              <a:rPr lang="ko-KR" altLang="en-US" sz="1700">
                <a:solidFill>
                  <a:schemeClr val="tx1"/>
                </a:solidFill>
              </a:rPr>
              <a:t>년에 쇼군이 되었으며 도시는 막부의 중심지가 되었다</a:t>
            </a:r>
            <a:r>
              <a:rPr lang="en-US" altLang="ko-KR" sz="1700">
                <a:solidFill>
                  <a:schemeClr val="tx1"/>
                </a:solidFill>
              </a:rPr>
              <a:t>. </a:t>
            </a:r>
            <a:r>
              <a:rPr lang="ko-KR" altLang="en-US" sz="1700">
                <a:solidFill>
                  <a:schemeClr val="tx1"/>
                </a:solidFill>
              </a:rPr>
              <a:t>에도 시대의 </a:t>
            </a:r>
            <a:r>
              <a:rPr lang="en-US" altLang="ko-KR" sz="1700">
                <a:solidFill>
                  <a:schemeClr val="tx1"/>
                </a:solidFill>
              </a:rPr>
              <a:t>18</a:t>
            </a:r>
            <a:r>
              <a:rPr lang="ko-KR" altLang="en-US" sz="1700">
                <a:solidFill>
                  <a:schemeClr val="tx1"/>
                </a:solidFill>
              </a:rPr>
              <a:t>세기 무렵에 인구는 도시로 성장하였다</a:t>
            </a:r>
            <a:r>
              <a:rPr lang="en-US" altLang="ko-KR" sz="1700">
                <a:solidFill>
                  <a:schemeClr val="tx1"/>
                </a:solidFill>
              </a:rPr>
              <a:t>. 263</a:t>
            </a:r>
            <a:r>
              <a:rPr lang="ko-KR" altLang="en-US" sz="1700">
                <a:solidFill>
                  <a:schemeClr val="tx1"/>
                </a:solidFill>
              </a:rPr>
              <a:t>년 후에 막부는 메이지 유신 하에 전복되었다</a:t>
            </a:r>
            <a:r>
              <a:rPr lang="en-US" altLang="ko-KR" sz="1700">
                <a:solidFill>
                  <a:schemeClr val="tx1"/>
                </a:solidFill>
              </a:rPr>
              <a:t>. 1869</a:t>
            </a:r>
            <a:r>
              <a:rPr lang="ko-KR" altLang="en-US" sz="1700">
                <a:solidFill>
                  <a:schemeClr val="tx1"/>
                </a:solidFill>
              </a:rPr>
              <a:t>년에 </a:t>
            </a:r>
            <a:r>
              <a:rPr lang="en-US" altLang="ko-KR" sz="1700">
                <a:solidFill>
                  <a:schemeClr val="tx1"/>
                </a:solidFill>
              </a:rPr>
              <a:t>17</a:t>
            </a:r>
            <a:r>
              <a:rPr lang="ko-KR" altLang="en-US" sz="1700">
                <a:solidFill>
                  <a:schemeClr val="tx1"/>
                </a:solidFill>
              </a:rPr>
              <a:t>세의 메이지 천황은 에도로 천도하였다</a:t>
            </a:r>
            <a:r>
              <a:rPr lang="en-US" altLang="ko-KR" sz="1700">
                <a:solidFill>
                  <a:schemeClr val="tx1"/>
                </a:solidFill>
              </a:rPr>
              <a:t>. </a:t>
            </a:r>
            <a:r>
              <a:rPr lang="ko-KR" altLang="en-US" sz="1700">
                <a:solidFill>
                  <a:schemeClr val="tx1"/>
                </a:solidFill>
              </a:rPr>
              <a:t>에도는 이미 일본의 정치 문화의 중심지가 되어있었고 예전의 에도 성은 고쿄가 되었다</a:t>
            </a:r>
            <a:r>
              <a:rPr lang="en-US" altLang="ko-KR" sz="1700">
                <a:solidFill>
                  <a:schemeClr val="tx1"/>
                </a:solidFill>
              </a:rPr>
              <a:t>. 1889</a:t>
            </a:r>
            <a:r>
              <a:rPr lang="ko-KR" altLang="en-US" sz="1700">
                <a:solidFill>
                  <a:schemeClr val="tx1"/>
                </a:solidFill>
              </a:rPr>
              <a:t>년 도쿄부 동부에 도쿄시가 설치되었다</a:t>
            </a:r>
            <a:r>
              <a:rPr lang="en-US" altLang="ko-KR" sz="170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050" name="Picture 2" descr="텍스트, 그림그리기이(가) 표시된 사진&#10;&#10;자동 생성된 설명">
            <a:extLst>
              <a:ext uri="{FF2B5EF4-FFF2-40B4-BE49-F238E27FC236}">
                <a16:creationId xmlns:a16="http://schemas.microsoft.com/office/drawing/2014/main" id="{DF8E2631-4FCB-441D-87DE-BD2C85C3FF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" r="1" b="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39283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E02B369A-B955-4062-8C6B-A9C2ECD1931F}"/>
              </a:ext>
            </a:extLst>
          </p:cNvPr>
          <p:cNvSpPr/>
          <p:nvPr/>
        </p:nvSpPr>
        <p:spPr>
          <a:xfrm>
            <a:off x="838201" y="365125"/>
            <a:ext cx="5251316" cy="180730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도쿄도의 지리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AE1F798-6F28-4486-AAA5-E9A06FC300A6}"/>
              </a:ext>
            </a:extLst>
          </p:cNvPr>
          <p:cNvSpPr/>
          <p:nvPr/>
        </p:nvSpPr>
        <p:spPr>
          <a:xfrm>
            <a:off x="838200" y="2333297"/>
            <a:ext cx="4619621" cy="384366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도쿄도의 본토 부분은 도쿄만의 북서쪽에 놓여있고 대략 동서의 길이는 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90 km,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남북의 길이는 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25 km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정도이다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동쪽으로 </a:t>
            </a:r>
            <a:r>
              <a:rPr lang="ko-KR" altLang="en-US" sz="1600" b="0" i="0" dirty="0" err="1">
                <a:solidFill>
                  <a:schemeClr val="tx1"/>
                </a:solidFill>
                <a:effectLst/>
              </a:rPr>
              <a:t>지바현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서쪽으로 </a:t>
            </a:r>
            <a:r>
              <a:rPr lang="ko-KR" altLang="en-US" sz="1600" b="0" i="0" dirty="0" err="1">
                <a:solidFill>
                  <a:schemeClr val="tx1"/>
                </a:solidFill>
                <a:effectLst/>
              </a:rPr>
              <a:t>야마나시현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남쪽으로 </a:t>
            </a:r>
            <a:r>
              <a:rPr lang="ko-KR" altLang="en-US" sz="1600" b="0" i="0" dirty="0" err="1">
                <a:solidFill>
                  <a:schemeClr val="tx1"/>
                </a:solidFill>
                <a:effectLst/>
              </a:rPr>
              <a:t>가나가와현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북쪽으로 사이타마현과 접한다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구와 서부의 다마 지역으로 나뉜다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ko-KR" sz="1600" b="0" i="0" dirty="0">
              <a:solidFill>
                <a:schemeClr val="tx1"/>
              </a:solidFill>
              <a:effectLst/>
            </a:endParaRP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또한 도쿄도의 행정 경계는 정남쪽의 두 개의 태평양의 열도를 포함한다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하나는 </a:t>
            </a:r>
            <a:r>
              <a:rPr lang="ko-KR" altLang="en-US" sz="1600" b="0" i="0" dirty="0" err="1">
                <a:solidFill>
                  <a:schemeClr val="tx1"/>
                </a:solidFill>
                <a:effectLst/>
              </a:rPr>
              <a:t>이즈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 제도이고 또 하나는 일본 본토에서 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1000 km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이상 떨어진 </a:t>
            </a:r>
            <a:r>
              <a:rPr lang="ko-KR" altLang="en-US" sz="1600" b="0" i="0" dirty="0" err="1">
                <a:solidFill>
                  <a:schemeClr val="tx1"/>
                </a:solidFill>
                <a:effectLst/>
              </a:rPr>
              <a:t>오가사와라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 제도이다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 </a:t>
            </a:r>
            <a:r>
              <a:rPr lang="ko-KR" altLang="en-US" sz="1600" b="0" i="0" dirty="0">
                <a:solidFill>
                  <a:schemeClr val="tx1"/>
                </a:solidFill>
                <a:effectLst/>
              </a:rPr>
              <a:t>이들 섬들과 서부의 산지 지방 때문에 도쿄도의 인구 밀도는 도쿄의 도시 및 교외 지역의 실제 인구 밀도보다 훨씬 낮게 나타난다</a:t>
            </a:r>
            <a:r>
              <a:rPr lang="en-US" altLang="ko-KR" sz="1600" b="0" i="0" dirty="0">
                <a:solidFill>
                  <a:schemeClr val="tx1"/>
                </a:solidFill>
                <a:effectLst/>
              </a:rPr>
              <a:t>.</a:t>
            </a:r>
          </a:p>
        </p:txBody>
      </p:sp>
      <p:pic>
        <p:nvPicPr>
          <p:cNvPr id="4" name="그림 3" descr="지도이(가) 표시된 사진&#10;&#10;자동 생성된 설명">
            <a:extLst>
              <a:ext uri="{FF2B5EF4-FFF2-40B4-BE49-F238E27FC236}">
                <a16:creationId xmlns:a16="http://schemas.microsoft.com/office/drawing/2014/main" id="{60CD5A5B-EC6C-4D9E-9457-66024C9C9B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31" r="13192" b="-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3380458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4DF1C9B3-1481-4AF3-920B-66573C525303}"/>
              </a:ext>
            </a:extLst>
          </p:cNvPr>
          <p:cNvSpPr/>
          <p:nvPr/>
        </p:nvSpPr>
        <p:spPr>
          <a:xfrm>
            <a:off x="365760" y="2535382"/>
            <a:ext cx="5985164" cy="40482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F4FF6D50-A011-4017-A2CF-9CB07CC40309}"/>
              </a:ext>
            </a:extLst>
          </p:cNvPr>
          <p:cNvSpPr/>
          <p:nvPr/>
        </p:nvSpPr>
        <p:spPr>
          <a:xfrm>
            <a:off x="282633" y="2468880"/>
            <a:ext cx="5985164" cy="404829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일본 지방자치법 하에서 도쿄는 도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都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로 지정되어 있다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행정 구조는 일본의 다른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도도부현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유사하다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도쿄도는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1943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년까지 </a:t>
            </a:r>
            <a:r>
              <a:rPr lang="ko-KR" altLang="en-US" dirty="0">
                <a:solidFill>
                  <a:srgbClr val="0645AD"/>
                </a:solidFill>
                <a:latin typeface="Arial" panose="020B0604020202020204" pitchFamily="34" charset="0"/>
              </a:rPr>
              <a:t>도쿄시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를 이루었던 </a:t>
            </a:r>
            <a:r>
              <a:rPr lang="en-US" altLang="ko-KR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</a:rPr>
              <a:t>23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</a:rPr>
              <a:t>개의 특별구를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포함하며 이들은 자치권을 가지고 각자의 구장과 의회를 가지고 있어 사실상 도시의 지위를 가진다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도쿄도는 또한 각자의 지역 정부를 가진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개의 시와 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개의 정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8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개의 촌을 포함한다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도쿄도 정부는 공개적으로 선출된 도지사와 도 의회에 의해 운영된다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도쿄도청은 </a:t>
            </a:r>
            <a:r>
              <a:rPr lang="ko-KR" altLang="en-US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신주쿠구"/>
              </a:rPr>
              <a:t>신주쿠구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에 있다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도 정부는 호수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강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댐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농장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먼곳의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섬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국립 공원과 번화가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마천루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ko-KR" alt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지하철 등을 포함한 도쿄의 모든 것을 관할한다</a:t>
            </a:r>
            <a:r>
              <a:rPr lang="en-US" altLang="ko-K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ko-KR" altLang="en-US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313EF450-7778-4085-9AE8-77F3A27C1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245" y="938200"/>
            <a:ext cx="4087438" cy="5443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4AEC2BA-123D-4BF6-9021-96B4262F5E13}"/>
              </a:ext>
            </a:extLst>
          </p:cNvPr>
          <p:cNvSpPr/>
          <p:nvPr/>
        </p:nvSpPr>
        <p:spPr>
          <a:xfrm>
            <a:off x="465512" y="249382"/>
            <a:ext cx="4087438" cy="215299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dirty="0">
                <a:solidFill>
                  <a:schemeClr val="tx1"/>
                </a:solidFill>
              </a:rPr>
              <a:t>도쿄도의 행정구역</a:t>
            </a:r>
          </a:p>
        </p:txBody>
      </p:sp>
    </p:spTree>
    <p:extLst>
      <p:ext uri="{BB962C8B-B14F-4D97-AF65-F5344CB8AC3E}">
        <p14:creationId xmlns:p14="http://schemas.microsoft.com/office/powerpoint/2010/main" val="135253154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022CEEAA-22DD-47C5-8D19-36FCEB58EC90}"/>
              </a:ext>
            </a:extLst>
          </p:cNvPr>
          <p:cNvSpPr/>
          <p:nvPr/>
        </p:nvSpPr>
        <p:spPr>
          <a:xfrm>
            <a:off x="803776" y="1336390"/>
            <a:ext cx="6190412" cy="118292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도쿄도의 </a:t>
            </a:r>
            <a:r>
              <a:rPr lang="ko-KR" altLang="en-US" sz="5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역활</a:t>
            </a:r>
            <a:endParaRPr lang="en-US" altLang="ko-KR" sz="5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43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F78E2A71-FC7A-4D6E-98FA-4A004B6D86E9}"/>
              </a:ext>
            </a:extLst>
          </p:cNvPr>
          <p:cNvSpPr/>
          <p:nvPr/>
        </p:nvSpPr>
        <p:spPr>
          <a:xfrm>
            <a:off x="803776" y="2785257"/>
            <a:ext cx="6190412" cy="334445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2000" b="0" i="0">
                <a:solidFill>
                  <a:schemeClr val="tx1"/>
                </a:solidFill>
                <a:effectLst/>
              </a:rPr>
              <a:t>도쿄도는 일본의 수도이며 행정기관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금융기관이나 대기업 등이 집중되어 신문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·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방송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·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출판 등의 문화면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대학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·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연구기관 등의 교육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·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학술면에서도 일본의 중추를 이룬다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.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교통면에서도 철도망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도로망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항공로의 중심이며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경제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문화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교통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상업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2000" b="0" i="0">
                <a:solidFill>
                  <a:schemeClr val="tx1"/>
                </a:solidFill>
                <a:effectLst/>
              </a:rPr>
              <a:t>금융 등 여러 부분에서 세계적으로 매우 중요한 역할을 담당하는 도시이다</a:t>
            </a:r>
            <a:r>
              <a:rPr lang="en-US" altLang="ko-KR" sz="2000" b="0" i="0">
                <a:solidFill>
                  <a:schemeClr val="tx1"/>
                </a:solidFill>
                <a:effectLst/>
              </a:rPr>
              <a:t>.</a:t>
            </a:r>
            <a:endParaRPr lang="en-US" altLang="ko-KR" sz="2000">
              <a:solidFill>
                <a:schemeClr val="tx1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A52B06C-3838-48F3-8CF4-F4054598D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74401" y="3608452"/>
            <a:ext cx="427516" cy="353137"/>
            <a:chOff x="7974401" y="3608452"/>
            <a:chExt cx="427516" cy="353137"/>
          </a:xfrm>
        </p:grpSpPr>
        <p:sp>
          <p:nvSpPr>
            <p:cNvPr id="89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2878" y="360845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74401" y="3870451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098" name="Picture 2" descr="하늘, 실외, 도시이(가) 표시된 사진&#10;&#10;자동 생성된 설명">
            <a:extLst>
              <a:ext uri="{FF2B5EF4-FFF2-40B4-BE49-F238E27FC236}">
                <a16:creationId xmlns:a16="http://schemas.microsoft.com/office/drawing/2014/main" id="{89897A7E-9F78-4B3D-ACFF-2D07308FF8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8" r="19795" b="2"/>
          <a:stretch/>
        </p:blipFill>
        <p:spPr bwMode="auto">
          <a:xfrm>
            <a:off x="8610595" y="1227809"/>
            <a:ext cx="3300386" cy="3300386"/>
          </a:xfrm>
          <a:custGeom>
            <a:avLst/>
            <a:gdLst/>
            <a:ahLst/>
            <a:cxnLst/>
            <a:rect l="l" t="t" r="r" b="b"/>
            <a:pathLst>
              <a:path w="2457864" h="2457864">
                <a:moveTo>
                  <a:pt x="1228932" y="0"/>
                </a:moveTo>
                <a:cubicBezTo>
                  <a:pt x="1907652" y="0"/>
                  <a:pt x="2457864" y="550212"/>
                  <a:pt x="2457864" y="1228932"/>
                </a:cubicBezTo>
                <a:cubicBezTo>
                  <a:pt x="2457864" y="1907652"/>
                  <a:pt x="1907652" y="2457864"/>
                  <a:pt x="1228932" y="2457864"/>
                </a:cubicBezTo>
                <a:cubicBezTo>
                  <a:pt x="550212" y="2457864"/>
                  <a:pt x="0" y="1907652"/>
                  <a:pt x="0" y="1228932"/>
                </a:cubicBezTo>
                <a:cubicBezTo>
                  <a:pt x="0" y="550212"/>
                  <a:pt x="550212" y="0"/>
                  <a:pt x="122893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건물, 실외, 탑이(가) 표시된 사진&#10;&#10;자동 생성된 설명">
            <a:extLst>
              <a:ext uri="{FF2B5EF4-FFF2-40B4-BE49-F238E27FC236}">
                <a16:creationId xmlns:a16="http://schemas.microsoft.com/office/drawing/2014/main" id="{64EA013D-A406-435C-A6A7-46D01FDD77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1" r="1" b="16496"/>
          <a:stretch/>
        </p:blipFill>
        <p:spPr bwMode="auto">
          <a:xfrm>
            <a:off x="7288230" y="4296585"/>
            <a:ext cx="2324791" cy="2324791"/>
          </a:xfrm>
          <a:custGeom>
            <a:avLst/>
            <a:gdLst/>
            <a:ahLst/>
            <a:cxnLst/>
            <a:rect l="l" t="t" r="r" b="b"/>
            <a:pathLst>
              <a:path w="2241934" h="2241934">
                <a:moveTo>
                  <a:pt x="1120967" y="0"/>
                </a:moveTo>
                <a:cubicBezTo>
                  <a:pt x="1740060" y="0"/>
                  <a:pt x="2241934" y="501874"/>
                  <a:pt x="2241934" y="1120967"/>
                </a:cubicBezTo>
                <a:cubicBezTo>
                  <a:pt x="2241934" y="1740060"/>
                  <a:pt x="1740060" y="2241934"/>
                  <a:pt x="1120967" y="2241934"/>
                </a:cubicBezTo>
                <a:cubicBezTo>
                  <a:pt x="501874" y="2241934"/>
                  <a:pt x="0" y="1740060"/>
                  <a:pt x="0" y="1120967"/>
                </a:cubicBezTo>
                <a:cubicBezTo>
                  <a:pt x="0" y="501874"/>
                  <a:pt x="501874" y="0"/>
                  <a:pt x="1120967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3480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18F6B7E1-F545-4481-BF28-0164FCE7D7BC}"/>
              </a:ext>
            </a:extLst>
          </p:cNvPr>
          <p:cNvSpPr/>
          <p:nvPr/>
        </p:nvSpPr>
        <p:spPr>
          <a:xfrm>
            <a:off x="648928" y="338328"/>
            <a:ext cx="3685032" cy="160832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ko-KR" altLang="en-US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도쿄도의 교육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35F8C283-3BCD-4D0E-9A0D-C19B4C72592D}"/>
              </a:ext>
            </a:extLst>
          </p:cNvPr>
          <p:cNvSpPr/>
          <p:nvPr/>
        </p:nvSpPr>
        <p:spPr>
          <a:xfrm>
            <a:off x="4864100" y="338328"/>
            <a:ext cx="6675627" cy="160508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000" b="0" i="0">
                <a:solidFill>
                  <a:schemeClr val="tx1"/>
                </a:solidFill>
                <a:effectLst/>
              </a:rPr>
              <a:t>도쿄에는 많은 대학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전문 대학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, 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직업 학교가 존재 하고 있다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. 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많은 일본의 권위있는 대학들이 도쿄에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있다</a:t>
            </a:r>
            <a:r>
              <a:rPr lang="en-US" altLang="ko-KR" sz="1000">
                <a:solidFill>
                  <a:schemeClr val="tx1"/>
                </a:solidFill>
              </a:rPr>
              <a:t>.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000" b="0" i="0">
                <a:solidFill>
                  <a:schemeClr val="tx1"/>
                </a:solidFill>
                <a:effectLst/>
              </a:rPr>
              <a:t>국립대학중에는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 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000" b="0" i="0">
                <a:solidFill>
                  <a:schemeClr val="tx1"/>
                </a:solidFill>
                <a:effectLst/>
              </a:rPr>
              <a:t>도쿄 대학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,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도쿄 공업대학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,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도쿄 외국어대학등이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 </a:t>
            </a:r>
            <a:r>
              <a:rPr lang="ko-KR" altLang="en-US" sz="1000" b="0" i="0">
                <a:solidFill>
                  <a:schemeClr val="tx1"/>
                </a:solidFill>
                <a:effectLst/>
              </a:rPr>
              <a:t>있고 </a:t>
            </a:r>
            <a:endParaRPr lang="en-US" altLang="ko-KR" sz="1000" b="0" i="0">
              <a:solidFill>
                <a:schemeClr val="tx1"/>
              </a:solidFill>
              <a:effectLst/>
            </a:endParaRP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000" b="0" i="0">
                <a:solidFill>
                  <a:schemeClr val="tx1"/>
                </a:solidFill>
                <a:effectLst/>
              </a:rPr>
              <a:t>사립대학에는 게이오주</a:t>
            </a:r>
            <a:r>
              <a:rPr lang="ko-KR" altLang="en-US" sz="1000">
                <a:solidFill>
                  <a:schemeClr val="tx1"/>
                </a:solidFill>
              </a:rPr>
              <a:t>기주쿠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대학</a:t>
            </a:r>
            <a:r>
              <a:rPr lang="en-US" altLang="ko-KR" sz="1000">
                <a:solidFill>
                  <a:schemeClr val="tx1"/>
                </a:solidFill>
              </a:rPr>
              <a:t>, </a:t>
            </a:r>
            <a:r>
              <a:rPr lang="ko-KR" altLang="en-US" sz="1000">
                <a:solidFill>
                  <a:schemeClr val="tx1"/>
                </a:solidFill>
              </a:rPr>
              <a:t>와세다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대학</a:t>
            </a:r>
            <a:r>
              <a:rPr lang="en-US" altLang="ko-KR" sz="1000">
                <a:solidFill>
                  <a:schemeClr val="tx1"/>
                </a:solidFill>
              </a:rPr>
              <a:t>,</a:t>
            </a:r>
            <a:r>
              <a:rPr lang="ko-KR" altLang="en-US" sz="1000">
                <a:solidFill>
                  <a:schemeClr val="tx1"/>
                </a:solidFill>
              </a:rPr>
              <a:t>메이지 대학 등이있다</a:t>
            </a:r>
            <a:r>
              <a:rPr lang="en-US" altLang="ko-KR" sz="1000">
                <a:solidFill>
                  <a:schemeClr val="tx1"/>
                </a:solidFill>
              </a:rPr>
              <a:t>.</a:t>
            </a:r>
          </a:p>
          <a:p>
            <a:pPr indent="-228600" latinLnBrk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o-KR" altLang="en-US" sz="1000" b="0" i="0">
                <a:solidFill>
                  <a:schemeClr val="tx1"/>
                </a:solidFill>
                <a:effectLst/>
              </a:rPr>
              <a:t>구와 지자체에 의해 운영되는 국립 유치원</a:t>
            </a:r>
            <a:r>
              <a:rPr lang="en-US" altLang="ko-KR" sz="1000" b="0" i="0">
                <a:solidFill>
                  <a:schemeClr val="tx1"/>
                </a:solidFill>
                <a:effectLst/>
              </a:rPr>
              <a:t>,</a:t>
            </a:r>
            <a:r>
              <a:rPr lang="ko-KR" altLang="en-US" sz="1000">
                <a:solidFill>
                  <a:schemeClr val="tx1"/>
                </a:solidFill>
              </a:rPr>
              <a:t>소학교</a:t>
            </a:r>
            <a:r>
              <a:rPr lang="en-US" altLang="ko-KR" sz="1000">
                <a:solidFill>
                  <a:schemeClr val="tx1"/>
                </a:solidFill>
              </a:rPr>
              <a:t>(1~6</a:t>
            </a:r>
            <a:r>
              <a:rPr lang="ko-KR" altLang="en-US" sz="1000">
                <a:solidFill>
                  <a:schemeClr val="tx1"/>
                </a:solidFill>
              </a:rPr>
              <a:t>학년</a:t>
            </a:r>
            <a:r>
              <a:rPr lang="en-US" altLang="ko-KR" sz="1000">
                <a:solidFill>
                  <a:schemeClr val="tx1"/>
                </a:solidFill>
              </a:rPr>
              <a:t>),</a:t>
            </a:r>
            <a:r>
              <a:rPr lang="ko-KR" altLang="en-US" sz="1000">
                <a:solidFill>
                  <a:schemeClr val="tx1"/>
                </a:solidFill>
              </a:rPr>
              <a:t>중학교</a:t>
            </a:r>
            <a:r>
              <a:rPr lang="en-US" altLang="ko-KR" sz="1000">
                <a:solidFill>
                  <a:schemeClr val="tx1"/>
                </a:solidFill>
              </a:rPr>
              <a:t>(7~9</a:t>
            </a:r>
            <a:r>
              <a:rPr lang="ko-KR" altLang="en-US" sz="1000">
                <a:solidFill>
                  <a:schemeClr val="tx1"/>
                </a:solidFill>
              </a:rPr>
              <a:t>학년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  <a:r>
              <a:rPr lang="ko-KR" altLang="en-US" sz="1000">
                <a:solidFill>
                  <a:schemeClr val="tx1"/>
                </a:solidFill>
              </a:rPr>
              <a:t>이 있다</a:t>
            </a:r>
            <a:r>
              <a:rPr lang="en-US" altLang="ko-KR" sz="1000">
                <a:solidFill>
                  <a:schemeClr val="tx1"/>
                </a:solidFill>
              </a:rPr>
              <a:t>. </a:t>
            </a:r>
            <a:r>
              <a:rPr lang="ko-KR" altLang="en-US" sz="1000">
                <a:solidFill>
                  <a:schemeClr val="tx1"/>
                </a:solidFill>
              </a:rPr>
              <a:t>도쿄에의 국립 고등학교는  도쿄도 교육위원에 의해 운영이되고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그밖에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도쿄에는 유치원에서 고등학교까지 많은 사립학교가 있다</a:t>
            </a:r>
            <a:r>
              <a:rPr lang="en-US" altLang="ko-KR" sz="1000">
                <a:solidFill>
                  <a:schemeClr val="tx1"/>
                </a:solidFill>
              </a:rPr>
              <a:t>.</a:t>
            </a:r>
            <a:endParaRPr lang="en-US" altLang="ko-KR" sz="1000" b="0" i="0">
              <a:solidFill>
                <a:schemeClr val="tx1"/>
              </a:solidFill>
              <a:effectLst/>
            </a:endParaRPr>
          </a:p>
        </p:txBody>
      </p:sp>
      <p:sp>
        <p:nvSpPr>
          <p:cNvPr id="5126" name="Rectangle 72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211010"/>
            <a:ext cx="12192002" cy="464699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27" name="Rounded Rectangle 26">
            <a:extLst>
              <a:ext uri="{FF2B5EF4-FFF2-40B4-BE49-F238E27FC236}">
                <a16:creationId xmlns:a16="http://schemas.microsoft.com/office/drawing/2014/main" id="{1B10F861-B8F1-49C7-BD58-EAB20CEE7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건물, 실외, 오래된, 청사이(가) 표시된 사진&#10;&#10;자동 생성된 설명">
            <a:extLst>
              <a:ext uri="{FF2B5EF4-FFF2-40B4-BE49-F238E27FC236}">
                <a16:creationId xmlns:a16="http://schemas.microsoft.com/office/drawing/2014/main" id="{B7E46744-72AD-46AD-90DD-70CBC6DD0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4853" y="2742397"/>
            <a:ext cx="4586990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Rounded Rectangle 16">
            <a:extLst>
              <a:ext uri="{FF2B5EF4-FFF2-40B4-BE49-F238E27FC236}">
                <a16:creationId xmlns:a16="http://schemas.microsoft.com/office/drawing/2014/main" id="{61F6E425-22AB-4DA2-8FAC-58ADB58EF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하늘, 건물, 실외, 탑이(가) 표시된 사진&#10;&#10;자동 생성된 설명">
            <a:extLst>
              <a:ext uri="{FF2B5EF4-FFF2-40B4-BE49-F238E27FC236}">
                <a16:creationId xmlns:a16="http://schemas.microsoft.com/office/drawing/2014/main" id="{376C3A61-2A7D-46AF-8C4B-2C314504C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7014" y="2742397"/>
            <a:ext cx="4893275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20761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524</Words>
  <Application>Microsoft Office PowerPoint</Application>
  <PresentationFormat>와이드스크린</PresentationFormat>
  <Paragraphs>35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Arial</vt:lpstr>
      <vt:lpstr>Calibri</vt:lpstr>
      <vt:lpstr>Office 테마</vt:lpstr>
      <vt:lpstr>도쿄도 지방자치단체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도쿄도 지방자치단체</dc:title>
  <dc:creator>신 대영</dc:creator>
  <cp:lastModifiedBy>koranges030@naver.com</cp:lastModifiedBy>
  <cp:revision>2</cp:revision>
  <dcterms:created xsi:type="dcterms:W3CDTF">2022-03-29T12:04:32Z</dcterms:created>
  <dcterms:modified xsi:type="dcterms:W3CDTF">2022-04-01T13:20:44Z</dcterms:modified>
</cp:coreProperties>
</file>