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6" r:id="rId6"/>
    <p:sldId id="285" r:id="rId7"/>
    <p:sldId id="287" r:id="rId8"/>
    <p:sldId id="298" r:id="rId9"/>
    <p:sldId id="289" r:id="rId10"/>
    <p:sldId id="290" r:id="rId11"/>
    <p:sldId id="291" r:id="rId12"/>
    <p:sldId id="292" r:id="rId13"/>
    <p:sldId id="293" r:id="rId14"/>
    <p:sldId id="294" r:id="rId15"/>
    <p:sldId id="270" r:id="rId16"/>
    <p:sldId id="295" r:id="rId17"/>
    <p:sldId id="296" r:id="rId18"/>
    <p:sldId id="297" r:id="rId19"/>
    <p:sldId id="301" r:id="rId20"/>
    <p:sldId id="300" r:id="rId21"/>
    <p:sldId id="302" r:id="rId22"/>
    <p:sldId id="303" r:id="rId23"/>
    <p:sldId id="304" r:id="rId24"/>
    <p:sldId id="305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980137-96BA-4E02-A8F2-D5BD841DA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516EDD2-21E5-412C-8001-B2161754A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40738A-057D-4D59-9F9D-07B8E6AD0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B292-B171-4B85-A696-269C92276F6C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441AC9-AA1D-4E3A-AF04-B0F34D931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06170E-8702-4E01-BE5F-952A30651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C77B-21F1-4AF8-94BF-F05277267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03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ACB1B3-2003-4690-9FC5-E8C172EE3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4BC1E1C-3D3B-41FE-ADE0-7B9DDA60F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599D8D-C25C-43F6-BCE4-3D369242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B292-B171-4B85-A696-269C92276F6C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8BEFE5-2CAF-44F7-BE9D-5D5ED079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CF1CDC-087E-4B71-ADC4-78C909C7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C77B-21F1-4AF8-94BF-F05277267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631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D3845AF-0E8E-40DF-9BBC-06C758C95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B5DCF7C-8554-4025-B7C4-EA987E106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6D6808-541F-43DA-9424-D63703B46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B292-B171-4B85-A696-269C92276F6C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41D829-4C82-4C8B-BA4E-8ABA14D1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5B0A91-C44E-46B8-8CCE-483E1E645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C77B-21F1-4AF8-94BF-F05277267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244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18B1D2-9095-453D-9A0E-4389FECA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17EF63-4FA8-48F0-BF57-795649C72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38899E-07F5-4F8A-97EA-100CFF43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B292-B171-4B85-A696-269C92276F6C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1D6713-C2EC-478C-887A-45894513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A6C849-A790-4648-A014-B43FE6FD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C77B-21F1-4AF8-94BF-F05277267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00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317B81-AAA4-4E1E-8683-369E6D14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B992F63-A41F-461C-A877-53CA8B0C7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C0FE2F-DD2E-41DF-99E9-390F46262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B292-B171-4B85-A696-269C92276F6C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A58EB9-3924-4114-9147-2A39A5844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A9ED09-F57A-410D-8A27-F7E6FF18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C77B-21F1-4AF8-94BF-F05277267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5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4419AC-310E-4316-AE96-04829A92C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BBBC9E-FB22-49DD-8720-87EEF6007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CC587FE-7D1A-4837-B6C4-65BD21522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E010522-E7C8-47C7-BD46-65439B138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B292-B171-4B85-A696-269C92276F6C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70F144D-9C72-4EC8-8C85-A03E2F7B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7F26694-D577-437D-8085-3584FB17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C77B-21F1-4AF8-94BF-F05277267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710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7E7AFF-C21F-4A57-A6D2-13599BBA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6A301D-1B83-47DD-B9E5-5AB694F0B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3C5E32D-49E2-4A40-A779-EEC718598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7D3C3BC-07A5-4849-8C28-F1B67E260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833CF6E-F411-4D35-9D7B-0FA7698A9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17AF834-C86F-4748-BF4D-3C99CA800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B292-B171-4B85-A696-269C92276F6C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8D0FADF-1DB9-4F15-86B3-5FA40E01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52367A-F213-4834-8928-AD398D0A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C77B-21F1-4AF8-94BF-F05277267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86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79B25D-2F45-4600-95F0-45A7E6FDB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FF57AD4-4EAF-456F-B7D3-A9C166CFE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B292-B171-4B85-A696-269C92276F6C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013673B-D0C0-46F0-9EC7-95054B120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7B02CE4-A2EA-4147-A6BF-D97E3C48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C77B-21F1-4AF8-94BF-F05277267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194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114DD9B-CA38-45FE-89B7-5773A7C14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B292-B171-4B85-A696-269C92276F6C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35413C3-1F6D-4756-B161-5D6299ABE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0B3878-48CD-44FB-9509-729AA2F95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C77B-21F1-4AF8-94BF-F05277267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0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7CFBE5-1610-4212-8984-A85D54D4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4764958-6599-47C0-9747-3E689B30C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895D8B4-1770-4C28-B71F-2190DEA89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50A68AE-DBA1-49A8-B372-25478F49D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B292-B171-4B85-A696-269C92276F6C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E27CA7-463B-4F55-A563-2ACF32F8F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F829F78-9857-4F78-A86D-24476093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C77B-21F1-4AF8-94BF-F05277267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72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37B2DC-59AA-4D98-93ED-51C52CC3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1271C5D-FF8A-4665-931F-69FEBDE9B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980465E-14B7-4996-966B-F73E05D80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F8F10E-61DD-4CD6-9242-9C55E16C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B292-B171-4B85-A696-269C92276F6C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B76A95-C627-45C5-BDB5-5F5222E2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52A30EA-AC9D-4042-A695-0F3FC4F25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C77B-21F1-4AF8-94BF-F05277267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53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1E54537-BE38-4ED7-AFCB-C986DDD95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17B5256-3905-4AF5-8C9E-604743595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CD192A-04EB-4C08-AB6F-77811548B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9B292-B171-4B85-A696-269C92276F6C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38D411-5F2C-4157-AD70-770A0C7EF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F86B35-1EED-4AA7-B03B-2E9E42973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DC77B-21F1-4AF8-94BF-F05277267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09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77.png"/><Relationship Id="rId10" Type="http://schemas.openxmlformats.org/officeDocument/2006/relationships/image" Target="../media/image80.png"/><Relationship Id="rId4" Type="http://schemas.openxmlformats.org/officeDocument/2006/relationships/image" Target="../media/image76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92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080382-3BEF-44AF-A29A-D6C32004CFFE}"/>
              </a:ext>
            </a:extLst>
          </p:cNvPr>
          <p:cNvSpPr txBox="1"/>
          <p:nvPr/>
        </p:nvSpPr>
        <p:spPr>
          <a:xfrm>
            <a:off x="1139812" y="1164539"/>
            <a:ext cx="3558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일본의 목욕문화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3643B5B-C855-46EC-8F05-2E8F981914C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8FD67FE-0C26-4202-9ED6-C4F15A2B3DAB}"/>
              </a:ext>
            </a:extLst>
          </p:cNvPr>
          <p:cNvGrpSpPr/>
          <p:nvPr/>
        </p:nvGrpSpPr>
        <p:grpSpPr>
          <a:xfrm>
            <a:off x="2503755" y="264677"/>
            <a:ext cx="6946943" cy="830997"/>
            <a:chOff x="3819245" y="271010"/>
            <a:chExt cx="3981147" cy="830997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7E090B6-FEC3-47EE-AC9D-E51E2C0CE0C1}"/>
                </a:ext>
              </a:extLst>
            </p:cNvPr>
            <p:cNvSpPr/>
            <p:nvPr/>
          </p:nvSpPr>
          <p:spPr>
            <a:xfrm>
              <a:off x="4603102" y="271010"/>
              <a:ext cx="31972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일본과 우리나라의 목욕문화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34C62C-A049-4CFF-AD5F-67DA8362F6DF}"/>
                </a:ext>
              </a:extLst>
            </p:cNvPr>
            <p:cNvSpPr txBox="1"/>
            <p:nvPr/>
          </p:nvSpPr>
          <p:spPr>
            <a:xfrm>
              <a:off x="3819245" y="271010"/>
              <a:ext cx="5026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7208444-66B9-4945-9841-232009DF9044}"/>
              </a:ext>
            </a:extLst>
          </p:cNvPr>
          <p:cNvSpPr txBox="1"/>
          <p:nvPr/>
        </p:nvSpPr>
        <p:spPr>
          <a:xfrm>
            <a:off x="1594365" y="1749314"/>
            <a:ext cx="1120844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지진 </a:t>
            </a:r>
            <a:endParaRPr lang="ko-KR" altLang="en-US" sz="2400" kern="0" spc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B1DB09-B774-44BF-82F2-A934EF905FEA}"/>
              </a:ext>
            </a:extLst>
          </p:cNvPr>
          <p:cNvSpPr txBox="1"/>
          <p:nvPr/>
        </p:nvSpPr>
        <p:spPr>
          <a:xfrm>
            <a:off x="1594364" y="2334089"/>
            <a:ext cx="1512729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오이다키</a:t>
            </a:r>
            <a:r>
              <a:rPr lang="ko-KR" alt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2400" kern="0" spc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FFDDEF-4B3B-4744-BFE6-E7E913C1CB54}"/>
              </a:ext>
            </a:extLst>
          </p:cNvPr>
          <p:cNvSpPr txBox="1"/>
          <p:nvPr/>
        </p:nvSpPr>
        <p:spPr>
          <a:xfrm>
            <a:off x="1594363" y="2938872"/>
            <a:ext cx="1578046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욕조 덮게 </a:t>
            </a:r>
            <a:endParaRPr lang="ko-KR" altLang="en-US" sz="2400" kern="0" spc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F37BF-1819-4FF9-ADA4-7F4D7E3B5580}"/>
              </a:ext>
            </a:extLst>
          </p:cNvPr>
          <p:cNvSpPr txBox="1"/>
          <p:nvPr/>
        </p:nvSpPr>
        <p:spPr>
          <a:xfrm>
            <a:off x="1594364" y="3560723"/>
            <a:ext cx="3104435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가족이 물을 같이 씀 </a:t>
            </a:r>
            <a:endParaRPr lang="ko-KR" altLang="en-US" sz="2400" kern="0" spc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BE4A21-E8D2-4401-A57A-E92498580CCD}"/>
              </a:ext>
            </a:extLst>
          </p:cNvPr>
          <p:cNvSpPr txBox="1"/>
          <p:nvPr/>
        </p:nvSpPr>
        <p:spPr>
          <a:xfrm>
            <a:off x="2350728" y="4106683"/>
            <a:ext cx="1120844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아빠 </a:t>
            </a:r>
            <a:endParaRPr lang="ko-KR" altLang="en-US" sz="2400" kern="0" spc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1A405D-8AE1-4227-8288-DE9139DBC15A}"/>
              </a:ext>
            </a:extLst>
          </p:cNvPr>
          <p:cNvSpPr txBox="1"/>
          <p:nvPr/>
        </p:nvSpPr>
        <p:spPr>
          <a:xfrm>
            <a:off x="3594132" y="4106683"/>
            <a:ext cx="1120844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아들 </a:t>
            </a:r>
            <a:endParaRPr lang="ko-KR" altLang="en-US" sz="2400" kern="0" spc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E60448-1542-48C6-A9D8-042411F15D83}"/>
              </a:ext>
            </a:extLst>
          </p:cNvPr>
          <p:cNvSpPr txBox="1"/>
          <p:nvPr/>
        </p:nvSpPr>
        <p:spPr>
          <a:xfrm>
            <a:off x="4837536" y="4106682"/>
            <a:ext cx="1120844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딸</a:t>
            </a:r>
            <a:endParaRPr lang="ko-KR" altLang="en-US" sz="2400" kern="0" spc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6C5D53-5371-4DF2-B21E-20621AAEB303}"/>
              </a:ext>
            </a:extLst>
          </p:cNvPr>
          <p:cNvSpPr txBox="1"/>
          <p:nvPr/>
        </p:nvSpPr>
        <p:spPr>
          <a:xfrm>
            <a:off x="5780783" y="4106681"/>
            <a:ext cx="1120844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엄마 </a:t>
            </a:r>
            <a:endParaRPr lang="ko-KR" altLang="en-US" sz="2400" kern="0" spc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EA9A007C-4BB0-4797-8643-ABCE2FBC4E48}"/>
              </a:ext>
            </a:extLst>
          </p:cNvPr>
          <p:cNvSpPr/>
          <p:nvPr/>
        </p:nvSpPr>
        <p:spPr>
          <a:xfrm>
            <a:off x="3198679" y="4355623"/>
            <a:ext cx="364479" cy="223935"/>
          </a:xfrm>
          <a:prstGeom prst="rightArrow">
            <a:avLst/>
          </a:prstGeom>
          <a:solidFill>
            <a:srgbClr val="64DECF"/>
          </a:solidFill>
          <a:ln>
            <a:solidFill>
              <a:srgbClr val="64D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BF73245B-18C0-4D79-AF34-0EBDB4ECA7A4}"/>
              </a:ext>
            </a:extLst>
          </p:cNvPr>
          <p:cNvSpPr/>
          <p:nvPr/>
        </p:nvSpPr>
        <p:spPr>
          <a:xfrm>
            <a:off x="5349713" y="4333852"/>
            <a:ext cx="364479" cy="245706"/>
          </a:xfrm>
          <a:prstGeom prst="rightArrow">
            <a:avLst/>
          </a:prstGeom>
          <a:solidFill>
            <a:srgbClr val="64DECF"/>
          </a:solidFill>
          <a:ln>
            <a:solidFill>
              <a:srgbClr val="64D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371E29B0-4ECA-4305-B268-6FCE1C5A6794}"/>
              </a:ext>
            </a:extLst>
          </p:cNvPr>
          <p:cNvSpPr/>
          <p:nvPr/>
        </p:nvSpPr>
        <p:spPr>
          <a:xfrm>
            <a:off x="4411109" y="4355623"/>
            <a:ext cx="364479" cy="223935"/>
          </a:xfrm>
          <a:prstGeom prst="rightArrow">
            <a:avLst/>
          </a:prstGeom>
          <a:solidFill>
            <a:srgbClr val="64DECF"/>
          </a:solidFill>
          <a:ln>
            <a:solidFill>
              <a:srgbClr val="64D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AA034B-071F-457D-800C-064C68645421}"/>
              </a:ext>
            </a:extLst>
          </p:cNvPr>
          <p:cNvSpPr txBox="1"/>
          <p:nvPr/>
        </p:nvSpPr>
        <p:spPr>
          <a:xfrm>
            <a:off x="1533890" y="4691458"/>
            <a:ext cx="184703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화장실 구조</a:t>
            </a:r>
            <a:endParaRPr lang="ko-KR" altLang="en-US" sz="2400" kern="0" spc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078" name="Picture 6" descr="Bghgq">
            <a:extLst>
              <a:ext uri="{FF2B5EF4-FFF2-40B4-BE49-F238E27FC236}">
                <a16:creationId xmlns:a16="http://schemas.microsoft.com/office/drawing/2014/main" id="{EAB0BA6B-046C-483E-93EE-435A3B9D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7" y="2040510"/>
            <a:ext cx="5888766" cy="331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그림 23" descr="2-1-26">
            <a:extLst>
              <a:ext uri="{FF2B5EF4-FFF2-40B4-BE49-F238E27FC236}">
                <a16:creationId xmlns:a16="http://schemas.microsoft.com/office/drawing/2014/main" id="{70399D58-FA23-4EDA-B45A-29BB6D2C1F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00" y="2300543"/>
            <a:ext cx="5138958" cy="2562120"/>
          </a:xfrm>
          <a:prstGeom prst="rect">
            <a:avLst/>
          </a:prstGeom>
        </p:spPr>
      </p:pic>
      <p:pic>
        <p:nvPicPr>
          <p:cNvPr id="25" name="Picture 2" descr="일본생활] 일본의 욕조에 붙어있는 신기한 이것! 일본의 목욕문화!">
            <a:extLst>
              <a:ext uri="{FF2B5EF4-FFF2-40B4-BE49-F238E27FC236}">
                <a16:creationId xmlns:a16="http://schemas.microsoft.com/office/drawing/2014/main" id="{5178DEBE-0A82-474F-AF6D-580415730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11" y="2334089"/>
            <a:ext cx="4322293" cy="323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그림 25" descr="2478604A54B127A016">
            <a:extLst>
              <a:ext uri="{FF2B5EF4-FFF2-40B4-BE49-F238E27FC236}">
                <a16:creationId xmlns:a16="http://schemas.microsoft.com/office/drawing/2014/main" id="{786155A7-4AEE-4A56-96DB-6639D1ED17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57" y="2164379"/>
            <a:ext cx="5141933" cy="331391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6E30A23-7657-46C7-8BDE-35128658D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96" y="1731567"/>
            <a:ext cx="5924583" cy="44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2077C63-6FE6-4C35-99A1-320B32543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169" y="1585937"/>
            <a:ext cx="3596537" cy="479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21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000" y="18977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일본요리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새해 축하하며 먹는 요리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건강과 번영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행복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의미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가족과 친구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공유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122" name="Picture 2" descr="일본의 오세치 - Japan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82" y="2980995"/>
            <a:ext cx="4323218" cy="339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2DE18863-3D1D-4617-85FE-D11CA40E0FF8}"/>
              </a:ext>
            </a:extLst>
          </p:cNvPr>
          <p:cNvGrpSpPr/>
          <p:nvPr/>
        </p:nvGrpSpPr>
        <p:grpSpPr>
          <a:xfrm>
            <a:off x="3502371" y="246587"/>
            <a:ext cx="5579144" cy="833756"/>
            <a:chOff x="4603102" y="271010"/>
            <a:chExt cx="3197290" cy="833756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4F5B58D-C5AF-4F4A-B602-F48A86CAF6EB}"/>
                </a:ext>
              </a:extLst>
            </p:cNvPr>
            <p:cNvSpPr/>
            <p:nvPr/>
          </p:nvSpPr>
          <p:spPr>
            <a:xfrm>
              <a:off x="4603102" y="271010"/>
              <a:ext cx="31972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새해 가정 음식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414F53-1DB1-4E7D-B05A-75F8E2C792DA}"/>
                </a:ext>
              </a:extLst>
            </p:cNvPr>
            <p:cNvSpPr txBox="1"/>
            <p:nvPr/>
          </p:nvSpPr>
          <p:spPr>
            <a:xfrm>
              <a:off x="4851249" y="273769"/>
              <a:ext cx="575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FB2BAF49-484A-4ED0-82D5-1818C16B3794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7FBF53-D6AA-4B08-9F31-C14E6CC32902}"/>
              </a:ext>
            </a:extLst>
          </p:cNvPr>
          <p:cNvSpPr txBox="1"/>
          <p:nvPr/>
        </p:nvSpPr>
        <p:spPr>
          <a:xfrm>
            <a:off x="1124447" y="1185831"/>
            <a:ext cx="178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오세치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98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0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말린 </a:t>
            </a:r>
            <a:r>
              <a:rPr lang="ko-KR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청어알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자손 번영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검은 콩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부지런하게 일한다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마귀를 쫓는다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146" name="Picture 2" descr="반나절 두고서 먹는 말린 청어알 조림 : 네이버 블로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30" y="3628557"/>
            <a:ext cx="3967702" cy="29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292949E6-377E-41BE-A824-5D235DA82836}"/>
              </a:ext>
            </a:extLst>
          </p:cNvPr>
          <p:cNvGrpSpPr/>
          <p:nvPr/>
        </p:nvGrpSpPr>
        <p:grpSpPr>
          <a:xfrm>
            <a:off x="3502371" y="246587"/>
            <a:ext cx="5579144" cy="833756"/>
            <a:chOff x="4603102" y="271010"/>
            <a:chExt cx="3197290" cy="833756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6ACE2735-EB18-4D58-BF5B-1C2446D8E6E3}"/>
                </a:ext>
              </a:extLst>
            </p:cNvPr>
            <p:cNvSpPr/>
            <p:nvPr/>
          </p:nvSpPr>
          <p:spPr>
            <a:xfrm>
              <a:off x="4603102" y="271010"/>
              <a:ext cx="31972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새해 가정 음식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FA7A83-CECD-417E-8D83-E160E9CA776F}"/>
                </a:ext>
              </a:extLst>
            </p:cNvPr>
            <p:cNvSpPr txBox="1"/>
            <p:nvPr/>
          </p:nvSpPr>
          <p:spPr>
            <a:xfrm>
              <a:off x="4851249" y="273769"/>
              <a:ext cx="575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68455B79-74BB-456B-AB8F-F478B3E06CD4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06EDC-93E0-44EE-8C18-4BB43B11F173}"/>
              </a:ext>
            </a:extLst>
          </p:cNvPr>
          <p:cNvSpPr txBox="1"/>
          <p:nvPr/>
        </p:nvSpPr>
        <p:spPr>
          <a:xfrm>
            <a:off x="1124446" y="1185831"/>
            <a:ext cx="704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오세치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–</a:t>
            </a:r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첫번째 단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  <p:pic>
        <p:nvPicPr>
          <p:cNvPr id="1026" name="Picture 2" descr="삶은 검은 콩｜교토부|오세치 요리에 필수적인 요리인 건강과 장수를 기원합니다.｜eats.jp">
            <a:extLst>
              <a:ext uri="{FF2B5EF4-FFF2-40B4-BE49-F238E27FC236}">
                <a16:creationId xmlns:a16="http://schemas.microsoft.com/office/drawing/2014/main" id="{3B663E5F-3320-47E6-84D7-B9D4E2CE5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22" y="3628556"/>
            <a:ext cx="4213391" cy="29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63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65268" y="1914388"/>
            <a:ext cx="1051004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멸치 조림 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오곡 풍양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오곡들이 풍년이 드는 것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홍백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어묵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붉은색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마귀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    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백색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신성함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붉은색과 백색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행복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   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172" name="Picture 4" descr="오세치 요리 : 새해를 축하하는 전통요리 - LIVE JAPAN ( 일본여행·추천명소·지역정보 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49" y="2775874"/>
            <a:ext cx="3975652" cy="353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FAF02C62-590E-48ED-99EB-FF3DACA91858}"/>
              </a:ext>
            </a:extLst>
          </p:cNvPr>
          <p:cNvGrpSpPr/>
          <p:nvPr/>
        </p:nvGrpSpPr>
        <p:grpSpPr>
          <a:xfrm>
            <a:off x="3502371" y="246587"/>
            <a:ext cx="5579144" cy="833756"/>
            <a:chOff x="4603102" y="271010"/>
            <a:chExt cx="3197290" cy="833756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F00144D-6914-43B3-9DD5-15BCEAB72715}"/>
                </a:ext>
              </a:extLst>
            </p:cNvPr>
            <p:cNvSpPr/>
            <p:nvPr/>
          </p:nvSpPr>
          <p:spPr>
            <a:xfrm>
              <a:off x="4603102" y="271010"/>
              <a:ext cx="31972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새해 가정 음식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7195D5-B92D-41AC-8001-B3FAAA67BF7A}"/>
                </a:ext>
              </a:extLst>
            </p:cNvPr>
            <p:cNvSpPr txBox="1"/>
            <p:nvPr/>
          </p:nvSpPr>
          <p:spPr>
            <a:xfrm>
              <a:off x="4851249" y="273769"/>
              <a:ext cx="575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FB51B98F-3A5F-4A66-9BF8-DF583C48520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1E1E88-826E-446F-B9E6-380FEC799350}"/>
              </a:ext>
            </a:extLst>
          </p:cNvPr>
          <p:cNvSpPr txBox="1"/>
          <p:nvPr/>
        </p:nvSpPr>
        <p:spPr>
          <a:xfrm>
            <a:off x="1124447" y="1185831"/>
            <a:ext cx="4033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오세치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–</a:t>
            </a:r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첫번째 단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A514CAF-B5D1-4D18-98EB-130712FF3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70" y="1478218"/>
            <a:ext cx="3683287" cy="300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1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24447" y="1876094"/>
            <a:ext cx="9120565" cy="39088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ko-KR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다테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마키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흰살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생선과 새우의 </a:t>
            </a:r>
            <a:r>
              <a:rPr lang="ko-KR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연육에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계란을 풀어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맛술과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설탕을 둘러 구워 낸 것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소용치는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모양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문화 발전과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학업성취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구리킨톤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밤으로 만든 화과자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금색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 번성과 부       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200" name="Picture 8" descr="한일우호교류(일본문화,일본어,일본취업,일본유학,일본여행,일본생활,일본친구,JLPT,) | B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205" y="3651630"/>
            <a:ext cx="3931395" cy="26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가을철 한정 구리킨톤 사건(요네자와 호노부) : 네이버 블로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382" y="3733986"/>
            <a:ext cx="3603039" cy="245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1176E7A3-E27B-4F2B-BEB4-1B67AFF44B66}"/>
              </a:ext>
            </a:extLst>
          </p:cNvPr>
          <p:cNvGrpSpPr/>
          <p:nvPr/>
        </p:nvGrpSpPr>
        <p:grpSpPr>
          <a:xfrm>
            <a:off x="3502371" y="246587"/>
            <a:ext cx="5579144" cy="833756"/>
            <a:chOff x="4603102" y="271010"/>
            <a:chExt cx="3197290" cy="833756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20CFE5D4-F6E5-40EE-9B5E-6F43DAA16719}"/>
                </a:ext>
              </a:extLst>
            </p:cNvPr>
            <p:cNvSpPr/>
            <p:nvPr/>
          </p:nvSpPr>
          <p:spPr>
            <a:xfrm>
              <a:off x="4603102" y="271010"/>
              <a:ext cx="31972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새해 가정 음식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BC2E61-5F52-4E61-973C-BC4E5AD580CB}"/>
                </a:ext>
              </a:extLst>
            </p:cNvPr>
            <p:cNvSpPr txBox="1"/>
            <p:nvPr/>
          </p:nvSpPr>
          <p:spPr>
            <a:xfrm>
              <a:off x="4851249" y="273769"/>
              <a:ext cx="575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6316E7FE-F04E-4489-96C7-DA0728D927EF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B8D7D8-2B4E-47BE-9623-D6FC2A93C6F7}"/>
              </a:ext>
            </a:extLst>
          </p:cNvPr>
          <p:cNvSpPr txBox="1"/>
          <p:nvPr/>
        </p:nvSpPr>
        <p:spPr>
          <a:xfrm>
            <a:off x="1124446" y="1185831"/>
            <a:ext cx="6955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오세치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–</a:t>
            </a:r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첫번째 단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04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000" y="18815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새우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수염과 굽은 허리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-&gt;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장수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연근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여러 구멍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-&gt;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미래에 대한 희망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381A835-1B19-48D1-9939-CA033ABA5E9E}"/>
              </a:ext>
            </a:extLst>
          </p:cNvPr>
          <p:cNvGrpSpPr/>
          <p:nvPr/>
        </p:nvGrpSpPr>
        <p:grpSpPr>
          <a:xfrm>
            <a:off x="3502371" y="246587"/>
            <a:ext cx="5579144" cy="833756"/>
            <a:chOff x="4603102" y="271010"/>
            <a:chExt cx="3197290" cy="833756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6713C7DB-A69F-4590-8D6B-9A079C055CFC}"/>
                </a:ext>
              </a:extLst>
            </p:cNvPr>
            <p:cNvSpPr/>
            <p:nvPr/>
          </p:nvSpPr>
          <p:spPr>
            <a:xfrm>
              <a:off x="4603102" y="271010"/>
              <a:ext cx="31972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새해 가정 음식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921745-0EF0-4EB1-9A93-C9353E8A7BC3}"/>
                </a:ext>
              </a:extLst>
            </p:cNvPr>
            <p:cNvSpPr txBox="1"/>
            <p:nvPr/>
          </p:nvSpPr>
          <p:spPr>
            <a:xfrm>
              <a:off x="4851249" y="273769"/>
              <a:ext cx="575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005F408C-2F2F-48D2-834B-CB98403B7E16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DD951C-33D8-4C85-8305-0BAF6C620A6C}"/>
              </a:ext>
            </a:extLst>
          </p:cNvPr>
          <p:cNvSpPr txBox="1"/>
          <p:nvPr/>
        </p:nvSpPr>
        <p:spPr>
          <a:xfrm>
            <a:off x="1124446" y="1185831"/>
            <a:ext cx="4044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오세치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–</a:t>
            </a:r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두번째 단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  <p:pic>
        <p:nvPicPr>
          <p:cNvPr id="2050" name="Picture 2" descr="일본에서는 연말연시를 이렇게 보낸다! –오세치 편- - IKIDANE NIPPON">
            <a:extLst>
              <a:ext uri="{FF2B5EF4-FFF2-40B4-BE49-F238E27FC236}">
                <a16:creationId xmlns:a16="http://schemas.microsoft.com/office/drawing/2014/main" id="{170CBFA4-1396-4239-A28B-B182963DB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59" y="3775338"/>
            <a:ext cx="4651316" cy="26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오세치 요리 : 새해를 축하하는 전통요리 - LIVE JAPAN ( 일본여행·추천명소·지역정보 )">
            <a:extLst>
              <a:ext uri="{FF2B5EF4-FFF2-40B4-BE49-F238E27FC236}">
                <a16:creationId xmlns:a16="http://schemas.microsoft.com/office/drawing/2014/main" id="{E117D063-DF23-497C-9F6C-7627CC9E9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09" y="3775338"/>
            <a:ext cx="3833132" cy="273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08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43000" y="1817674"/>
            <a:ext cx="10515600" cy="2629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표고버섯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건강 기원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네자리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곤약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실곤약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)-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마음 수련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곤부마키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다시마 말이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)-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길조 비는 음식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AutoShape 6" descr="다이어트 중이지만 맛있는 건 먹고 싶다고?”, 곤약이 도와드립니다 : 네이버 블로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9224" name="Picture 8" descr="오세치 요리,곤부마끼(昆布まき) : 네이버 블로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62" y="3300370"/>
            <a:ext cx="4018736" cy="324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6B4502F3-4A62-481C-9D78-AC3C3EB3069C}"/>
              </a:ext>
            </a:extLst>
          </p:cNvPr>
          <p:cNvGrpSpPr/>
          <p:nvPr/>
        </p:nvGrpSpPr>
        <p:grpSpPr>
          <a:xfrm>
            <a:off x="3502371" y="246587"/>
            <a:ext cx="5579144" cy="833756"/>
            <a:chOff x="4603102" y="271010"/>
            <a:chExt cx="3197290" cy="833756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ECCAD9B4-C7FD-4C18-93D8-4E6C90BBE753}"/>
                </a:ext>
              </a:extLst>
            </p:cNvPr>
            <p:cNvSpPr/>
            <p:nvPr/>
          </p:nvSpPr>
          <p:spPr>
            <a:xfrm>
              <a:off x="4603102" y="271010"/>
              <a:ext cx="31972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새해 가정 음식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DDE853-FBF4-4959-B3E4-EB5FB282DC46}"/>
                </a:ext>
              </a:extLst>
            </p:cNvPr>
            <p:cNvSpPr txBox="1"/>
            <p:nvPr/>
          </p:nvSpPr>
          <p:spPr>
            <a:xfrm>
              <a:off x="4851249" y="273769"/>
              <a:ext cx="575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4784BEA-402E-4712-98B5-DEDEB022EFFA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102B09-772B-4BCA-AFDF-8889878104DF}"/>
              </a:ext>
            </a:extLst>
          </p:cNvPr>
          <p:cNvSpPr txBox="1"/>
          <p:nvPr/>
        </p:nvSpPr>
        <p:spPr>
          <a:xfrm>
            <a:off x="1124446" y="1185831"/>
            <a:ext cx="4044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오세치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–</a:t>
            </a:r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세번째 단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735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08598" y="18884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한국의 떡국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비슷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사무라이가 전쟁터 먹었던 </a:t>
            </a:r>
            <a:r>
              <a:rPr lang="ko-KR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영양죽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-유래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16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세기부터 시작</a:t>
            </a:r>
          </a:p>
        </p:txBody>
      </p:sp>
      <p:pic>
        <p:nvPicPr>
          <p:cNvPr id="10242" name="Picture 2" descr="Flitto Content - 세계 각국의 새해 음식들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673" y="3459203"/>
            <a:ext cx="3819525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41859464-66C1-4A16-A272-6F66EC9AA1ED}"/>
              </a:ext>
            </a:extLst>
          </p:cNvPr>
          <p:cNvGrpSpPr/>
          <p:nvPr/>
        </p:nvGrpSpPr>
        <p:grpSpPr>
          <a:xfrm>
            <a:off x="3502371" y="246587"/>
            <a:ext cx="5579144" cy="833756"/>
            <a:chOff x="4603102" y="271010"/>
            <a:chExt cx="3197290" cy="833756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AEEEB13-4622-493E-95AD-EDB96C7B8577}"/>
                </a:ext>
              </a:extLst>
            </p:cNvPr>
            <p:cNvSpPr/>
            <p:nvPr/>
          </p:nvSpPr>
          <p:spPr>
            <a:xfrm>
              <a:off x="4603102" y="271010"/>
              <a:ext cx="31972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새해 가정 음식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B34290-1B99-4B97-AF5E-E700BEC52EDC}"/>
                </a:ext>
              </a:extLst>
            </p:cNvPr>
            <p:cNvSpPr txBox="1"/>
            <p:nvPr/>
          </p:nvSpPr>
          <p:spPr>
            <a:xfrm>
              <a:off x="4851249" y="273769"/>
              <a:ext cx="575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56872C62-A24D-453C-B522-46D6B8BFEDA0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6D4C8-D128-43EE-BEA0-3E6207C2AD25}"/>
              </a:ext>
            </a:extLst>
          </p:cNvPr>
          <p:cNvSpPr txBox="1"/>
          <p:nvPr/>
        </p:nvSpPr>
        <p:spPr>
          <a:xfrm>
            <a:off x="1124447" y="1185831"/>
            <a:ext cx="195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오조니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99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24446" y="187225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한해 마지막 식사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긴 면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장수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새해가기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전 먹지 못하면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-&gt;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불운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1266" name="Picture 2" descr="토시코시소바를 먹는 이유와 유래 :: 잡동구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17" y="3527956"/>
            <a:ext cx="4280783" cy="278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62D5B202-8A4B-4772-AE29-9FBE4CDCCFEA}"/>
              </a:ext>
            </a:extLst>
          </p:cNvPr>
          <p:cNvGrpSpPr/>
          <p:nvPr/>
        </p:nvGrpSpPr>
        <p:grpSpPr>
          <a:xfrm>
            <a:off x="3502371" y="246587"/>
            <a:ext cx="5579144" cy="833756"/>
            <a:chOff x="4603102" y="271010"/>
            <a:chExt cx="3197290" cy="833756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23A9783-8322-461B-8BEF-98CBBEDB6D1B}"/>
                </a:ext>
              </a:extLst>
            </p:cNvPr>
            <p:cNvSpPr/>
            <p:nvPr/>
          </p:nvSpPr>
          <p:spPr>
            <a:xfrm>
              <a:off x="4603102" y="271010"/>
              <a:ext cx="31972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새해 가정 음식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93D3C4-4791-4862-ADF9-146BBA6F5D29}"/>
                </a:ext>
              </a:extLst>
            </p:cNvPr>
            <p:cNvSpPr txBox="1"/>
            <p:nvPr/>
          </p:nvSpPr>
          <p:spPr>
            <a:xfrm>
              <a:off x="4851249" y="273769"/>
              <a:ext cx="575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48020950-AFDD-41B5-B9E2-64BF020B3324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83A154-85D3-405B-8A91-7176BE228532}"/>
              </a:ext>
            </a:extLst>
          </p:cNvPr>
          <p:cNvSpPr txBox="1"/>
          <p:nvPr/>
        </p:nvSpPr>
        <p:spPr>
          <a:xfrm>
            <a:off x="1124446" y="1185831"/>
            <a:ext cx="350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토시코시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소바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짜오 다문화놀이와 세계문화여행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AutoShape 4" descr="짜오 다문화놀이와 세계문화여행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6" descr="짜오 다문화놀이와 세계문화여행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8" descr="짜오 다문화놀이와 세계문화여행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10" descr="짜오 다문화놀이와 세계문화여행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2300" name="Picture 12" descr="일본 문화 전통놀이 역사] 「お正月」 오쇼가츠(정월, 설날; 신정) 여자 아이들의 전통놀이 -2- まりつき 마리츠키 羽根突き(はねつき)  하네츠키 : 네이버 블로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52" y="3932364"/>
            <a:ext cx="3739239" cy="267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49569C3D-9974-4EB5-8A3A-277882F078DC}"/>
              </a:ext>
            </a:extLst>
          </p:cNvPr>
          <p:cNvGrpSpPr/>
          <p:nvPr/>
        </p:nvGrpSpPr>
        <p:grpSpPr>
          <a:xfrm>
            <a:off x="3502371" y="246587"/>
            <a:ext cx="5579144" cy="833756"/>
            <a:chOff x="4603102" y="271010"/>
            <a:chExt cx="3197290" cy="833756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176522E4-BA51-4824-ADEA-2994142C7FD2}"/>
                </a:ext>
              </a:extLst>
            </p:cNvPr>
            <p:cNvSpPr/>
            <p:nvPr/>
          </p:nvSpPr>
          <p:spPr>
            <a:xfrm>
              <a:off x="4603102" y="271010"/>
              <a:ext cx="31972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새해 가정 놀이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493ED1-21C7-428C-BEFD-0376E07E9D1E}"/>
                </a:ext>
              </a:extLst>
            </p:cNvPr>
            <p:cNvSpPr txBox="1"/>
            <p:nvPr/>
          </p:nvSpPr>
          <p:spPr>
            <a:xfrm>
              <a:off x="4851249" y="273769"/>
              <a:ext cx="575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5D6CCD3-3D9F-41D6-B397-505E6C73626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811CD2-0D32-4D27-8938-B0186F94DE3B}"/>
              </a:ext>
            </a:extLst>
          </p:cNvPr>
          <p:cNvSpPr txBox="1"/>
          <p:nvPr/>
        </p:nvSpPr>
        <p:spPr>
          <a:xfrm>
            <a:off x="1124446" y="1176501"/>
            <a:ext cx="350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하네츠키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FF41D7-679D-4138-B32E-57965D99A5BE}"/>
              </a:ext>
            </a:extLst>
          </p:cNvPr>
          <p:cNvSpPr txBox="1"/>
          <p:nvPr/>
        </p:nvSpPr>
        <p:spPr>
          <a:xfrm>
            <a:off x="1124446" y="2635588"/>
            <a:ext cx="350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카루타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F67CCC-080B-485E-B223-526685F71200}"/>
              </a:ext>
            </a:extLst>
          </p:cNvPr>
          <p:cNvSpPr txBox="1"/>
          <p:nvPr/>
        </p:nvSpPr>
        <p:spPr>
          <a:xfrm>
            <a:off x="1471904" y="1868173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전통놀이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나무막대로 사용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-&gt;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배드민턴 </a:t>
            </a:r>
            <a:r>
              <a:rPr lang="ko-KR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비슷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1BBD92-09BC-4368-9C4D-14183909F0ED}"/>
              </a:ext>
            </a:extLst>
          </p:cNvPr>
          <p:cNvSpPr txBox="1"/>
          <p:nvPr/>
        </p:nvSpPr>
        <p:spPr>
          <a:xfrm>
            <a:off x="1519780" y="3295280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일본의 전통 카드 놀이</a:t>
            </a:r>
          </a:p>
        </p:txBody>
      </p:sp>
      <p:pic>
        <p:nvPicPr>
          <p:cNvPr id="12302" name="Picture 14" descr="카루타 - 나무위키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680" y="3756945"/>
            <a:ext cx="3156668" cy="28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하네츠키">
            <a:hlinkClick r:id="" action="ppaction://media"/>
            <a:extLst>
              <a:ext uri="{FF2B5EF4-FFF2-40B4-BE49-F238E27FC236}">
                <a16:creationId xmlns:a16="http://schemas.microsoft.com/office/drawing/2014/main" id="{218F29EE-8076-4B36-A7E0-4546485D23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27316" y="1475203"/>
            <a:ext cx="6537367" cy="36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9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451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62132" y="1580265"/>
            <a:ext cx="5081389" cy="384672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953477" y="877994"/>
            <a:ext cx="665443" cy="755353"/>
            <a:chOff x="1430215" y="1316991"/>
            <a:chExt cx="998164" cy="1133030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2194923" y="1316991"/>
              <a:ext cx="233456" cy="1133030"/>
              <a:chOff x="2194923" y="1316991"/>
              <a:chExt cx="233456" cy="1133030"/>
            </a:xfrm>
          </p:grpSpPr>
          <p:pic>
            <p:nvPicPr>
              <p:cNvPr id="5" name="Object 4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2194923" y="1316991"/>
                <a:ext cx="233456" cy="113303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1812569" y="1316991"/>
              <a:ext cx="233456" cy="1133030"/>
              <a:chOff x="1812569" y="1316991"/>
              <a:chExt cx="233456" cy="1133030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1812569" y="1316991"/>
                <a:ext cx="233456" cy="113303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430215" y="1316991"/>
              <a:ext cx="233456" cy="1133030"/>
              <a:chOff x="1430215" y="1316991"/>
              <a:chExt cx="233456" cy="1133030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1430215" y="1316991"/>
                <a:ext cx="233456" cy="1133030"/>
              </a:xfrm>
              <a:prstGeom prst="rect">
                <a:avLst/>
              </a:prstGeom>
            </p:spPr>
          </p:pic>
        </p:grpSp>
      </p:grpSp>
      <p:pic>
        <p:nvPicPr>
          <p:cNvPr id="14" name="Object 1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832323" y="4932208"/>
            <a:ext cx="2530933" cy="166764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9030407" y="878065"/>
            <a:ext cx="1927711" cy="685364"/>
            <a:chOff x="13545611" y="1317097"/>
            <a:chExt cx="2891566" cy="102804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3545611" y="1317097"/>
              <a:ext cx="2891566" cy="1028046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720552" y="3920203"/>
            <a:ext cx="2489333" cy="1060689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5620690" y="1199786"/>
            <a:ext cx="2736431" cy="55885"/>
            <a:chOff x="8431034" y="1799678"/>
            <a:chExt cx="4104647" cy="8382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8431034" y="1799678"/>
              <a:ext cx="4104647" cy="8382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AFBBF01-73C0-4148-B72E-951215A10CA9}"/>
              </a:ext>
            </a:extLst>
          </p:cNvPr>
          <p:cNvGrpSpPr/>
          <p:nvPr/>
        </p:nvGrpSpPr>
        <p:grpSpPr>
          <a:xfrm>
            <a:off x="2503755" y="264677"/>
            <a:ext cx="6946943" cy="830997"/>
            <a:chOff x="3819245" y="271010"/>
            <a:chExt cx="3981147" cy="830997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4B4999A-BEFA-4642-B1EB-9071F5194941}"/>
                </a:ext>
              </a:extLst>
            </p:cNvPr>
            <p:cNvSpPr/>
            <p:nvPr/>
          </p:nvSpPr>
          <p:spPr>
            <a:xfrm>
              <a:off x="4603102" y="271010"/>
              <a:ext cx="31972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일본과 우리나라의 목욕문화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302307-542E-4439-B2FC-7B277095D29D}"/>
                </a:ext>
              </a:extLst>
            </p:cNvPr>
            <p:cNvSpPr txBox="1"/>
            <p:nvPr/>
          </p:nvSpPr>
          <p:spPr>
            <a:xfrm>
              <a:off x="3819245" y="271010"/>
              <a:ext cx="5026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93E864FF-AE82-4BE9-8A3D-1DADEC6DA891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2DAF5-5B20-4D14-AE15-6DF0CDD16742}"/>
              </a:ext>
            </a:extLst>
          </p:cNvPr>
          <p:cNvSpPr txBox="1"/>
          <p:nvPr/>
        </p:nvSpPr>
        <p:spPr>
          <a:xfrm>
            <a:off x="1139812" y="1164539"/>
            <a:ext cx="4379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우리나라의 목욕문화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92F9F7-A032-4B15-903B-F54ABA5620E3}"/>
              </a:ext>
            </a:extLst>
          </p:cNvPr>
          <p:cNvSpPr txBox="1"/>
          <p:nvPr/>
        </p:nvSpPr>
        <p:spPr>
          <a:xfrm>
            <a:off x="1487411" y="1749314"/>
            <a:ext cx="1134492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때밀이</a:t>
            </a:r>
            <a:endParaRPr lang="ko-KR" altLang="en-US" sz="2400" kern="0" spc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B5B7BF-D8E3-4662-AF9F-E32DDA37DCD9}"/>
              </a:ext>
            </a:extLst>
          </p:cNvPr>
          <p:cNvSpPr txBox="1"/>
          <p:nvPr/>
        </p:nvSpPr>
        <p:spPr>
          <a:xfrm>
            <a:off x="1487410" y="2400764"/>
            <a:ext cx="154504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샤워문화</a:t>
            </a:r>
          </a:p>
        </p:txBody>
      </p:sp>
      <p:pic>
        <p:nvPicPr>
          <p:cNvPr id="5122" name="Picture 2" descr="때밀이 타월로 때미는 것, 좋을까? &lt; 건강 &lt; 기사본문 - 마음건강 길">
            <a:extLst>
              <a:ext uri="{FF2B5EF4-FFF2-40B4-BE49-F238E27FC236}">
                <a16:creationId xmlns:a16="http://schemas.microsoft.com/office/drawing/2014/main" id="{C3FC3170-5EB1-42D8-A86E-94DB8B499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466" y="2278709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샤워기로 감염된다? '비결핵 항산균 폐질환'이란?">
            <a:extLst>
              <a:ext uri="{FF2B5EF4-FFF2-40B4-BE49-F238E27FC236}">
                <a16:creationId xmlns:a16="http://schemas.microsoft.com/office/drawing/2014/main" id="{736E0CD9-EF7E-4D8A-8D60-582D8A77C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383" y="2240609"/>
            <a:ext cx="50482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82A7F8-BF56-442E-BF9A-5C8E749FFF25}"/>
              </a:ext>
            </a:extLst>
          </p:cNvPr>
          <p:cNvSpPr txBox="1"/>
          <p:nvPr/>
        </p:nvSpPr>
        <p:spPr>
          <a:xfrm>
            <a:off x="1487410" y="3076069"/>
            <a:ext cx="124646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화장실</a:t>
            </a:r>
          </a:p>
        </p:txBody>
      </p:sp>
      <p:pic>
        <p:nvPicPr>
          <p:cNvPr id="5126" name="Picture 6" descr="더 쾌적하고 실용적인 한국식 화장실(욕실)을 찾아서~~ – Joonnoh's Blog">
            <a:extLst>
              <a:ext uri="{FF2B5EF4-FFF2-40B4-BE49-F238E27FC236}">
                <a16:creationId xmlns:a16="http://schemas.microsoft.com/office/drawing/2014/main" id="{A5100B3E-E1AD-4044-BA28-C78D83E44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83" y="1259323"/>
            <a:ext cx="52006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4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2616" y="-137693"/>
            <a:ext cx="3359725" cy="7240339"/>
            <a:chOff x="-123924" y="-206540"/>
            <a:chExt cx="5039587" cy="1086050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314777" y="-5307854"/>
              <a:ext cx="10079174" cy="2172101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23924" y="-206540"/>
              <a:ext cx="5039587" cy="10860509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4689" y="2038962"/>
            <a:ext cx="1116417" cy="129968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74528" y="3472089"/>
            <a:ext cx="2262314" cy="52428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115025" y="1906951"/>
            <a:ext cx="141187" cy="2333295"/>
            <a:chOff x="7672537" y="2860425"/>
            <a:chExt cx="211781" cy="349994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7672537" y="2860425"/>
              <a:ext cx="211781" cy="3499943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9083" y="2038963"/>
            <a:ext cx="968103" cy="129968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8922" y="3472086"/>
            <a:ext cx="1004469" cy="50739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659451" y="1906951"/>
            <a:ext cx="141187" cy="2333295"/>
            <a:chOff x="11489175" y="2860425"/>
            <a:chExt cx="211781" cy="349994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1489175" y="2860425"/>
              <a:ext cx="211781" cy="3499943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3527" y="2038963"/>
            <a:ext cx="981817" cy="1310354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063367" y="3029811"/>
            <a:ext cx="1560847" cy="140515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203876" y="1906951"/>
            <a:ext cx="141187" cy="2333295"/>
            <a:chOff x="15305813" y="2860425"/>
            <a:chExt cx="211781" cy="349994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5305813" y="2860425"/>
              <a:ext cx="211781" cy="3499943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04689" y="4149027"/>
            <a:ext cx="996293" cy="1299687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74529" y="5352128"/>
            <a:ext cx="988319" cy="97094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115025" y="4017015"/>
            <a:ext cx="141187" cy="2333295"/>
            <a:chOff x="7672537" y="6025521"/>
            <a:chExt cx="211781" cy="349994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7672537" y="6025521"/>
              <a:ext cx="211781" cy="3499943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49082" y="4149027"/>
            <a:ext cx="908677" cy="1299687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18923" y="5352128"/>
            <a:ext cx="1560847" cy="971243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7659451" y="4017015"/>
            <a:ext cx="141187" cy="2333295"/>
            <a:chOff x="11489175" y="6025521"/>
            <a:chExt cx="211781" cy="3499943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1489175" y="6025521"/>
              <a:ext cx="211781" cy="3499943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993527" y="4149027"/>
            <a:ext cx="890391" cy="1299687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063366" y="5582152"/>
            <a:ext cx="1285745" cy="519543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0203876" y="4017015"/>
            <a:ext cx="141187" cy="2333295"/>
            <a:chOff x="15305813" y="6025521"/>
            <a:chExt cx="211781" cy="3499943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5305813" y="6025521"/>
              <a:ext cx="211781" cy="349994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4018971" y="349557"/>
            <a:ext cx="7555428" cy="251501"/>
            <a:chOff x="6028457" y="524335"/>
            <a:chExt cx="11333142" cy="377252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6028457" y="524335"/>
              <a:ext cx="3346414" cy="377252"/>
              <a:chOff x="6028457" y="524335"/>
              <a:chExt cx="3346414" cy="377252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6028457" y="524335"/>
                <a:ext cx="3346414" cy="377252"/>
              </a:xfrm>
              <a:prstGeom prst="rect">
                <a:avLst/>
              </a:prstGeom>
            </p:spPr>
          </p:pic>
        </p:grpSp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94172" y="493822"/>
              <a:ext cx="2215716" cy="405761"/>
            </a:xfrm>
            <a:prstGeom prst="rect">
              <a:avLst/>
            </a:prstGeom>
          </p:spPr>
        </p:pic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17790" y="494221"/>
              <a:ext cx="1499350" cy="391876"/>
            </a:xfrm>
            <a:prstGeom prst="rect">
              <a:avLst/>
            </a:prstGeom>
          </p:spPr>
        </p:pic>
        <p:grpSp>
          <p:nvGrpSpPr>
            <p:cNvPr id="1010" name="그룹 1010"/>
            <p:cNvGrpSpPr/>
            <p:nvPr/>
          </p:nvGrpSpPr>
          <p:grpSpPr>
            <a:xfrm>
              <a:off x="9634921" y="689035"/>
              <a:ext cx="6904456" cy="47853"/>
              <a:chOff x="9634921" y="689035"/>
              <a:chExt cx="6904456" cy="47853"/>
            </a:xfrm>
          </p:grpSpPr>
          <p:pic>
            <p:nvPicPr>
              <p:cNvPr id="43" name="Object 42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9634921" y="689035"/>
                <a:ext cx="6904456" cy="47853"/>
              </a:xfrm>
              <a:prstGeom prst="rect">
                <a:avLst/>
              </a:prstGeom>
            </p:spPr>
          </p:pic>
        </p:grpSp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-541251" y="-247300"/>
            <a:ext cx="6319020" cy="559303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2616" y="-137693"/>
            <a:ext cx="3359725" cy="7147217"/>
            <a:chOff x="-123924" y="-206540"/>
            <a:chExt cx="5039587" cy="107208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123924" y="-206540"/>
              <a:ext cx="5039587" cy="107208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28285" y="1653082"/>
            <a:ext cx="4114286" cy="4114286"/>
            <a:chOff x="1992427" y="2479622"/>
            <a:chExt cx="6171429" cy="6171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992427" y="2479622"/>
              <a:ext cx="6171429" cy="617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18971" y="349557"/>
            <a:ext cx="7555428" cy="251501"/>
            <a:chOff x="6028457" y="524335"/>
            <a:chExt cx="11333142" cy="377252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6028457" y="524335"/>
              <a:ext cx="3346414" cy="377252"/>
              <a:chOff x="6028457" y="524335"/>
              <a:chExt cx="3346414" cy="377252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6028457" y="524335"/>
                <a:ext cx="3346414" cy="377252"/>
              </a:xfrm>
              <a:prstGeom prst="rect">
                <a:avLst/>
              </a:prstGeom>
            </p:spPr>
          </p:pic>
        </p:grpSp>
        <p:pic>
          <p:nvPicPr>
            <p:cNvPr id="12" name="Object 11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5994172" y="493822"/>
              <a:ext cx="992889" cy="407133"/>
            </a:xfrm>
            <a:prstGeom prst="rect">
              <a:avLst/>
            </a:prstGeom>
          </p:spPr>
        </p:pic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5917790" y="494221"/>
              <a:ext cx="1532035" cy="391876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9634921" y="689035"/>
              <a:ext cx="6904456" cy="47853"/>
              <a:chOff x="9634921" y="689035"/>
              <a:chExt cx="6904456" cy="47853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9634921" y="689035"/>
                <a:ext cx="6904456" cy="47853"/>
              </a:xfrm>
              <a:prstGeom prst="rect">
                <a:avLst/>
              </a:prstGeom>
            </p:spPr>
          </p:pic>
        </p:grpSp>
      </p:grpSp>
      <p:pic>
        <p:nvPicPr>
          <p:cNvPr id="18" name="Object 17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6282262" y="3106802"/>
            <a:ext cx="3854689" cy="227635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6196943" y="2009261"/>
            <a:ext cx="3535476" cy="128149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6092516" y="1125475"/>
            <a:ext cx="2438033" cy="1088734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753209" y="1079527"/>
            <a:ext cx="4689362" cy="4676956"/>
            <a:chOff x="1129813" y="1619290"/>
            <a:chExt cx="7034043" cy="7015434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-2239993" y="-1730557"/>
              <a:ext cx="14068085" cy="14030868"/>
            </a:xfrm>
            <a:prstGeom prst="rect">
              <a:avLst/>
            </a:prstGeom>
          </p:spPr>
        </p:pic>
        <p:pic>
          <p:nvPicPr>
            <p:cNvPr id="23" name="Object 22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1129813" y="1619290"/>
              <a:ext cx="7034043" cy="7015434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550944" y="5208886"/>
            <a:ext cx="4099925" cy="1457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932688" y="-137693"/>
            <a:ext cx="3359725" cy="7172614"/>
            <a:chOff x="13399031" y="-206540"/>
            <a:chExt cx="5039587" cy="107589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3399031" y="-206540"/>
              <a:ext cx="5039587" cy="107589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10582" y="1396825"/>
            <a:ext cx="7387456" cy="2210748"/>
            <a:chOff x="-615873" y="2095238"/>
            <a:chExt cx="11081184" cy="331612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615873" y="2095238"/>
              <a:ext cx="11081184" cy="331612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00651" y="1271369"/>
            <a:ext cx="3516874" cy="230620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95596" y="782238"/>
            <a:ext cx="3990688" cy="123220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532882" y="349557"/>
            <a:ext cx="7555428" cy="251501"/>
            <a:chOff x="799323" y="524335"/>
            <a:chExt cx="11333142" cy="377252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799323" y="524335"/>
              <a:ext cx="3346414" cy="377252"/>
              <a:chOff x="799323" y="524335"/>
              <a:chExt cx="3346414" cy="377252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799323" y="524335"/>
                <a:ext cx="3346414" cy="377252"/>
              </a:xfrm>
              <a:prstGeom prst="rect">
                <a:avLst/>
              </a:prstGeom>
            </p:spPr>
          </p:pic>
        </p:grpSp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765038" y="493822"/>
              <a:ext cx="1715614" cy="408504"/>
            </a:xfrm>
            <a:prstGeom prst="rect">
              <a:avLst/>
            </a:prstGeom>
          </p:spPr>
        </p:pic>
        <p:pic>
          <p:nvPicPr>
            <p:cNvPr id="15" name="Object 14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0688656" y="494221"/>
              <a:ext cx="1531806" cy="391876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4405786" y="689035"/>
              <a:ext cx="6904456" cy="47853"/>
              <a:chOff x="4405786" y="689035"/>
              <a:chExt cx="6904456" cy="47853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 rotWithShape="1">
              <a:blip r:embed="rId9"/>
              <a:stretch>
                <a:fillRect/>
              </a:stretch>
            </p:blipFill>
            <p:spPr>
              <a:xfrm>
                <a:off x="4405786" y="689035"/>
                <a:ext cx="6904456" cy="47853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4310597" y="2128783"/>
            <a:ext cx="7138787" cy="4136977"/>
            <a:chOff x="6465894" y="3193174"/>
            <a:chExt cx="10708181" cy="620546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6465894" y="3193174"/>
              <a:ext cx="10708181" cy="620546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95150" y="3214256"/>
            <a:ext cx="6042169" cy="3428571"/>
            <a:chOff x="7247689" y="4821383"/>
            <a:chExt cx="9063253" cy="514285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247689" y="4821383"/>
              <a:ext cx="9063253" cy="5142857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396467" y="1784686"/>
            <a:ext cx="7867121" cy="151017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816235" y="982563"/>
            <a:ext cx="3269985" cy="109316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16532" y="349557"/>
            <a:ext cx="2230943" cy="251501"/>
            <a:chOff x="1974798" y="524335"/>
            <a:chExt cx="3346414" cy="37725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974798" y="524335"/>
              <a:ext cx="3346414" cy="377252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293677" y="329215"/>
            <a:ext cx="993956" cy="27142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9911405" y="329481"/>
            <a:ext cx="1023947" cy="26125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681010" y="459357"/>
            <a:ext cx="6644786" cy="31902"/>
            <a:chOff x="5521515" y="689035"/>
            <a:chExt cx="9967179" cy="4785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5521515" y="689035"/>
              <a:ext cx="9967179" cy="4785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0589" y="955515"/>
            <a:ext cx="4107001" cy="5687312"/>
            <a:chOff x="705883" y="1433272"/>
            <a:chExt cx="6160501" cy="853096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705883" y="1433272"/>
              <a:ext cx="6160501" cy="8530968"/>
            </a:xfrm>
            <a:prstGeom prst="rect">
              <a:avLst/>
            </a:prstGeom>
          </p:spPr>
        </p:pic>
      </p:grpSp>
      <p:sp>
        <p:nvSpPr>
          <p:cNvPr id="1005" name="TextBox 1004"/>
          <p:cNvSpPr txBox="1"/>
          <p:nvPr/>
        </p:nvSpPr>
        <p:spPr>
          <a:xfrm>
            <a:off x="5181600" y="3429000"/>
            <a:ext cx="5137149" cy="2861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333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-</a:t>
            </a:r>
            <a:r>
              <a:rPr lang="ko-KR" altLang="en-US" sz="2333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 일본어의 사투리는 국토의 면적에 비해 굉장히 다양하게 발달해 있다. </a:t>
            </a:r>
          </a:p>
          <a:p>
            <a:pPr lvl="0">
              <a:defRPr/>
            </a:pPr>
            <a:r>
              <a:rPr lang="ko-KR" altLang="en-US" sz="2333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 </a:t>
            </a:r>
          </a:p>
          <a:p>
            <a:pPr lvl="0">
              <a:defRPr/>
            </a:pPr>
            <a:endParaRPr lang="ko-KR" altLang="en-US" sz="2333" b="1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</a:endParaRPr>
          </a:p>
          <a:p>
            <a:pPr lvl="0">
              <a:defRPr/>
            </a:pPr>
            <a:r>
              <a:rPr lang="en-US" altLang="ko-KR" sz="2333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-</a:t>
            </a:r>
            <a:r>
              <a:rPr lang="ko-KR" altLang="en-US" sz="2333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 일본 본토를 크게 </a:t>
            </a:r>
          </a:p>
          <a:p>
            <a:pPr lvl="0">
              <a:defRPr/>
            </a:pPr>
            <a:r>
              <a:rPr lang="ko-KR" altLang="en-US" sz="2333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동지방</a:t>
            </a:r>
            <a:r>
              <a:rPr lang="ko-KR" altLang="en-US" sz="2333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 방언</a:t>
            </a:r>
            <a:r>
              <a:rPr lang="en-US" altLang="ko-KR" sz="2333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,</a:t>
            </a:r>
            <a:r>
              <a:rPr lang="ko-KR" altLang="en-US" sz="2333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 </a:t>
            </a:r>
            <a:r>
              <a:rPr lang="ko-KR" altLang="en-US" sz="2333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서지방</a:t>
            </a:r>
            <a:r>
              <a:rPr lang="ko-KR" altLang="en-US" sz="2333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 방언 ,</a:t>
            </a:r>
          </a:p>
          <a:p>
            <a:pPr lvl="0">
              <a:defRPr/>
            </a:pPr>
            <a:r>
              <a:rPr lang="ko-KR" altLang="en-US" sz="2333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규슈 방언의 셋으로 나뉜다. </a:t>
            </a:r>
            <a:endParaRPr lang="ko-KR" altLang="en-US" sz="1667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defRPr/>
            </a:pPr>
            <a:endParaRPr lang="ko-KR" altLang="en-US" sz="1667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288889" y="-507937"/>
            <a:ext cx="5104762" cy="7707937"/>
            <a:chOff x="10933333" y="-761905"/>
            <a:chExt cx="7657143" cy="115619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0933333" y="-761905"/>
              <a:ext cx="7657143" cy="1156190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81559" y="1356432"/>
            <a:ext cx="3120586" cy="153895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38700" y="1049263"/>
            <a:ext cx="1853080" cy="83760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79402" y="2895389"/>
            <a:ext cx="3726425" cy="327147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32882" y="349557"/>
            <a:ext cx="6228495" cy="251501"/>
            <a:chOff x="799323" y="524335"/>
            <a:chExt cx="9342742" cy="377252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799323" y="524335"/>
              <a:ext cx="3346414" cy="377252"/>
              <a:chOff x="799323" y="524335"/>
              <a:chExt cx="3346414" cy="377252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799323" y="524335"/>
                <a:ext cx="3346414" cy="377252"/>
              </a:xfrm>
              <a:prstGeom prst="rect">
                <a:avLst/>
              </a:prstGeom>
            </p:spPr>
          </p:pic>
        </p:grpSp>
        <p:pic>
          <p:nvPicPr>
            <p:cNvPr id="12" name="Object 1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765038" y="493822"/>
              <a:ext cx="793580" cy="403704"/>
            </a:xfrm>
            <a:prstGeom prst="rect">
              <a:avLst/>
            </a:prstGeom>
          </p:spPr>
        </p:pic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8526832" y="322797"/>
              <a:ext cx="2217504" cy="1077573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4419048" y="689035"/>
              <a:ext cx="4900795" cy="47853"/>
              <a:chOff x="4419048" y="689035"/>
              <a:chExt cx="4900795" cy="47853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 rotWithShape="1">
              <a:blip r:embed="rId9"/>
              <a:stretch>
                <a:fillRect/>
              </a:stretch>
            </p:blipFill>
            <p:spPr>
              <a:xfrm>
                <a:off x="4419048" y="689035"/>
                <a:ext cx="4900795" cy="47853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7354196" y="0"/>
            <a:ext cx="4836281" cy="6818600"/>
            <a:chOff x="11031293" y="0"/>
            <a:chExt cx="7254422" cy="10227900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11031293" y="0"/>
              <a:ext cx="7254422" cy="102279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C0A697F-E094-4DD7-9D0A-D04EC902599D}"/>
              </a:ext>
            </a:extLst>
          </p:cNvPr>
          <p:cNvGrpSpPr/>
          <p:nvPr/>
        </p:nvGrpSpPr>
        <p:grpSpPr>
          <a:xfrm>
            <a:off x="2503755" y="264677"/>
            <a:ext cx="6946943" cy="830997"/>
            <a:chOff x="3819245" y="271010"/>
            <a:chExt cx="3981147" cy="830997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F68E91BB-8138-4C76-9CB6-9C03AF537433}"/>
                </a:ext>
              </a:extLst>
            </p:cNvPr>
            <p:cNvSpPr/>
            <p:nvPr/>
          </p:nvSpPr>
          <p:spPr>
            <a:xfrm>
              <a:off x="4603102" y="271010"/>
              <a:ext cx="31972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일본과 우리나라의 장례문화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983620-5703-4F59-A6DC-06AFB1778F65}"/>
                </a:ext>
              </a:extLst>
            </p:cNvPr>
            <p:cNvSpPr txBox="1"/>
            <p:nvPr/>
          </p:nvSpPr>
          <p:spPr>
            <a:xfrm>
              <a:off x="3819245" y="271010"/>
              <a:ext cx="5026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04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4F192165-E0B8-48B8-826E-3F9208AE65F2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D872D4-EED2-48E5-9FC3-B0626E7951D8}"/>
              </a:ext>
            </a:extLst>
          </p:cNvPr>
          <p:cNvSpPr txBox="1"/>
          <p:nvPr/>
        </p:nvSpPr>
        <p:spPr>
          <a:xfrm>
            <a:off x="1139812" y="1164539"/>
            <a:ext cx="4379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우리나라의 장례문화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60CB95-3E5D-4869-9883-ADCE2D56830B}"/>
              </a:ext>
            </a:extLst>
          </p:cNvPr>
          <p:cNvSpPr txBox="1"/>
          <p:nvPr/>
        </p:nvSpPr>
        <p:spPr>
          <a:xfrm>
            <a:off x="1487410" y="1749314"/>
            <a:ext cx="5185055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매장식</a:t>
            </a:r>
            <a:r>
              <a:rPr lang="ko-KR" alt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장례</a:t>
            </a:r>
            <a:r>
              <a:rPr lang="en-US" altLang="ko-KR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무덤</a:t>
            </a:r>
            <a:r>
              <a:rPr lang="en-US" altLang="ko-KR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← 유교사상</a:t>
            </a:r>
            <a:endParaRPr lang="ko-KR" altLang="en-US" sz="2400" kern="0" spc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170" name="Picture 2" descr="박원순 무덤에 삽질한 남성 자수 &quot;성추행범 마음에 안 들어&quot; : 네이트뉴스">
            <a:extLst>
              <a:ext uri="{FF2B5EF4-FFF2-40B4-BE49-F238E27FC236}">
                <a16:creationId xmlns:a16="http://schemas.microsoft.com/office/drawing/2014/main" id="{9B84246A-2C02-435C-BE56-8A5C4433D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98" y="2061240"/>
            <a:ext cx="64770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0E88C7-D0B9-4ECA-9BCE-BE623D353E9F}"/>
              </a:ext>
            </a:extLst>
          </p:cNvPr>
          <p:cNvSpPr txBox="1"/>
          <p:nvPr/>
        </p:nvSpPr>
        <p:spPr>
          <a:xfrm>
            <a:off x="1476071" y="2272047"/>
            <a:ext cx="875243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제사</a:t>
            </a:r>
            <a:endParaRPr lang="ko-KR" altLang="en-US" sz="2400" kern="0" spc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172" name="Picture 4" descr="이 한자들은 무슨 뜻인고? 제사 지방의 의미와 쓰는 법 : 네이버 블로그">
            <a:extLst>
              <a:ext uri="{FF2B5EF4-FFF2-40B4-BE49-F238E27FC236}">
                <a16:creationId xmlns:a16="http://schemas.microsoft.com/office/drawing/2014/main" id="{980D9422-E80C-4E5F-B929-487C3EC7B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86" y="2334089"/>
            <a:ext cx="5374433" cy="40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679BD7A-03FA-46F3-B657-4B52E7F57712}"/>
              </a:ext>
            </a:extLst>
          </p:cNvPr>
          <p:cNvGrpSpPr/>
          <p:nvPr/>
        </p:nvGrpSpPr>
        <p:grpSpPr>
          <a:xfrm>
            <a:off x="2503755" y="264677"/>
            <a:ext cx="6946943" cy="830997"/>
            <a:chOff x="3819245" y="271010"/>
            <a:chExt cx="3981147" cy="830997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EE6B2D86-7417-4286-8080-3108DC5B3272}"/>
                </a:ext>
              </a:extLst>
            </p:cNvPr>
            <p:cNvSpPr/>
            <p:nvPr/>
          </p:nvSpPr>
          <p:spPr>
            <a:xfrm>
              <a:off x="4603102" y="271010"/>
              <a:ext cx="31972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일본과 우리나라의 장례문화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ED5448-625E-44B2-8330-671C40A81A96}"/>
                </a:ext>
              </a:extLst>
            </p:cNvPr>
            <p:cNvSpPr txBox="1"/>
            <p:nvPr/>
          </p:nvSpPr>
          <p:spPr>
            <a:xfrm>
              <a:off x="3819245" y="271010"/>
              <a:ext cx="5026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04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98FE1B69-8E07-4B44-B2B2-2F6A98D306E7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CE7C79-B44A-411C-8C1D-98183B546C43}"/>
              </a:ext>
            </a:extLst>
          </p:cNvPr>
          <p:cNvSpPr txBox="1"/>
          <p:nvPr/>
        </p:nvSpPr>
        <p:spPr>
          <a:xfrm>
            <a:off x="1139812" y="1164539"/>
            <a:ext cx="3558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일본의 장례문화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71763B-42B3-472F-9945-2149E963B83F}"/>
              </a:ext>
            </a:extLst>
          </p:cNvPr>
          <p:cNvSpPr txBox="1"/>
          <p:nvPr/>
        </p:nvSpPr>
        <p:spPr>
          <a:xfrm>
            <a:off x="1487411" y="1749314"/>
            <a:ext cx="2627996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염주 ← 불교사상</a:t>
            </a:r>
            <a:endParaRPr lang="ko-KR" altLang="en-US" sz="2400" kern="0" spc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19885E-32E1-4D11-8ABA-4ED56AA63C67}"/>
              </a:ext>
            </a:extLst>
          </p:cNvPr>
          <p:cNvSpPr txBox="1"/>
          <p:nvPr/>
        </p:nvSpPr>
        <p:spPr>
          <a:xfrm>
            <a:off x="1487410" y="2324847"/>
            <a:ext cx="251743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60000"/>
              </a:lnSpc>
            </a:pPr>
            <a:r>
              <a:rPr lang="ko-KR" altLang="en-US" sz="24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츠야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通夜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2EF41A-C5C2-41B8-8905-6CDE2C4F2374}"/>
              </a:ext>
            </a:extLst>
          </p:cNvPr>
          <p:cNvSpPr txBox="1"/>
          <p:nvPr/>
        </p:nvSpPr>
        <p:spPr>
          <a:xfrm>
            <a:off x="1521572" y="3461899"/>
            <a:ext cx="2012807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60000"/>
              </a:lnSpc>
            </a:pP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도모비키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友引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800" kern="0" spc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03CFD4-ED1F-46B1-A235-54968C8EE06F}"/>
              </a:ext>
            </a:extLst>
          </p:cNvPr>
          <p:cNvSpPr txBox="1"/>
          <p:nvPr/>
        </p:nvSpPr>
        <p:spPr>
          <a:xfrm>
            <a:off x="1497351" y="2884728"/>
            <a:ext cx="2012807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60000"/>
              </a:lnSpc>
            </a:pP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화장식 장례</a:t>
            </a:r>
            <a:endParaRPr lang="ko-KR" altLang="en-US" sz="1800" kern="0" spc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198" name="Picture 6" descr="염주 - 나무위키">
            <a:extLst>
              <a:ext uri="{FF2B5EF4-FFF2-40B4-BE49-F238E27FC236}">
                <a16:creationId xmlns:a16="http://schemas.microsoft.com/office/drawing/2014/main" id="{E0EDAD96-E06A-419B-8916-C2CE24D0C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126" y="2054139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장례식 문화 - 일본편 : 네이버 블로그">
            <a:extLst>
              <a:ext uri="{FF2B5EF4-FFF2-40B4-BE49-F238E27FC236}">
                <a16:creationId xmlns:a16="http://schemas.microsoft.com/office/drawing/2014/main" id="{783CB563-E6E8-4F71-866A-3350485C5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42" y="2035698"/>
            <a:ext cx="657225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일본 이런 문화 좋지않냐? | 애니메이션 | 일베저장소">
            <a:extLst>
              <a:ext uri="{FF2B5EF4-FFF2-40B4-BE49-F238E27FC236}">
                <a16:creationId xmlns:a16="http://schemas.microsoft.com/office/drawing/2014/main" id="{9B510F2F-D2A3-41EF-A225-96AD9E151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58" y="2355608"/>
            <a:ext cx="5851184" cy="389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3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0168C3-F6F3-402B-BAEE-3DDF0F351430}"/>
              </a:ext>
            </a:extLst>
          </p:cNvPr>
          <p:cNvSpPr/>
          <p:nvPr/>
        </p:nvSpPr>
        <p:spPr>
          <a:xfrm>
            <a:off x="0" y="-1"/>
            <a:ext cx="12213771" cy="860932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CF090-8F90-4FF5-A8B6-809E1466287F}"/>
              </a:ext>
            </a:extLst>
          </p:cNvPr>
          <p:cNvSpPr txBox="1"/>
          <p:nvPr/>
        </p:nvSpPr>
        <p:spPr>
          <a:xfrm>
            <a:off x="2387082" y="168855"/>
            <a:ext cx="741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pc="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일본 가정의 새해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D6B60C-F890-4749-9E3B-64565B524901}"/>
              </a:ext>
            </a:extLst>
          </p:cNvPr>
          <p:cNvSpPr txBox="1"/>
          <p:nvPr/>
        </p:nvSpPr>
        <p:spPr>
          <a:xfrm>
            <a:off x="11159413" y="430465"/>
            <a:ext cx="90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>
                <a:solidFill>
                  <a:schemeClr val="bg1">
                    <a:lumMod val="9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손유진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BE59FAF3-0B01-45BF-B0CC-AB1775F2BBED}"/>
              </a:ext>
            </a:extLst>
          </p:cNvPr>
          <p:cNvGrpSpPr/>
          <p:nvPr/>
        </p:nvGrpSpPr>
        <p:grpSpPr>
          <a:xfrm>
            <a:off x="3579311" y="1825625"/>
            <a:ext cx="3198503" cy="2256274"/>
            <a:chOff x="3403336" y="2598003"/>
            <a:chExt cx="3198503" cy="2256274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DF7625F9-A010-4D83-B53E-73F5973D3CCB}"/>
                </a:ext>
              </a:extLst>
            </p:cNvPr>
            <p:cNvGrpSpPr/>
            <p:nvPr/>
          </p:nvGrpSpPr>
          <p:grpSpPr>
            <a:xfrm>
              <a:off x="3403338" y="2598003"/>
              <a:ext cx="3166716" cy="830997"/>
              <a:chOff x="3403338" y="2598003"/>
              <a:chExt cx="3166716" cy="830997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DC2D29-B78B-400F-92BB-7FE5963111AF}"/>
                  </a:ext>
                </a:extLst>
              </p:cNvPr>
              <p:cNvSpPr txBox="1"/>
              <p:nvPr/>
            </p:nvSpPr>
            <p:spPr>
              <a:xfrm>
                <a:off x="3403338" y="2598003"/>
                <a:ext cx="8771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4800" b="1" dirty="0">
                    <a:solidFill>
                      <a:srgbClr val="64DECF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01</a:t>
                </a:r>
                <a:endParaRPr lang="ko-KR" altLang="en-US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E8A8E2C-C493-4455-BC93-9F84CC76622F}"/>
                  </a:ext>
                </a:extLst>
              </p:cNvPr>
              <p:cNvSpPr txBox="1"/>
              <p:nvPr/>
            </p:nvSpPr>
            <p:spPr>
              <a:xfrm>
                <a:off x="4182021" y="2813447"/>
                <a:ext cx="23880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KoPubWorld돋움체 Bold" panose="00000800000000000000" pitchFamily="2" charset="-127"/>
                  </a:rPr>
                  <a:t>새해 가정 풍습</a:t>
                </a:r>
                <a:endParaRPr lang="ko-KR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endParaRP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A0C08518-DE61-4ABB-975E-739B18B47E49}"/>
                </a:ext>
              </a:extLst>
            </p:cNvPr>
            <p:cNvGrpSpPr/>
            <p:nvPr/>
          </p:nvGrpSpPr>
          <p:grpSpPr>
            <a:xfrm>
              <a:off x="3403336" y="4006992"/>
              <a:ext cx="3198503" cy="847285"/>
              <a:chOff x="3403336" y="4006992"/>
              <a:chExt cx="3198503" cy="84728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F9EC3A-30E1-459C-B52D-E903B45087F8}"/>
                  </a:ext>
                </a:extLst>
              </p:cNvPr>
              <p:cNvSpPr txBox="1"/>
              <p:nvPr/>
            </p:nvSpPr>
            <p:spPr>
              <a:xfrm>
                <a:off x="3403336" y="4023280"/>
                <a:ext cx="8771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4800" b="1" dirty="0">
                    <a:solidFill>
                      <a:srgbClr val="64DECF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02</a:t>
                </a:r>
                <a:endParaRPr lang="ko-KR" altLang="en-US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F21C96-D2CA-4EEB-B830-8475682AE43D}"/>
                  </a:ext>
                </a:extLst>
              </p:cNvPr>
              <p:cNvSpPr txBox="1"/>
              <p:nvPr/>
            </p:nvSpPr>
            <p:spPr>
              <a:xfrm>
                <a:off x="4213806" y="4006992"/>
                <a:ext cx="23880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KoPubWorld돋움체 Bold" panose="00000800000000000000" pitchFamily="2" charset="-127"/>
                  </a:rPr>
                  <a:t>새해 가정 음식</a:t>
                </a:r>
                <a:endParaRPr lang="en-US" altLang="ko-K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endParaRPr>
              </a:p>
              <a:p>
                <a:r>
                  <a:rPr lang="en-US" altLang="ko-KR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KoPubWorld돋움체 Bold" panose="00000800000000000000" pitchFamily="2" charset="-127"/>
                  </a:rPr>
                  <a:t>/</a:t>
                </a:r>
                <a:r>
                  <a:rPr lang="ko-KR" altLang="en-US" sz="2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KoPubWorld돋움체 Bold" panose="00000800000000000000" pitchFamily="2" charset="-127"/>
                  </a:rPr>
                  <a:t>음식별</a:t>
                </a:r>
                <a:r>
                  <a:rPr lang="ko-KR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KoPubWorld돋움체 Bold" panose="00000800000000000000" pitchFamily="2" charset="-127"/>
                  </a:rPr>
                  <a:t> 의미</a:t>
                </a:r>
                <a:endParaRPr lang="en-US" altLang="ko-K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4F12AF9-AD2D-4DDC-AF4B-4F8D246F97D4}"/>
              </a:ext>
            </a:extLst>
          </p:cNvPr>
          <p:cNvSpPr txBox="1"/>
          <p:nvPr/>
        </p:nvSpPr>
        <p:spPr>
          <a:xfrm>
            <a:off x="3579310" y="4676179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03</a:t>
            </a:r>
            <a:endParaRPr lang="ko-KR" altLang="en-US" sz="4800" b="1" dirty="0">
              <a:solidFill>
                <a:srgbClr val="64DEC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91BD3D-905A-48D4-A7CB-5C6F92971B4F}"/>
              </a:ext>
            </a:extLst>
          </p:cNvPr>
          <p:cNvSpPr txBox="1"/>
          <p:nvPr/>
        </p:nvSpPr>
        <p:spPr>
          <a:xfrm>
            <a:off x="4357997" y="4846538"/>
            <a:ext cx="23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Bold" panose="00000800000000000000" pitchFamily="2" charset="-127"/>
              </a:rPr>
              <a:t>새해 가정 놀이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337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34143" y="18431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새해 인사와 감사의 말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-&gt;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보냄</a:t>
            </a:r>
          </a:p>
        </p:txBody>
      </p:sp>
      <p:pic>
        <p:nvPicPr>
          <p:cNvPr id="1026" name="Picture 2" descr="일본 문화 :: 일본의 연하장(年賀状) 문화 : 네이버 블로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54" y="1843197"/>
            <a:ext cx="60669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BE5953C6-501E-4CAE-BB92-6D54AE4A207F}"/>
              </a:ext>
            </a:extLst>
          </p:cNvPr>
          <p:cNvGrpSpPr/>
          <p:nvPr/>
        </p:nvGrpSpPr>
        <p:grpSpPr>
          <a:xfrm>
            <a:off x="3502371" y="246587"/>
            <a:ext cx="5579144" cy="833756"/>
            <a:chOff x="4603102" y="271010"/>
            <a:chExt cx="3197290" cy="833756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27C04FE8-39FF-447E-8ACD-48AAA7FF822C}"/>
                </a:ext>
              </a:extLst>
            </p:cNvPr>
            <p:cNvSpPr/>
            <p:nvPr/>
          </p:nvSpPr>
          <p:spPr>
            <a:xfrm>
              <a:off x="4603102" y="271010"/>
              <a:ext cx="31972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새해 가정 풍습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AC7C2D-8232-4F2E-8F54-656737B96D45}"/>
                </a:ext>
              </a:extLst>
            </p:cNvPr>
            <p:cNvSpPr txBox="1"/>
            <p:nvPr/>
          </p:nvSpPr>
          <p:spPr>
            <a:xfrm>
              <a:off x="4851249" y="273769"/>
              <a:ext cx="575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5BE31420-CCE4-4FBF-9619-5664F0323DA6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C9284-A913-412A-B215-FF51C8D27086}"/>
              </a:ext>
            </a:extLst>
          </p:cNvPr>
          <p:cNvSpPr txBox="1"/>
          <p:nvPr/>
        </p:nvSpPr>
        <p:spPr>
          <a:xfrm>
            <a:off x="1139812" y="1138792"/>
            <a:ext cx="178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연하장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07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000" y="18662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한국의 </a:t>
            </a:r>
            <a:r>
              <a:rPr lang="ko-KR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세벳돈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비슷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새해의 신에게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바쳤었던 떡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유래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무늬가 있는 작은 봉투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-&gt;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 돈을 넣어 아이에게 줌 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sz="2400" dirty="0"/>
          </a:p>
        </p:txBody>
      </p:sp>
      <p:pic>
        <p:nvPicPr>
          <p:cNvPr id="2054" name="Picture 6" descr="새해 설날 세뱃돈의 유래, 기원 및 역사 (일본의 세뱃돈 풍속 문화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04" y="4209871"/>
            <a:ext cx="5181679" cy="25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86EAFEBC-BA5C-4C37-A66D-E1F17B57193D}"/>
              </a:ext>
            </a:extLst>
          </p:cNvPr>
          <p:cNvGrpSpPr/>
          <p:nvPr/>
        </p:nvGrpSpPr>
        <p:grpSpPr>
          <a:xfrm>
            <a:off x="3502371" y="246587"/>
            <a:ext cx="5579144" cy="833756"/>
            <a:chOff x="4603102" y="271010"/>
            <a:chExt cx="3197290" cy="833756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23F8BFB6-CD61-4B1B-A28A-F741C10F279A}"/>
                </a:ext>
              </a:extLst>
            </p:cNvPr>
            <p:cNvSpPr/>
            <p:nvPr/>
          </p:nvSpPr>
          <p:spPr>
            <a:xfrm>
              <a:off x="4603102" y="271010"/>
              <a:ext cx="31972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새해 가정 풍습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A3E322-DB4E-43A0-858D-170C068F901B}"/>
                </a:ext>
              </a:extLst>
            </p:cNvPr>
            <p:cNvSpPr txBox="1"/>
            <p:nvPr/>
          </p:nvSpPr>
          <p:spPr>
            <a:xfrm>
              <a:off x="4851249" y="273769"/>
              <a:ext cx="575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5A20594C-1F6D-4220-8B61-52BF6239E230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4F0126-BB7F-4B4F-86BC-4DB1A59D005D}"/>
              </a:ext>
            </a:extLst>
          </p:cNvPr>
          <p:cNvSpPr txBox="1"/>
          <p:nvPr/>
        </p:nvSpPr>
        <p:spPr>
          <a:xfrm>
            <a:off x="1124447" y="1185831"/>
            <a:ext cx="2601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오토시다마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874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24447" y="193727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운수 확인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제비뽑기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제비 불운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사원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신사 마당에 묶어두기-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&gt;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관례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074" name="Picture 2" descr="오미쿠지(おみくじ) : 네이버 블로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54" y="3579704"/>
            <a:ext cx="2934033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일본에서 첫 새해맞이, 하츠모우데(初詣) 다녀왔어요! : 네이버 블로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315" y="3696682"/>
            <a:ext cx="3554234" cy="279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F407E51D-6FF3-44B7-8F9A-8519B9198318}"/>
              </a:ext>
            </a:extLst>
          </p:cNvPr>
          <p:cNvGrpSpPr/>
          <p:nvPr/>
        </p:nvGrpSpPr>
        <p:grpSpPr>
          <a:xfrm>
            <a:off x="3502371" y="246587"/>
            <a:ext cx="5579144" cy="833756"/>
            <a:chOff x="4603102" y="271010"/>
            <a:chExt cx="3197290" cy="833756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10D4D5C3-52E3-4536-8F22-328ECCA200C4}"/>
                </a:ext>
              </a:extLst>
            </p:cNvPr>
            <p:cNvSpPr/>
            <p:nvPr/>
          </p:nvSpPr>
          <p:spPr>
            <a:xfrm>
              <a:off x="4603102" y="271010"/>
              <a:ext cx="31972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새해 가정 풍습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20E1E7-B6C0-45C8-9019-A1D3657F82FD}"/>
                </a:ext>
              </a:extLst>
            </p:cNvPr>
            <p:cNvSpPr txBox="1"/>
            <p:nvPr/>
          </p:nvSpPr>
          <p:spPr>
            <a:xfrm>
              <a:off x="4851249" y="273769"/>
              <a:ext cx="575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38A73F39-2356-4B8F-9782-F2A4EA6B6272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910E1F-F05A-45EE-A4D0-7A3C88F63EB6}"/>
              </a:ext>
            </a:extLst>
          </p:cNvPr>
          <p:cNvSpPr txBox="1"/>
          <p:nvPr/>
        </p:nvSpPr>
        <p:spPr>
          <a:xfrm>
            <a:off x="1124447" y="1185831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오미쿠지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562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24447" y="193727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신사나 사원에 판매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악령쫓기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사랑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재물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목적</a:t>
            </a:r>
          </a:p>
        </p:txBody>
      </p:sp>
      <p:pic>
        <p:nvPicPr>
          <p:cNvPr id="4098" name="Picture 2" descr="오마모리 &gt; 상세정보 | 패션의류/잡화, 핀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35072"/>
            <a:ext cx="4424764" cy="317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865FE792-4617-42C2-BCB1-89601496241E}"/>
              </a:ext>
            </a:extLst>
          </p:cNvPr>
          <p:cNvGrpSpPr/>
          <p:nvPr/>
        </p:nvGrpSpPr>
        <p:grpSpPr>
          <a:xfrm>
            <a:off x="3502371" y="246587"/>
            <a:ext cx="5579144" cy="833756"/>
            <a:chOff x="4603102" y="271010"/>
            <a:chExt cx="3197290" cy="833756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6DB8627D-98C4-4A58-AC4C-340CBCE7FBE7}"/>
                </a:ext>
              </a:extLst>
            </p:cNvPr>
            <p:cNvSpPr/>
            <p:nvPr/>
          </p:nvSpPr>
          <p:spPr>
            <a:xfrm>
              <a:off x="4603102" y="271010"/>
              <a:ext cx="31972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새해 가정 풍습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89EC71-33BB-4BD1-B5DC-6B2E4F1DABCB}"/>
                </a:ext>
              </a:extLst>
            </p:cNvPr>
            <p:cNvSpPr txBox="1"/>
            <p:nvPr/>
          </p:nvSpPr>
          <p:spPr>
            <a:xfrm>
              <a:off x="4851249" y="273769"/>
              <a:ext cx="575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628EC27-995B-4339-B20A-4D30835C35FB}"/>
              </a:ext>
            </a:extLst>
          </p:cNvPr>
          <p:cNvSpPr txBox="1"/>
          <p:nvPr/>
        </p:nvSpPr>
        <p:spPr>
          <a:xfrm>
            <a:off x="1124447" y="1185831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오마모리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963C4B3-B048-46C8-8C98-D4E0D898774E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862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401</Words>
  <Application>Microsoft Office PowerPoint</Application>
  <PresentationFormat>와이드스크린</PresentationFormat>
  <Paragraphs>147</Paragraphs>
  <Slides>24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1" baseType="lpstr">
      <vt:lpstr>KoPubWorld돋움체 Bold</vt:lpstr>
      <vt:lpstr>Arial</vt:lpstr>
      <vt:lpstr>HY견고딕</vt:lpstr>
      <vt:lpstr>Verdana</vt:lpstr>
      <vt:lpstr>Wingdings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 정</dc:creator>
  <cp:lastModifiedBy>윤 정</cp:lastModifiedBy>
  <cp:revision>5</cp:revision>
  <dcterms:created xsi:type="dcterms:W3CDTF">2022-04-01T08:44:05Z</dcterms:created>
  <dcterms:modified xsi:type="dcterms:W3CDTF">2022-04-01T08:47:11Z</dcterms:modified>
</cp:coreProperties>
</file>