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5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horzBarState="maximized">
    <p:restoredLeft sz="15059"/>
    <p:restoredTop sz="68664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invertIfNegative val="0"/>
            <c:bubble3D val="0"/>
            <c:explosion val="0"/>
            <c:spPr>
              <a:solidFill>
                <a:srgbClr val="3057b9"/>
              </a:solidFill>
            </c:spPr>
          </c:dPt>
          <c:dPt>
            <c:idx val="1"/>
            <c:invertIfNegative val="0"/>
            <c:bubble3D val="0"/>
            <c:explosion val="0"/>
            <c:spPr>
              <a:solidFill>
                <a:srgbClr val="d3d3eb"/>
              </a:solidFill>
            </c:spPr>
          </c:dPt>
          <c:dPt>
            <c:idx val="2"/>
            <c:invertIfNegative val="0"/>
            <c:bubble3D val="0"/>
            <c:explosion val="0"/>
            <c:spPr>
              <a:solidFill>
                <a:srgbClr val="808080"/>
              </a:solidFill>
            </c:spPr>
          </c:dPt>
          <c:cat>
            <c:strRef>
              <c:f>Sheet1!$A$2:$A$4</c:f>
              <c:strCache>
                <c:ptCount val="3"/>
                <c:pt idx="0">
                  <c:v>광역사무</c:v>
                </c:pt>
                <c:pt idx="1">
                  <c:v>보완사무 및 시정촌 지원</c:v>
                </c:pt>
                <c:pt idx="2">
                  <c:v>연락조절사무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</c:ser>
        <c:firstSliceAng val="0"/>
        <c:holeSize val="50"/>
      </c:doughnutChart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plotVisOnly val="0"/>
    <c:dispBlanksAs val="gap"/>
  </c:chart>
  <c:txPr>
    <a:bodyPr rot="0" vert="horz" wrap="none" lIns="0" tIns="0" rIns="0" bIns="0" anchor="ctr" anchorCtr="1"/>
    <a:p>
      <a:pPr algn="l">
        <a:defRPr sz="1200" b="0" i="0" u="none">
          <a:latin typeface="Calibri"/>
          <a:ea typeface="맑은 고딕"/>
          <a:cs typeface="맑은 고딕"/>
          <a:sym typeface="맑은 고딕"/>
        </a:defRPr>
      </a:pPr>
      <a:endParaRPr/>
    </a:p>
  </c:txPr>
  <c:extLst>
    <c:ext uri="CC8EB2C9-7E31-499d-B8F2-F6CE61031016">
      <ho:hncChartStyle xmlns:ho="http://schemas.haansoft.com/office/8.0" layoutIndex="-1" colorIndex="0" styleIndex="0"/>
    </c:ext>
  </c:extLst>
  <c:externalData r:id="rId1">
    <c:autoUpdate val="0"/>
  </c:externalData>
</c:chartSpac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White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chart" Target="../charts/char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ja.wikipedia.org/wiki/%E5%9C%B0%E6%96%B9%E8%87%AA%E6%B2%BB#%E5%9C%B0%E6%96%B9%E5%85%AC%E5%85%B1%E5%9B%A3%E4%BD%93%E3%81%AE%E6%84%8F%E7%BE%A9" TargetMode="External" /><Relationship Id="rId3" Type="http://schemas.openxmlformats.org/officeDocument/2006/relationships/hyperlink" Target="https://mainichi.jp/articles/20110411/mul/00m/010/040000c" TargetMode="External" /><Relationship Id="rId4" Type="http://schemas.openxmlformats.org/officeDocument/2006/relationships/hyperlink" Target="http://me2.do/FObSGQHK" TargetMode="External" /><Relationship Id="rId5" Type="http://schemas.openxmlformats.org/officeDocument/2006/relationships/hyperlink" Target="https://www.soumu.go.jp/main_sosiki/jichi_gyousei/bunken/chihou-koukyoudantai_kubun.html" TargetMode="External" /><Relationship Id="rId6" Type="http://schemas.openxmlformats.org/officeDocument/2006/relationships/hyperlink" Target="https://www.pref.aichi.jp/kikaku/bunken/torikumi/houkoku-youkou/pdf/5.pdf" TargetMode="External" /><Relationship Id="rId7" Type="http://schemas.openxmlformats.org/officeDocument/2006/relationships/hyperlink" Target="https://terms.naver.com/list.naver?cid=62069&amp;amp;categoryId=62069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.jpeg"  /><Relationship Id="rId4" Type="http://schemas.openxmlformats.org/officeDocument/2006/relationships/hyperlink" Target="https://blog.naver.com/me3we/20171288076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.jpeg"  /><Relationship Id="rId4" Type="http://schemas.openxmlformats.org/officeDocument/2006/relationships/hyperlink" Target="https://m.blog.naver.com/medullakys/221392424313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3.xml"  /><Relationship Id="rId3" Type="http://schemas.openxmlformats.org/officeDocument/2006/relationships/hyperlink" Target="https://youtu.be/fTQk2B9rRiY" TargetMode="External" /><Relationship Id="rId4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5000" b="1"/>
              <a:t>일본의 지방자치제도</a:t>
            </a:r>
            <a:endParaRPr lang="ko-KR" altLang="en-US" sz="5000" b="1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186990" y="6411327"/>
            <a:ext cx="4243135" cy="1280360"/>
          </a:xfrm>
          <a:noFill/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altLang="ko-KR" sz="2000">
                <a:solidFill>
                  <a:schemeClr val="dk1"/>
                </a:solidFill>
              </a:rPr>
              <a:t>21*01*09_</a:t>
            </a:r>
            <a:r>
              <a:rPr lang="ko-KR" altLang="en-US" sz="2000">
                <a:solidFill>
                  <a:schemeClr val="dk1"/>
                </a:solidFill>
              </a:rPr>
              <a:t>김</a:t>
            </a:r>
            <a:r>
              <a:rPr lang="en-US" altLang="ko-KR" sz="2000">
                <a:solidFill>
                  <a:schemeClr val="dk1"/>
                </a:solidFill>
              </a:rPr>
              <a:t>*</a:t>
            </a:r>
            <a:r>
              <a:rPr lang="ko-KR" altLang="en-US" sz="2000">
                <a:solidFill>
                  <a:schemeClr val="dk1"/>
                </a:solidFill>
              </a:rPr>
              <a:t>주</a:t>
            </a:r>
            <a:r>
              <a:rPr lang="en-US" altLang="ko-KR" sz="2000">
                <a:solidFill>
                  <a:schemeClr val="dk1"/>
                </a:solidFill>
              </a:rPr>
              <a:t>_</a:t>
            </a:r>
            <a:r>
              <a:rPr lang="ko-KR" altLang="en-US" sz="2000">
                <a:solidFill>
                  <a:schemeClr val="dk1"/>
                </a:solidFill>
              </a:rPr>
              <a:t>일본어일본학과</a:t>
            </a:r>
            <a:endParaRPr lang="ko-KR" altLang="en-US" sz="2000">
              <a:solidFill>
                <a:schemeClr val="dk1"/>
              </a:solidFill>
            </a:endParaRPr>
          </a:p>
        </p:txBody>
      </p:sp>
      <p:sp>
        <p:nvSpPr>
          <p:cNvPr id="4" name=""/>
          <p:cNvSpPr/>
          <p:nvPr/>
        </p:nvSpPr>
        <p:spPr>
          <a:xfrm>
            <a:off x="2631907" y="2130425"/>
            <a:ext cx="6928184" cy="1470025"/>
          </a:xfrm>
          <a:prstGeom prst="roundRect">
            <a:avLst>
              <a:gd name="adj" fmla="val 16667"/>
            </a:avLst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3.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행정구역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grpSp>
        <p:nvGrpSpPr>
          <p:cNvPr id="46" name=""/>
          <p:cNvGrpSpPr/>
          <p:nvPr/>
        </p:nvGrpSpPr>
        <p:grpSpPr>
          <a:xfrm rot="0">
            <a:off x="648772" y="3429000"/>
            <a:ext cx="1766925" cy="1578137"/>
            <a:chOff x="2906197" y="2618430"/>
            <a:chExt cx="1766925" cy="1578137"/>
          </a:xfrm>
        </p:grpSpPr>
        <p:sp>
          <p:nvSpPr>
            <p:cNvPr id="34" name="타원 39"/>
            <p:cNvSpPr/>
            <p:nvPr/>
          </p:nvSpPr>
          <p:spPr>
            <a:xfrm>
              <a:off x="2906197" y="2618430"/>
              <a:ext cx="1766925" cy="1578137"/>
            </a:xfrm>
            <a:prstGeom prst="ellipse">
              <a:avLst/>
            </a:prstGeom>
            <a:solidFill>
              <a:srgbClr val="a0b4e6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rgbClr val="a0b4e6"/>
                </a:solidFill>
              </a:endParaRPr>
            </a:p>
          </p:txBody>
        </p:sp>
        <p:sp>
          <p:nvSpPr>
            <p:cNvPr id="35" name="직사각형 40"/>
            <p:cNvSpPr/>
            <p:nvPr/>
          </p:nvSpPr>
          <p:spPr>
            <a:xfrm>
              <a:off x="3037824" y="2982942"/>
              <a:ext cx="1575449" cy="824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r>
  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  <a:solidFill>
                    <a:srgbClr val="000000"/>
                  </a:solidFill>
                </a:rPr>
                <a:t>조례의 재정 및 개폐</a:t>
              </a:r>
  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"/>
          <p:cNvGrpSpPr/>
          <p:nvPr/>
        </p:nvGrpSpPr>
        <p:grpSpPr>
          <a:xfrm rot="0">
            <a:off x="5212537" y="3429000"/>
            <a:ext cx="1766925" cy="1578137"/>
            <a:chOff x="5239845" y="2618430"/>
            <a:chExt cx="1766925" cy="1578137"/>
          </a:xfrm>
        </p:grpSpPr>
        <p:sp>
          <p:nvSpPr>
            <p:cNvPr id="36" name="타원 41"/>
            <p:cNvSpPr/>
            <p:nvPr/>
          </p:nvSpPr>
          <p:spPr>
            <a:xfrm>
              <a:off x="5239845" y="2618430"/>
              <a:ext cx="1766925" cy="1578137"/>
            </a:xfrm>
            <a:prstGeom prst="ellipse">
              <a:avLst/>
            </a:prstGeom>
            <a:solidFill>
              <a:srgbClr val="a0b4e6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rgbClr val="ffffff"/>
                </a:solidFill>
              </a:endParaRPr>
            </a:p>
          </p:txBody>
        </p:sp>
        <p:sp>
          <p:nvSpPr>
            <p:cNvPr id="37" name="직사각형 42"/>
            <p:cNvSpPr/>
            <p:nvPr/>
          </p:nvSpPr>
          <p:spPr>
            <a:xfrm>
              <a:off x="5333710" y="3167741"/>
              <a:ext cx="1575450" cy="449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r>
  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  <a:solidFill>
                    <a:srgbClr val="000000"/>
                  </a:solidFill>
                </a:rPr>
                <a:t> 예산의 결정</a:t>
              </a:r>
  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"/>
          <p:cNvGrpSpPr/>
          <p:nvPr/>
        </p:nvGrpSpPr>
        <p:grpSpPr>
          <a:xfrm rot="0">
            <a:off x="9938226" y="3429000"/>
            <a:ext cx="1766925" cy="1578137"/>
            <a:chOff x="7518876" y="2618430"/>
            <a:chExt cx="1766925" cy="1578137"/>
          </a:xfrm>
        </p:grpSpPr>
        <p:sp>
          <p:nvSpPr>
            <p:cNvPr id="38" name="타원 43"/>
            <p:cNvSpPr/>
            <p:nvPr/>
          </p:nvSpPr>
          <p:spPr>
            <a:xfrm>
              <a:off x="7518876" y="2618430"/>
              <a:ext cx="1766925" cy="1578137"/>
            </a:xfrm>
            <a:prstGeom prst="ellipse">
              <a:avLst/>
            </a:prstGeom>
            <a:solidFill>
              <a:srgbClr val="a0b4e6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rgbClr val="ffffff"/>
                </a:solidFill>
              </a:endParaRPr>
            </a:p>
          </p:txBody>
        </p:sp>
        <p:sp>
          <p:nvSpPr>
            <p:cNvPr id="39" name="직사각형 44"/>
            <p:cNvSpPr/>
            <p:nvPr/>
          </p:nvSpPr>
          <p:spPr>
            <a:xfrm>
              <a:off x="7533696" y="3154024"/>
              <a:ext cx="1745826" cy="481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defRPr lang="ko-KR"/>
              </a:pPr>
              <a:r>
                <a:rPr xmlns:mc="http://schemas.openxmlformats.org/markup-compatibility/2006" xmlns:hp="http://schemas.haansoft.com/office/presentation/8.0" lang="ko-KR" altLang="en-US" sz="1600" b="1" i="0" mc:Ignorable="hp" hp:hslEmbossed="0"/>
                <a:t>계약의 체결</a:t>
              </a:r>
              <a:endParaRPr xmlns:mc="http://schemas.openxmlformats.org/markup-compatibility/2006" xmlns:hp="http://schemas.haansoft.com/office/presentation/8.0" lang="ko-KR" altLang="en-US" sz="1600" b="1" i="0" mc:Ignorable="hp" hp:hslEmbossed="0"/>
            </a:p>
          </p:txBody>
        </p:sp>
      </p:grpSp>
      <p:grpSp>
        <p:nvGrpSpPr>
          <p:cNvPr id="40" name=""/>
          <p:cNvGrpSpPr/>
          <p:nvPr/>
        </p:nvGrpSpPr>
        <p:grpSpPr>
          <a:xfrm rot="0">
            <a:off x="2924175" y="3429000"/>
            <a:ext cx="1766924" cy="1578137"/>
            <a:chOff x="2725686" y="2937842"/>
            <a:chExt cx="1408366" cy="1354437"/>
          </a:xfrm>
        </p:grpSpPr>
        <p:sp>
          <p:nvSpPr>
            <p:cNvPr id="41" name="타원 41"/>
            <p:cNvSpPr/>
            <p:nvPr/>
          </p:nvSpPr>
          <p:spPr>
            <a:xfrm>
              <a:off x="2725686" y="2937842"/>
              <a:ext cx="1408366" cy="1354437"/>
            </a:xfrm>
            <a:prstGeom prst="ellipse">
              <a:avLst/>
            </a:prstGeom>
            <a:solidFill>
              <a:srgbClr val="dfe6f7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rgbClr val="ffffff"/>
                </a:solidFill>
              </a:endParaRPr>
            </a:p>
          </p:txBody>
        </p:sp>
        <p:sp>
          <p:nvSpPr>
            <p:cNvPr id="42" name="직사각형 42"/>
            <p:cNvSpPr/>
            <p:nvPr/>
          </p:nvSpPr>
          <p:spPr>
            <a:xfrm>
              <a:off x="2795992" y="3403499"/>
              <a:ext cx="1255750" cy="407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eaLnBrk="1" latinLnBrk="1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r>
  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  <a:solidFill>
                    <a:srgbClr val="000000"/>
                  </a:solidFill>
                </a:rPr>
                <a:t>결산의 인정</a:t>
              </a:r>
  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"/>
          <p:cNvGrpSpPr/>
          <p:nvPr/>
        </p:nvGrpSpPr>
        <p:grpSpPr>
          <a:xfrm rot="0">
            <a:off x="7659292" y="3429000"/>
            <a:ext cx="1766924" cy="1578137"/>
            <a:chOff x="4542238" y="2937842"/>
            <a:chExt cx="1408366" cy="1354437"/>
          </a:xfrm>
        </p:grpSpPr>
        <p:sp>
          <p:nvSpPr>
            <p:cNvPr id="44" name="타원 43"/>
            <p:cNvSpPr/>
            <p:nvPr/>
          </p:nvSpPr>
          <p:spPr>
            <a:xfrm>
              <a:off x="4542238" y="2937842"/>
              <a:ext cx="1408366" cy="1354437"/>
            </a:xfrm>
            <a:prstGeom prst="ellipse">
              <a:avLst/>
            </a:prstGeom>
            <a:solidFill>
              <a:srgbClr val="dfe6f7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rgbClr val="ffffff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553912" y="3391349"/>
              <a:ext cx="1391548" cy="411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eaLnBrk="1" latinLnBrk="1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/>
              </a:pPr>
              <a:r>
  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  <a:solidFill>
                    <a:srgbClr val="000000"/>
                  </a:solidFill>
                </a:rPr>
                <a:t>자치체 진행업무</a:t>
              </a:r>
  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</a:endParaRPr>
            </a:p>
          </p:txBody>
        </p:sp>
      </p:grpSp>
      <p:sp>
        <p:nvSpPr>
          <p:cNvPr id="49" name=""/>
          <p:cNvSpPr/>
          <p:nvPr/>
        </p:nvSpPr>
        <p:spPr>
          <a:xfrm>
            <a:off x="648772" y="1985963"/>
            <a:ext cx="2275403" cy="714375"/>
          </a:xfrm>
          <a:prstGeom prst="roundRect">
            <a:avLst>
              <a:gd name="adj" fmla="val 16667"/>
            </a:avLst>
          </a:prstGeom>
          <a:noFill/>
          <a:ln w="63500" cap="flat" cmpd="sng" algn="ctr">
            <a:solidFill>
              <a:srgbClr val="bfbfbf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  <a:solidFill>
                  <a:schemeClr val="dk1"/>
                </a:solidFill>
                <a:latin typeface="Calibri"/>
                <a:ea typeface="맑은 고딕"/>
                <a:cs typeface="맑은 고딕"/>
              </a:rPr>
              <a:t>지방의회</a:t>
            </a:r>
            <a:endPara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<a:solidFill>
                <a:schemeClr val="dk1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0" grpId="1" animBg="1"/>
      <p:bldP spid="47" grpId="2" animBg="1"/>
      <p:bldP spid="43" grpId="3" animBg="1"/>
      <p:bldP spid="48" grpId="4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8" y="207353"/>
            <a:ext cx="8418197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4.</a:t>
            </a:r>
            <a:r>
              <a:rPr lang="ko-KR" altLang="en-US" sz="4800" b="1" spc="-300">
                <a:solidFill>
                  <a:schemeClr val="bg1"/>
                </a:solidFill>
              </a:rPr>
              <a:t> 도도부현과 시정촌의 역할 구분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grpSp>
        <p:nvGrpSpPr>
          <p:cNvPr id="16" name=""/>
          <p:cNvGrpSpPr/>
          <p:nvPr/>
        </p:nvGrpSpPr>
        <p:grpSpPr>
          <a:xfrm rot="0">
            <a:off x="1738312" y="1985961"/>
            <a:ext cx="3802380" cy="3886199"/>
            <a:chOff x="1766886" y="1871662"/>
            <a:chExt cx="3802380" cy="3886199"/>
          </a:xfrm>
        </p:grpSpPr>
        <p:sp>
          <p:nvSpPr>
            <p:cNvPr id="12" name=""/>
            <p:cNvSpPr/>
            <p:nvPr/>
          </p:nvSpPr>
          <p:spPr>
            <a:xfrm>
              <a:off x="1766886" y="1871662"/>
              <a:ext cx="3802380" cy="3886199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rgbClr val="80808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cxnSp>
          <p:nvCxnSpPr>
            <p:cNvPr id="15" name=""/>
            <p:cNvCxnSpPr/>
            <p:nvPr/>
          </p:nvCxnSpPr>
          <p:spPr>
            <a:xfrm>
              <a:off x="1766886" y="2914649"/>
              <a:ext cx="3802380" cy="0"/>
            </a:xfrm>
            <a:prstGeom prst="line">
              <a:avLst/>
            </a:prstGeom>
            <a:ln w="3810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"/>
          <p:cNvGrpSpPr/>
          <p:nvPr/>
        </p:nvGrpSpPr>
        <p:grpSpPr>
          <a:xfrm rot="0">
            <a:off x="6757987" y="1985961"/>
            <a:ext cx="3802380" cy="3886199"/>
            <a:chOff x="1766886" y="1871662"/>
            <a:chExt cx="3802380" cy="3886199"/>
          </a:xfrm>
        </p:grpSpPr>
        <p:sp>
          <p:nvSpPr>
            <p:cNvPr id="18" name=""/>
            <p:cNvSpPr/>
            <p:nvPr/>
          </p:nvSpPr>
          <p:spPr>
            <a:xfrm>
              <a:off x="1766886" y="1871662"/>
              <a:ext cx="3802380" cy="3886199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rgbClr val="80808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ff"/>
                </a:solidFill>
              </a:endParaRPr>
            </a:p>
          </p:txBody>
        </p:sp>
        <p:cxnSp>
          <p:nvCxnSpPr>
            <p:cNvPr id="19" name=""/>
            <p:cNvCxnSpPr/>
            <p:nvPr/>
          </p:nvCxnSpPr>
          <p:spPr>
            <a:xfrm>
              <a:off x="1766886" y="2914649"/>
              <a:ext cx="3802380" cy="0"/>
            </a:xfrm>
            <a:prstGeom prst="line">
              <a:avLst/>
            </a:prstGeom>
            <a:noFill/>
            <a:ln w="38100" cap="flat" cmpd="sng" algn="ctr">
              <a:solidFill>
                <a:srgbClr val="808080">
                  <a:alpha val="100000"/>
                </a:srgbClr>
              </a:solidFill>
              <a:prstDash val="solid"/>
            </a:ln>
          </p:spPr>
        </p:cxnSp>
      </p:grpSp>
      <p:sp>
        <p:nvSpPr>
          <p:cNvPr id="20" name=""/>
          <p:cNvSpPr txBox="1"/>
          <p:nvPr/>
        </p:nvSpPr>
        <p:spPr>
          <a:xfrm>
            <a:off x="2163127" y="2258853"/>
            <a:ext cx="2952750" cy="52673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900" b="1"/>
              <a:t>도도부현</a:t>
            </a:r>
            <a:endParaRPr lang="ko-KR" altLang="en-US" sz="2900" b="1"/>
          </a:p>
        </p:txBody>
      </p:sp>
      <p:sp>
        <p:nvSpPr>
          <p:cNvPr id="21" name=""/>
          <p:cNvSpPr txBox="1"/>
          <p:nvPr/>
        </p:nvSpPr>
        <p:spPr>
          <a:xfrm>
            <a:off x="7182803" y="2258853"/>
            <a:ext cx="2952750" cy="52673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시정촌</a:t>
            </a:r>
            <a:endPara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1836657" y="3286125"/>
            <a:ext cx="3605690" cy="2155507"/>
          </a:xfrm>
          <a:prstGeom prst="rect">
            <a:avLst/>
          </a:prstGeom>
        </p:spPr>
        <p:txBody>
          <a:bodyPr wrap="square">
            <a:spAutoFit/>
          </a:bodyPr>
          <a:p>
            <a:pPr marL="385560" indent="-385560">
              <a:buFont typeface="Arial"/>
              <a:buChar char="•"/>
              <a:defRPr/>
            </a:pPr>
            <a:r>
              <a:rPr lang="ko-KR" altLang="en-US" sz="2600">
                <a:solidFill>
                  <a:srgbClr val="0000ff"/>
                </a:solidFill>
                <a:latin typeface="맑은 고딕"/>
              </a:rPr>
              <a:t>넓은 범위의 정책</a:t>
            </a:r>
            <a:r>
              <a:rPr lang="ko-KR" altLang="en-US" sz="2600">
                <a:latin typeface="맑은 고딕"/>
              </a:rPr>
              <a:t>을반영 시행</a:t>
            </a:r>
            <a:endParaRPr lang="ko-KR" altLang="en-US" sz="2600">
              <a:latin typeface="맑은 고딕"/>
            </a:endParaRPr>
          </a:p>
          <a:p>
            <a:pPr marL="385560" indent="-38556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latin typeface="맑은 고딕"/>
              </a:rPr>
              <a:t>구시정촌에서 포함</a:t>
            </a:r>
            <a:r>
              <a:rPr xmlns:mc="http://schemas.openxmlformats.org/markup-compatibility/2006" xmlns:hp="http://schemas.haansoft.com/office/presentation/8.0" lang="en-US" altLang="ko-KR" sz="2600" b="0" i="0" u="none" strike="noStrike" mc:Ignorable="hp" hp:hslEmbossed="0">
                <a:latin typeface="맑은 고딕"/>
              </a:rPr>
              <a:t>X 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latin typeface="맑은 고딕"/>
              </a:rPr>
              <a:t>범위의 역</a:t>
            </a:r>
            <a:r>
              <a:rPr xmlns:mc="http://schemas.openxmlformats.org/markup-compatibility/2006" xmlns:hp="http://schemas.haansoft.com/office/presentation/8.0" lang="ko-KR" altLang="en-US" sz="2600" b="0" i="0" u="none" strike="noStrike" mc:Ignorable="hp" hp:hslEmbossed="0">
                <a:latin typeface="맑은 고딕"/>
              </a:rPr>
              <a:t>할</a:t>
            </a:r>
            <a:endParaRPr xmlns:mc="http://schemas.openxmlformats.org/markup-compatibility/2006" xmlns:hp="http://schemas.haansoft.com/office/presentation/8.0" lang="ko-KR" altLang="en-US" sz="2600" b="0" i="0" u="none" strike="noStrike" mc:Ignorable="hp" hp:hslEmbossed="0">
              <a:latin typeface="맑은 고딕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6856332" y="3100388"/>
            <a:ext cx="3605690" cy="2526982"/>
          </a:xfrm>
          <a:prstGeom prst="rect">
            <a:avLst/>
          </a:prstGeom>
        </p:spPr>
        <p:txBody>
          <a:bodyPr wrap="square">
            <a:spAutoFit/>
          </a:bodyPr>
          <a:p>
            <a:pPr marL="385560" indent="-38556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ff"/>
                </a:solidFill>
                <a:latin typeface="맑은 고딕"/>
              </a:rPr>
              <a:t>시정촌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ff"/>
                </a:solidFill>
                <a:latin typeface="맑은 고딕"/>
              </a:rPr>
              <a:t>내 사람들을 위한 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rgbClr val="0000ff"/>
                </a:solidFill>
                <a:latin typeface="맑은 고딕"/>
              </a:rPr>
              <a:t>정책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>
              <a:solidFill>
                <a:srgbClr val="0000ff"/>
              </a:solidFill>
              <a:latin typeface="맑은 고딕"/>
            </a:endParaRPr>
          </a:p>
          <a:p>
            <a:pPr marL="357000" indent="-35700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latin typeface="맑은 고딕"/>
              </a:rPr>
              <a:t>도도부현에서 포함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<a:latin typeface="맑은 고딕"/>
              </a:rPr>
              <a:t>X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latin typeface="맑은 고딕"/>
              </a:rPr>
              <a:t> 범위의 역할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8" y="207353"/>
            <a:ext cx="8418197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4.</a:t>
            </a:r>
            <a:r>
              <a:rPr lang="ko-KR" altLang="en-US" sz="4800" b="1" spc="-300">
                <a:solidFill>
                  <a:schemeClr val="bg1"/>
                </a:solidFill>
              </a:rPr>
              <a:t> 도도부현과 시정촌의 역할 구분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990725" y="2928938"/>
            <a:ext cx="3048000" cy="3648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/>
          </a:p>
        </p:txBody>
      </p:sp>
      <p:graphicFrame>
        <p:nvGraphicFramePr>
          <p:cNvPr id="13" name=""/>
          <p:cNvGraphicFramePr>
            <a:graphicFrameLocks noGrp="1"/>
          </p:cNvGraphicFramePr>
          <p:nvPr/>
        </p:nvGraphicFramePr>
        <p:xfrm>
          <a:off x="582929" y="1408055"/>
          <a:ext cx="11024603" cy="5097519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904749"/>
                <a:gridCol w="3936348"/>
                <a:gridCol w="5183505"/>
              </a:tblGrid>
              <a:tr h="743959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>
                        <a:solidFill>
                          <a:srgbClr val="00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2700">
                          <a:solidFill>
                            <a:srgbClr val="000000"/>
                          </a:solidFill>
                        </a:rPr>
                        <a:t>도도부현</a:t>
                      </a:r>
                      <a:endParaRPr lang="ko-KR" altLang="en-US" sz="27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2700">
                          <a:solidFill>
                            <a:srgbClr val="000000"/>
                          </a:solidFill>
                          <a:effectLst/>
                        </a:rPr>
                        <a:t>시정촌</a:t>
                      </a:r>
                      <a:endParaRPr lang="ko-KR" altLang="en-US" sz="27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df2e4"/>
                    </a:solidFill>
                  </a:tcPr>
                </a:tc>
              </a:tr>
              <a:tr h="98936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/>
                    </a:p>
                    <a:p>
                      <a:pPr algn="ctr">
                        <a:defRPr/>
                      </a:pPr>
                      <a:r>
                        <a:rPr lang="ko-KR" altLang="en-US" sz="2400"/>
                        <a:t>안전분야</a:t>
                      </a:r>
                      <a:endParaRPr lang="ko-KR" altLang="en-US" sz="2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경찰서</a:t>
                      </a: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소방관</a:t>
                      </a: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106299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/>
                    </a:p>
                    <a:p>
                      <a:pPr algn="ctr">
                        <a:defRPr/>
                      </a:pPr>
                      <a:r>
                        <a:rPr lang="ko-KR" altLang="en-US" sz="2400"/>
                        <a:t>환경관리</a:t>
                      </a:r>
                      <a:endParaRPr lang="ko-KR" altLang="en-US" sz="2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</a:rPr>
                        <a:t>산업 폐기물을 처리</a:t>
                      </a:r>
                      <a:endParaRPr xmlns:mc="http://schemas.openxmlformats.org/markup-compatibility/2006" xmlns:hp="http://schemas.haansoft.com/office/presentation/8.0" sz="2400" b="0" i="0" u="none" strike="noStrike" mc:Ignorable="hp" hp:hslEmbossed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</a:rPr>
                        <a:t>개개인으로부터 나온 쓰레기를 처리</a:t>
                      </a:r>
                      <a:endParaRPr xmlns:mc="http://schemas.openxmlformats.org/markup-compatibility/2006" xmlns:hp="http://schemas.haansoft.com/office/presentation/8.0" sz="2400" b="0" i="0" u="none" strike="noStrike" mc:Ignorable="hp" hp:hslEmbossed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</a:tr>
              <a:tr h="1263015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/>
                    </a:p>
                    <a:p>
                      <a:pPr algn="ctr">
                        <a:defRPr/>
                      </a:pPr>
                      <a:r>
                        <a:rPr lang="ko-KR" altLang="en-US" sz="2400"/>
                        <a:t>의료복지</a:t>
                      </a:r>
                      <a:endParaRPr lang="ko-KR" altLang="en-US" sz="2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아동복지</a:t>
                      </a: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 병원</a:t>
                      </a: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 약국</a:t>
                      </a: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노인복지</a:t>
                      </a: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xmlns:mc="http://schemas.openxmlformats.org/markup-compatibility/2006" xmlns:hp="http://schemas.haansoft.com/office/presentation/8.0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</a:rPr>
                        <a:t>지역 보험관리 또는 국가 의료보험</a:t>
                      </a:r>
                      <a:endParaRPr xmlns:mc="http://schemas.openxmlformats.org/markup-compatibility/2006" xmlns:hp="http://schemas.haansoft.com/office/presentation/8.0" sz="2400" b="0" i="0" u="none" strike="noStrike" mc:Ignorable="hp" hp:hslEmbossed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</a:tr>
              <a:tr h="103819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 sz="2400"/>
                    </a:p>
                    <a:p>
                      <a:pPr algn="ctr">
                        <a:defRPr/>
                      </a:pPr>
                      <a:r>
                        <a:rPr lang="ko-KR" altLang="en-US" sz="2400"/>
                        <a:t>교육적 측면</a:t>
                      </a:r>
                      <a:endParaRPr lang="ko-KR" altLang="en-US" sz="2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맑은 고딕"/>
                        </a:rPr>
                        <a:t>고등교육</a:t>
                      </a:r>
                      <a:endParaRPr lang="ko-KR" altLang="en-US" sz="24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</a:rPr>
                        <a:t>초</a:t>
                      </a:r>
                      <a:r>
                        <a:rPr xmlns:mc="http://schemas.openxmlformats.org/markup-compatibility/2006" xmlns:hp="http://schemas.haansoft.com/office/presentation/8.0" lang="EN-US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xmlns:mc="http://schemas.openxmlformats.org/markup-compatibility/2006" xmlns:hp="http://schemas.haansoft.com/office/presentation/8.0" sz="2400" b="0" i="0" u="none" strike="noStrike" mc:Ignorable="hp" hp:hslEmbossed="0">
                          <a:solidFill>
                            <a:srgbClr val="000000"/>
                          </a:solidFill>
                          <a:latin typeface="맑은 고딕"/>
                        </a:rPr>
                        <a:t>중등 교육</a:t>
                      </a:r>
                      <a:endParaRPr xmlns:mc="http://schemas.openxmlformats.org/markup-compatibility/2006" xmlns:hp="http://schemas.haansoft.com/office/presentation/8.0" sz="2400" b="0" i="0" u="none" strike="noStrike" mc:Ignorable="hp" hp:hslEmbossed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8" y="207353"/>
            <a:ext cx="8418197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4.</a:t>
            </a:r>
            <a:r>
              <a:rPr lang="ko-KR" altLang="en-US" sz="4800" b="1" spc="-300">
                <a:solidFill>
                  <a:schemeClr val="bg1"/>
                </a:solidFill>
              </a:rPr>
              <a:t> 도도부현과 시정촌의 역할 구분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9" y="3105150"/>
            <a:ext cx="11376661" cy="3131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00" indent="-2856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2500" b="0" i="0" u="sng" strike="noStrike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광역지자체 범위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에 걸치는 것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chemeClr val="dk1"/>
              </a:solidFill>
              <a:latin typeface="맑은 고딕"/>
            </a:endParaRPr>
          </a:p>
          <a:p>
            <a:pPr marL="285600" indent="-28560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시정촌에 관한 </a:t>
            </a:r>
            <a:r>
              <a:rPr sz="2500" b="0" i="0" u="sng" strike="noStrike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연락 조절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에 관한 것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chemeClr val="dk1"/>
              </a:solidFill>
              <a:latin typeface="맑은 고딕"/>
            </a:endParaRPr>
          </a:p>
          <a:p>
            <a:pPr marL="285600" indent="-2856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규모 혹은 성질에서 </a:t>
            </a:r>
            <a:r>
              <a:rPr sz="2500" i="0" u="sng" strike="noStrike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시정촌이 처리하는 것이 적절</a:t>
            </a:r>
            <a:r>
              <a:rPr lang="en-US" altLang="ko-KR" sz="2500" i="0" u="sng" strike="noStrike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X</a:t>
            </a:r>
            <a:r>
              <a:rPr sz="2500" i="0" u="sng" strike="noStrike">
                <a:solidFill>
                  <a:schemeClr val="dk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인정되는 것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chemeClr val="dk1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chemeClr val="dk1"/>
              </a:solidFill>
              <a:latin typeface="맑은 고딕"/>
              <a:ea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*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도도부현이 처리할 것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‘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을 제외한 사무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&gt;&gt;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500" b="1" i="0" u="sng" strike="noStrike" mc:Ignorable="hp" hp:hslEmbossed="0">
                <a:solidFill>
                  <a:srgbClr val="0000ff"/>
                </a:solidFill>
                <a:latin typeface="맑은 고딕"/>
              </a:rPr>
              <a:t>시정촌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이 맡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음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>
              <a:solidFill>
                <a:schemeClr val="dk1"/>
              </a:solidFill>
              <a:latin typeface="맑은 고딕"/>
            </a:endParaRPr>
          </a:p>
        </p:txBody>
      </p:sp>
      <p:sp>
        <p:nvSpPr>
          <p:cNvPr id="11" name=""/>
          <p:cNvSpPr/>
          <p:nvPr/>
        </p:nvSpPr>
        <p:spPr>
          <a:xfrm>
            <a:off x="407669" y="1909763"/>
            <a:ext cx="10547985" cy="1038224"/>
          </a:xfrm>
          <a:prstGeom prst="roundRect">
            <a:avLst>
              <a:gd name="adj" fmla="val 16667"/>
            </a:avLst>
          </a:prstGeom>
          <a:noFill/>
          <a:ln w="50800" cap="flat" cmpd="sng" algn="ctr">
            <a:solidFill>
              <a:srgbClr val="bfbfbf">
                <a:alpha val="100000"/>
              </a:srgbClr>
            </a:solidFill>
            <a:prstDash val="solid"/>
          </a:ln>
        </p:spPr>
        <p:txBody>
          <a:bodyPr anchor="ctr"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200" b="1" i="0" u="none" strike="noStrike" mc:Ignorable="hp" hp:hslEmbossed="0">
                <a:solidFill>
                  <a:schemeClr val="dk1"/>
                </a:solidFill>
              </a:rPr>
              <a:t>  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solidFill>
                  <a:schemeClr val="dk1"/>
                </a:solidFill>
                <a:latin typeface="맑은 고딕"/>
              </a:rPr>
              <a:t>사무처리에 관한 </a:t>
            </a: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solidFill>
                  <a:schemeClr val="dk1"/>
                </a:solidFill>
                <a:latin typeface="맑은 고딕"/>
              </a:rPr>
              <a:t>도도부현의 역할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[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일본 지방자치법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595959"/>
                </a:solidFill>
                <a:latin typeface="맑은 고딕"/>
                <a:ea typeface="맑은 고딕"/>
              </a:rPr>
              <a:t>(2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조 제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595959"/>
                </a:solidFill>
                <a:latin typeface="맑은 고딕"/>
                <a:ea typeface="맑은 고딕"/>
              </a:rPr>
              <a:t>5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항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595959"/>
                </a:solidFill>
                <a:latin typeface="맑은 고딕"/>
                <a:ea typeface="맑은 고딕"/>
              </a:rPr>
              <a:t>)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규정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rgbClr val="595959"/>
                </a:solidFill>
                <a:latin typeface="맑은 고딕"/>
              </a:rPr>
              <a:t>]</a:t>
            </a:r>
            <a:endParaRPr xmlns:mc="http://schemas.openxmlformats.org/markup-compatibility/2006" xmlns:hp="http://schemas.haansoft.com/office/presentation/8.0" lang="en-US" altLang="ko-KR" sz="2400" b="0" i="0" u="none" strike="noStrike" mc:Ignorable="hp" hp:hslEmbossed="0">
              <a:solidFill>
                <a:srgbClr val="595959"/>
              </a:solidFill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8" y="207353"/>
            <a:ext cx="8418197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4.</a:t>
            </a:r>
            <a:r>
              <a:rPr lang="ko-KR" altLang="en-US" sz="4800" b="1" spc="-300">
                <a:solidFill>
                  <a:schemeClr val="bg1"/>
                </a:solidFill>
              </a:rPr>
              <a:t> 도도부현과 시정촌의 역할 구분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8" y="1475613"/>
            <a:ext cx="11490961" cy="174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[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일본 지방자치법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(2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조 제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5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항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latin typeface="맑은 고딕"/>
                <a:ea typeface="맑은 고딕"/>
              </a:rPr>
              <a:t>)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규정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latin typeface="맑은 고딕"/>
              </a:rPr>
              <a:t>]</a:t>
            </a:r>
            <a:endParaRPr xmlns:mc="http://schemas.openxmlformats.org/markup-compatibility/2006" xmlns:hp="http://schemas.haansoft.com/office/presentation/8.0" lang="en-US" altLang="ko-KR" sz="2400" b="0" i="0" u="none" strike="noStrike" mc:Ignorable="hp" hp:hslEmbossed="0">
              <a:solidFill>
                <a:schemeClr val="dk1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rgbClr val="0000ff"/>
                </a:solidFill>
              </a:rPr>
              <a:t>: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rgbClr val="0000ff"/>
                </a:solidFill>
              </a:rPr>
              <a:t>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ff"/>
                </a:solidFill>
              </a:rPr>
              <a:t>보완사무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</a:rPr>
              <a:t>-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</a:rPr>
              <a:t> </a:t>
            </a:r>
            <a:r>
              <a:rPr xmlns:mc="http://schemas.openxmlformats.org/markup-compatibility/2006" xmlns:hp="http://schemas.haansoft.com/office/presentation/8.0" sz="2400" b="0" i="0" u="sng" strike="noStrike" mc:Ignorable="hp" hp:hslEmbossed="0">
                <a:solidFill>
                  <a:schemeClr val="dk1"/>
                </a:solidFill>
              </a:rPr>
              <a:t>해당 시정촌이 </a:t>
            </a:r>
            <a:r>
              <a:rPr xmlns:mc="http://schemas.openxmlformats.org/markup-compatibility/2006" xmlns:hp="http://schemas.haansoft.com/office/presentation/8.0" lang="EN-US" sz="2400" b="0" i="0" u="sng" strike="noStrike" mc:Ignorable="hp" hp:hslEmbossed="0">
                <a:solidFill>
                  <a:schemeClr val="dk1"/>
                </a:solidFill>
              </a:rPr>
              <a:t>’</a:t>
            </a:r>
            <a:r>
              <a:rPr xmlns:mc="http://schemas.openxmlformats.org/markup-compatibility/2006" xmlns:hp="http://schemas.haansoft.com/office/presentation/8.0" sz="2400" b="0" i="0" u="sng" strike="noStrike" mc:Ignorable="hp" hp:hslEmbossed="0">
                <a:solidFill>
                  <a:schemeClr val="dk1"/>
                </a:solidFill>
              </a:rPr>
              <a:t>규모 및 능력에 따라서 </a:t>
            </a:r>
            <a:r>
              <a:rPr xmlns:mc="http://schemas.openxmlformats.org/markup-compatibility/2006" xmlns:hp="http://schemas.haansoft.com/office/presentation/8.0" lang="ko-KR" altLang="en-US" sz="2400" b="0" i="0" u="sng" strike="noStrike" mc:Ignorable="hp" hp:hslEmbossed="0">
                <a:solidFill>
                  <a:schemeClr val="dk1"/>
                </a:solidFill>
              </a:rPr>
              <a:t>처리 가능</a:t>
            </a:r>
            <a:r>
              <a:rPr xmlns:mc="http://schemas.openxmlformats.org/markup-compatibility/2006" xmlns:hp="http://schemas.haansoft.com/office/presentation/8.0" lang="EN-US" sz="2400" b="0" i="0" u="sng" strike="noStrike" mc:Ignorable="hp" hp:hslEmbossed="0">
                <a:solidFill>
                  <a:schemeClr val="dk1"/>
                </a:solidFill>
              </a:rPr>
              <a:t>‘</a:t>
            </a:r>
            <a:endParaRPr xmlns:mc="http://schemas.openxmlformats.org/markup-compatibility/2006" xmlns:hp="http://schemas.haansoft.com/office/presentation/8.0" lang="EN-US" sz="2400" b="0" i="0" u="sng" strike="noStrike" mc:Ignorable="hp" hp:hslEmbossed="0">
              <a:solidFill>
                <a:schemeClr val="dk1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solidFill>
                <a:srgbClr val="0000ff"/>
              </a:solidFill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3114675" y="2781302"/>
          <a:ext cx="5962648" cy="4076698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18" name=""/>
          <p:cNvSpPr txBox="1"/>
          <p:nvPr/>
        </p:nvSpPr>
        <p:spPr>
          <a:xfrm>
            <a:off x="5153977" y="4469489"/>
            <a:ext cx="1884045" cy="70068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000" b="1">
                <a:solidFill>
                  <a:srgbClr val="3057b9"/>
                </a:solidFill>
              </a:rPr>
              <a:t>아이치현</a:t>
            </a:r>
            <a:endParaRPr lang="ko-KR" altLang="en-US" sz="2000" b="1">
              <a:solidFill>
                <a:srgbClr val="3057b9"/>
              </a:solidFill>
            </a:endParaRPr>
          </a:p>
          <a:p>
            <a:pPr algn="ctr">
              <a:defRPr/>
            </a:pPr>
            <a:r>
              <a:rPr lang="ko-KR" altLang="en-US" sz="2000" b="1">
                <a:solidFill>
                  <a:srgbClr val="3057b9"/>
                </a:solidFill>
              </a:rPr>
              <a:t> 행정사무사업</a:t>
            </a:r>
            <a:endParaRPr lang="ko-KR" altLang="en-US" sz="2000" b="1">
              <a:solidFill>
                <a:srgbClr val="3057b9"/>
              </a:solidFill>
            </a:endParaRPr>
          </a:p>
        </p:txBody>
      </p:sp>
      <p:cxnSp>
        <p:nvCxnSpPr>
          <p:cNvPr id="19" name=""/>
          <p:cNvCxnSpPr/>
          <p:nvPr/>
        </p:nvCxnSpPr>
        <p:spPr>
          <a:xfrm>
            <a:off x="7199952" y="4469489"/>
            <a:ext cx="2734623" cy="1100138"/>
          </a:xfrm>
          <a:prstGeom prst="bentConnector3">
            <a:avLst>
              <a:gd name="adj1" fmla="val 50000"/>
            </a:avLst>
          </a:prstGeom>
          <a:ln w="38100">
            <a:solidFill>
              <a:srgbClr val="3057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"/>
          <p:cNvCxnSpPr/>
          <p:nvPr/>
        </p:nvCxnSpPr>
        <p:spPr>
          <a:xfrm>
            <a:off x="6048375" y="3303270"/>
            <a:ext cx="3886201" cy="340042"/>
          </a:xfrm>
          <a:prstGeom prst="bentConnector3">
            <a:avLst>
              <a:gd name="adj1" fmla="val 64463"/>
            </a:avLst>
          </a:prstGeom>
          <a:ln w="38100">
            <a:solidFill>
              <a:srgbClr val="8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"/>
          <p:cNvCxnSpPr/>
          <p:nvPr/>
        </p:nvCxnSpPr>
        <p:spPr>
          <a:xfrm rot="10800000" flipV="1">
            <a:off x="2695575" y="4119571"/>
            <a:ext cx="1921191" cy="590541"/>
          </a:xfrm>
          <a:prstGeom prst="bentConnector3">
            <a:avLst>
              <a:gd name="adj1" fmla="val 50000"/>
            </a:avLst>
          </a:prstGeom>
          <a:ln w="38100">
            <a:solidFill>
              <a:srgbClr val="d3d3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"/>
          <p:cNvSpPr txBox="1"/>
          <p:nvPr/>
        </p:nvSpPr>
        <p:spPr>
          <a:xfrm>
            <a:off x="217168" y="4261727"/>
            <a:ext cx="2402207" cy="757831"/>
          </a:xfrm>
          <a:prstGeom prst="rect">
            <a:avLst/>
          </a:prstGeom>
          <a:solidFill>
            <a:srgbClr val="a6a7d8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200">
                <a:solidFill>
                  <a:schemeClr val="lt1"/>
                </a:solidFill>
                <a:latin typeface="맑은 고딕"/>
              </a:rPr>
              <a:t>보완사무 및 </a:t>
            </a:r>
            <a:endParaRPr lang="ko-KR" altLang="en-US" sz="2200">
              <a:solidFill>
                <a:schemeClr val="lt1"/>
              </a:solidFill>
              <a:latin typeface="맑은 고딕"/>
            </a:endParaRPr>
          </a:p>
          <a:p>
            <a:pPr>
              <a:defRPr/>
            </a:pPr>
            <a:r>
              <a:rPr lang="ko-KR" altLang="en-US" sz="2200">
                <a:solidFill>
                  <a:schemeClr val="lt1"/>
                </a:solidFill>
                <a:latin typeface="맑은 고딕"/>
              </a:rPr>
              <a:t>시정촌 지원</a:t>
            </a:r>
            <a:r>
              <a:rPr lang="en-US" altLang="ko-KR" sz="2200">
                <a:solidFill>
                  <a:schemeClr val="lt1"/>
                </a:solidFill>
                <a:latin typeface="맑은 고딕"/>
              </a:rPr>
              <a:t>(20%)</a:t>
            </a:r>
            <a:endParaRPr lang="en-US" altLang="ko-KR" sz="2200">
              <a:solidFill>
                <a:schemeClr val="lt1"/>
              </a:solidFill>
              <a:latin typeface="맑은 고딕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10039351" y="3303270"/>
            <a:ext cx="1964053" cy="752475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200">
                <a:solidFill>
                  <a:schemeClr val="lt1"/>
                </a:solidFill>
                <a:latin typeface="맑은 고딕"/>
              </a:rPr>
              <a:t>연락조절사무</a:t>
            </a:r>
            <a:endParaRPr lang="ko-KR" altLang="en-US" sz="220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r>
              <a:rPr lang="en-US" altLang="ko-KR" sz="2200">
                <a:solidFill>
                  <a:schemeClr val="lt1"/>
                </a:solidFill>
                <a:latin typeface="맑은 고딕"/>
              </a:rPr>
              <a:t>(2%)</a:t>
            </a:r>
            <a:endParaRPr lang="en-US" altLang="ko-KR" sz="2200">
              <a:solidFill>
                <a:schemeClr val="lt1"/>
              </a:solidFill>
              <a:latin typeface="맑은 고딕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9934576" y="5338762"/>
            <a:ext cx="1964053" cy="755332"/>
          </a:xfrm>
          <a:prstGeom prst="rect">
            <a:avLst/>
          </a:prstGeom>
          <a:solidFill>
            <a:srgbClr val="3057b9"/>
          </a:solidFill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200">
                <a:solidFill>
                  <a:schemeClr val="lt1"/>
                </a:solidFill>
                <a:latin typeface="맑은 고딕"/>
              </a:rPr>
              <a:t>광역사무</a:t>
            </a:r>
            <a:endParaRPr lang="ko-KR" altLang="en-US" sz="220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r>
              <a:rPr lang="en-US" altLang="ko-KR" sz="2200">
                <a:solidFill>
                  <a:schemeClr val="lt1"/>
                </a:solidFill>
                <a:latin typeface="맑은 고딕"/>
              </a:rPr>
              <a:t>(78%)</a:t>
            </a:r>
            <a:endParaRPr lang="en-US" altLang="ko-KR" sz="2200">
              <a:solidFill>
                <a:schemeClr val="lt1"/>
              </a:solidFill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1" animBg="1"/>
      <p:bldP spid="20" grpId="2" animBg="1"/>
      <p:bldP spid="23" grpId="3" animBg="1"/>
      <p:bldP spid="19" grpId="4" animBg="1"/>
      <p:bldP spid="24" grpId="5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8" y="207353"/>
            <a:ext cx="7170422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5.</a:t>
            </a:r>
            <a:r>
              <a:rPr lang="ko-KR" altLang="en-US" sz="4800" b="1" spc="-300">
                <a:solidFill>
                  <a:schemeClr val="bg1"/>
                </a:solidFill>
              </a:rPr>
              <a:t> 시의 구분과 정령지정도시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grpSp>
        <p:nvGrpSpPr>
          <p:cNvPr id="12" name=""/>
          <p:cNvGrpSpPr/>
          <p:nvPr/>
        </p:nvGrpSpPr>
        <p:grpSpPr>
          <a:xfrm rot="0">
            <a:off x="943320" y="1727451"/>
            <a:ext cx="10305360" cy="4457699"/>
            <a:chOff x="695325" y="1651251"/>
            <a:chExt cx="10801351" cy="4457699"/>
          </a:xfrm>
        </p:grpSpPr>
        <p:sp>
          <p:nvSpPr>
            <p:cNvPr id="10" name="TextBox 9"/>
            <p:cNvSpPr txBox="1"/>
            <p:nvPr/>
          </p:nvSpPr>
          <p:spPr>
            <a:xfrm>
              <a:off x="1224913" y="2009007"/>
              <a:ext cx="10271763" cy="1913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  <a:solidFill>
                    <a:srgbClr val="0000ff"/>
                  </a:solidFill>
                </a:rPr>
                <a:t>  </a:t>
              </a:r>
              <a:r>
                <a:rPr xmlns:mc="http://schemas.openxmlformats.org/markup-compatibility/2006" xmlns:hp="http://schemas.haansoft.com/office/presentation/8.0" lang="ko-KR" altLang="en-US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정령</a:t>
              </a:r>
              <a:r>
                <a:rPr xmlns:mc="http://schemas.openxmlformats.org/markup-compatibility/2006" xmlns:hp="http://schemas.haansoft.com/office/presentation/8.0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지정도시</a:t>
              </a:r>
              <a:r>
                <a:rPr xmlns:mc="http://schemas.openxmlformats.org/markup-compatibility/2006" xmlns:hp="http://schemas.haansoft.com/office/presentation/8.0" lang="en-US" altLang="ko-KR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(政令指定都市)</a:t>
              </a:r>
              <a:r>
                <a:rPr xmlns:mc="http://schemas.openxmlformats.org/markup-compatibility/2006" xmlns:hp="http://schemas.haansoft.com/office/presentation/8.0" 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: 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인구수 </a:t>
              </a:r>
              <a:r>
                <a:rPr xmlns:mc="http://schemas.openxmlformats.org/markup-compatibility/2006" xmlns:hp="http://schemas.haansoft.com/office/presentation/8.0" 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50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만 이상</a:t>
              </a:r>
              <a:r>
  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,</a:t>
              </a: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정령으로 지정</a:t>
              </a:r>
              <a:endPara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</a:endParaRPr>
            </a:p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중핵시</a:t>
              </a:r>
              <a:r>
                <a:rPr xmlns:mc="http://schemas.openxmlformats.org/markup-compatibility/2006" xmlns:hp="http://schemas.haansoft.com/office/presentation/8.0" lang="en-US" altLang="ko-KR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(中核市)</a:t>
              </a:r>
              <a:r>
                <a:rPr xmlns:mc="http://schemas.openxmlformats.org/markup-compatibility/2006" xmlns:hp="http://schemas.haansoft.com/office/presentation/8.0" 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: 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인구 </a:t>
              </a:r>
              <a:r>
  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3</a:t>
              </a:r>
              <a:r>
                <a:rPr xmlns:mc="http://schemas.openxmlformats.org/markup-compatibility/2006" xmlns:hp="http://schemas.haansoft.com/office/presentation/8.0" 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0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만 이상</a:t>
              </a: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인 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시의 신청</a:t>
              </a: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&gt;&gt;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정령으로 지정</a:t>
              </a:r>
              <a:endPara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</a:endParaRPr>
            </a:p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lang="ko-KR" altLang="en-US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특례시</a:t>
              </a:r>
              <a:r>
                <a:rPr xmlns:mc="http://schemas.openxmlformats.org/markup-compatibility/2006" xmlns:hp="http://schemas.haansoft.com/office/presentation/8.0" lang="en-US" altLang="ko-KR" sz="2500" b="1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(特例市)</a:t>
              </a:r>
              <a:r>
  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:</a:t>
              </a: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인구 </a:t>
              </a:r>
              <a:r>
                <a:rPr xmlns:mc="http://schemas.openxmlformats.org/markup-compatibility/2006" xmlns:hp="http://schemas.haansoft.com/office/presentation/8.0" 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20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만 이상인 시의 신</a:t>
              </a:r>
              <a:r>
  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청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lang="en-US" altLang="ko-KR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&gt;&gt;</a:t>
              </a:r>
              <a:r>
                <a:rPr xmlns:mc="http://schemas.openxmlformats.org/markup-compatibility/2006" xmlns:hp="http://schemas.haansoft.com/office/presentation/8.0" sz="2500" b="0" i="0" u="none" strike="noStrike" mc:Ignorable="hp" hp:hslEmbossed="0">
                  <a:solidFill>
                    <a:srgbClr val="000000"/>
                  </a:solidFill>
                  <a:latin typeface="맑은 고딕"/>
                </a:rPr>
                <a:t>정령으로 지정</a:t>
              </a:r>
              <a:endPara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695325" y="1651251"/>
              <a:ext cx="10801350" cy="4457699"/>
            </a:xfrm>
            <a:prstGeom prst="roundRect">
              <a:avLst>
                <a:gd name="adj" fmla="val 16667"/>
              </a:avLst>
            </a:prstGeom>
            <a:noFill/>
            <a:ln w="215900" cap="flat" cmpd="sng" algn="ctr">
              <a:solidFill>
                <a:srgbClr val="bfbfbf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sp>
        <p:nvSpPr>
          <p:cNvPr id="13" name=""/>
          <p:cNvSpPr txBox="1"/>
          <p:nvPr/>
        </p:nvSpPr>
        <p:spPr>
          <a:xfrm>
            <a:off x="1451428" y="4322787"/>
            <a:ext cx="9797252" cy="13091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500" b="1" i="0" u="sng" strike="noStrike">
                <a:solidFill>
                  <a:srgbClr val="000000"/>
                </a:solidFill>
                <a:effectLst/>
                <a:latin typeface="맑은 고딕"/>
              </a:rPr>
              <a:t>*</a:t>
            </a:r>
            <a:r>
              <a:rPr lang="ko-KR" altLang="en-US" sz="2500" b="0" i="0" u="sng" strike="noStrike">
                <a:solidFill>
                  <a:srgbClr val="000000"/>
                </a:solidFill>
                <a:effectLst/>
                <a:latin typeface="맑은 고딕"/>
              </a:rPr>
              <a:t>정령</a:t>
            </a:r>
            <a:r>
              <a:rPr lang="en-US" altLang="ko-KR" sz="2500" b="0" i="0" u="sng" strike="noStrike">
                <a:solidFill>
                  <a:srgbClr val="000000"/>
                </a:solidFill>
                <a:effectLst/>
                <a:latin typeface="맑은 고딕"/>
              </a:rPr>
              <a:t>(政令)</a:t>
            </a:r>
            <a:r>
              <a:rPr lang="ko-KR" altLang="en-US" sz="2500" b="0" i="0" u="sng" strike="noStrike">
                <a:solidFill>
                  <a:srgbClr val="000000"/>
                </a:solidFill>
                <a:effectLst/>
                <a:latin typeface="맑은 고딕"/>
              </a:rPr>
              <a:t>이란</a:t>
            </a:r>
            <a:r>
              <a:rPr lang="en-US" altLang="ko-KR" sz="2500" b="0" i="0" u="sng" strike="noStrike">
                <a:solidFill>
                  <a:srgbClr val="000000"/>
                </a:solidFill>
                <a:effectLst/>
                <a:latin typeface="맑은 고딕"/>
              </a:rPr>
              <a:t>?</a:t>
            </a:r>
            <a:r>
              <a:rPr lang="ko-KR" altLang="en-US" sz="2500" b="0" i="0" u="none" strike="noStrike">
                <a:solidFill>
                  <a:srgbClr val="000000"/>
                </a:solidFill>
                <a:effectLst/>
                <a:latin typeface="맑은 고딕"/>
              </a:rPr>
              <a:t> </a:t>
            </a:r>
            <a:r>
              <a:rPr lang="en-US" altLang="ko-KR" sz="2500" b="0" i="0" u="none" strike="noStrike">
                <a:solidFill>
                  <a:srgbClr val="000000"/>
                </a:solidFill>
                <a:effectLst/>
                <a:latin typeface="맑은 고딕"/>
              </a:rPr>
              <a:t>::</a:t>
            </a:r>
            <a:r>
              <a:rPr lang="ko-KR" altLang="en-US" sz="2500" b="0" i="0" u="none" strike="noStrike">
                <a:solidFill>
                  <a:srgbClr val="000000"/>
                </a:solidFill>
                <a:effectLst/>
                <a:latin typeface="맑은 고딕"/>
              </a:rPr>
              <a:t> </a:t>
            </a:r>
            <a:r>
              <a:rPr lang="ko-KR" altLang="en-US" sz="2500" u="none" strike="noStrike">
                <a:solidFill>
                  <a:srgbClr val="000000"/>
                </a:solidFill>
                <a:effectLst/>
                <a:latin typeface="맑은 고딕"/>
              </a:rPr>
              <a:t>일본의 법률 상에서 내각이 제정하는 성문법</a:t>
            </a:r>
            <a:endParaRPr lang="ko-KR" altLang="en-US" sz="2500" u="none" strike="noStrike">
              <a:solidFill>
                <a:srgbClr val="000000"/>
              </a:solidFill>
              <a:effectLst/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500" u="none" strike="noStrike">
                <a:solidFill>
                  <a:srgbClr val="000000"/>
                </a:solidFill>
                <a:effectLst/>
                <a:latin typeface="맑은 고딕"/>
              </a:rPr>
              <a:t>행정 기관이 제정하는 성문법인 </a:t>
            </a:r>
            <a:r>
              <a:rPr lang="en-US" altLang="ko-KR" sz="2500" u="none" strike="noStrike">
                <a:solidFill>
                  <a:srgbClr val="000000"/>
                </a:solidFill>
                <a:effectLst/>
                <a:latin typeface="맑은 고딕"/>
              </a:rPr>
              <a:t>‘</a:t>
            </a:r>
            <a:r>
              <a:rPr lang="ko-KR" altLang="en-US" sz="2500" u="none" strike="noStrike">
                <a:solidFill>
                  <a:srgbClr val="000000"/>
                </a:solidFill>
                <a:effectLst/>
                <a:latin typeface="맑은 고딕"/>
              </a:rPr>
              <a:t>명령</a:t>
            </a:r>
            <a:r>
              <a:rPr lang="en-US" altLang="ko-KR" sz="2500" u="none" strike="noStrike">
                <a:solidFill>
                  <a:srgbClr val="000000"/>
                </a:solidFill>
                <a:effectLst/>
                <a:latin typeface="맑은 고딕"/>
              </a:rPr>
              <a:t>’</a:t>
            </a:r>
            <a:r>
              <a:rPr lang="ko-KR" altLang="en-US" sz="2500" u="none" strike="noStrike">
                <a:solidFill>
                  <a:srgbClr val="000000"/>
                </a:solidFill>
                <a:effectLst/>
                <a:latin typeface="맑은 고딕"/>
              </a:rPr>
              <a:t>등에서 최고로 높은 지위</a:t>
            </a:r>
            <a:endParaRPr lang="ko-KR" altLang="en-US" sz="2500" u="none" strike="noStrike">
              <a:solidFill>
                <a:srgbClr val="000000"/>
              </a:solidFill>
              <a:effectLst/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8" y="207353"/>
            <a:ext cx="7170422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5.</a:t>
            </a:r>
            <a:r>
              <a:rPr lang="ko-KR" altLang="en-US" sz="4800" b="1" spc="-300">
                <a:solidFill>
                  <a:schemeClr val="bg1"/>
                </a:solidFill>
              </a:rPr>
              <a:t> 시의 구분과 정령지정도시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9" y="1418458"/>
            <a:ext cx="11376661" cy="255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560" indent="-38556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2700" b="1" i="0" u="sng" strike="noStrike" mc:Ignorable="hp" hp:hslEmbossed="0">
                <a:solidFill>
                  <a:srgbClr val="000000"/>
                </a:solidFill>
                <a:latin typeface="맑은 고딕"/>
              </a:rPr>
              <a:t>정령</a:t>
            </a:r>
            <a:r>
              <a:rPr xmlns:mc="http://schemas.openxmlformats.org/markup-compatibility/2006" xmlns:hp="http://schemas.haansoft.com/office/presentation/8.0" sz="2700" b="1" i="0" u="sng" strike="noStrike" mc:Ignorable="hp" hp:hslEmbossed="0">
                <a:solidFill>
                  <a:srgbClr val="000000"/>
                </a:solidFill>
                <a:latin typeface="맑은 고딕"/>
              </a:rPr>
              <a:t>지정도시</a:t>
            </a:r>
            <a:r>
              <a:rPr xmlns:mc="http://schemas.openxmlformats.org/markup-compatibility/2006" xmlns:hp="http://schemas.haansoft.com/office/presentation/8.0" lang="en-US" altLang="ko-KR" sz="2700" b="1" i="0" u="sng" strike="noStrike" mc:Ignorable="hp" hp:hslEmbossed="0">
                <a:solidFill>
                  <a:srgbClr val="000000"/>
                </a:solidFill>
                <a:latin typeface="맑은 고딕"/>
              </a:rPr>
              <a:t>(政令指定都市)</a:t>
            </a:r>
            <a:endParaRPr xmlns:mc="http://schemas.openxmlformats.org/markup-compatibility/2006" xmlns:hp="http://schemas.haansoft.com/office/presentation/8.0" lang="en-US" altLang="ko-KR" sz="2700" b="1" i="0" u="sng" strike="noStrike" mc:Ignorable="hp" hp:hslEmbossed="0">
              <a:solidFill>
                <a:srgbClr val="000000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광역자치단체인 도도부현에 속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함</a:t>
            </a:r>
            <a:endParaRPr xmlns:mc="http://schemas.openxmlformats.org/markup-compatibility/2006" xmlns:hp="http://schemas.haansoft.com/office/presentation/8.0" lang="ko-KR" altLang="en-US" sz="2700" b="0" i="0" u="none" strike="noStrike" mc:Ignorable="hp" hp:hslEmbossed="0">
              <a:solidFill>
                <a:srgbClr val="000000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자치권이 없는 행정구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solidFill>
                  <a:srgbClr val="000000"/>
                </a:solidFill>
                <a:latin typeface="맑은 고딕"/>
              </a:rPr>
              <a:t>를 둠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000000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000000"/>
              </a:solidFill>
              <a:latin typeface="맑은 고딕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"/>
          <p:cNvGrpSpPr/>
          <p:nvPr/>
        </p:nvGrpSpPr>
        <p:grpSpPr>
          <a:xfrm rot="0">
            <a:off x="575307" y="3970020"/>
            <a:ext cx="3249930" cy="2113596"/>
            <a:chOff x="922971" y="4805362"/>
            <a:chExt cx="2992755" cy="1628775"/>
          </a:xfrm>
        </p:grpSpPr>
        <p:sp>
          <p:nvSpPr>
            <p:cNvPr id="13" name=""/>
            <p:cNvSpPr/>
            <p:nvPr/>
          </p:nvSpPr>
          <p:spPr>
            <a:xfrm>
              <a:off x="1000125" y="4805362"/>
              <a:ext cx="2838450" cy="1628775"/>
            </a:xfrm>
            <a:prstGeom prst="ellipse">
              <a:avLst/>
            </a:prstGeom>
            <a:noFill/>
            <a:ln w="76200" cap="flat" cmpd="sng" algn="ctr">
              <a:solidFill>
                <a:srgbClr val="3057b9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15" name=""/>
            <p:cNvSpPr txBox="1"/>
            <p:nvPr/>
          </p:nvSpPr>
          <p:spPr>
            <a:xfrm>
              <a:off x="922971" y="5179555"/>
              <a:ext cx="2992754" cy="93235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  <a:solidFill>
                    <a:srgbClr val="3057b9"/>
                  </a:solidFill>
                  <a:latin typeface="맑은 고딕"/>
                </a:rPr>
                <a:t>한국</a:t>
              </a:r>
              <a:r>
  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  <a:solidFill>
                    <a:srgbClr val="3057b9"/>
                  </a:solidFill>
                  <a:latin typeface="맑은 고딕"/>
                </a:rPr>
                <a:t>의 특정시와</a:t>
              </a:r>
              <a:endParaRPr xmlns:mc="http://schemas.openxmlformats.org/markup-compatibility/2006" xmlns:hp="http://schemas.haansoft.com/office/presentation/8.0" lang="en-US" altLang="ko-KR" sz="2300" b="1" i="0" u="none" strike="noStrike" mc:Ignorable="hp" hp:hslEmbossed="0">
                <a:solidFill>
                  <a:srgbClr val="3057b9"/>
                </a:solidFill>
                <a:latin typeface="맑은 고딕"/>
              </a:endParaRPr>
            </a:p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  <a:solidFill>
                    <a:srgbClr val="3057b9"/>
                  </a:solidFill>
                  <a:latin typeface="맑은 고딕"/>
                </a:rPr>
                <a:t> 비슷</a:t>
              </a:r>
              <a:r>
                <a:rPr xmlns:mc="http://schemas.openxmlformats.org/markup-compatibility/2006" xmlns:hp="http://schemas.haansoft.com/office/presentation/8.0" lang="en-US" altLang="ko-KR" sz="1700" b="1" i="0" u="none" strike="noStrike" mc:Ignorable="hp" hp:hslEmbossed="0">
                  <a:solidFill>
                    <a:srgbClr val="3057b9"/>
                  </a:solidFill>
                  <a:latin typeface="맑은 고딕"/>
                </a:rPr>
                <a:t> </a:t>
              </a:r>
              <a:endParaRPr xmlns:mc="http://schemas.openxmlformats.org/markup-compatibility/2006" xmlns:hp="http://schemas.haansoft.com/office/presentation/8.0" lang="en-US" altLang="ko-KR" sz="1700" b="1" i="0" u="none" strike="noStrike" mc:Ignorable="hp" hp:hslEmbossed="0">
                <a:solidFill>
                  <a:srgbClr val="3057b9"/>
                </a:solidFill>
                <a:latin typeface="맑은 고딕"/>
              </a:endParaRPr>
            </a:p>
          </p:txBody>
        </p:sp>
      </p:grpSp>
      <p:grpSp>
        <p:nvGrpSpPr>
          <p:cNvPr id="18" name=""/>
          <p:cNvGrpSpPr/>
          <p:nvPr/>
        </p:nvGrpSpPr>
        <p:grpSpPr>
          <a:xfrm rot="0">
            <a:off x="5606417" y="3970020"/>
            <a:ext cx="6010274" cy="2178367"/>
            <a:chOff x="4910137" y="4535328"/>
            <a:chExt cx="6010274" cy="1825942"/>
          </a:xfrm>
        </p:grpSpPr>
        <p:sp>
          <p:nvSpPr>
            <p:cNvPr id="14" name=""/>
            <p:cNvSpPr/>
            <p:nvPr/>
          </p:nvSpPr>
          <p:spPr>
            <a:xfrm>
              <a:off x="4910137" y="4535328"/>
              <a:ext cx="6010275" cy="1825942"/>
            </a:xfrm>
            <a:prstGeom prst="rect">
              <a:avLst/>
            </a:prstGeom>
            <a:noFill/>
            <a:ln w="76200" cap="flat" cmpd="sng" algn="ctr">
              <a:solidFill>
                <a:srgbClr val="7a7cc4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17" name=""/>
            <p:cNvSpPr txBox="1"/>
            <p:nvPr/>
          </p:nvSpPr>
          <p:spPr>
            <a:xfrm>
              <a:off x="5019675" y="4703391"/>
              <a:ext cx="5791200" cy="14898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  <a:solidFill>
                    <a:srgbClr val="7a7cc4"/>
                  </a:solidFill>
                  <a:latin typeface="맑은 고딕"/>
                </a:rPr>
                <a:t>도도부현에 준하는 광범위한 자치권행사 </a:t>
              </a:r>
              <a:endParaRPr xmlns:mc="http://schemas.openxmlformats.org/markup-compatibility/2006" xmlns:hp="http://schemas.haansoft.com/office/presentation/8.0" lang="en-US" altLang="ko-KR" sz="2300" b="1" i="0" u="none" strike="noStrike" mc:Ignorable="hp" hp:hslEmbossed="0">
                <a:solidFill>
                  <a:srgbClr val="7a7cc4"/>
                </a:solidFill>
                <a:latin typeface="맑은 고딕"/>
              </a:endParaRPr>
            </a:p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xmlns:mc="http://schemas.openxmlformats.org/markup-compatibility/2006" xmlns:hp="http://schemas.haansoft.com/office/presentation/8.0" lang="en-US" altLang="ko-KR" sz="2300" b="1" i="0" u="none" strike="noStrike" mc:Ignorable="hp" hp:hslEmbossed="0">
                <a:solidFill>
                  <a:srgbClr val="7a7cc4"/>
                </a:solidFill>
                <a:latin typeface="맑은 고딕"/>
              </a:endParaRPr>
            </a:p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  <a:solidFill>
                    <a:srgbClr val="7a7cc4"/>
                  </a:solidFill>
                  <a:latin typeface="맑은 고딕"/>
                </a:rPr>
                <a:t>한국</a:t>
              </a:r>
              <a:r>
  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  <a:solidFill>
                    <a:srgbClr val="7a7cc4"/>
                  </a:solidFill>
                  <a:latin typeface="맑은 고딕"/>
                </a:rPr>
                <a:t>의 광역시와 비슷</a:t>
              </a:r>
              <a:endParaRPr xmlns:mc="http://schemas.openxmlformats.org/markup-compatibility/2006" xmlns:hp="http://schemas.haansoft.com/office/presentation/8.0" lang="en-US" altLang="ko-KR" sz="2300" b="1" i="0" u="none" strike="noStrike" mc:Ignorable="hp" hp:hslEmbossed="0">
                <a:solidFill>
                  <a:srgbClr val="7a7cc4"/>
                </a:solidFill>
                <a:latin typeface="맑은 고딕"/>
              </a:endParaRPr>
            </a:p>
          </p:txBody>
        </p:sp>
      </p:grpSp>
      <p:sp>
        <p:nvSpPr>
          <p:cNvPr id="19" name=""/>
          <p:cNvSpPr/>
          <p:nvPr/>
        </p:nvSpPr>
        <p:spPr>
          <a:xfrm>
            <a:off x="4070984" y="4491032"/>
            <a:ext cx="1181100" cy="1136341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cs typeface="맑은 고딕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1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cs typeface="맑은 고딕"/>
              </a:rPr>
              <a:t>BUT</a:t>
            </a:r>
            <a:endParaRPr xmlns:mc="http://schemas.openxmlformats.org/markup-compatibility/2006" xmlns:hp="http://schemas.haansoft.com/office/presentation/8.0" kumimoji="0" lang="en-US" altLang="ko-KR" sz="2100" b="1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cs typeface="맑은 고딕"/>
            </a:endParaRPr>
          </a:p>
        </p:txBody>
      </p:sp>
      <p:sp>
        <p:nvSpPr>
          <p:cNvPr id="21" name=""/>
          <p:cNvSpPr/>
          <p:nvPr/>
        </p:nvSpPr>
        <p:spPr>
          <a:xfrm>
            <a:off x="8387716" y="4871707"/>
            <a:ext cx="447675" cy="3749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3c84"/>
          </a:solidFill>
          <a:ln w="25400" cap="flat" cmpd="sng" algn="ctr">
            <a:solidFill>
              <a:srgbClr val="3a3c84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1" animBg="1"/>
      <p:bldP spid="18" grpId="2" animBg="1"/>
      <p:bldP spid="21" grpId="3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8" y="207353"/>
            <a:ext cx="7170422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5.</a:t>
            </a:r>
            <a:r>
              <a:rPr lang="ko-KR" altLang="en-US" sz="4800" b="1" spc="-300">
                <a:solidFill>
                  <a:schemeClr val="bg1"/>
                </a:solidFill>
              </a:rPr>
              <a:t> 시의 구분과 정령지정도시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9" y="1690600"/>
            <a:ext cx="11376661" cy="2069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00" indent="-2856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solidFill>
                  <a:srgbClr val="000000"/>
                </a:solidFill>
                <a:latin typeface="맑은 고딕"/>
              </a:rPr>
              <a:t>중핵시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solidFill>
                  <a:srgbClr val="000000"/>
                </a:solidFill>
                <a:latin typeface="맑은 고딕"/>
              </a:rPr>
              <a:t>(中核市)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solidFill>
                  <a:srgbClr val="0000ff"/>
                </a:solidFill>
                <a:latin typeface="맑은 고딕"/>
              </a:rPr>
              <a:t> </a:t>
            </a:r>
            <a:endParaRPr xmlns:mc="http://schemas.openxmlformats.org/markup-compatibility/2006" xmlns:hp="http://schemas.haansoft.com/office/presentation/8.0" sz="2700" b="0" i="0" u="none" strike="noStrike" mc:Ignorable="hp" hp:hslEmbossed="0"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- </a:t>
            </a:r>
            <a:r>
              <a:rPr xmlns:mc="http://schemas.openxmlformats.org/markup-compatibility/2006" xmlns:hp="http://schemas.haansoft.com/office/presentation/8.0" sz="2700" b="0" i="0" u="none" strike="noStrike" mc:Ignorable="hp" hp:hslEmbossed="0">
                <a:latin typeface="맑은 고딕"/>
              </a:rPr>
              <a:t>정령지정도시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의</a:t>
            </a: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사무中 </a:t>
            </a: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&gt;&gt;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700" b="0" i="0" u="none" strike="noStrike" mc:Ignorable="hp" hp:hslEmbossed="0">
                <a:latin typeface="맑은 고딕"/>
              </a:rPr>
              <a:t>도도부현이 담당하는 사무 제외</a:t>
            </a:r>
            <a:endParaRPr xmlns:mc="http://schemas.openxmlformats.org/markup-compatibility/2006" xmlns:hp="http://schemas.haansoft.com/office/presentation/8.0" sz="2700" b="0" i="0" u="none" strike="noStrike" mc:Ignorable="hp" hp:hslEmbossed="0"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- </a:t>
            </a:r>
            <a:r>
              <a:rPr xmlns:mc="http://schemas.openxmlformats.org/markup-compatibility/2006" xmlns:hp="http://schemas.haansoft.com/office/presentation/8.0" sz="2700" b="0" i="0" u="sng" strike="noStrike" mc:Ignorable="hp" hp:hslEmbossed="0">
                <a:latin typeface="맑은 고딕"/>
              </a:rPr>
              <a:t>기타 생활·복지 등의 사무</a:t>
            </a:r>
            <a:r>
              <a:rPr xmlns:mc="http://schemas.openxmlformats.org/markup-compatibility/2006" xmlns:hp="http://schemas.haansoft.com/office/presentation/8.0" lang="ko-KR" altLang="en-US" sz="2700" b="0" i="0" u="sng" strike="noStrike" mc:Ignorable="hp" hp:hslEmbossed="0">
                <a:latin typeface="맑은 고딕"/>
              </a:rPr>
              <a:t> 담당</a:t>
            </a:r>
            <a:endParaRPr xmlns:mc="http://schemas.openxmlformats.org/markup-compatibility/2006" xmlns:hp="http://schemas.haansoft.com/office/presentation/8.0" lang="ko-KR" altLang="en-US" sz="2700" b="0" i="0" u="none" strike="noStrike" mc:Ignorable="hp" hp:hslEmbossed="0">
              <a:latin typeface="맑은 고딕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07669" y="4128314"/>
            <a:ext cx="11376661" cy="2070556"/>
          </a:xfrm>
          <a:prstGeom prst="rect">
            <a:avLst/>
          </a:prstGeom>
        </p:spPr>
        <p:txBody>
          <a:bodyPr wrap="square">
            <a:spAutoFit/>
          </a:bodyPr>
          <a:p>
            <a:pPr marL="385560" indent="-38556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solidFill>
                  <a:srgbClr val="000000"/>
                </a:solidFill>
                <a:latin typeface="맑은 고딕"/>
              </a:rPr>
              <a:t>특례시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solidFill>
                  <a:srgbClr val="000000"/>
                </a:solidFill>
                <a:latin typeface="맑은 고딕"/>
              </a:rPr>
              <a:t>(特例市)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solidFill>
                <a:srgbClr val="000000"/>
              </a:solidFill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 중핵시의 사무中 </a:t>
            </a: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&gt;&gt;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 도도부현이 처리하는 사무 제외</a:t>
            </a:r>
            <a:endParaRPr xmlns:mc="http://schemas.openxmlformats.org/markup-compatibility/2006" xmlns:hp="http://schemas.haansoft.com/office/presentation/8.0" lang="ko-KR" altLang="en-US" sz="2700" b="0" i="0" u="none" strike="noStrike" mc:Ignorable="hp" hp:hslEmbossed="0"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0" i="0" u="none" strike="noStrike" mc:Ignorable="hp" hp:hslEmbossed="0">
                <a:latin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7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700" b="0" i="0" u="sng" strike="noStrike" mc:Ignorable="hp" hp:hslEmbossed="0">
                <a:latin typeface="맑은 고딕"/>
              </a:rPr>
              <a:t>환경 행정, 도시 계획, 건설 행정 등</a:t>
            </a:r>
            <a:endParaRPr xmlns:mc="http://schemas.openxmlformats.org/markup-compatibility/2006" xmlns:hp="http://schemas.haansoft.com/office/presentation/8.0" lang="ko-KR" altLang="en-US" sz="2700" b="0" i="0" u="sng" strike="noStrike" mc:Ignorable="hp" hp:hslEmbossed="0"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8" y="207353"/>
            <a:ext cx="7170422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5.</a:t>
            </a:r>
            <a:r>
              <a:rPr lang="ko-KR" altLang="en-US" sz="4800" b="1" spc="-300">
                <a:solidFill>
                  <a:schemeClr val="bg1"/>
                </a:solidFill>
              </a:rPr>
              <a:t> 시의 구분과 정령지정도시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70708" y="1470837"/>
            <a:ext cx="4479962" cy="5177613"/>
          </a:xfrm>
          <a:prstGeom prst="rect">
            <a:avLst/>
          </a:prstGeom>
        </p:spPr>
      </p:pic>
      <p:sp>
        <p:nvSpPr>
          <p:cNvPr id="14" name=""/>
          <p:cNvSpPr/>
          <p:nvPr/>
        </p:nvSpPr>
        <p:spPr>
          <a:xfrm>
            <a:off x="7105651" y="2490787"/>
            <a:ext cx="472439" cy="428625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5" name=""/>
          <p:cNvSpPr/>
          <p:nvPr/>
        </p:nvSpPr>
        <p:spPr>
          <a:xfrm>
            <a:off x="7105650" y="3845331"/>
            <a:ext cx="472439" cy="428625"/>
          </a:xfrm>
          <a:prstGeom prst="flowChartConnector">
            <a:avLst/>
          </a:prstGeom>
          <a:solidFill>
            <a:srgbClr val="0000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6" name=""/>
          <p:cNvSpPr/>
          <p:nvPr/>
        </p:nvSpPr>
        <p:spPr>
          <a:xfrm>
            <a:off x="7105650" y="5167312"/>
            <a:ext cx="472439" cy="428625"/>
          </a:xfrm>
          <a:prstGeom prst="flowChartConnector">
            <a:avLst/>
          </a:prstGeom>
          <a:solidFill>
            <a:schemeClr val="accent4">
              <a:alpha val="100000"/>
            </a:schemeClr>
          </a:solidFill>
          <a:ln w="25400" cap="flat" cmpd="sng" algn="ctr">
            <a:noFill/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7734300" y="2449829"/>
            <a:ext cx="2781300" cy="46958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ㅡ 정령지정도시</a:t>
            </a:r>
            <a:endParaRPr lang="ko-KR" altLang="en-US" sz="2500"/>
          </a:p>
        </p:txBody>
      </p:sp>
      <p:sp>
        <p:nvSpPr>
          <p:cNvPr id="18" name=""/>
          <p:cNvSpPr txBox="1"/>
          <p:nvPr/>
        </p:nvSpPr>
        <p:spPr>
          <a:xfrm>
            <a:off x="7734300" y="3803509"/>
            <a:ext cx="2781300" cy="47131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ㅡ 중핵시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7734300" y="5146833"/>
            <a:ext cx="2781300" cy="47101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ㅡ 특례시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출처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322388"/>
            <a:ext cx="10972798" cy="521869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1" i="0" u="none" strike="noStrike" mc:Ignorable="hp" hp:hslEmbossed="0">
                <a:latin typeface="맑은 고딕"/>
                <a:ea typeface="맑은 고딕"/>
              </a:rPr>
              <a:t>1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. Wikipedia</a:t>
            </a:r>
            <a:r>
              <a:rPr xmlns:mc="http://schemas.openxmlformats.org/markup-compatibility/2006" xmlns:hp="http://schemas.haansoft.com/office/presentation/8.0" lang="ko-KR" altLang="en-US" sz="1400" b="1" i="0" u="none" strike="noStrike" mc:Ignorable="hp" hp:hslEmbossed="0"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‘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地方自治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’ </a:t>
            </a: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2"/>
              </a:rPr>
              <a:t>https://ja.wikipedia.org/wiki/%E5%9C%B0%E6%96%B9%E8%87%AA%E6%B2%BB#%E5%9C%B0%E6%96%B9%E5%85%AC%E5%85%B1%E5%9B%A3%E4%BD%93%E3%81%AE%E6%84%8F%E7%BE%A9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400" b="1" i="0" u="none" strike="noStrike" mc:Ignorable="hp" hp:hslEmbossed="0">
                <a:latin typeface="맑은 고딕"/>
                <a:ea typeface="맑은 고딕"/>
              </a:rPr>
              <a:t>2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.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毎日新聞社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‘</a:t>
            </a:r>
            <a:r>
              <a:rPr xmlns:mc="http://schemas.openxmlformats.org/markup-compatibility/2006" xmlns:hp="http://schemas.haansoft.com/office/presentation/8.0" lang="ko-KR" altLang="en-US" sz="1400" b="1" i="0" u="none" strike="noStrike" mc:Ignorable="hp" hp:hslEmbossed="0">
                <a:latin typeface="맑은 고딕"/>
                <a:ea typeface="맑은 고딕"/>
              </a:rPr>
              <a:t>도도부현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’</a:t>
            </a: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3"/>
              </a:rPr>
              <a:t>https://mainichi.jp/articles/20110411/mul/00m/010/040000c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3.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東京都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- Wikipedia </a:t>
            </a: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4"/>
              </a:rPr>
              <a:t>http://me2.do/FObSGQHK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4.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日本総務省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‘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지방공공단체의 구분에 대하여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’</a:t>
            </a: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5"/>
              </a:rPr>
              <a:t>https://www.soumu.go.jp/main_sosiki/jichi_gyousei/bunken/chihou-koukyoudantai_kubun.html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愛知県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‘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도도부현 역할과 구시정촌 역할의 차이점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’ </a:t>
            </a:r>
            <a:endParaRPr xmlns:mc="http://schemas.openxmlformats.org/markup-compatibility/2006" xmlns:hp="http://schemas.haansoft.com/office/presentation/8.0" lang="EN-US" sz="1400" b="1" i="0" u="none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6"/>
              </a:rPr>
              <a:t>https://www.pref.aichi.jp/kikaku/bunken/torikumi/houkoku-youkou/pdf/5.pdf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6.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지방의회 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새로운 일본의 이해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, 2005. 3. 2., </a:t>
            </a:r>
            <a:r>
              <a:rPr xmlns:mc="http://schemas.openxmlformats.org/markup-compatibility/2006" xmlns:hp="http://schemas.haansoft.com/office/presentation/8.0" sz="1400" b="1" i="0" u="none" strike="noStrike" mc:Ignorable="hp" hp:hslEmbossed="0">
                <a:latin typeface="맑은 고딕"/>
              </a:rPr>
              <a:t>공의식</a:t>
            </a:r>
            <a:r>
              <a:rPr xmlns:mc="http://schemas.openxmlformats.org/markup-compatibility/2006" xmlns:hp="http://schemas.haansoft.com/office/presentation/8.0" lang="EN-US" sz="1400" b="1" i="0" u="none" strike="noStrike" mc:Ignorable="hp" hp:hslEmbossed="0">
                <a:latin typeface="맑은 고딕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lang="EN-US" sz="1400" b="1" i="0" u="none" strike="noStrike" mc:Ignorable="hp" hp:hslEmbossed="0">
              <a:latin typeface="맑은 고딕"/>
              <a:ea typeface="맑은 고딕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sz="1400" b="1" i="0" u="sng" strike="noStrike" mc:Ignorable="hp" hp:hslEmbossed="0">
                <a:latin typeface="맑은 고딕"/>
                <a:ea typeface="맑은 고딕"/>
                <a:hlinkClick r:id="rId7"/>
              </a:rPr>
              <a:t>https://terms.naver.com/list.naver?cid=62069&amp;categoryId=62069</a:t>
            </a:r>
            <a:endParaRPr xmlns:mc="http://schemas.openxmlformats.org/markup-compatibility/2006" xmlns:hp="http://schemas.haansoft.com/office/presentation/8.0" lang="EN-US" sz="1400" b="1" i="0" u="sng" strike="noStrike" mc:Ignorable="hp" hp:hslEmbossed="0"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 rot="0">
            <a:off x="0" y="465220"/>
            <a:ext cx="12192000" cy="1203159"/>
            <a:chOff x="0" y="465220"/>
            <a:chExt cx="12192000" cy="1203159"/>
          </a:xfrm>
        </p:grpSpPr>
        <p:sp>
          <p:nvSpPr>
            <p:cNvPr id="26" name="직사각형 25"/>
            <p:cNvSpPr/>
            <p:nvPr/>
          </p:nvSpPr>
          <p:spPr>
            <a:xfrm>
              <a:off x="0" y="465220"/>
              <a:ext cx="12192000" cy="120315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3804" y="657517"/>
              <a:ext cx="2184392" cy="818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4800" b="1">
                  <a:solidFill>
                    <a:schemeClr val="lt1"/>
                  </a:solidFill>
                </a:rPr>
                <a:t>목차</a:t>
              </a:r>
              <a:endParaRPr lang="en-US" altLang="ko-KR" sz="48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96" name=""/>
          <p:cNvGrpSpPr/>
          <p:nvPr/>
        </p:nvGrpSpPr>
        <p:grpSpPr>
          <a:xfrm rot="0">
            <a:off x="2602160" y="1977053"/>
            <a:ext cx="6987678" cy="4669497"/>
            <a:chOff x="1018006" y="2003623"/>
            <a:chExt cx="6987678" cy="4669497"/>
          </a:xfrm>
        </p:grpSpPr>
        <p:grpSp>
          <p:nvGrpSpPr>
            <p:cNvPr id="71" name="그룹 20"/>
            <p:cNvGrpSpPr/>
            <p:nvPr/>
          </p:nvGrpSpPr>
          <p:grpSpPr>
            <a:xfrm rot="0">
              <a:off x="1018006" y="4004977"/>
              <a:ext cx="6051070" cy="795909"/>
              <a:chOff x="1088191" y="2346461"/>
              <a:chExt cx="6051070" cy="795909"/>
            </a:xfrm>
          </p:grpSpPr>
          <p:sp>
            <p:nvSpPr>
              <p:cNvPr id="72" name="직사각형 27"/>
              <p:cNvSpPr/>
              <p:nvPr/>
            </p:nvSpPr>
            <p:spPr>
              <a:xfrm>
                <a:off x="1088191" y="2426368"/>
                <a:ext cx="687268" cy="640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73" name="TextBox 28"/>
              <p:cNvSpPr txBox="1"/>
              <p:nvPr/>
            </p:nvSpPr>
            <p:spPr>
              <a:xfrm>
                <a:off x="1192148" y="2346461"/>
                <a:ext cx="483951" cy="795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 sz="4600" b="1">
                    <a:solidFill>
                      <a:schemeClr val="lt1"/>
                    </a:solidFill>
                  </a:rPr>
                  <a:t>3</a:t>
                </a:r>
                <a:endParaRPr lang="en-US" altLang="ko-KR" sz="46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TextBox 30"/>
              <p:cNvSpPr txBox="1"/>
              <p:nvPr/>
            </p:nvSpPr>
            <p:spPr>
              <a:xfrm>
                <a:off x="1919476" y="2441711"/>
                <a:ext cx="5219785" cy="60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3400">
                    <a:solidFill>
                      <a:schemeClr val="bg2">
                        <a:lumMod val="25000"/>
                      </a:schemeClr>
                    </a:solidFill>
                  </a:rPr>
                  <a:t>일본의 행정구역</a:t>
                </a:r>
                <a:endParaRPr lang="ko-KR" altLang="en-US" sz="3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77" name="그룹 20"/>
            <p:cNvGrpSpPr/>
            <p:nvPr/>
          </p:nvGrpSpPr>
          <p:grpSpPr>
            <a:xfrm rot="0">
              <a:off x="1018006" y="4941094"/>
              <a:ext cx="6987678" cy="795909"/>
              <a:chOff x="1088191" y="2346461"/>
              <a:chExt cx="6987678" cy="795909"/>
            </a:xfrm>
          </p:grpSpPr>
          <p:sp>
            <p:nvSpPr>
              <p:cNvPr id="78" name="직사각형 27"/>
              <p:cNvSpPr/>
              <p:nvPr/>
            </p:nvSpPr>
            <p:spPr>
              <a:xfrm>
                <a:off x="1088191" y="2426368"/>
                <a:ext cx="687268" cy="640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79" name="TextBox 28"/>
              <p:cNvSpPr txBox="1"/>
              <p:nvPr/>
            </p:nvSpPr>
            <p:spPr>
              <a:xfrm>
                <a:off x="1192148" y="2346461"/>
                <a:ext cx="483951" cy="795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 sz="4600" b="1">
                    <a:solidFill>
                      <a:schemeClr val="lt1"/>
                    </a:solidFill>
                  </a:rPr>
                  <a:t>4</a:t>
                </a:r>
                <a:endParaRPr lang="en-US" altLang="ko-KR" sz="46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TextBox 30"/>
              <p:cNvSpPr txBox="1"/>
              <p:nvPr/>
            </p:nvSpPr>
            <p:spPr>
              <a:xfrm>
                <a:off x="1919475" y="2442091"/>
                <a:ext cx="6156393" cy="600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3400">
                    <a:solidFill>
                      <a:schemeClr val="bg2">
                        <a:lumMod val="25000"/>
                      </a:schemeClr>
                    </a:solidFill>
                  </a:rPr>
                  <a:t>도도부현과 시정촌의 역할 구분</a:t>
                </a:r>
                <a:endParaRPr lang="ko-KR" altLang="en-US" sz="3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3" name="그룹 20"/>
            <p:cNvGrpSpPr/>
            <p:nvPr/>
          </p:nvGrpSpPr>
          <p:grpSpPr>
            <a:xfrm rot="0">
              <a:off x="1036039" y="5877211"/>
              <a:ext cx="6051070" cy="795909"/>
              <a:chOff x="1088191" y="2346461"/>
              <a:chExt cx="6051070" cy="795909"/>
            </a:xfrm>
          </p:grpSpPr>
          <p:sp>
            <p:nvSpPr>
              <p:cNvPr id="84" name="직사각형 27"/>
              <p:cNvSpPr/>
              <p:nvPr/>
            </p:nvSpPr>
            <p:spPr>
              <a:xfrm>
                <a:off x="1088191" y="2426368"/>
                <a:ext cx="687268" cy="6401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85" name="TextBox 28"/>
              <p:cNvSpPr txBox="1"/>
              <p:nvPr/>
            </p:nvSpPr>
            <p:spPr>
              <a:xfrm>
                <a:off x="1192148" y="2346461"/>
                <a:ext cx="484968" cy="795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 sz="4600" b="1">
                    <a:solidFill>
                      <a:schemeClr val="lt1"/>
                    </a:solidFill>
                  </a:rPr>
                  <a:t>5</a:t>
                </a:r>
                <a:endParaRPr lang="en-US" altLang="ko-KR" sz="46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TextBox 30"/>
              <p:cNvSpPr txBox="1"/>
              <p:nvPr/>
            </p:nvSpPr>
            <p:spPr>
              <a:xfrm>
                <a:off x="1919476" y="2441710"/>
                <a:ext cx="5219785" cy="60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3400">
                    <a:solidFill>
                      <a:schemeClr val="bg2">
                        <a:lumMod val="25000"/>
                      </a:schemeClr>
                    </a:solidFill>
                  </a:rPr>
                  <a:t>시의 구분과 정령지정도시</a:t>
                </a:r>
                <a:endParaRPr lang="ko-KR" altLang="en-US" sz="34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8" name="그룹 20"/>
            <p:cNvGrpSpPr/>
            <p:nvPr/>
          </p:nvGrpSpPr>
          <p:grpSpPr>
            <a:xfrm rot="0">
              <a:off x="1036039" y="3030950"/>
              <a:ext cx="6051071" cy="796195"/>
              <a:chOff x="1088191" y="2346460"/>
              <a:chExt cx="6051071" cy="796195"/>
            </a:xfrm>
          </p:grpSpPr>
          <p:sp>
            <p:nvSpPr>
              <p:cNvPr id="89" name="직사각형 27"/>
              <p:cNvSpPr/>
              <p:nvPr/>
            </p:nvSpPr>
            <p:spPr>
              <a:xfrm>
                <a:off x="1088191" y="2426368"/>
                <a:ext cx="687268" cy="640183"/>
              </a:xfrm>
              <a:prstGeom prst="rect">
                <a:avLst/>
              </a:prstGeom>
              <a:solidFill>
                <a:srgbClr val="808080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90" name="TextBox 28"/>
              <p:cNvSpPr txBox="1"/>
              <p:nvPr/>
            </p:nvSpPr>
            <p:spPr>
              <a:xfrm>
                <a:off x="1192148" y="2346460"/>
                <a:ext cx="484968" cy="796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en-US" altLang="ko-KR" sz="4600" b="1" i="0" u="none" strike="noStrike" kern="1200" cap="none" spc="0" normalizeH="0" baseline="0" mc:Ignorable="hp" hp:hslEmbossed="0">
                    <a:solidFill>
                      <a:schemeClr val="lt1"/>
                    </a:solidFill>
                    <a:latin typeface="Calibri"/>
                    <a:ea typeface="맑은 고딕"/>
                    <a:cs typeface="Times New Roman"/>
                  </a:rPr>
                  <a:t>2</a:t>
                </a:r>
                <a:endParaRPr xmlns:mc="http://schemas.openxmlformats.org/markup-compatibility/2006" xmlns:hp="http://schemas.haansoft.com/office/presentation/8.0" kumimoji="0" lang="en-US" altLang="ko-KR" sz="4600" b="1" i="0" u="none" strike="noStrike" kern="1200" cap="none" spc="0" normalizeH="0" baseline="0" mc:Ignorable="hp" hp:hslEmbossed="0">
                  <a:solidFill>
                    <a:schemeClr val="lt1"/>
                  </a:solidFill>
                  <a:latin typeface="Calibri"/>
                  <a:ea typeface="맑은 고딕"/>
                  <a:cs typeface="Times New Roman"/>
                </a:endParaRPr>
              </a:p>
            </p:txBody>
          </p:sp>
          <p:sp>
            <p:nvSpPr>
              <p:cNvPr id="91" name="TextBox 30"/>
              <p:cNvSpPr txBox="1"/>
              <p:nvPr/>
            </p:nvSpPr>
            <p:spPr>
              <a:xfrm>
                <a:off x="1919476" y="2441710"/>
                <a:ext cx="5219786" cy="605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3400" b="0" i="0" u="none" strike="noStrike" kern="1200" cap="none" spc="0" normalizeH="0" baseline="0" mc:Ignorable="hp" hp:hslEmbossed="0">
                    <a:solidFill>
                      <a:srgbClr val="67530e"/>
                    </a:solidFill>
                    <a:latin typeface="Calibri"/>
                    <a:ea typeface="맑은 고딕"/>
                    <a:cs typeface="맑은 고딕"/>
                  </a:rPr>
                  <a:t>일본의 지역구분</a:t>
                </a:r>
                <a:endParaRPr xmlns:mc="http://schemas.openxmlformats.org/markup-compatibility/2006" xmlns:hp="http://schemas.haansoft.com/office/presentation/8.0" kumimoji="0" lang="ko-KR" altLang="en-US" sz="3400" b="0" i="0" u="none" strike="noStrike" kern="1200" cap="none" spc="0" normalizeH="0" baseline="0" mc:Ignorable="hp" hp:hslEmbossed="0">
                  <a:solidFill>
                    <a:srgbClr val="67530e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92" name="그룹 20"/>
            <p:cNvGrpSpPr/>
            <p:nvPr/>
          </p:nvGrpSpPr>
          <p:grpSpPr>
            <a:xfrm rot="0">
              <a:off x="1036039" y="2003623"/>
              <a:ext cx="6552387" cy="795909"/>
              <a:chOff x="1088191" y="2346460"/>
              <a:chExt cx="6552387" cy="795909"/>
            </a:xfrm>
          </p:grpSpPr>
          <p:sp>
            <p:nvSpPr>
              <p:cNvPr id="93" name="직사각형 27"/>
              <p:cNvSpPr/>
              <p:nvPr/>
            </p:nvSpPr>
            <p:spPr>
              <a:xfrm>
                <a:off x="1088191" y="2426368"/>
                <a:ext cx="687268" cy="640183"/>
              </a:xfrm>
              <a:prstGeom prst="rect">
                <a:avLst/>
              </a:prstGeom>
              <a:solidFill>
                <a:srgbClr val="808080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94" name="TextBox 28"/>
              <p:cNvSpPr txBox="1"/>
              <p:nvPr/>
            </p:nvSpPr>
            <p:spPr>
              <a:xfrm>
                <a:off x="1192148" y="2346460"/>
                <a:ext cx="484968" cy="795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en-US" altLang="ko-KR" sz="4600" b="1" i="0" u="none" strike="noStrike" kern="1200" cap="none" spc="0" normalizeH="0" baseline="0" mc:Ignorable="hp" hp:hslEmbossed="0">
                    <a:solidFill>
                      <a:schemeClr val="lt1"/>
                    </a:solidFill>
                    <a:latin typeface="Calibri"/>
                    <a:ea typeface="맑은 고딕"/>
                    <a:cs typeface="Times New Roman"/>
                  </a:rPr>
                  <a:t>1</a:t>
                </a:r>
                <a:endParaRPr xmlns:mc="http://schemas.openxmlformats.org/markup-compatibility/2006" xmlns:hp="http://schemas.haansoft.com/office/presentation/8.0" kumimoji="0" lang="en-US" altLang="ko-KR" sz="4600" b="1" i="0" u="none" strike="noStrike" kern="1200" cap="none" spc="0" normalizeH="0" baseline="0" mc:Ignorable="hp" hp:hslEmbossed="0">
                  <a:solidFill>
                    <a:schemeClr val="lt1"/>
                  </a:solidFill>
                  <a:latin typeface="Calibri"/>
                  <a:ea typeface="맑은 고딕"/>
                  <a:cs typeface="Times New Roman"/>
                </a:endParaRPr>
              </a:p>
            </p:txBody>
          </p:sp>
          <p:sp>
            <p:nvSpPr>
              <p:cNvPr id="95" name="TextBox 30"/>
              <p:cNvSpPr txBox="1"/>
              <p:nvPr/>
            </p:nvSpPr>
            <p:spPr>
              <a:xfrm>
                <a:off x="1919476" y="2441710"/>
                <a:ext cx="5721102" cy="604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3400" b="0" i="0" u="none" strike="noStrike" kern="1200" cap="none" spc="0" normalizeH="0" baseline="0" mc:Ignorable="hp" hp:hslEmbossed="0">
                    <a:solidFill>
                      <a:srgbClr val="67530e"/>
                    </a:solidFill>
                    <a:latin typeface="Calibri"/>
                    <a:ea typeface="맑은 고딕"/>
                    <a:cs typeface="맑은 고딕"/>
                  </a:rPr>
                  <a:t>일본의 지방자치에 대하여</a:t>
                </a:r>
                <a:endParaRPr xmlns:mc="http://schemas.openxmlformats.org/markup-compatibility/2006" xmlns:hp="http://schemas.haansoft.com/office/presentation/8.0" kumimoji="0" lang="ko-KR" altLang="en-US" sz="3400" b="0" i="0" u="none" strike="noStrike" kern="1200" cap="none" spc="0" normalizeH="0" baseline="0" mc:Ignorable="hp" hp:hslEmbossed="0">
                  <a:solidFill>
                    <a:srgbClr val="67530e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667000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6800" b="1">
                <a:latin typeface="맑은 고딕"/>
              </a:rPr>
              <a:t>감사합니다</a:t>
            </a:r>
            <a:r>
              <a:rPr lang="en-US" altLang="ko-KR" sz="6800" b="1">
                <a:latin typeface="맑은 고딕"/>
              </a:rPr>
              <a:t>.</a:t>
            </a:r>
            <a:endParaRPr lang="en-US" altLang="ko-KR" sz="6800" b="1"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9" y="207353"/>
            <a:ext cx="717042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1.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지방자치에 대하여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8" y="1451048"/>
            <a:ext cx="11376661" cy="221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400" indent="-4284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3000" b="0" i="0" u="sng" strike="noStrike" mc:Ignorable="hp" hp:hslEmbossed="0">
                <a:latin typeface="맑은 고딕"/>
              </a:rPr>
              <a:t>지방자치란</a:t>
            </a:r>
            <a:r>
              <a:rPr xmlns:mc="http://schemas.openxmlformats.org/markup-compatibility/2006" xmlns:hp="http://schemas.haansoft.com/office/presentation/8.0" lang="en-US" altLang="ko-KR" sz="3000" b="0" i="0" u="sng" strike="noStrike" mc:Ignorable="hp" hp:hslEmbossed="0">
                <a:latin typeface="맑은 고딕"/>
              </a:rPr>
              <a:t>?</a:t>
            </a:r>
            <a:endParaRPr xmlns:mc="http://schemas.openxmlformats.org/markup-compatibility/2006" xmlns:hp="http://schemas.haansoft.com/office/presentation/8.0" lang="en-US" altLang="ko-KR" sz="3000" b="0" i="0" u="sng" strike="noStrike" mc:Ignorable="hp" hp:hslEmbossed="0">
              <a:latin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sz="2700" b="0" i="0" u="none" strike="noStrike" mc:Ignorable="hp" hp:hslEmbossed="0">
                <a:latin typeface="맑은 고딕"/>
              </a:rPr>
              <a:t>일정지역을 기반으로 하여 주민에 의해 구성된 자치단체가</a:t>
            </a:r>
            <a:r>
              <a:rPr xmlns:mc="http://schemas.openxmlformats.org/markup-compatibility/2006" xmlns:hp="http://schemas.haansoft.com/office/presentation/8.0" lang="EN-US" sz="2700" b="0" i="0" u="none" strike="noStrike" mc:Ignorable="hp" hp:hslEmbossed="0">
                <a:latin typeface="맑은 고딕"/>
                <a:ea typeface="맑은 고딕"/>
              </a:rPr>
              <a:t>, </a:t>
            </a:r>
            <a:r>
              <a:rPr xmlns:mc="http://schemas.openxmlformats.org/markup-compatibility/2006" xmlns:hp="http://schemas.haansoft.com/office/presentation/8.0" sz="2700" b="0" i="0" u="none" strike="noStrike" mc:Ignorable="hp" hp:hslEmbossed="0">
                <a:latin typeface="맑은 고딕"/>
              </a:rPr>
              <a:t>주민의 부담과 책임하에 그 지역의 일을 자주적으로 결정하고 처리하는 제도</a:t>
            </a:r>
            <a:r>
              <a:rPr xmlns:mc="http://schemas.openxmlformats.org/markup-compatibility/2006" xmlns:hp="http://schemas.haansoft.com/office/presentation/8.0" lang="EN-US" sz="2700" b="0" i="0" u="none" strike="noStrike" mc:Ignorable="hp" hp:hslEmbossed="0"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lang="EN-US" sz="2700" b="0" i="0" u="none" strike="noStrike" mc:Ignorable="hp" hp:hslEmbossed="0">
              <a:latin typeface="맑은 고딕"/>
              <a:ea typeface="맑은 고딕"/>
            </a:endParaRPr>
          </a:p>
        </p:txBody>
      </p:sp>
      <p:grpSp>
        <p:nvGrpSpPr>
          <p:cNvPr id="15" name=""/>
          <p:cNvGrpSpPr/>
          <p:nvPr/>
        </p:nvGrpSpPr>
        <p:grpSpPr>
          <a:xfrm rot="0">
            <a:off x="5218699" y="4354529"/>
            <a:ext cx="2997868" cy="1576036"/>
            <a:chOff x="1729537" y="4449778"/>
            <a:chExt cx="2997868" cy="1576036"/>
          </a:xfrm>
        </p:grpSpPr>
        <p:sp>
          <p:nvSpPr>
            <p:cNvPr id="11" name=""/>
            <p:cNvSpPr/>
            <p:nvPr/>
          </p:nvSpPr>
          <p:spPr>
            <a:xfrm>
              <a:off x="1729537" y="4449778"/>
              <a:ext cx="2997868" cy="1576036"/>
            </a:xfrm>
            <a:prstGeom prst="roundRect">
              <a:avLst>
                <a:gd name="adj" fmla="val 16667"/>
              </a:avLst>
            </a:prstGeom>
            <a:noFill/>
            <a:ln w="114300" cap="flat" cmpd="sng" algn="ctr">
              <a:solidFill>
                <a:srgbClr val="bfbfbf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"/>
            <p:cNvSpPr txBox="1"/>
            <p:nvPr/>
          </p:nvSpPr>
          <p:spPr>
            <a:xfrm>
              <a:off x="1839827" y="4963527"/>
              <a:ext cx="2777290" cy="5485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3000" b="1"/>
                <a:t>행정서비스</a:t>
              </a:r>
              <a:endParaRPr lang="ko-KR" altLang="en-US" sz="3000" b="1"/>
            </a:p>
          </p:txBody>
        </p:sp>
      </p:grpSp>
      <p:grpSp>
        <p:nvGrpSpPr>
          <p:cNvPr id="17" name=""/>
          <p:cNvGrpSpPr/>
          <p:nvPr/>
        </p:nvGrpSpPr>
        <p:grpSpPr>
          <a:xfrm rot="0">
            <a:off x="8629648" y="4354529"/>
            <a:ext cx="2997868" cy="1576036"/>
            <a:chOff x="1729537" y="4449778"/>
            <a:chExt cx="2997868" cy="1576036"/>
          </a:xfrm>
        </p:grpSpPr>
        <p:sp>
          <p:nvSpPr>
            <p:cNvPr id="18" name=""/>
            <p:cNvSpPr/>
            <p:nvPr/>
          </p:nvSpPr>
          <p:spPr>
            <a:xfrm>
              <a:off x="1729537" y="4449778"/>
              <a:ext cx="2997868" cy="1576036"/>
            </a:xfrm>
            <a:prstGeom prst="roundRect">
              <a:avLst>
                <a:gd name="adj" fmla="val 16667"/>
              </a:avLst>
            </a:prstGeom>
            <a:noFill/>
            <a:ln w="114300" cap="flat" cmpd="sng" algn="ctr">
              <a:solidFill>
                <a:srgbClr val="bfbfbf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19" name=""/>
            <p:cNvSpPr txBox="1"/>
            <p:nvPr/>
          </p:nvSpPr>
          <p:spPr>
            <a:xfrm>
              <a:off x="1839826" y="4963527"/>
              <a:ext cx="2777291" cy="5485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공공재</a:t>
              </a:r>
  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sp>
        <p:nvSpPr>
          <p:cNvPr id="20" name=""/>
          <p:cNvSpPr/>
          <p:nvPr/>
        </p:nvSpPr>
        <p:spPr>
          <a:xfrm>
            <a:off x="4266699" y="4851784"/>
            <a:ext cx="531395" cy="5815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3" name=""/>
          <p:cNvGrpSpPr/>
          <p:nvPr/>
        </p:nvGrpSpPr>
        <p:grpSpPr>
          <a:xfrm rot="0">
            <a:off x="738940" y="4354529"/>
            <a:ext cx="2997868" cy="1576036"/>
            <a:chOff x="1729537" y="4449778"/>
            <a:chExt cx="2997868" cy="1576036"/>
          </a:xfrm>
        </p:grpSpPr>
        <p:sp>
          <p:nvSpPr>
            <p:cNvPr id="24" name=""/>
            <p:cNvSpPr/>
            <p:nvPr/>
          </p:nvSpPr>
          <p:spPr>
            <a:xfrm>
              <a:off x="1729537" y="4449778"/>
              <a:ext cx="2997868" cy="1576036"/>
            </a:xfrm>
            <a:prstGeom prst="roundRect">
              <a:avLst>
                <a:gd name="adj" fmla="val 16667"/>
              </a:avLst>
            </a:prstGeom>
            <a:noFill/>
            <a:ln w="114300" cap="flat" cmpd="sng" algn="ctr">
              <a:solidFill>
                <a:srgbClr val="595959"/>
              </a:solidFill>
              <a:prstDash val="solid"/>
              <a:round/>
              <a:headEnd w="med" len="med"/>
              <a:tailEnd w="med" len="me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5" name=""/>
            <p:cNvSpPr txBox="1"/>
            <p:nvPr/>
          </p:nvSpPr>
          <p:spPr>
            <a:xfrm>
              <a:off x="1839827" y="4739188"/>
              <a:ext cx="2777290" cy="10024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시민들의 </a:t>
              </a:r>
  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생활과 밀접</a:t>
              </a:r>
              <a:endPara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1" animBg="1"/>
      <p:bldP spid="15" grpId="2" animBg="1"/>
      <p:bldP spid="17" grpId="3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9" y="207353"/>
            <a:ext cx="717042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1.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지방자치에 대하여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69" y="1591417"/>
            <a:ext cx="11376661" cy="81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8440" indent="-32844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3000" b="0" i="0" u="none" strike="noStrike" mc:Ignorable="hp" hp:hslEmbossed="0"/>
              <a:t>일본의 지방자치 개요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/>
          </a:p>
        </p:txBody>
      </p:sp>
      <p:grpSp>
        <p:nvGrpSpPr>
          <p:cNvPr id="17" name=""/>
          <p:cNvGrpSpPr/>
          <p:nvPr/>
        </p:nvGrpSpPr>
        <p:grpSpPr>
          <a:xfrm rot="0">
            <a:off x="631658" y="2409424"/>
            <a:ext cx="10928685" cy="783957"/>
            <a:chOff x="407669" y="2409424"/>
            <a:chExt cx="10928685" cy="783957"/>
          </a:xfrm>
        </p:grpSpPr>
        <p:sp>
          <p:nvSpPr>
            <p:cNvPr id="11" name=""/>
            <p:cNvSpPr/>
            <p:nvPr/>
          </p:nvSpPr>
          <p:spPr>
            <a:xfrm>
              <a:off x="407669" y="2409424"/>
              <a:ext cx="10928685" cy="78395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bfbfbf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"/>
            <p:cNvSpPr txBox="1"/>
            <p:nvPr/>
          </p:nvSpPr>
          <p:spPr>
            <a:xfrm>
              <a:off x="517958" y="2457049"/>
              <a:ext cx="10708107" cy="67838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400" b="0" i="0" u="none" strike="noStrike" mc:Ignorable="hp" hp:hslEmbossed="0"/>
                <a:t>배경</a:t>
              </a:r>
              <a:r>
                <a:rPr xmlns:mc="http://schemas.openxmlformats.org/markup-compatibility/2006" xmlns:hp="http://schemas.haansoft.com/office/presentation/8.0" lang="en-US" altLang="ko-KR" sz="2400" b="0" i="0" u="none" strike="noStrike" mc:Ignorable="hp" hp:hslEmbossed="0"/>
                <a:t>:</a:t>
              </a:r>
              <a:r>
                <a:rPr xmlns:mc="http://schemas.openxmlformats.org/markup-compatibility/2006" xmlns:hp="http://schemas.haansoft.com/office/presentation/8.0" lang="ko-KR" altLang="en-US" sz="24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sz="2400" b="0" i="0" u="none" strike="noStrike" mc:Ignorable="hp" hp:hslEmbossed="0"/>
                <a:t>메이지 유신 이후 여러 차례의 </a:t>
              </a:r>
              <a:r>
                <a:rPr xmlns:mc="http://schemas.openxmlformats.org/markup-compatibility/2006" xmlns:hp="http://schemas.haansoft.com/office/presentation/8.0" sz="2400" b="0" i="0" u="none" strike="noStrike" mc:Ignorable="hp" hp:hslEmbossed="0">
                  <a:solidFill>
                    <a:srgbClr val="0000ff"/>
                  </a:solidFill>
                </a:rPr>
                <a:t>법률 제정</a:t>
              </a:r>
              <a:r>
                <a:rPr xmlns:mc="http://schemas.openxmlformats.org/markup-compatibility/2006" xmlns:hp="http://schemas.haansoft.com/office/presentation/8.0" sz="2400" b="0" i="0" u="none" strike="noStrike" mc:Ignorable="hp" hp:hslEmbossed="0"/>
                <a:t>과 </a:t>
              </a:r>
              <a:r>
                <a:rPr xmlns:mc="http://schemas.openxmlformats.org/markup-compatibility/2006" xmlns:hp="http://schemas.haansoft.com/office/presentation/8.0" sz="2400" b="0" i="0" u="none" strike="noStrike" mc:Ignorable="hp" hp:hslEmbossed="0">
                  <a:solidFill>
                    <a:srgbClr val="0000ff"/>
                  </a:solidFill>
                </a:rPr>
                <a:t>제도 정비</a:t>
              </a:r>
              <a:endParaRPr xmlns:mc="http://schemas.openxmlformats.org/markup-compatibility/2006" xmlns:hp="http://schemas.haansoft.com/office/presentation/8.0" lang="ko-KR" altLang="en-US" sz="2400" b="0" i="0" u="none" strike="noStrike" mc:Ignorable="hp" hp:hslEmbossed="0"/>
            </a:p>
          </p:txBody>
        </p:sp>
      </p:grpSp>
      <p:grpSp>
        <p:nvGrpSpPr>
          <p:cNvPr id="24" name=""/>
          <p:cNvGrpSpPr/>
          <p:nvPr/>
        </p:nvGrpSpPr>
        <p:grpSpPr>
          <a:xfrm rot="0">
            <a:off x="631658" y="3429000"/>
            <a:ext cx="10928685" cy="783957"/>
            <a:chOff x="407669" y="2409424"/>
            <a:chExt cx="10928685" cy="783957"/>
          </a:xfrm>
        </p:grpSpPr>
        <p:sp>
          <p:nvSpPr>
            <p:cNvPr id="25" name=""/>
            <p:cNvSpPr/>
            <p:nvPr/>
          </p:nvSpPr>
          <p:spPr>
            <a:xfrm>
              <a:off x="407669" y="2409424"/>
              <a:ext cx="10928685" cy="783957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bfbfbf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6" name=""/>
            <p:cNvSpPr txBox="1"/>
            <p:nvPr/>
          </p:nvSpPr>
          <p:spPr>
            <a:xfrm>
              <a:off x="517958" y="2457048"/>
              <a:ext cx="10708108" cy="67838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1</a:t>
              </a:r>
              <a:r>
                <a:rPr xmlns:mc="http://schemas.openxmlformats.org/markup-compatibility/2006" xmlns:hp="http://schemas.haansoft.com/office/presentation/8.0" kumimoji="0" lang="EN-US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947</a:t>
              </a:r>
              <a:r>
                <a: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년 헌법 및 지방자치법 시행</a:t>
              </a: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-&gt;</a:t>
              </a: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진정한 의미의 지방자치 구현</a:t>
              </a:r>
              <a:endPara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endParaRPr>
            </a:p>
          </p:txBody>
        </p:sp>
      </p:grpSp>
      <p:grpSp>
        <p:nvGrpSpPr>
          <p:cNvPr id="27" name=""/>
          <p:cNvGrpSpPr/>
          <p:nvPr/>
        </p:nvGrpSpPr>
        <p:grpSpPr>
          <a:xfrm rot="0">
            <a:off x="631657" y="5566610"/>
            <a:ext cx="10928685" cy="783957"/>
            <a:chOff x="407669" y="2409424"/>
            <a:chExt cx="10928685" cy="783957"/>
          </a:xfrm>
        </p:grpSpPr>
        <p:sp>
          <p:nvSpPr>
            <p:cNvPr id="28" name=""/>
            <p:cNvSpPr/>
            <p:nvPr/>
          </p:nvSpPr>
          <p:spPr>
            <a:xfrm>
              <a:off x="407669" y="2409424"/>
              <a:ext cx="10928685" cy="783957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bfbfbf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517959" y="2457048"/>
              <a:ext cx="10708106" cy="6798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400" b="0" i="0" u="none" strike="noStrike" mc:Ignorable="hp" hp:hslEmbossed="0">
                  <a:latin typeface="맑은 고딕"/>
                </a:rPr>
                <a:t>지방 공공단체장과 지방 의원</a:t>
              </a:r>
              <a:r>
  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  <a:latin typeface="맑은 고딕"/>
                </a:rPr>
                <a:t>의 선출 </a:t>
              </a:r>
              <a:r>
  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  <a:latin typeface="맑은 고딕"/>
                </a:rPr>
                <a:t>-&gt;</a:t>
              </a:r>
              <a:r>
  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sz="2400" b="0" i="0" u="none" strike="noStrike" mc:Ignorable="hp" hp:hslEmbossed="0">
                  <a:solidFill>
                    <a:srgbClr val="0000ff"/>
                  </a:solidFill>
                  <a:latin typeface="맑은 고딕"/>
                </a:rPr>
                <a:t>그 지방 주민의 직접선거</a:t>
              </a:r>
              <a:endPara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ff"/>
                </a:solidFill>
                <a:latin typeface="맑은 고딕"/>
              </a:endParaRPr>
            </a:p>
          </p:txBody>
        </p:sp>
      </p:grpSp>
      <p:grpSp>
        <p:nvGrpSpPr>
          <p:cNvPr id="30" name=""/>
          <p:cNvGrpSpPr/>
          <p:nvPr/>
        </p:nvGrpSpPr>
        <p:grpSpPr>
          <a:xfrm rot="0">
            <a:off x="631657" y="4496803"/>
            <a:ext cx="10928685" cy="783957"/>
            <a:chOff x="407669" y="2409424"/>
            <a:chExt cx="10928685" cy="783957"/>
          </a:xfrm>
        </p:grpSpPr>
        <p:sp>
          <p:nvSpPr>
            <p:cNvPr id="31" name=""/>
            <p:cNvSpPr/>
            <p:nvPr/>
          </p:nvSpPr>
          <p:spPr>
            <a:xfrm>
              <a:off x="407669" y="2409424"/>
              <a:ext cx="10928685" cy="783957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bfbfbf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2" name=""/>
            <p:cNvSpPr txBox="1"/>
            <p:nvPr/>
          </p:nvSpPr>
          <p:spPr>
            <a:xfrm>
              <a:off x="517959" y="2457049"/>
              <a:ext cx="10708106" cy="67838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지방자치 조직</a:t>
              </a:r>
              <a:r>
  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:</a:t>
              </a:r>
              <a:r>
  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kumimoji="0" sz="2400" b="0" i="0" u="sng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단체장</a:t>
              </a:r>
              <a:r>
                <a:rPr xmlns:mc="http://schemas.openxmlformats.org/markup-compatibility/2006" xmlns:hp="http://schemas.haansoft.com/office/presentation/8.0" kumimoji="0" lang="en-US" altLang="ko-KR" sz="2400" b="0" i="0" u="sng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,</a:t>
              </a:r>
              <a:r>
                <a:rPr xmlns:mc="http://schemas.openxmlformats.org/markup-compatibility/2006" xmlns:hp="http://schemas.haansoft.com/office/presentation/8.0" kumimoji="0" lang="ko-KR" altLang="en-US" sz="2400" b="0" i="0" u="sng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kumimoji="0" sz="2400" b="0" i="0" u="sng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지방의회</a:t>
              </a:r>
              <a:r>
                <a: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의 이원제로 구성</a:t>
              </a:r>
              <a:endParaRPr xmlns:mc="http://schemas.openxmlformats.org/markup-compatibility/2006" xmlns:hp="http://schemas.haansoft.com/office/presentation/8.0" kumimoji="0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1" animBg="1"/>
      <p:bldP spid="30" grpId="2" animBg="1"/>
      <p:bldP spid="27" grpId="3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2.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지역구분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rcRect t="3990" b="1990"/>
          <a:stretch>
            <a:fillRect/>
          </a:stretch>
        </p:blipFill>
        <p:spPr>
          <a:xfrm>
            <a:off x="3459680" y="1508586"/>
            <a:ext cx="5272639" cy="5156306"/>
          </a:xfrm>
          <a:prstGeom prst="rect">
            <a:avLst/>
          </a:prstGeom>
          <a:ln>
            <a:noFill/>
          </a:ln>
        </p:spPr>
      </p:pic>
      <p:sp>
        <p:nvSpPr>
          <p:cNvPr id="12" name=""/>
          <p:cNvSpPr txBox="1"/>
          <p:nvPr/>
        </p:nvSpPr>
        <p:spPr>
          <a:xfrm>
            <a:off x="4775535" y="6645843"/>
            <a:ext cx="2812380" cy="2407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000">
                <a:hlinkClick r:id="rId4"/>
              </a:rPr>
              <a:t>https://blog.naver.com/me3we/20171288076</a:t>
            </a:r>
            <a:endParaRPr lang="ko-KR" altLang="en-US" sz="1000"/>
          </a:p>
        </p:txBody>
      </p:sp>
      <p:cxnSp>
        <p:nvCxnSpPr>
          <p:cNvPr id="13" name=""/>
          <p:cNvCxnSpPr>
            <a:stCxn id="15" idx="1"/>
          </p:cNvCxnSpPr>
          <p:nvPr/>
        </p:nvCxnSpPr>
        <p:spPr>
          <a:xfrm rot="10800000" flipV="1">
            <a:off x="8216565" y="2136607"/>
            <a:ext cx="1513975" cy="645694"/>
          </a:xfrm>
          <a:prstGeom prst="straightConnector1">
            <a:avLst/>
          </a:prstGeom>
          <a:ln w="25400">
            <a:solidFill>
              <a:srgbClr val="783e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"/>
          <p:cNvGrpSpPr/>
          <p:nvPr/>
        </p:nvGrpSpPr>
        <p:grpSpPr>
          <a:xfrm rot="0">
            <a:off x="9730540" y="1835816"/>
            <a:ext cx="2245893" cy="601582"/>
            <a:chOff x="9730538" y="1719513"/>
            <a:chExt cx="2245893" cy="601582"/>
          </a:xfrm>
        </p:grpSpPr>
        <p:sp>
          <p:nvSpPr>
            <p:cNvPr id="14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783e94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15" name=""/>
            <p:cNvSpPr txBox="1"/>
            <p:nvPr/>
          </p:nvSpPr>
          <p:spPr>
            <a:xfrm>
              <a:off x="9730539" y="1737463"/>
              <a:ext cx="2245892" cy="56568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3100">
                  <a:solidFill>
                    <a:srgbClr val="783e94"/>
                  </a:solidFill>
                </a:rPr>
                <a:t>토호쿠</a:t>
              </a:r>
              <a:endParaRPr lang="ko-KR" altLang="en-US" sz="3100">
                <a:solidFill>
                  <a:srgbClr val="783e94"/>
                </a:solidFill>
              </a:endParaRPr>
            </a:p>
          </p:txBody>
        </p:sp>
      </p:grpSp>
      <p:cxnSp>
        <p:nvCxnSpPr>
          <p:cNvPr id="18" name=""/>
          <p:cNvCxnSpPr>
            <a:stCxn id="21" idx="1"/>
          </p:cNvCxnSpPr>
          <p:nvPr/>
        </p:nvCxnSpPr>
        <p:spPr>
          <a:xfrm rot="10800000" flipV="1">
            <a:off x="7817017" y="3128960"/>
            <a:ext cx="1913524" cy="1095128"/>
          </a:xfrm>
          <a:prstGeom prst="straightConnector1">
            <a:avLst/>
          </a:prstGeom>
          <a:ln w="25400">
            <a:solidFill>
              <a:srgbClr val="77bb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"/>
          <p:cNvGrpSpPr/>
          <p:nvPr/>
        </p:nvGrpSpPr>
        <p:grpSpPr>
          <a:xfrm rot="0">
            <a:off x="9730540" y="2827418"/>
            <a:ext cx="2245893" cy="601582"/>
            <a:chOff x="9730538" y="1719513"/>
            <a:chExt cx="2245893" cy="601582"/>
          </a:xfrm>
        </p:grpSpPr>
        <p:sp>
          <p:nvSpPr>
            <p:cNvPr id="20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77bbbb"/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1" name=""/>
            <p:cNvSpPr txBox="1"/>
            <p:nvPr/>
          </p:nvSpPr>
          <p:spPr>
            <a:xfrm>
              <a:off x="9730539" y="1737461"/>
              <a:ext cx="2245892" cy="567188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77bbbb"/>
                  </a:solidFill>
                  <a:latin typeface="Calibri"/>
                  <a:ea typeface="맑은 고딕"/>
                  <a:cs typeface="맑은 고딕"/>
                </a:rPr>
                <a:t>간토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77bbbb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22" name=""/>
          <p:cNvCxnSpPr>
            <a:stCxn id="25" idx="3"/>
          </p:cNvCxnSpPr>
          <p:nvPr/>
        </p:nvCxnSpPr>
        <p:spPr>
          <a:xfrm>
            <a:off x="2571750" y="4525129"/>
            <a:ext cx="2486525" cy="86401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"/>
          <p:cNvGrpSpPr/>
          <p:nvPr/>
        </p:nvGrpSpPr>
        <p:grpSpPr>
          <a:xfrm rot="0">
            <a:off x="325856" y="4224088"/>
            <a:ext cx="2245893" cy="601582"/>
            <a:chOff x="9730538" y="1719513"/>
            <a:chExt cx="2245893" cy="601582"/>
          </a:xfrm>
        </p:grpSpPr>
        <p:sp>
          <p:nvSpPr>
            <p:cNvPr id="24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5" name=""/>
            <p:cNvSpPr txBox="1"/>
            <p:nvPr/>
          </p:nvSpPr>
          <p:spPr>
            <a:xfrm>
              <a:off x="9730539" y="1737463"/>
              <a:ext cx="2245892" cy="5661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chemeClr val="accent2"/>
                  </a:solidFill>
                  <a:latin typeface="Calibri"/>
                  <a:ea typeface="맑은 고딕"/>
                  <a:cs typeface="맑은 고딕"/>
                </a:rPr>
                <a:t>시코쿠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chemeClr val="accent2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26" name=""/>
          <p:cNvCxnSpPr/>
          <p:nvPr/>
        </p:nvCxnSpPr>
        <p:spPr>
          <a:xfrm flipV="1">
            <a:off x="2571749" y="5907004"/>
            <a:ext cx="1694447" cy="189518"/>
          </a:xfrm>
          <a:prstGeom prst="straightConnector1">
            <a:avLst/>
          </a:prstGeom>
          <a:ln w="25400">
            <a:solidFill>
              <a:srgbClr val="d15f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"/>
          <p:cNvGrpSpPr/>
          <p:nvPr/>
        </p:nvGrpSpPr>
        <p:grpSpPr>
          <a:xfrm rot="0">
            <a:off x="325856" y="5728574"/>
            <a:ext cx="2245893" cy="601582"/>
            <a:chOff x="9730538" y="1719513"/>
            <a:chExt cx="2245893" cy="601582"/>
          </a:xfrm>
        </p:grpSpPr>
        <p:sp>
          <p:nvSpPr>
            <p:cNvPr id="28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d15f5f"/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9730538" y="1737462"/>
              <a:ext cx="2245893" cy="5666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d15f5f"/>
                  </a:solidFill>
                  <a:latin typeface="Calibri"/>
                  <a:ea typeface="맑은 고딕"/>
                  <a:cs typeface="맑은 고딕"/>
                </a:rPr>
                <a:t>규슈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d15f5f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30" name=""/>
          <p:cNvCxnSpPr>
            <a:stCxn id="33" idx="1"/>
          </p:cNvCxnSpPr>
          <p:nvPr/>
        </p:nvCxnSpPr>
        <p:spPr>
          <a:xfrm rot="10800000" flipV="1">
            <a:off x="6963276" y="4087491"/>
            <a:ext cx="2767265" cy="437638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"/>
          <p:cNvGrpSpPr/>
          <p:nvPr/>
        </p:nvGrpSpPr>
        <p:grpSpPr>
          <a:xfrm rot="0">
            <a:off x="9730540" y="3785948"/>
            <a:ext cx="2245893" cy="601582"/>
            <a:chOff x="9730538" y="1719513"/>
            <a:chExt cx="2245893" cy="601582"/>
          </a:xfrm>
        </p:grpSpPr>
        <p:sp>
          <p:nvSpPr>
            <p:cNvPr id="32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008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3" name=""/>
            <p:cNvSpPr txBox="1"/>
            <p:nvPr/>
          </p:nvSpPr>
          <p:spPr>
            <a:xfrm>
              <a:off x="9730539" y="1737461"/>
              <a:ext cx="2245892" cy="567188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008000"/>
                  </a:solidFill>
                  <a:latin typeface="Calibri"/>
                  <a:ea typeface="맑은 고딕"/>
                  <a:cs typeface="맑은 고딕"/>
                </a:rPr>
                <a:t>주부</a:t>
              </a:r>
              <a:endParaRPr xmlns:mc="http://schemas.openxmlformats.org/markup-compatibility/2006" xmlns:hp="http://schemas.haansoft.com/office/presentation/8.0" kumimoji="0" lang="en-US" altLang="ko-KR" sz="3100" b="0" i="0" u="none" strike="noStrike" kern="1200" cap="none" spc="0" normalizeH="0" baseline="0" mc:Ignorable="hp" hp:hslEmbossed="0">
                <a:solidFill>
                  <a:srgbClr val="0080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34" name=""/>
          <p:cNvCxnSpPr>
            <a:stCxn id="37" idx="3"/>
          </p:cNvCxnSpPr>
          <p:nvPr/>
        </p:nvCxnSpPr>
        <p:spPr>
          <a:xfrm>
            <a:off x="2571749" y="3283617"/>
            <a:ext cx="2203785" cy="1542053"/>
          </a:xfrm>
          <a:prstGeom prst="straightConnector1">
            <a:avLst/>
          </a:prstGeom>
          <a:ln w="25400">
            <a:solidFill>
              <a:srgbClr val="eb6f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"/>
          <p:cNvGrpSpPr/>
          <p:nvPr/>
        </p:nvGrpSpPr>
        <p:grpSpPr>
          <a:xfrm rot="0">
            <a:off x="325856" y="2982827"/>
            <a:ext cx="2245893" cy="601582"/>
            <a:chOff x="9730538" y="1719513"/>
            <a:chExt cx="2245893" cy="601582"/>
          </a:xfrm>
        </p:grpSpPr>
        <p:sp>
          <p:nvSpPr>
            <p:cNvPr id="36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eb6fdf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7" name=""/>
            <p:cNvSpPr txBox="1"/>
            <p:nvPr/>
          </p:nvSpPr>
          <p:spPr>
            <a:xfrm>
              <a:off x="9730538" y="1737462"/>
              <a:ext cx="2245893" cy="56568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eb6fdf"/>
                  </a:solidFill>
                  <a:latin typeface="Calibri"/>
                  <a:ea typeface="맑은 고딕"/>
                  <a:cs typeface="맑은 고딕"/>
                </a:rPr>
                <a:t>츄고쿠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eb6fdf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38" name=""/>
          <p:cNvCxnSpPr>
            <a:stCxn id="41" idx="3"/>
          </p:cNvCxnSpPr>
          <p:nvPr/>
        </p:nvCxnSpPr>
        <p:spPr>
          <a:xfrm>
            <a:off x="2571750" y="2030329"/>
            <a:ext cx="1965157" cy="611605"/>
          </a:xfrm>
          <a:prstGeom prst="straightConnector1">
            <a:avLst/>
          </a:prstGeom>
          <a:ln w="25400">
            <a:solidFill>
              <a:schemeClr val="accent1"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"/>
          <p:cNvGrpSpPr/>
          <p:nvPr/>
        </p:nvGrpSpPr>
        <p:grpSpPr>
          <a:xfrm rot="0">
            <a:off x="325857" y="1729538"/>
            <a:ext cx="2245893" cy="601582"/>
            <a:chOff x="9730538" y="1719513"/>
            <a:chExt cx="2245893" cy="601582"/>
          </a:xfrm>
        </p:grpSpPr>
        <p:sp>
          <p:nvSpPr>
            <p:cNvPr id="40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5e81d9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41" name=""/>
            <p:cNvSpPr txBox="1"/>
            <p:nvPr/>
          </p:nvSpPr>
          <p:spPr>
            <a:xfrm>
              <a:off x="9730539" y="1737463"/>
              <a:ext cx="2245892" cy="5656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5e81d9"/>
                  </a:solidFill>
                  <a:latin typeface="Calibri"/>
                  <a:ea typeface="맑은 고딕"/>
                  <a:cs typeface="맑은 고딕"/>
                </a:rPr>
                <a:t>훗카이도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5e81d9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42" name=""/>
          <p:cNvCxnSpPr>
            <a:stCxn id="45" idx="1"/>
          </p:cNvCxnSpPr>
          <p:nvPr/>
        </p:nvCxnSpPr>
        <p:spPr>
          <a:xfrm rot="10800000">
            <a:off x="6391776" y="4957123"/>
            <a:ext cx="3338767" cy="170089"/>
          </a:xfrm>
          <a:prstGeom prst="straightConnector1">
            <a:avLst/>
          </a:prstGeom>
          <a:ln w="25400">
            <a:solidFill>
              <a:srgbClr val="92b2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"/>
          <p:cNvGrpSpPr/>
          <p:nvPr/>
        </p:nvGrpSpPr>
        <p:grpSpPr>
          <a:xfrm rot="0">
            <a:off x="9730542" y="4825670"/>
            <a:ext cx="2245893" cy="601582"/>
            <a:chOff x="9730538" y="1719513"/>
            <a:chExt cx="2245893" cy="601582"/>
          </a:xfrm>
        </p:grpSpPr>
        <p:sp>
          <p:nvSpPr>
            <p:cNvPr id="44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92b210"/>
              </a:solidFill>
              <a:prstDash val="solid"/>
              <a:round/>
              <a:headEnd w="med" len="med"/>
              <a:tailEnd w="med" len="me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45" name=""/>
            <p:cNvSpPr txBox="1"/>
            <p:nvPr/>
          </p:nvSpPr>
          <p:spPr>
            <a:xfrm>
              <a:off x="9730539" y="1737461"/>
              <a:ext cx="2245892" cy="567188"/>
            </a:xfrm>
            <a:prstGeom prst="rect">
              <a:avLst/>
            </a:prstGeom>
            <a:ln w="9525" cap="flat" cmpd="sng" algn="ctr">
              <a:solidFill>
                <a:srgbClr val="92b210"/>
              </a:solidFill>
              <a:prstDash val="solid"/>
              <a:round/>
              <a:headEnd w="med" len="med"/>
              <a:tailEnd w="med" len="med"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92b210"/>
                  </a:solidFill>
                  <a:latin typeface="Calibri"/>
                  <a:ea typeface="맑은 고딕"/>
                  <a:cs typeface="맑은 고딕"/>
                </a:rPr>
                <a:t>간토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92b21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46" name=""/>
          <p:cNvCxnSpPr>
            <a:stCxn id="49" idx="1"/>
          </p:cNvCxnSpPr>
          <p:nvPr/>
        </p:nvCxnSpPr>
        <p:spPr>
          <a:xfrm rot="10800000">
            <a:off x="8216567" y="6096523"/>
            <a:ext cx="1513974" cy="206782"/>
          </a:xfrm>
          <a:prstGeom prst="straightConnector1">
            <a:avLst/>
          </a:prstGeom>
          <a:ln w="25400">
            <a:solidFill>
              <a:srgbClr val="ff4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"/>
          <p:cNvGrpSpPr/>
          <p:nvPr/>
        </p:nvGrpSpPr>
        <p:grpSpPr>
          <a:xfrm rot="0">
            <a:off x="9730540" y="6001763"/>
            <a:ext cx="2245893" cy="601582"/>
            <a:chOff x="9730538" y="1719513"/>
            <a:chExt cx="2245893" cy="601582"/>
          </a:xfrm>
        </p:grpSpPr>
        <p:sp>
          <p:nvSpPr>
            <p:cNvPr id="48" name=""/>
            <p:cNvSpPr/>
            <p:nvPr/>
          </p:nvSpPr>
          <p:spPr>
            <a:xfrm>
              <a:off x="9730538" y="1719513"/>
              <a:ext cx="2245893" cy="601582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solidFill>
                <a:srgbClr val="ff4d00"/>
              </a:solidFill>
              <a:prstDash val="solid"/>
              <a:round/>
              <a:headEnd w="med" len="med"/>
              <a:tailEnd w="med" len="me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49" name=""/>
            <p:cNvSpPr txBox="1"/>
            <p:nvPr/>
          </p:nvSpPr>
          <p:spPr>
            <a:xfrm>
              <a:off x="9730539" y="1737461"/>
              <a:ext cx="2245892" cy="567188"/>
            </a:xfrm>
            <a:prstGeom prst="rect">
              <a:avLst/>
            </a:prstGeom>
            <a:ln w="9525" cap="flat" cmpd="sng" algn="ctr">
              <a:solidFill>
                <a:srgbClr val="ff4d00"/>
              </a:solidFill>
              <a:prstDash val="solid"/>
              <a:round/>
              <a:headEnd w="med" len="med"/>
              <a:tailEnd w="med" len="med"/>
            </a:ln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  <a:solidFill>
                    <a:srgbClr val="ff4d00"/>
                  </a:solidFill>
                  <a:latin typeface="Calibri"/>
                  <a:ea typeface="맑은 고딕"/>
                  <a:cs typeface="맑은 고딕"/>
                </a:rPr>
                <a:t>오키나와</a:t>
              </a:r>
              <a:endParaRPr xmlns:mc="http://schemas.openxmlformats.org/markup-compatibility/2006" xmlns:hp="http://schemas.haansoft.com/office/presentation/8.0" kumimoji="0" lang="ko-KR" altLang="en-US" sz="3100" b="0" i="0" u="none" strike="noStrike" kern="1200" cap="none" spc="0" normalizeH="0" baseline="0" mc:Ignorable="hp" hp:hslEmbossed="0">
                <a:solidFill>
                  <a:srgbClr val="ff4d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1" animBg="1"/>
      <p:bldP spid="26" grpId="2" animBg="1"/>
      <p:bldP spid="27" grpId="3" animBg="1"/>
      <p:bldP spid="34" grpId="4" animBg="1"/>
      <p:bldP spid="35" grpId="5" animBg="1"/>
      <p:bldP spid="38" grpId="6" animBg="1"/>
      <p:bldP spid="39" grpId="7" animBg="1"/>
      <p:bldP spid="13" grpId="8" animBg="1"/>
      <p:bldP spid="16" grpId="9" animBg="1"/>
      <p:bldP spid="18" grpId="10" animBg="1"/>
      <p:bldP spid="19" grpId="11" animBg="1"/>
      <p:bldP spid="30" grpId="12" animBg="1"/>
      <p:bldP spid="31" grpId="13" animBg="1"/>
      <p:bldP spid="43" grpId="14" animBg="1"/>
      <p:bldP spid="46" grpId="15" animBg="1"/>
      <p:bldP spid="47" grpId="16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3.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행정구역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9624" y="1343596"/>
            <a:ext cx="6507062" cy="5281094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914255" y="6604871"/>
            <a:ext cx="5257800" cy="394099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  <a:hlinkClick r:id="rId4"/>
              </a:rPr>
              <a:t>https://m.blog.naver.com/medullakys/221392424313</a:t>
            </a:r>
            <a:endParaRPr xmlns:mc="http://schemas.openxmlformats.org/markup-compatibility/2006" xmlns:hp="http://schemas.haansoft.com/office/presentation/8.0" kumimoji="0" lang="ko-KR" altLang="en-US" sz="1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960617" y="1926326"/>
            <a:ext cx="5164708" cy="412014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1都</a:t>
            </a:r>
            <a:r>
              <a:rPr xmlns:mc="http://schemas.openxmlformats.org/markup-compatibility/2006" xmlns:hp="http://schemas.haansoft.com/office/presentation/8.0" kumimoji="0" lang="ko-KR" altLang="en-US" sz="23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맑은 고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도쿄도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1道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맑은 고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훗카이도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2府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맑은 고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오사카부·교토부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맑은 고딕"/>
              </a:rPr>
              <a:t>43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현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맑은 고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도호쿠지방 6현, 간토지방 6현, 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         주부지방 9현, 긴키지방 5현, 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         주고쿠지방 5현, 시코쿠 4현, 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          규슈7현, 오키나와현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3.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행정구역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2243137" y="1424936"/>
            <a:ext cx="7705725" cy="363859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Times New Roman"/>
              </a:rPr>
              <a:t>일본의 행정구역 살펴보기 </a:t>
            </a:r>
            <a:r>
              <a:rPr xmlns:mc="http://schemas.openxmlformats.org/markup-compatibility/2006" xmlns:hp="http://schemas.haansoft.com/office/presentation/8.0" kumimoji="0" 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hlinkClick r:id="rId3"/>
              </a:rPr>
              <a:t>https://youtu.be/fTQk2B9rRiY</a:t>
            </a:r>
            <a:endParaRPr xmlns:mc="http://schemas.openxmlformats.org/markup-compatibility/2006" xmlns:hp="http://schemas.haansoft.com/office/presentation/8.0" kumimoji="0" 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56659" y="1845945"/>
            <a:ext cx="8470457" cy="4780042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3.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행정구역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grpSp>
        <p:nvGrpSpPr>
          <p:cNvPr id="84" name=""/>
          <p:cNvGrpSpPr/>
          <p:nvPr/>
        </p:nvGrpSpPr>
        <p:grpSpPr>
          <a:xfrm rot="0">
            <a:off x="673113" y="1565734"/>
            <a:ext cx="10965485" cy="5014135"/>
            <a:chOff x="985171" y="1415149"/>
            <a:chExt cx="10965485" cy="5014135"/>
          </a:xfrm>
        </p:grpSpPr>
        <p:grpSp>
          <p:nvGrpSpPr>
            <p:cNvPr id="61" name=""/>
            <p:cNvGrpSpPr/>
            <p:nvPr/>
          </p:nvGrpSpPr>
          <p:grpSpPr>
            <a:xfrm rot="0">
              <a:off x="4334463" y="1415149"/>
              <a:ext cx="3523073" cy="762000"/>
              <a:chOff x="4334463" y="1572702"/>
              <a:chExt cx="3523073" cy="762000"/>
            </a:xfrm>
          </p:grpSpPr>
          <p:sp>
            <p:nvSpPr>
              <p:cNvPr id="12" name=""/>
              <p:cNvSpPr txBox="1"/>
              <p:nvPr/>
            </p:nvSpPr>
            <p:spPr>
              <a:xfrm>
                <a:off x="4713545" y="1670935"/>
                <a:ext cx="2764909" cy="565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/>
                </a:pPr>
                <a:r>
                  <a:rPr lang="ko-KR" altLang="en-US" sz="3100" b="1">
                    <a:solidFill>
                      <a:srgbClr val="6182d6"/>
                    </a:solidFill>
                  </a:rPr>
                  <a:t>지방자치단체</a:t>
                </a:r>
                <a:endParaRPr lang="ko-KR" altLang="en-US" sz="3100" b="1">
                  <a:solidFill>
                    <a:srgbClr val="6182d6"/>
                  </a:solidFill>
                </a:endParaRPr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4334463" y="1572702"/>
                <a:ext cx="3523073" cy="761999"/>
              </a:xfrm>
              <a:prstGeom prst="frame">
                <a:avLst>
                  <a:gd name="adj1" fmla="val 12500"/>
                </a:avLst>
              </a:prstGeom>
              <a:noFill/>
              <a:ln w="50800" cap="flat" cmpd="sng" algn="ctr">
                <a:solidFill>
                  <a:srgbClr val="6182d6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57" name=""/>
            <p:cNvGrpSpPr/>
            <p:nvPr/>
          </p:nvGrpSpPr>
          <p:grpSpPr>
            <a:xfrm rot="0">
              <a:off x="1798927" y="3404486"/>
              <a:ext cx="2631909" cy="681789"/>
              <a:chOff x="1798927" y="3471161"/>
              <a:chExt cx="2631909" cy="681789"/>
            </a:xfrm>
          </p:grpSpPr>
          <p:sp>
            <p:nvSpPr>
              <p:cNvPr id="15" name=""/>
              <p:cNvSpPr/>
              <p:nvPr/>
            </p:nvSpPr>
            <p:spPr>
              <a:xfrm>
                <a:off x="1798927" y="3471161"/>
                <a:ext cx="2631908" cy="681789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9099ea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25" name=""/>
              <p:cNvSpPr txBox="1"/>
              <p:nvPr/>
            </p:nvSpPr>
            <p:spPr>
              <a:xfrm>
                <a:off x="1798927" y="3549314"/>
                <a:ext cx="2631909" cy="527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/>
                </a:pPr>
                <a:r>
                  <a:rPr lang="ko-KR" altLang="en-US" sz="2900" b="1">
                    <a:solidFill>
                      <a:srgbClr val="9099ea"/>
                    </a:solidFill>
                  </a:rPr>
                  <a:t>지방 공공 단체</a:t>
                </a:r>
                <a:endParaRPr lang="ko-KR" altLang="en-US" sz="2900" b="1">
                  <a:solidFill>
                    <a:srgbClr val="9099ea"/>
                  </a:solidFill>
                </a:endParaRPr>
              </a:p>
            </p:txBody>
          </p:sp>
        </p:grpSp>
        <p:grpSp>
          <p:nvGrpSpPr>
            <p:cNvPr id="58" name=""/>
            <p:cNvGrpSpPr/>
            <p:nvPr/>
          </p:nvGrpSpPr>
          <p:grpSpPr>
            <a:xfrm rot="0">
              <a:off x="7598057" y="3419475"/>
              <a:ext cx="2631910" cy="681789"/>
              <a:chOff x="7598858" y="3549315"/>
              <a:chExt cx="2631910" cy="681789"/>
            </a:xfrm>
          </p:grpSpPr>
          <p:sp>
            <p:nvSpPr>
              <p:cNvPr id="16" name=""/>
              <p:cNvSpPr/>
              <p:nvPr/>
            </p:nvSpPr>
            <p:spPr>
              <a:xfrm>
                <a:off x="7598858" y="3549315"/>
                <a:ext cx="2631908" cy="681789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6fa1eb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26" name=""/>
              <p:cNvSpPr txBox="1"/>
              <p:nvPr/>
            </p:nvSpPr>
            <p:spPr>
              <a:xfrm>
                <a:off x="7598858" y="3627469"/>
                <a:ext cx="2631910" cy="529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    <a:solidFill>
                      <a:srgbClr val="6fa1eb"/>
                    </a:solidFill>
                    <a:latin typeface="Calibri"/>
                    <a:ea typeface="맑은 고딕"/>
                    <a:cs typeface="맑은 고딕"/>
                  </a:rPr>
                  <a:t>특별 지방 자치</a:t>
                </a:r>
                <a:endPara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  <a:solidFill>
                    <a:srgbClr val="6fa1eb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60" name=""/>
            <p:cNvGrpSpPr/>
            <p:nvPr/>
          </p:nvGrpSpPr>
          <p:grpSpPr>
            <a:xfrm rot="0">
              <a:off x="3209667" y="5006577"/>
              <a:ext cx="1818670" cy="681789"/>
              <a:chOff x="3425921" y="5269280"/>
              <a:chExt cx="1818670" cy="681789"/>
            </a:xfrm>
          </p:grpSpPr>
          <p:sp>
            <p:nvSpPr>
              <p:cNvPr id="21" name=""/>
              <p:cNvSpPr/>
              <p:nvPr/>
            </p:nvSpPr>
            <p:spPr>
              <a:xfrm>
                <a:off x="3427509" y="5269280"/>
                <a:ext cx="1817082" cy="681789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9099ea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28" name=""/>
              <p:cNvSpPr txBox="1"/>
              <p:nvPr/>
            </p:nvSpPr>
            <p:spPr>
              <a:xfrm>
                <a:off x="3425921" y="5335955"/>
                <a:ext cx="1817083" cy="529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 algn="ctr">
                  <a:defRPr/>
                </a:pPr>
                <a:r>
                  <a:rPr lang="ko-KR" altLang="en-US" sz="2900" b="1">
                    <a:solidFill>
                      <a:srgbClr val="404040"/>
                    </a:solidFill>
                    <a:latin typeface="맑은 고딕"/>
                  </a:rPr>
                  <a:t>市</a:t>
                </a:r>
                <a:r>
                  <a:rPr lang="en-US" altLang="ko-KR" sz="2900" b="1">
                    <a:solidFill>
                      <a:srgbClr val="404040"/>
                    </a:solidFill>
                    <a:latin typeface="맑은 고딕"/>
                  </a:rPr>
                  <a:t>,</a:t>
                </a:r>
                <a:r>
                  <a:rPr lang="ko-KR" altLang="en-US" sz="2900" b="1">
                    <a:solidFill>
                      <a:srgbClr val="404040"/>
                    </a:solidFill>
                    <a:latin typeface="맑은 고딕"/>
                  </a:rPr>
                  <a:t>町</a:t>
                </a:r>
                <a:r>
                  <a:rPr lang="en-US" altLang="ko-KR" sz="2900" b="1">
                    <a:solidFill>
                      <a:srgbClr val="404040"/>
                    </a:solidFill>
                    <a:latin typeface="맑은 고딕"/>
                  </a:rPr>
                  <a:t>,</a:t>
                </a:r>
                <a:r>
                  <a:rPr lang="ko-KR" altLang="en-US" sz="2900" b="1">
                    <a:solidFill>
                      <a:srgbClr val="404040"/>
                    </a:solidFill>
                    <a:latin typeface="맑은 고딕"/>
                  </a:rPr>
                  <a:t>村</a:t>
                </a:r>
                <a:r>
    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    <a:solidFill>
                      <a:srgbClr val="9099ea"/>
                    </a:solidFill>
                    <a:latin typeface="맑은 고딕"/>
                  </a:rPr>
                  <a:t> </a:t>
                </a:r>
                <a:endPara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  <a:solidFill>
                    <a:srgbClr val="9099ea"/>
                  </a:solidFill>
                  <a:latin typeface="맑은 고딕"/>
                </a:endParaRPr>
              </a:p>
            </p:txBody>
          </p:sp>
        </p:grpSp>
        <p:grpSp>
          <p:nvGrpSpPr>
            <p:cNvPr id="59" name=""/>
            <p:cNvGrpSpPr/>
            <p:nvPr/>
          </p:nvGrpSpPr>
          <p:grpSpPr>
            <a:xfrm rot="0">
              <a:off x="985171" y="5006577"/>
              <a:ext cx="1817083" cy="681789"/>
              <a:chOff x="985171" y="5257800"/>
              <a:chExt cx="1817083" cy="681789"/>
            </a:xfrm>
          </p:grpSpPr>
          <p:sp>
            <p:nvSpPr>
              <p:cNvPr id="17" name=""/>
              <p:cNvSpPr/>
              <p:nvPr/>
            </p:nvSpPr>
            <p:spPr>
              <a:xfrm>
                <a:off x="985171" y="5257800"/>
                <a:ext cx="1817082" cy="681789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9099ea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27" name=""/>
              <p:cNvSpPr txBox="1"/>
              <p:nvPr/>
            </p:nvSpPr>
            <p:spPr>
              <a:xfrm>
                <a:off x="985171" y="5335955"/>
                <a:ext cx="1817083" cy="491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 algn="ctr">
                  <a:defRPr/>
                </a:pPr>
                <a:r>
                  <a:rPr lang="ko-KR" altLang="en-US" sz="2600" b="1">
                    <a:solidFill>
                      <a:srgbClr val="404040"/>
                    </a:solidFill>
                    <a:latin typeface="맑은 고딕"/>
                  </a:rPr>
                  <a:t>都</a:t>
                </a:r>
                <a:r>
                  <a:rPr lang="en-US" altLang="ko-KR" sz="2600" b="1">
                    <a:solidFill>
                      <a:srgbClr val="404040"/>
                    </a:solidFill>
                    <a:latin typeface="맑은 고딕"/>
                  </a:rPr>
                  <a:t>,</a:t>
                </a:r>
                <a:r>
                  <a:rPr lang="ko-KR" altLang="en-US" sz="2600" b="1">
                    <a:solidFill>
                      <a:srgbClr val="404040"/>
                    </a:solidFill>
                    <a:latin typeface="맑은 고딕"/>
                  </a:rPr>
                  <a:t>道</a:t>
                </a:r>
                <a:r>
                  <a:rPr lang="en-US" altLang="ko-KR" sz="2600" b="1">
                    <a:solidFill>
                      <a:srgbClr val="404040"/>
                    </a:solidFill>
                    <a:latin typeface="맑은 고딕"/>
                  </a:rPr>
                  <a:t>,</a:t>
                </a:r>
                <a:r>
                  <a:rPr lang="ko-KR" altLang="en-US" sz="2600" b="1">
                    <a:solidFill>
                      <a:srgbClr val="404040"/>
                    </a:solidFill>
                    <a:latin typeface="맑은 고딕"/>
                  </a:rPr>
                  <a:t>府</a:t>
                </a:r>
                <a:r>
                  <a:rPr lang="en-US" altLang="ko-KR" sz="2600" b="1">
                    <a:solidFill>
                      <a:srgbClr val="404040"/>
                    </a:solidFill>
                    <a:latin typeface="맑은 고딕"/>
                  </a:rPr>
                  <a:t>,</a:t>
                </a:r>
                <a:r>
                  <a:rPr lang="ko-KR" altLang="en-US" sz="2600" b="1">
                    <a:solidFill>
                      <a:srgbClr val="404040"/>
                    </a:solidFill>
                    <a:latin typeface="맑은 고딕"/>
                  </a:rPr>
                  <a:t>県</a:t>
                </a:r>
                <a:endParaRPr lang="ko-KR" altLang="en-US" sz="2600" b="1">
                  <a:solidFill>
                    <a:srgbClr val="404040"/>
                  </a:solidFill>
                  <a:latin typeface="맑은 고딕"/>
                </a:endParaRPr>
              </a:p>
            </p:txBody>
          </p:sp>
        </p:grpSp>
        <p:grpSp>
          <p:nvGrpSpPr>
            <p:cNvPr id="67" name=""/>
            <p:cNvGrpSpPr/>
            <p:nvPr/>
          </p:nvGrpSpPr>
          <p:grpSpPr>
            <a:xfrm rot="0">
              <a:off x="5717018" y="4992253"/>
              <a:ext cx="1427011" cy="710290"/>
              <a:chOff x="5450530" y="4978039"/>
              <a:chExt cx="1427011" cy="710290"/>
            </a:xfrm>
          </p:grpSpPr>
          <p:sp>
            <p:nvSpPr>
              <p:cNvPr id="22" name=""/>
              <p:cNvSpPr/>
              <p:nvPr/>
            </p:nvSpPr>
            <p:spPr>
              <a:xfrm>
                <a:off x="5450530" y="4978039"/>
                <a:ext cx="1427011" cy="710290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6fa1eb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29" name=""/>
              <p:cNvSpPr txBox="1"/>
              <p:nvPr/>
            </p:nvSpPr>
            <p:spPr>
              <a:xfrm>
                <a:off x="5499342" y="5096977"/>
                <a:ext cx="1326666" cy="50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700" b="1" i="0" u="none" strike="noStrike" kern="1200" cap="none" spc="0" normalizeH="0" baseline="0" mc:Ignorable="hp" hp:hslEmbossed="0">
                    <a:solidFill>
                      <a:srgbClr val="404040"/>
                    </a:solidFill>
                    <a:latin typeface="Calibri"/>
                    <a:ea typeface="맑은 고딕"/>
                    <a:cs typeface="맑은 고딕"/>
                  </a:rPr>
                  <a:t>특별구</a:t>
                </a:r>
                <a:endParaRPr xmlns:mc="http://schemas.openxmlformats.org/markup-compatibility/2006" xmlns:hp="http://schemas.haansoft.com/office/presentation/8.0" kumimoji="0" lang="ko-KR" altLang="en-US" sz="2700" b="1" i="0" u="none" strike="noStrike" kern="1200" cap="none" spc="0" normalizeH="0" baseline="0" mc:Ignorable="hp" hp:hslEmbossed="0">
                  <a:solidFill>
                    <a:srgbClr val="404040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62" name=""/>
            <p:cNvGrpSpPr/>
            <p:nvPr/>
          </p:nvGrpSpPr>
          <p:grpSpPr>
            <a:xfrm rot="0">
              <a:off x="3209667" y="2201352"/>
              <a:ext cx="5772666" cy="1178467"/>
              <a:chOff x="3209667" y="2353752"/>
              <a:chExt cx="5772666" cy="1178467"/>
            </a:xfrm>
          </p:grpSpPr>
          <p:cxnSp>
            <p:nvCxnSpPr>
              <p:cNvPr id="34" name=""/>
              <p:cNvCxnSpPr/>
              <p:nvPr/>
            </p:nvCxnSpPr>
            <p:spPr>
              <a:xfrm rot="16200000" flipH="1">
                <a:off x="5817852" y="2631903"/>
                <a:ext cx="557889" cy="158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cd1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"/>
              <p:cNvCxnSpPr/>
              <p:nvPr/>
            </p:nvCxnSpPr>
            <p:spPr>
              <a:xfrm rot="5400000" flipH="1" flipV="1">
                <a:off x="2882099" y="3201109"/>
                <a:ext cx="656724" cy="158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cd1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"/>
              <p:cNvCxnSpPr/>
              <p:nvPr/>
            </p:nvCxnSpPr>
            <p:spPr>
              <a:xfrm flipV="1">
                <a:off x="3209667" y="2892592"/>
                <a:ext cx="2886333" cy="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ecd1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"/>
              <p:cNvCxnSpPr/>
              <p:nvPr/>
            </p:nvCxnSpPr>
            <p:spPr>
              <a:xfrm flipV="1">
                <a:off x="6096000" y="2892592"/>
                <a:ext cx="2886333" cy="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ecd174">
                    <a:alpha val="100000"/>
                  </a:srgbClr>
                </a:solidFill>
                <a:prstDash val="solid"/>
              </a:ln>
            </p:spPr>
          </p:cxnSp>
          <p:cxnSp>
            <p:nvCxnSpPr>
              <p:cNvPr id="38" name=""/>
              <p:cNvCxnSpPr/>
              <p:nvPr/>
            </p:nvCxnSpPr>
            <p:spPr>
              <a:xfrm rot="5400000" flipH="1" flipV="1">
                <a:off x="8645241" y="3203064"/>
                <a:ext cx="656724" cy="1588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ecd174">
                    <a:alpha val="100000"/>
                  </a:srgbClr>
                </a:solidFill>
                <a:prstDash val="solid"/>
              </a:ln>
            </p:spPr>
          </p:cxnSp>
        </p:grpSp>
        <p:grpSp>
          <p:nvGrpSpPr>
            <p:cNvPr id="68" name=""/>
            <p:cNvGrpSpPr/>
            <p:nvPr/>
          </p:nvGrpSpPr>
          <p:grpSpPr>
            <a:xfrm rot="0">
              <a:off x="7298243" y="5716868"/>
              <a:ext cx="1427011" cy="710290"/>
              <a:chOff x="5450530" y="4978039"/>
              <a:chExt cx="1427011" cy="710290"/>
            </a:xfrm>
          </p:grpSpPr>
          <p:sp>
            <p:nvSpPr>
              <p:cNvPr id="69" name=""/>
              <p:cNvSpPr/>
              <p:nvPr/>
            </p:nvSpPr>
            <p:spPr>
              <a:xfrm>
                <a:off x="5450530" y="4978039"/>
                <a:ext cx="1427011" cy="710290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6fa1eb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70" name=""/>
              <p:cNvSpPr txBox="1"/>
              <p:nvPr/>
            </p:nvSpPr>
            <p:spPr>
              <a:xfrm>
                <a:off x="5499342" y="5096977"/>
                <a:ext cx="1326666" cy="50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700" b="1" i="0" u="none" strike="noStrike" kern="1200" cap="none" spc="0" normalizeH="0" baseline="0" mc:Ignorable="hp" hp:hslEmbossed="0">
                    <a:solidFill>
                      <a:srgbClr val="404040"/>
                    </a:solidFill>
                    <a:latin typeface="Calibri"/>
                    <a:ea typeface="맑은 고딕"/>
                    <a:cs typeface="맑은 고딕"/>
                  </a:rPr>
                  <a:t>재산구</a:t>
                </a:r>
                <a:endParaRPr xmlns:mc="http://schemas.openxmlformats.org/markup-compatibility/2006" xmlns:hp="http://schemas.haansoft.com/office/presentation/8.0" kumimoji="0" lang="ko-KR" altLang="en-US" sz="2700" b="1" i="0" u="none" strike="noStrike" kern="1200" cap="none" spc="0" normalizeH="0" baseline="0" mc:Ignorable="hp" hp:hslEmbossed="0">
                  <a:solidFill>
                    <a:srgbClr val="404040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71" name=""/>
            <p:cNvGrpSpPr/>
            <p:nvPr/>
          </p:nvGrpSpPr>
          <p:grpSpPr>
            <a:xfrm rot="0">
              <a:off x="8982333" y="5716906"/>
              <a:ext cx="1427011" cy="712378"/>
              <a:chOff x="5450530" y="4978039"/>
              <a:chExt cx="1427011" cy="712378"/>
            </a:xfrm>
          </p:grpSpPr>
          <p:sp>
            <p:nvSpPr>
              <p:cNvPr id="72" name=""/>
              <p:cNvSpPr/>
              <p:nvPr/>
            </p:nvSpPr>
            <p:spPr>
              <a:xfrm>
                <a:off x="5450530" y="4978039"/>
                <a:ext cx="1427011" cy="710290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6fa1eb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73" name=""/>
              <p:cNvSpPr txBox="1"/>
              <p:nvPr/>
            </p:nvSpPr>
            <p:spPr>
              <a:xfrm>
                <a:off x="5500704" y="4991926"/>
                <a:ext cx="1326666" cy="698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    <a:solidFill>
                      <a:srgbClr val="404040"/>
                    </a:solidFill>
                    <a:latin typeface="Calibri"/>
                    <a:ea typeface="맑은 고딕"/>
                    <a:cs typeface="맑은 고딕"/>
                  </a:rPr>
                  <a:t>지방공공단체조합</a:t>
                </a:r>
    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  <a:solidFill>
                    <a:srgbClr val="404040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grpSp>
          <p:nvGrpSpPr>
            <p:cNvPr id="74" name=""/>
            <p:cNvGrpSpPr/>
            <p:nvPr/>
          </p:nvGrpSpPr>
          <p:grpSpPr>
            <a:xfrm rot="0">
              <a:off x="10523644" y="4992290"/>
              <a:ext cx="1427011" cy="724615"/>
              <a:chOff x="5450530" y="4978039"/>
              <a:chExt cx="1427011" cy="724615"/>
            </a:xfrm>
          </p:grpSpPr>
          <p:sp>
            <p:nvSpPr>
              <p:cNvPr id="75" name=""/>
              <p:cNvSpPr/>
              <p:nvPr/>
            </p:nvSpPr>
            <p:spPr>
              <a:xfrm>
                <a:off x="5450530" y="4978039"/>
                <a:ext cx="1427011" cy="710290"/>
              </a:xfrm>
              <a:prstGeom prst="roundRect">
                <a:avLst>
                  <a:gd name="adj" fmla="val 16667"/>
                </a:avLst>
              </a:prstGeom>
              <a:noFill/>
              <a:ln w="63500" cap="flat" cmpd="sng" algn="ctr">
                <a:solidFill>
                  <a:srgbClr val="6fa1eb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76" name=""/>
              <p:cNvSpPr txBox="1"/>
              <p:nvPr/>
            </p:nvSpPr>
            <p:spPr>
              <a:xfrm>
                <a:off x="5500703" y="5004547"/>
                <a:ext cx="1326666" cy="69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    <a:solidFill>
                      <a:srgbClr val="404040"/>
                    </a:solidFill>
                    <a:latin typeface="Calibri"/>
                    <a:ea typeface="맑은 고딕"/>
                    <a:cs typeface="맑은 고딕"/>
                  </a:rPr>
                  <a:t>지방개발사업단</a:t>
                </a:r>
    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  <a:solidFill>
                    <a:srgbClr val="404040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cxnSp>
          <p:nvCxnSpPr>
            <p:cNvPr id="78" name=""/>
            <p:cNvCxnSpPr>
              <a:stCxn id="15" idx="2"/>
              <a:endCxn id="17" idx="0"/>
            </p:cNvCxnSpPr>
            <p:nvPr/>
          </p:nvCxnSpPr>
          <p:spPr>
            <a:xfrm rot="10800000" flipV="1">
              <a:off x="1893713" y="4086285"/>
              <a:ext cx="1221172" cy="920254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"/>
            <p:cNvCxnSpPr>
              <a:stCxn id="15" idx="2"/>
              <a:endCxn id="21" idx="0"/>
            </p:cNvCxnSpPr>
            <p:nvPr/>
          </p:nvCxnSpPr>
          <p:spPr>
            <a:xfrm>
              <a:off x="3114881" y="4086278"/>
              <a:ext cx="1004915" cy="920262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"/>
            <p:cNvCxnSpPr>
              <a:stCxn id="16" idx="2"/>
              <a:endCxn id="69" idx="0"/>
            </p:cNvCxnSpPr>
            <p:nvPr/>
          </p:nvCxnSpPr>
          <p:spPr>
            <a:xfrm rot="5400000">
              <a:off x="7655066" y="4457951"/>
              <a:ext cx="1615636" cy="902271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"/>
            <p:cNvCxnSpPr>
              <a:endCxn id="72" idx="0"/>
            </p:cNvCxnSpPr>
            <p:nvPr/>
          </p:nvCxnSpPr>
          <p:spPr>
            <a:xfrm rot="16200000" flipH="1">
              <a:off x="8497110" y="4518175"/>
              <a:ext cx="1615636" cy="781823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"/>
            <p:cNvCxnSpPr>
              <a:stCxn id="16" idx="2"/>
              <a:endCxn id="22" idx="0"/>
            </p:cNvCxnSpPr>
            <p:nvPr/>
          </p:nvCxnSpPr>
          <p:spPr>
            <a:xfrm rot="10800000" flipV="1">
              <a:off x="6430524" y="4101269"/>
              <a:ext cx="2483488" cy="891021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"/>
            <p:cNvCxnSpPr>
              <a:stCxn id="16" idx="2"/>
              <a:endCxn id="75" idx="0"/>
            </p:cNvCxnSpPr>
            <p:nvPr/>
          </p:nvCxnSpPr>
          <p:spPr>
            <a:xfrm>
              <a:off x="8914012" y="4101263"/>
              <a:ext cx="2323138" cy="891027"/>
            </a:xfrm>
            <a:prstGeom prst="line">
              <a:avLst/>
            </a:prstGeom>
            <a:ln w="38100">
              <a:solidFill>
                <a:srgbClr val="ecd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669" y="207353"/>
            <a:ext cx="4789171" cy="819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 b="1" spc="-300">
                <a:solidFill>
                  <a:schemeClr val="bg1"/>
                </a:solidFill>
              </a:rPr>
              <a:t>3.</a:t>
            </a:r>
            <a:r>
              <a:rPr lang="ko-KR" altLang="en-US" sz="4800" b="1" spc="-300">
                <a:solidFill>
                  <a:schemeClr val="bg1"/>
                </a:solidFill>
              </a:rPr>
              <a:t> 일본의 행정구역</a:t>
            </a:r>
            <a:endParaRPr lang="ko-KR" altLang="en-US" sz="4800" b="1" spc="-300">
              <a:solidFill>
                <a:schemeClr val="bg1"/>
              </a:solidFill>
            </a:endParaRPr>
          </a:p>
        </p:txBody>
      </p:sp>
      <p:grpSp>
        <p:nvGrpSpPr>
          <p:cNvPr id="16" name=""/>
          <p:cNvGrpSpPr/>
          <p:nvPr/>
        </p:nvGrpSpPr>
        <p:grpSpPr>
          <a:xfrm rot="0">
            <a:off x="4420053" y="2878092"/>
            <a:ext cx="3351893" cy="2013857"/>
            <a:chOff x="5108393" y="2642234"/>
            <a:chExt cx="3351893" cy="2013857"/>
          </a:xfrm>
          <a:solidFill>
            <a:srgbClr val="d9d9d9"/>
          </a:solidFill>
        </p:grpSpPr>
        <p:sp>
          <p:nvSpPr>
            <p:cNvPr id="14" name=""/>
            <p:cNvSpPr/>
            <p:nvPr/>
          </p:nvSpPr>
          <p:spPr>
            <a:xfrm>
              <a:off x="5108393" y="2642234"/>
              <a:ext cx="3351893" cy="2013857"/>
            </a:xfrm>
            <a:prstGeom prst="ellipse">
              <a:avLst/>
            </a:prstGeom>
            <a:grpFill/>
            <a:ln w="6350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15" name=""/>
            <p:cNvSpPr txBox="1"/>
            <p:nvPr/>
          </p:nvSpPr>
          <p:spPr>
            <a:xfrm>
              <a:off x="5196840" y="3337423"/>
              <a:ext cx="3175000" cy="6234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3500" b="1" i="0" u="none" strike="noStrike" kern="1200" cap="none" spc="0" normalizeH="0" baseline="0" mc:Ignorable="hp" hp:hslEmbossed="0">
                  <a:solidFill>
                    <a:srgbClr val="000000"/>
                  </a:solidFill>
                  <a:effectLst/>
                  <a:latin typeface="Calibri"/>
                  <a:ea typeface="맑은 고딕"/>
                  <a:cs typeface="맑은 고딕"/>
                </a:rPr>
                <a:t>지방 공공단체</a:t>
              </a:r>
              <a:endParaRPr xmlns:mc="http://schemas.openxmlformats.org/markup-compatibility/2006" xmlns:hp="http://schemas.haansoft.com/office/presentation/8.0" kumimoji="0" lang="ko-KR" altLang="en-US" sz="3500" b="1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Calibri"/>
                <a:ea typeface="맑은 고딕"/>
                <a:cs typeface="맑은 고딕"/>
              </a:endParaRPr>
            </a:p>
          </p:txBody>
        </p:sp>
      </p:grpSp>
      <p:cxnSp>
        <p:nvCxnSpPr>
          <p:cNvPr id="18" name=""/>
          <p:cNvCxnSpPr>
            <a:stCxn id="14" idx="1"/>
          </p:cNvCxnSpPr>
          <p:nvPr/>
        </p:nvCxnSpPr>
        <p:spPr>
          <a:xfrm rot="16200000" flipV="1">
            <a:off x="4107454" y="2369545"/>
            <a:ext cx="610340" cy="996605"/>
          </a:xfrm>
          <a:prstGeom prst="bentConnector2">
            <a:avLst/>
          </a:prstGeom>
          <a:ln w="254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"/>
          <p:cNvCxnSpPr>
            <a:stCxn id="14" idx="3"/>
          </p:cNvCxnSpPr>
          <p:nvPr/>
        </p:nvCxnSpPr>
        <p:spPr>
          <a:xfrm rot="5400000">
            <a:off x="4023727" y="4487619"/>
            <a:ext cx="777795" cy="996609"/>
          </a:xfrm>
          <a:prstGeom prst="bentConnector2">
            <a:avLst/>
          </a:prstGeom>
          <a:ln w="254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"/>
          <p:cNvCxnSpPr/>
          <p:nvPr/>
        </p:nvCxnSpPr>
        <p:spPr>
          <a:xfrm rot="16200000" flipH="1">
            <a:off x="7383048" y="4487628"/>
            <a:ext cx="777795" cy="996590"/>
          </a:xfrm>
          <a:prstGeom prst="bentConnector2">
            <a:avLst/>
          </a:prstGeom>
          <a:ln w="254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"/>
          <p:cNvCxnSpPr/>
          <p:nvPr/>
        </p:nvCxnSpPr>
        <p:spPr>
          <a:xfrm rot="5400000" flipH="1" flipV="1">
            <a:off x="7447215" y="2379790"/>
            <a:ext cx="610334" cy="996603"/>
          </a:xfrm>
          <a:prstGeom prst="bentConnector2">
            <a:avLst/>
          </a:prstGeom>
          <a:ln w="25400">
            <a:solidFill>
              <a:srgbClr val="595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"/>
          <p:cNvSpPr/>
          <p:nvPr/>
        </p:nvSpPr>
        <p:spPr>
          <a:xfrm>
            <a:off x="8468179" y="2141900"/>
            <a:ext cx="3066143" cy="84155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a6a6a6"/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25" name=""/>
          <p:cNvSpPr/>
          <p:nvPr/>
        </p:nvSpPr>
        <p:spPr>
          <a:xfrm>
            <a:off x="556079" y="2141900"/>
            <a:ext cx="3066143" cy="84155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a6a6a6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26" name=""/>
          <p:cNvSpPr/>
          <p:nvPr/>
        </p:nvSpPr>
        <p:spPr>
          <a:xfrm>
            <a:off x="8468178" y="4891950"/>
            <a:ext cx="3066143" cy="84155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a6a6a6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8595179" y="2291556"/>
            <a:ext cx="2812142" cy="54498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 </a:t>
            </a:r>
            <a:r>
              <a:rPr lang="ko-KR" altLang="en-US" sz="3000"/>
              <a:t>업무관리</a:t>
            </a:r>
            <a:endParaRPr lang="ko-KR" altLang="en-US" sz="3000"/>
          </a:p>
        </p:txBody>
      </p:sp>
      <p:sp>
        <p:nvSpPr>
          <p:cNvPr id="29" name=""/>
          <p:cNvSpPr txBox="1"/>
          <p:nvPr/>
        </p:nvSpPr>
        <p:spPr>
          <a:xfrm>
            <a:off x="8595179" y="5040233"/>
            <a:ext cx="2812142" cy="544989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행정집행권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683079" y="2290184"/>
            <a:ext cx="2812142" cy="54636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재산관리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27" name=""/>
          <p:cNvSpPr/>
          <p:nvPr/>
        </p:nvSpPr>
        <p:spPr>
          <a:xfrm>
            <a:off x="556079" y="4744488"/>
            <a:ext cx="3066143" cy="113648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a6a6a6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481874" y="4852145"/>
            <a:ext cx="3214552" cy="10038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법령의 범위 내 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조례제정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bfbfbf">
              <a:alpha val="100000"/>
            </a:srgbClr>
          </a:solidFill>
          <a:prstDash val="solid"/>
        </a:ln>
      </a:spPr>
      <a:bodyPr anchor="ctr"/>
      <a:lstStyle>
        <a:defPPr marL="0" indent="0" algn="ctr" defTabSz="914400" rtl="0" eaLnBrk="1" latinLnBrk="1" hangingPunct="1">
          <a:lnSpc>
            <a:spcPct val="100000"/>
          </a:lnSpc>
          <a:spcBef>
            <a:spcPct val="0"/>
          </a:spcBef>
          <a:spcAft>
            <a:spcPts val="0"/>
          </a:spcAft>
          <a:buNone/>
          <a:def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<a:solidFill>
              <a:srgbClr val="ffffff"/>
            </a:solidFill>
            <a:latin typeface="Calibri"/>
            <a:ea typeface="맑은 고딕"/>
            <a:cs typeface="맑은 고딕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451</ep:Words>
  <ep:PresentationFormat>화면 슬라이드 쇼(4:3)</ep:PresentationFormat>
  <ep:Paragraphs>83</ep:Paragraphs>
  <ep:Slides>20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한컴오피스</vt:lpstr>
      <vt:lpstr>일본의 지방자치제도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출처</vt:lpstr>
      <vt:lpstr>감사합니다.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2021-10-09T13:13:48.651</dcterms:created>
  <dc:creator>user</dc:creator>
  <cp:lastModifiedBy>user</cp:lastModifiedBy>
  <dcterms:modified xsi:type="dcterms:W3CDTF">2021-11-25T14:50:56.968</dcterms:modified>
  <cp:revision>188</cp:revision>
  <dc:title>일본의 지방자치제도</dc:title>
  <cp:version>1000.0100.01</cp:version>
</cp:coreProperties>
</file>