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59" r:id="rId9"/>
    <p:sldId id="263" r:id="rId10"/>
    <p:sldId id="273" r:id="rId11"/>
    <p:sldId id="276" r:id="rId12"/>
    <p:sldId id="268" r:id="rId13"/>
    <p:sldId id="274" r:id="rId14"/>
    <p:sldId id="267" r:id="rId15"/>
    <p:sldId id="270" r:id="rId16"/>
    <p:sldId id="275" r:id="rId17"/>
    <p:sldId id="271" r:id="rId18"/>
    <p:sldId id="269" r:id="rId19"/>
    <p:sldId id="272" r:id="rId20"/>
    <p:sldId id="266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614AE-AF97-4947-9D8D-6D643311B3EA}" v="269" dt="2021-10-10T11:23:31.227"/>
    <p1510:client id="{63FF913B-D900-4219-A5B6-584427DDB1C9}" v="369" dt="2021-10-10T11:45:26.367"/>
    <p1510:client id="{6F4C677B-F1BF-4990-BAA3-324CB0319510}" v="3500" dt="2021-10-10T13:39:15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0T13:40:01.5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7938 11191 16383 0 0,'0'-4'0'0'0,"4"-2"0"0"0,14 5 0 0 0,18 7 0 0 0,14 6 0 0 0,21 6 0 0 0,16 8 0 0 0,13 4 0 0 0,4-3 0 0 0,1-6 0 0 0,-5-7 0 0 0,-2-5 0 0 0,-1-1 0 0 0,-3-1 0 0 0,3-2 0 0 0,11 3 0 0 0,8 4 0 0 0,11 0 0 0 0,5-2 0 0 0,1-3 0 0 0,-1-2 0 0 0,-4-3 0 0 0,-9-1 0 0 0,-10-1 0 0 0,-12 0 0 0 0,-13 0 0 0 0,-12-1 0 0 0,-11 1 0 0 0,-10-1 0 0 0,-7 1 0 0 0,0 0 0 0 0,-5 0 0 0 0,0 0 0 0 0,6 0 0 0 0,8 0 0 0 0,13 0 0 0 0,16-4 0 0 0,11-2 0 0 0,3-4 0 0 0,3 0 0 0 0,-4 2 0 0 0,-4 1 0 0 0,-10 3 0 0 0,-9 2 0 0 0,-14 1 0 0 0,-11 1 0 0 0,-10 0 0 0 0,-7 0 0 0 0,-4 1 0 0 0,-3-1 0 0 0,0 0 0 0 0,4 1 0 0 0,2-1 0 0 0,4 0 0 0 0,2 0 0 0 0,-2 0 0 0 0,-2 0 0 0 0,-1 0 0 0 0,-3 0 0 0 0,0 0 0 0 0,2 0 0 0 0,2 0 0 0 0,-1 0 0 0 0,0 0 0 0 0,-2 0 0 0 0,-2 0 0 0 0,0 0 0 0 0,0 0 0 0 0,-1 0 0 0 0,0 0 0 0 0,0 0 0 0 0,0 0 0 0 0,4 0 0 0 0,2 0 0 0 0,0 0 0 0 0,-2 0 0 0 0,-5 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7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51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95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98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23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9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346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27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960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49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825D-2B69-4989-8861-A6901ABADB6C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74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78CA2E-C924-4743-9B31-0DAC56275FC5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 altLang="en-US"/>
              <a:t>텍스트를 입력하십시오</a:t>
            </a:r>
          </a:p>
        </p:txBody>
      </p:sp>
      <p:pic>
        <p:nvPicPr>
          <p:cNvPr id="5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4497BF92-80CD-48F5-BA63-C988ACC29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652" y="-1447"/>
            <a:ext cx="8260465" cy="6860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5F008D-AA6A-4FBF-90E8-1CD04E380F8E}"/>
              </a:ext>
            </a:extLst>
          </p:cNvPr>
          <p:cNvSpPr txBox="1"/>
          <p:nvPr/>
        </p:nvSpPr>
        <p:spPr>
          <a:xfrm>
            <a:off x="4100" y="2048960"/>
            <a:ext cx="3833148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4000" b="1" dirty="0">
                <a:ea typeface="맑은 고딕"/>
              </a:rPr>
              <a:t>일본의 </a:t>
            </a:r>
            <a:r>
              <a:rPr lang="ko-KR" altLang="en-US" sz="4400" b="1" dirty="0">
                <a:solidFill>
                  <a:schemeClr val="accent1">
                    <a:lumMod val="75000"/>
                  </a:schemeClr>
                </a:solidFill>
                <a:latin typeface="Batang"/>
                <a:ea typeface="Batang"/>
              </a:rPr>
              <a:t>언어</a:t>
            </a:r>
            <a:r>
              <a:rPr lang="ko-KR" altLang="en-US" sz="4000" b="1" dirty="0">
                <a:ea typeface="맑은 고딕"/>
              </a:rPr>
              <a:t>와</a:t>
            </a:r>
            <a:endParaRPr lang="ko-KR" sz="4000" dirty="0">
              <a:ea typeface="맑은 고딕" panose="020B0503020000020004" pitchFamily="34" charset="-127"/>
            </a:endParaRPr>
          </a:p>
          <a:p>
            <a:pPr algn="ctr"/>
            <a:r>
              <a:rPr lang="ko-KR" altLang="en-US" sz="4400" b="1" dirty="0">
                <a:solidFill>
                  <a:schemeClr val="accent2">
                    <a:lumMod val="75000"/>
                  </a:schemeClr>
                </a:solidFill>
                <a:latin typeface="Batang"/>
                <a:ea typeface="Batang"/>
              </a:rPr>
              <a:t>번역</a:t>
            </a:r>
            <a:r>
              <a:rPr lang="ko-KR" altLang="en-US" sz="4000" b="1" dirty="0">
                <a:ea typeface="맑은 고딕"/>
              </a:rPr>
              <a:t>의 문화</a:t>
            </a:r>
            <a:endParaRPr lang="ko-KR" sz="4000" dirty="0">
              <a:ea typeface="맑은 고딕" panose="020B0503020000020004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FE9BF-068F-4079-AFC4-F7E72C09BC8E}"/>
              </a:ext>
            </a:extLst>
          </p:cNvPr>
          <p:cNvSpPr txBox="1"/>
          <p:nvPr/>
        </p:nvSpPr>
        <p:spPr>
          <a:xfrm>
            <a:off x="552088" y="3426467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2000" b="1" dirty="0">
                <a:latin typeface="Malgun Gothic"/>
                <a:ea typeface="Malgun Gothic"/>
              </a:rPr>
              <a:t>일본어일본학과22002098 김소영</a:t>
            </a:r>
            <a:endParaRPr lang="ko-KR">
              <a:latin typeface="Malgun Gothic"/>
              <a:ea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921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9BD6F724-6C81-4E50-8670-CAAFB1B5A5D9}"/>
              </a:ext>
            </a:extLst>
          </p:cNvPr>
          <p:cNvSpPr txBox="1">
            <a:spLocks/>
          </p:cNvSpPr>
          <p:nvPr/>
        </p:nvSpPr>
        <p:spPr>
          <a:xfrm>
            <a:off x="220884" y="1818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/>
            <a:r>
              <a:rPr lang="en-US" altLang="ko-KR" sz="2600" b="1" dirty="0">
                <a:ea typeface="맑은 고딕"/>
              </a:rPr>
              <a:t>Ⅰ. </a:t>
            </a:r>
            <a:r>
              <a:rPr lang="ko-KR" altLang="en-US" sz="2600" b="1" dirty="0">
                <a:ea typeface="맑은 고딕"/>
              </a:rPr>
              <a:t>일본의 언어 문화</a:t>
            </a:r>
            <a:br>
              <a:rPr lang="en-US" altLang="ko-KR" sz="2600" b="1" dirty="0"/>
            </a:br>
            <a:r>
              <a:rPr lang="en-US" altLang="ko-KR" sz="2600" b="1" dirty="0">
                <a:ea typeface="맑은 고딕"/>
              </a:rPr>
              <a:t> 2. </a:t>
            </a:r>
            <a:r>
              <a:rPr lang="ko-KR" altLang="en-US" sz="2600" b="1" dirty="0">
                <a:ea typeface="맑은 고딕"/>
              </a:rPr>
              <a:t>현재의 일본어</a:t>
            </a:r>
            <a:br>
              <a:rPr lang="en-US" altLang="ko-KR" sz="2600" b="1" dirty="0"/>
            </a:br>
            <a:r>
              <a:rPr lang="en-US" altLang="ko-KR" sz="2600" b="1" dirty="0">
                <a:ea typeface="맑은 고딕"/>
              </a:rPr>
              <a:t>  (1) </a:t>
            </a:r>
            <a:r>
              <a:rPr lang="en-US" altLang="ko-KR" sz="2600" b="1" dirty="0" err="1">
                <a:ea typeface="맑은 고딕"/>
              </a:rPr>
              <a:t>일본의</a:t>
            </a:r>
            <a:r>
              <a:rPr lang="en-US" altLang="ko-KR" sz="2600" b="1" dirty="0">
                <a:ea typeface="맑은 고딕"/>
              </a:rPr>
              <a:t> </a:t>
            </a:r>
            <a:r>
              <a:rPr lang="en-US" altLang="ko-KR" sz="2600" b="1" dirty="0" err="1">
                <a:ea typeface="맑은 고딕"/>
              </a:rPr>
              <a:t>방언</a:t>
            </a:r>
            <a:endParaRPr lang="en-US" altLang="ko-KR" sz="2600" b="1">
              <a:ea typeface="맑은 고딕"/>
            </a:endParaRPr>
          </a:p>
        </p:txBody>
      </p:sp>
      <p:pic>
        <p:nvPicPr>
          <p:cNvPr id="2" name="그림 2" descr="지도이(가) 표시된 사진&#10;&#10;자동 생성된 설명">
            <a:extLst>
              <a:ext uri="{FF2B5EF4-FFF2-40B4-BE49-F238E27FC236}">
                <a16:creationId xmlns:a16="http://schemas.microsoft.com/office/drawing/2014/main" id="{482399A0-ABD9-40A6-AE74-0820B1EAA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730" y="1878663"/>
            <a:ext cx="4508339" cy="4238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510F6A-53ED-4B21-8521-AC1B0CA99BF0}"/>
              </a:ext>
            </a:extLst>
          </p:cNvPr>
          <p:cNvSpPr txBox="1"/>
          <p:nvPr/>
        </p:nvSpPr>
        <p:spPr>
          <a:xfrm>
            <a:off x="4539326" y="6314109"/>
            <a:ext cx="36691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b="1" dirty="0">
                <a:ea typeface="맑은 고딕"/>
              </a:rPr>
              <a:t>방언이 지역마다 세분화 되어있음.</a:t>
            </a:r>
          </a:p>
        </p:txBody>
      </p:sp>
    </p:spTree>
    <p:extLst>
      <p:ext uri="{BB962C8B-B14F-4D97-AF65-F5344CB8AC3E}">
        <p14:creationId xmlns:p14="http://schemas.microsoft.com/office/powerpoint/2010/main" val="15233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>
            <a:extLst>
              <a:ext uri="{FF2B5EF4-FFF2-40B4-BE49-F238E27FC236}">
                <a16:creationId xmlns:a16="http://schemas.microsoft.com/office/drawing/2014/main" id="{9BD6F724-6C81-4E50-8670-CAAFB1B5A5D9}"/>
              </a:ext>
            </a:extLst>
          </p:cNvPr>
          <p:cNvSpPr txBox="1">
            <a:spLocks/>
          </p:cNvSpPr>
          <p:nvPr/>
        </p:nvSpPr>
        <p:spPr>
          <a:xfrm>
            <a:off x="648929" y="629266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>
              <a:spcAft>
                <a:spcPts val="600"/>
              </a:spcAft>
            </a:pPr>
            <a:r>
              <a:rPr lang="en-US" altLang="ko-KR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Ⅰ. </a:t>
            </a:r>
            <a:r>
              <a:rPr lang="ko-KR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일본의 언어 문화</a:t>
            </a:r>
            <a:br>
              <a:rPr lang="en-US" altLang="ko-KR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ko-KR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2. </a:t>
            </a:r>
            <a:r>
              <a:rPr lang="ko-KR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현재의 일본어</a:t>
            </a:r>
            <a:br>
              <a:rPr lang="en-US" altLang="ko-KR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ko-KR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 (</a:t>
            </a:r>
            <a:r>
              <a:rPr lang="ko-KR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２</a:t>
            </a:r>
            <a:r>
              <a:rPr lang="en-US" altLang="ko-KR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 </a:t>
            </a:r>
            <a:r>
              <a:rPr lang="ko-KR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일본</a:t>
            </a:r>
            <a:r>
              <a:rPr lang="en-US" altLang="ko-KR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방언의</a:t>
            </a:r>
            <a:r>
              <a:rPr lang="en-US" altLang="ko-KR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역사</a:t>
            </a:r>
            <a:endParaRPr lang="en-US" altLang="ko-KR" sz="24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1C09AB-B146-4EF7-AFEE-DF3886F85DCC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b="1"/>
              <a:t>헤이안 시대부터 가마쿠라 시대에 걸친 문헌에서는 지방의 언어가 거칠고 촌스럽다고 하는 데 그쳐</a:t>
            </a:r>
            <a:r>
              <a:rPr lang="en-US" altLang="ko-KR" sz="1400" b="1"/>
              <a:t>, </a:t>
            </a:r>
            <a:r>
              <a:rPr lang="ko-KR" altLang="en-US" sz="1400" b="1"/>
              <a:t>소수의 어휘만 기록이 될 뿐 방언의 전체상은 불분명함</a:t>
            </a:r>
            <a:r>
              <a:rPr lang="en-US" altLang="ko-KR" sz="1400" b="1"/>
              <a:t>.</a:t>
            </a:r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400" b="1"/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b="1"/>
              <a:t>전국시대 이후 각지의 방언이 드러난 서적이 나타나기 시작함</a:t>
            </a:r>
            <a:r>
              <a:rPr lang="en-US" altLang="ko-KR" sz="1400" b="1"/>
              <a:t>. 『</a:t>
            </a:r>
            <a:r>
              <a:rPr lang="ko-KR" altLang="en-US" sz="1400" b="1"/>
              <a:t>京へ筑紫に坂東さ</a:t>
            </a:r>
            <a:r>
              <a:rPr lang="en-US" altLang="ko-KR" sz="1400" b="1"/>
              <a:t>』</a:t>
            </a:r>
            <a:r>
              <a:rPr lang="ko-KR" altLang="en-US" sz="1400" b="1"/>
              <a:t>라는 속담이 있어</a:t>
            </a:r>
            <a:r>
              <a:rPr lang="en-US" altLang="ko-KR" sz="1400" b="1"/>
              <a:t>, </a:t>
            </a:r>
            <a:r>
              <a:rPr lang="ko-KR" altLang="en-US" sz="1400" b="1"/>
              <a:t>당시 중앙과 큐슈</a:t>
            </a:r>
            <a:r>
              <a:rPr lang="en-US" altLang="ko-KR" sz="1400" b="1"/>
              <a:t>, </a:t>
            </a:r>
            <a:r>
              <a:rPr lang="ko-KR" altLang="en-US" sz="1400" b="1"/>
              <a:t>히가시쿠니의</a:t>
            </a:r>
            <a:r>
              <a:rPr lang="en-US" altLang="ko-KR" sz="1400" b="1"/>
              <a:t> 3</a:t>
            </a:r>
            <a:r>
              <a:rPr lang="ko-KR" altLang="en-US" sz="1400" b="1"/>
              <a:t>개의 방언권이 존재하였음을 말해 줌</a:t>
            </a:r>
            <a:r>
              <a:rPr lang="en-US" altLang="ko-KR" sz="1400" b="1"/>
              <a:t>.</a:t>
            </a:r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400" b="1"/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400" b="1"/>
              <a:t>  </a:t>
            </a:r>
            <a:r>
              <a:rPr lang="ko-KR" altLang="en-US" sz="1400" b="1"/>
              <a:t>메이지 시대 말의 통일이 요구되자 도쿄 방언을 바탕으로 표준어를 확립하여 보급하려는 움직임이 일어 남</a:t>
            </a:r>
            <a:r>
              <a:rPr lang="en-US" altLang="ko-KR" sz="1400" b="1"/>
              <a:t>.</a:t>
            </a:r>
            <a:endParaRPr lang="en-US" altLang="ko-KR" sz="1400"/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400" b="1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336C43EA-4C3C-4073-868F-E2CED14B0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2133221"/>
            <a:ext cx="6019331" cy="25883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19559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9BD6F724-6C81-4E50-8670-CAAFB1B5A5D9}"/>
              </a:ext>
            </a:extLst>
          </p:cNvPr>
          <p:cNvSpPr txBox="1">
            <a:spLocks/>
          </p:cNvSpPr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>
              <a:spcAft>
                <a:spcPts val="600"/>
              </a:spcAft>
            </a:pPr>
            <a:r>
              <a:rPr lang="en-US" altLang="ko-KR" sz="3000" b="1" kern="1200" dirty="0">
                <a:latin typeface="+mj-lt"/>
                <a:ea typeface="맑은 고딕"/>
                <a:cs typeface="+mj-cs"/>
              </a:rPr>
              <a:t>Ⅰ. </a:t>
            </a:r>
            <a:r>
              <a:rPr lang="ko-KR" altLang="en-US" sz="3000" b="1" kern="1200" dirty="0">
                <a:latin typeface="+mj-lt"/>
                <a:ea typeface="맑은 고딕"/>
                <a:cs typeface="+mj-cs"/>
              </a:rPr>
              <a:t>일본의 언어 문화</a:t>
            </a:r>
            <a:br>
              <a:rPr lang="en-US" altLang="ko-KR" sz="3000" b="1" kern="1200" dirty="0"/>
            </a:br>
            <a:r>
              <a:rPr lang="en-US" altLang="ko-KR" sz="3000" b="1" kern="1200" dirty="0">
                <a:latin typeface="+mj-lt"/>
                <a:ea typeface="맑은 고딕"/>
                <a:cs typeface="+mj-cs"/>
              </a:rPr>
              <a:t> 2. </a:t>
            </a:r>
            <a:r>
              <a:rPr lang="ko-KR" altLang="en-US" sz="3000" b="1" kern="1200" dirty="0">
                <a:latin typeface="+mj-lt"/>
                <a:ea typeface="맑은 고딕"/>
                <a:cs typeface="+mj-cs"/>
              </a:rPr>
              <a:t>현재의 일본어</a:t>
            </a:r>
            <a:br>
              <a:rPr lang="en-US" altLang="ko-KR" sz="3000" b="1" kern="1200" dirty="0"/>
            </a:br>
            <a:r>
              <a:rPr lang="en-US" altLang="ko-KR" sz="3000" b="1" kern="1200" dirty="0">
                <a:latin typeface="+mj-lt"/>
                <a:ea typeface="맑은 고딕"/>
                <a:cs typeface="+mj-cs"/>
              </a:rPr>
              <a:t>  (</a:t>
            </a:r>
            <a:r>
              <a:rPr lang="en-US" altLang="ko-KR" sz="3000" b="1" dirty="0">
                <a:ea typeface="맑은 고딕"/>
              </a:rPr>
              <a:t>3</a:t>
            </a:r>
            <a:r>
              <a:rPr lang="en-US" altLang="ko-KR" sz="3000" b="1" kern="1200" dirty="0">
                <a:latin typeface="+mj-lt"/>
                <a:ea typeface="맑은 고딕"/>
                <a:cs typeface="+mj-cs"/>
              </a:rPr>
              <a:t>) </a:t>
            </a:r>
            <a:r>
              <a:rPr lang="ko-KR" altLang="en-US" sz="3000" b="1" kern="1200" dirty="0">
                <a:latin typeface="+mj-lt"/>
                <a:ea typeface="맑은 고딕"/>
                <a:cs typeface="+mj-cs"/>
              </a:rPr>
              <a:t>젊은</a:t>
            </a:r>
            <a:r>
              <a:rPr lang="en-US" altLang="ko-KR" sz="3000" b="1" kern="1200" dirty="0">
                <a:latin typeface="+mj-lt"/>
                <a:ea typeface="맑은 고딕"/>
                <a:cs typeface="+mj-cs"/>
              </a:rPr>
              <a:t> </a:t>
            </a:r>
            <a:r>
              <a:rPr lang="ko-KR" altLang="en-US" sz="3000" b="1" kern="1200" dirty="0">
                <a:latin typeface="+mj-lt"/>
                <a:ea typeface="맑은 고딕"/>
                <a:cs typeface="+mj-cs"/>
              </a:rPr>
              <a:t>세대의</a:t>
            </a:r>
            <a:r>
              <a:rPr lang="en-US" altLang="ko-KR" sz="3000" b="1" kern="1200" dirty="0">
                <a:latin typeface="+mj-lt"/>
                <a:ea typeface="맑은 고딕"/>
                <a:cs typeface="+mj-cs"/>
              </a:rPr>
              <a:t> </a:t>
            </a:r>
            <a:r>
              <a:rPr lang="ko-KR" altLang="en-US" sz="3000" b="1" kern="1200" dirty="0">
                <a:latin typeface="+mj-lt"/>
                <a:ea typeface="맑은 고딕"/>
                <a:cs typeface="+mj-cs"/>
              </a:rPr>
              <a:t>언어</a:t>
            </a:r>
            <a:endParaRPr lang="ko-KR" altLang="en-US" sz="3000" b="1" kern="1200" dirty="0">
              <a:latin typeface="+mj-lt"/>
              <a:ea typeface="맑은 고딕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3B14CF-9640-4ACB-BA4F-8AC105A85CC1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/>
              <a:t>일본어의 변화에 대한 비판의 화살은 종종 젊은 세대로 향함</a:t>
            </a:r>
            <a:r>
              <a:rPr lang="en-US" altLang="ko-KR" sz="2200" b="1"/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200" b="1"/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200" b="1"/>
              <a:t> </a:t>
            </a:r>
            <a:r>
              <a:rPr lang="ko-KR" altLang="en-US" sz="2200" b="1"/>
              <a:t>젊은 세대는 구세대가 사용하지 않았던 언어 및 언어 습관을 활발하게 창출하여</a:t>
            </a:r>
            <a:r>
              <a:rPr lang="en-US" altLang="ko-KR" sz="2200" b="1"/>
              <a:t>, </a:t>
            </a:r>
            <a:r>
              <a:rPr lang="ko-KR" altLang="en-US" sz="2200" b="1"/>
              <a:t>때로는 위 세대가</a:t>
            </a:r>
            <a:r>
              <a:rPr lang="en-US" altLang="ko-KR" sz="2200" b="1"/>
              <a:t> </a:t>
            </a:r>
            <a:r>
              <a:rPr lang="ko-KR" altLang="en-US" sz="2200" b="1"/>
              <a:t>위화감을 느끼게 됨</a:t>
            </a:r>
            <a:r>
              <a:rPr lang="en-US" altLang="ko-KR" sz="2200" b="1"/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200"/>
          </a:p>
        </p:txBody>
      </p:sp>
      <p:pic>
        <p:nvPicPr>
          <p:cNvPr id="3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7218A00B-C345-4A1D-A2DA-030913F0B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054349"/>
            <a:ext cx="5458968" cy="474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4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9BD6F724-6C81-4E50-8670-CAAFB1B5A5D9}"/>
              </a:ext>
            </a:extLst>
          </p:cNvPr>
          <p:cNvSpPr txBox="1">
            <a:spLocks/>
          </p:cNvSpPr>
          <p:nvPr/>
        </p:nvSpPr>
        <p:spPr>
          <a:xfrm>
            <a:off x="638881" y="45720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latinLnBrk="0">
              <a:spcAft>
                <a:spcPts val="600"/>
              </a:spcAft>
            </a:pPr>
            <a:r>
              <a:rPr lang="en-US" altLang="ko-KR" sz="3100" b="1" dirty="0">
                <a:ea typeface="맑은 고딕"/>
              </a:rPr>
              <a:t>Ⅰ. </a:t>
            </a:r>
            <a:r>
              <a:rPr lang="ko-KR" altLang="en-US" sz="3100" b="1" dirty="0">
                <a:ea typeface="맑은 고딕"/>
              </a:rPr>
              <a:t>일본의 언어 문화</a:t>
            </a:r>
            <a:br>
              <a:rPr lang="en-US" altLang="ko-KR" sz="3100" b="1" dirty="0"/>
            </a:br>
            <a:r>
              <a:rPr lang="en-US" altLang="ko-KR" sz="3100" b="1" dirty="0">
                <a:ea typeface="맑은 고딕"/>
              </a:rPr>
              <a:t> 2. </a:t>
            </a:r>
            <a:r>
              <a:rPr lang="ko-KR" altLang="en-US" sz="3100" b="1" dirty="0">
                <a:ea typeface="맑은 고딕"/>
              </a:rPr>
              <a:t>현재의 일본어</a:t>
            </a:r>
            <a:br>
              <a:rPr lang="en-US" altLang="ko-KR" sz="3100" b="1" dirty="0"/>
            </a:br>
            <a:r>
              <a:rPr lang="en-US" altLang="ko-KR" sz="3100" b="1" dirty="0">
                <a:ea typeface="맑은 고딕"/>
              </a:rPr>
              <a:t>  (3) </a:t>
            </a:r>
            <a:r>
              <a:rPr lang="ko-KR" altLang="en-US" sz="3100" b="1" dirty="0">
                <a:ea typeface="맑은 고딕"/>
              </a:rPr>
              <a:t>젊은</a:t>
            </a:r>
            <a:r>
              <a:rPr lang="en-US" altLang="ko-KR" sz="3100" b="1" dirty="0">
                <a:ea typeface="맑은 고딕"/>
              </a:rPr>
              <a:t> </a:t>
            </a:r>
            <a:r>
              <a:rPr lang="ko-KR" altLang="en-US" sz="3100" b="1" dirty="0">
                <a:ea typeface="맑은 고딕"/>
              </a:rPr>
              <a:t>세대의</a:t>
            </a:r>
            <a:r>
              <a:rPr lang="en-US" altLang="ko-KR" sz="3100" b="1" dirty="0">
                <a:ea typeface="맑은 고딕"/>
              </a:rPr>
              <a:t> </a:t>
            </a:r>
            <a:r>
              <a:rPr lang="ko-KR" altLang="en-US" sz="3100" b="1" dirty="0">
                <a:ea typeface="맑은 고딕"/>
              </a:rPr>
              <a:t>언어</a:t>
            </a:r>
            <a:endParaRPr lang="en-US" altLang="ko-KR" sz="3100" b="1" dirty="0">
              <a:ea typeface="맑은 고딕"/>
            </a:endParaRP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그림 4" descr="테이블이(가) 표시된 사진&#10;&#10;자동 생성된 설명">
            <a:extLst>
              <a:ext uri="{FF2B5EF4-FFF2-40B4-BE49-F238E27FC236}">
                <a16:creationId xmlns:a16="http://schemas.microsoft.com/office/drawing/2014/main" id="{29BE246A-F212-4B25-87C6-F9A693167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863" y="2382186"/>
            <a:ext cx="2681832" cy="3991607"/>
          </a:xfrm>
          <a:prstGeom prst="rect">
            <a:avLst/>
          </a:prstGeom>
        </p:spPr>
      </p:pic>
      <p:pic>
        <p:nvPicPr>
          <p:cNvPr id="5" name="그림 5">
            <a:extLst>
              <a:ext uri="{FF2B5EF4-FFF2-40B4-BE49-F238E27FC236}">
                <a16:creationId xmlns:a16="http://schemas.microsoft.com/office/drawing/2014/main" id="{885258DB-AF30-49F3-9BDC-8DB0CB3CE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762" y="2675303"/>
            <a:ext cx="5614416" cy="31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5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7F7F3AC-7C62-42BB-9538-D0C00C38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6600" b="1" dirty="0">
                <a:ea typeface="맑은 고딕"/>
              </a:rPr>
              <a:t>Ⅱ</a:t>
            </a:r>
            <a:r>
              <a:rPr lang="en-US" altLang="ko-KR" sz="6600" b="1" kern="1200" dirty="0">
                <a:latin typeface="+mj-lt"/>
                <a:ea typeface="맑은 고딕"/>
                <a:cs typeface="+mj-cs"/>
              </a:rPr>
              <a:t>. </a:t>
            </a:r>
            <a:r>
              <a:rPr lang="ko-KR" altLang="en-US" sz="6600" b="1" kern="1200" dirty="0">
                <a:latin typeface="+mj-lt"/>
                <a:ea typeface="맑은 고딕"/>
                <a:cs typeface="+mj-cs"/>
              </a:rPr>
              <a:t>일본의 </a:t>
            </a:r>
            <a:r>
              <a:rPr lang="ko-KR" altLang="en-US" sz="6600" b="1" dirty="0">
                <a:ea typeface="맑은 고딕"/>
              </a:rPr>
              <a:t>번역 </a:t>
            </a:r>
            <a:r>
              <a:rPr lang="ko-KR" altLang="en-US" sz="6600" b="1" kern="1200" dirty="0">
                <a:latin typeface="+mj-lt"/>
                <a:ea typeface="맑은 고딕"/>
                <a:cs typeface="+mj-cs"/>
              </a:rPr>
              <a:t>문화</a:t>
            </a:r>
            <a:br>
              <a:rPr lang="en-US" altLang="ko-KR" sz="6600" b="1" kern="1200" dirty="0"/>
            </a:br>
            <a:r>
              <a:rPr lang="en-US" altLang="ko-KR" sz="6600" b="1" kern="1200" dirty="0">
                <a:latin typeface="+mj-lt"/>
                <a:ea typeface="맑은 고딕"/>
                <a:cs typeface="+mj-cs"/>
              </a:rPr>
              <a:t> 1.</a:t>
            </a:r>
            <a:r>
              <a:rPr lang="en-US" altLang="ko-KR" sz="6600" b="1" dirty="0">
                <a:ea typeface="맑은 고딕"/>
              </a:rPr>
              <a:t> </a:t>
            </a:r>
            <a:r>
              <a:rPr lang="en-US" altLang="ko-KR" sz="6600" b="1" dirty="0" err="1">
                <a:ea typeface="맑은 고딕"/>
              </a:rPr>
              <a:t>번역의</a:t>
            </a:r>
            <a:r>
              <a:rPr lang="en-US" altLang="ko-KR" sz="6600" b="1" dirty="0">
                <a:ea typeface="맑은 고딕"/>
              </a:rPr>
              <a:t> </a:t>
            </a:r>
            <a:r>
              <a:rPr lang="en-US" altLang="ko-KR" sz="6600" b="1" dirty="0" err="1">
                <a:ea typeface="맑은 고딕"/>
              </a:rPr>
              <a:t>역사</a:t>
            </a:r>
            <a:endParaRPr lang="ko-KR" altLang="en-US" sz="6600" b="1" kern="1200" dirty="0" err="1">
              <a:latin typeface="+mj-lt"/>
              <a:ea typeface="맑은 고딕"/>
            </a:endParaRP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26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9BD6F724-6C81-4E50-8670-CAAFB1B5A5D9}"/>
              </a:ext>
            </a:extLst>
          </p:cNvPr>
          <p:cNvSpPr txBox="1">
            <a:spLocks/>
          </p:cNvSpPr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>
              <a:spcAft>
                <a:spcPts val="600"/>
              </a:spcAft>
            </a:pPr>
            <a:r>
              <a:rPr lang="en-US" altLang="ko-KR" sz="3000" b="1" kern="1200" dirty="0">
                <a:latin typeface="+mj-lt"/>
                <a:ea typeface="맑은 고딕"/>
                <a:cs typeface="+mj-cs"/>
              </a:rPr>
              <a:t>Ⅰ. </a:t>
            </a:r>
            <a:r>
              <a:rPr lang="ko-KR" altLang="en-US" sz="3000" b="1" kern="1200" dirty="0">
                <a:latin typeface="+mj-lt"/>
                <a:ea typeface="맑은 고딕"/>
                <a:cs typeface="+mj-cs"/>
              </a:rPr>
              <a:t>일본의 번역 문화</a:t>
            </a:r>
            <a:br>
              <a:rPr lang="en-US" altLang="ko-KR" sz="3000" b="1" kern="1200" dirty="0"/>
            </a:br>
            <a:r>
              <a:rPr lang="en-US" altLang="ko-KR" sz="3000" b="1" kern="1200" dirty="0">
                <a:latin typeface="+mj-lt"/>
                <a:ea typeface="맑은 고딕"/>
                <a:cs typeface="+mj-cs"/>
              </a:rPr>
              <a:t> 1.</a:t>
            </a:r>
            <a:r>
              <a:rPr lang="en-US" altLang="ko-KR" sz="3000" b="1" dirty="0">
                <a:ea typeface="맑은 고딕"/>
              </a:rPr>
              <a:t> </a:t>
            </a:r>
            <a:r>
              <a:rPr lang="en-US" altLang="ko-KR" sz="3000" b="1" dirty="0" err="1">
                <a:ea typeface="맑은 고딕"/>
              </a:rPr>
              <a:t>번역의</a:t>
            </a:r>
            <a:r>
              <a:rPr lang="en-US" altLang="ko-KR" sz="3000" b="1" dirty="0">
                <a:ea typeface="맑은 고딕"/>
              </a:rPr>
              <a:t> </a:t>
            </a:r>
            <a:r>
              <a:rPr lang="en-US" altLang="ko-KR" sz="3000" b="1" kern="1200" dirty="0" err="1">
                <a:latin typeface="+mj-lt"/>
                <a:ea typeface="맑은 고딕"/>
                <a:cs typeface="+mj-cs"/>
              </a:rPr>
              <a:t>역사</a:t>
            </a:r>
            <a:endParaRPr lang="en-US" altLang="ko-KR" sz="3000" b="1" kern="1200" dirty="0" err="1"/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F98BDF-CD7B-4F5D-9713-81AE1133B5E7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500" b="1" dirty="0">
                <a:ea typeface="맑은 고딕"/>
              </a:rPr>
              <a:t>일본은 고대 이후 인접한 국가인 중국의 문헌을 번역하여 익히고 문명 수준을 향상해옴</a:t>
            </a:r>
            <a:r>
              <a:rPr lang="en-US" altLang="ko-KR" sz="1500" b="1" dirty="0">
                <a:ea typeface="맑은 고딕"/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500" b="1"/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500" b="1" dirty="0">
                <a:ea typeface="맑은 고딕"/>
              </a:rPr>
              <a:t> 1774</a:t>
            </a:r>
            <a:r>
              <a:rPr lang="ko-KR" altLang="en-US" sz="1500" b="1" dirty="0">
                <a:ea typeface="맑은 고딕"/>
              </a:rPr>
              <a:t>년 해체 신서 번역 출판을 계기로 하여 </a:t>
            </a:r>
            <a:r>
              <a:rPr lang="en-US" altLang="ko-KR" sz="1500" b="1" dirty="0">
                <a:ea typeface="맑은 고딕"/>
              </a:rPr>
              <a:t>18</a:t>
            </a:r>
            <a:r>
              <a:rPr lang="ko-KR" altLang="en-US" sz="1500" b="1" dirty="0">
                <a:ea typeface="맑은 고딕"/>
              </a:rPr>
              <a:t>세기 후반 이후 활발하게 유럽의 문헌이 번역됨</a:t>
            </a:r>
            <a:r>
              <a:rPr lang="en-US" altLang="ko-KR" sz="1500" b="1" dirty="0">
                <a:ea typeface="맑은 고딕"/>
              </a:rPr>
              <a:t>. 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500" b="1"/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500" b="1" dirty="0">
                <a:ea typeface="맑은 고딕"/>
              </a:rPr>
              <a:t>이와 같은 번역은 일본과 유일하게 통상관계가 있었던 네덜란드의 언어로 이루어짐</a:t>
            </a:r>
            <a:r>
              <a:rPr lang="en-US" altLang="ko-KR" sz="1500" b="1" dirty="0">
                <a:ea typeface="맑은 고딕"/>
              </a:rPr>
              <a:t>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500" b="1"/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500" b="1" dirty="0">
                <a:ea typeface="맑은 고딕"/>
              </a:rPr>
              <a:t> </a:t>
            </a:r>
            <a:r>
              <a:rPr lang="ko-KR" altLang="en-US" sz="1500" b="1" dirty="0">
                <a:ea typeface="맑은 고딕"/>
              </a:rPr>
              <a:t>이러한 이유로 번역자하고 불리었으며 서양과학을 익힌 학자들은 </a:t>
            </a:r>
            <a:r>
              <a:rPr lang="ko-KR" altLang="en-US" sz="1500" b="1" dirty="0" err="1">
                <a:ea typeface="맑은 고딕"/>
              </a:rPr>
              <a:t>난학</a:t>
            </a:r>
            <a:r>
              <a:rPr lang="en-US" altLang="ko-KR" sz="1500" b="1" dirty="0">
                <a:ea typeface="맑은 고딕"/>
              </a:rPr>
              <a:t>(</a:t>
            </a:r>
            <a:r>
              <a:rPr lang="ko-KR" altLang="en-US" sz="1500" b="1" dirty="0">
                <a:ea typeface="맑은 고딕"/>
              </a:rPr>
              <a:t>네덜란드학</a:t>
            </a:r>
            <a:r>
              <a:rPr lang="en-US" altLang="ko-KR" sz="1500" b="1" dirty="0">
                <a:ea typeface="맑은 고딕"/>
              </a:rPr>
              <a:t>)</a:t>
            </a:r>
            <a:r>
              <a:rPr lang="ko-KR" altLang="en-US" sz="1500" b="1" dirty="0">
                <a:ea typeface="맑은 고딕"/>
              </a:rPr>
              <a:t>자라고 부름</a:t>
            </a:r>
            <a:r>
              <a:rPr lang="en-US" altLang="ko-KR" sz="1500" b="1" dirty="0">
                <a:ea typeface="맑은 고딕"/>
              </a:rPr>
              <a:t>.</a:t>
            </a: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1500" dirty="0">
                <a:ea typeface="맑은 고딕"/>
              </a:rPr>
              <a:t>  </a:t>
            </a:r>
          </a:p>
        </p:txBody>
      </p:sp>
      <p:pic>
        <p:nvPicPr>
          <p:cNvPr id="3" name="그림 3">
            <a:extLst>
              <a:ext uri="{FF2B5EF4-FFF2-40B4-BE49-F238E27FC236}">
                <a16:creationId xmlns:a16="http://schemas.microsoft.com/office/drawing/2014/main" id="{9EE7BFF8-4E5B-4029-A7BE-867EE1579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618" y="640080"/>
            <a:ext cx="4573828" cy="5577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6FBB07-8C14-4509-95CC-69DC3E9DE00F}"/>
              </a:ext>
            </a:extLst>
          </p:cNvPr>
          <p:cNvSpPr txBox="1"/>
          <p:nvPr/>
        </p:nvSpPr>
        <p:spPr>
          <a:xfrm>
            <a:off x="6690288" y="6227299"/>
            <a:ext cx="438294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sz="1400" dirty="0">
                <a:ea typeface="+mn-lt"/>
                <a:cs typeface="+mn-lt"/>
              </a:rPr>
              <a:t>에도시대의 </a:t>
            </a:r>
            <a:r>
              <a:rPr lang="ko-KR" sz="1400" dirty="0" err="1">
                <a:ea typeface="+mn-lt"/>
                <a:cs typeface="+mn-lt"/>
              </a:rPr>
              <a:t>난학자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altLang="en-US" sz="1400" dirty="0" err="1">
                <a:ea typeface="+mn-lt"/>
                <a:cs typeface="+mn-lt"/>
              </a:rPr>
              <a:t>히라가겐나이의</a:t>
            </a:r>
            <a:r>
              <a:rPr lang="ko-KR" sz="1400" dirty="0">
                <a:ea typeface="+mn-lt"/>
                <a:cs typeface="+mn-lt"/>
              </a:rPr>
              <a:t> 초상</a:t>
            </a:r>
            <a:endParaRPr lang="ko-KR" sz="1400" dirty="0"/>
          </a:p>
        </p:txBody>
      </p:sp>
    </p:spTree>
    <p:extLst>
      <p:ext uri="{BB962C8B-B14F-4D97-AF65-F5344CB8AC3E}">
        <p14:creationId xmlns:p14="http://schemas.microsoft.com/office/powerpoint/2010/main" val="20023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9BD6F724-6C81-4E50-8670-CAAFB1B5A5D9}"/>
              </a:ext>
            </a:extLst>
          </p:cNvPr>
          <p:cNvSpPr txBox="1">
            <a:spLocks/>
          </p:cNvSpPr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>
              <a:spcAft>
                <a:spcPts val="600"/>
              </a:spcAft>
            </a:pPr>
            <a:r>
              <a:rPr lang="en-US" altLang="ko-KR" sz="3000" b="1" kern="1200" dirty="0">
                <a:latin typeface="+mj-lt"/>
                <a:ea typeface="맑은 고딕"/>
                <a:cs typeface="+mj-cs"/>
              </a:rPr>
              <a:t>Ⅰ. </a:t>
            </a:r>
            <a:r>
              <a:rPr lang="ko-KR" altLang="en-US" sz="3000" b="1" kern="1200" dirty="0">
                <a:latin typeface="+mj-lt"/>
                <a:ea typeface="맑은 고딕"/>
                <a:cs typeface="+mj-cs"/>
              </a:rPr>
              <a:t>일본의 번역 문화</a:t>
            </a:r>
            <a:br>
              <a:rPr lang="en-US" altLang="ko-KR" sz="3000" b="1" kern="1200" dirty="0"/>
            </a:br>
            <a:r>
              <a:rPr lang="en-US" altLang="ko-KR" sz="3000" b="1" kern="1200" dirty="0">
                <a:latin typeface="+mj-lt"/>
                <a:ea typeface="맑은 고딕"/>
                <a:cs typeface="+mj-cs"/>
              </a:rPr>
              <a:t> 1.</a:t>
            </a:r>
            <a:r>
              <a:rPr lang="en-US" altLang="ko-KR" sz="3000" b="1" dirty="0">
                <a:ea typeface="맑은 고딕"/>
              </a:rPr>
              <a:t> </a:t>
            </a:r>
            <a:r>
              <a:rPr lang="en-US" altLang="ko-KR" sz="3000" b="1" dirty="0" err="1">
                <a:ea typeface="맑은 고딕"/>
              </a:rPr>
              <a:t>번역의</a:t>
            </a:r>
            <a:r>
              <a:rPr lang="en-US" altLang="ko-KR" sz="3000" b="1" dirty="0">
                <a:ea typeface="맑은 고딕"/>
              </a:rPr>
              <a:t> </a:t>
            </a:r>
            <a:r>
              <a:rPr lang="en-US" altLang="ko-KR" sz="3000" b="1" kern="1200" dirty="0" err="1">
                <a:latin typeface="+mj-lt"/>
                <a:ea typeface="맑은 고딕"/>
                <a:cs typeface="+mj-cs"/>
              </a:rPr>
              <a:t>역사</a:t>
            </a:r>
            <a:endParaRPr lang="en-US" altLang="ko-KR" sz="3000" b="1" kern="1200" dirty="0" err="1"/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F98BDF-CD7B-4F5D-9713-81AE1133B5E7}"/>
              </a:ext>
            </a:extLst>
          </p:cNvPr>
          <p:cNvSpPr txBox="1"/>
          <p:nvPr/>
        </p:nvSpPr>
        <p:spPr>
          <a:xfrm>
            <a:off x="630935" y="2660904"/>
            <a:ext cx="4809243" cy="288232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latinLnBrk="0"/>
            <a:endParaRPr lang="ko-KR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500" b="1" dirty="0">
                <a:ea typeface="+mn-lt"/>
                <a:cs typeface="+mn-lt"/>
              </a:rPr>
              <a:t>에도</a:t>
            </a:r>
            <a:r>
              <a:rPr lang="en-US" altLang="ko-KR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막부가</a:t>
            </a:r>
            <a:r>
              <a:rPr lang="en-US" altLang="ko-KR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몰락하고</a:t>
            </a:r>
            <a:r>
              <a:rPr lang="en-US" altLang="ko-KR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메이지</a:t>
            </a:r>
            <a:r>
              <a:rPr lang="en-US" altLang="ko-KR" sz="1500" b="1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유신이</a:t>
            </a:r>
            <a:r>
              <a:rPr lang="en-US" sz="1500" b="1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일어나면서</a:t>
            </a:r>
            <a:r>
              <a:rPr lang="en-US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이러한</a:t>
            </a:r>
            <a:r>
              <a:rPr lang="en-US" altLang="ko-KR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움직임이</a:t>
            </a:r>
            <a:r>
              <a:rPr lang="en-US" altLang="ko-KR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가속화됨.</a:t>
            </a:r>
            <a:endParaRPr lang="en-US" altLang="ko-KR" b="1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500" b="1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 err="1">
                <a:ea typeface="+mn-lt"/>
                <a:cs typeface="+mn-lt"/>
              </a:rPr>
              <a:t>네덜란드어뿐만</a:t>
            </a:r>
            <a:r>
              <a:rPr lang="en-US" altLang="ko-KR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아니라</a:t>
            </a:r>
            <a:r>
              <a:rPr lang="en-US" altLang="ko-KR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영어와</a:t>
            </a:r>
            <a:r>
              <a:rPr lang="en-US" altLang="ko-KR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프랑스어</a:t>
            </a:r>
            <a:r>
              <a:rPr lang="en-US" altLang="ko-KR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등이</a:t>
            </a:r>
            <a:r>
              <a:rPr lang="en-US" altLang="ko-KR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번역되기</a:t>
            </a:r>
            <a:r>
              <a:rPr lang="en-US" altLang="ko-KR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시작함.</a:t>
            </a:r>
            <a:endParaRPr lang="en-US" b="1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ko-KR" altLang="en-US" sz="1500" b="1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500" b="1" dirty="0">
                <a:ea typeface="+mn-lt"/>
                <a:cs typeface="+mn-lt"/>
              </a:rPr>
              <a:t>다양한</a:t>
            </a:r>
            <a:r>
              <a:rPr lang="en-US" altLang="ko-KR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번역</a:t>
            </a:r>
            <a:r>
              <a:rPr lang="en-US" altLang="ko-KR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문헌이</a:t>
            </a:r>
            <a:r>
              <a:rPr lang="en-US" altLang="ko-KR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한자어의</a:t>
            </a:r>
            <a:r>
              <a:rPr lang="en-US" altLang="ko-KR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형태로</a:t>
            </a:r>
            <a:r>
              <a:rPr lang="en-US" altLang="ko-KR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고안이</a:t>
            </a:r>
            <a:r>
              <a:rPr lang="en-US" altLang="ko-KR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되어</a:t>
            </a:r>
            <a:r>
              <a:rPr lang="en-US" altLang="ko-KR" sz="1500" b="1" dirty="0">
                <a:ea typeface="+mn-lt"/>
                <a:cs typeface="+mn-lt"/>
              </a:rPr>
              <a:t>, </a:t>
            </a:r>
            <a:r>
              <a:rPr lang="ko-KR" altLang="en-US" sz="1500" b="1" dirty="0">
                <a:ea typeface="+mn-lt"/>
                <a:cs typeface="+mn-lt"/>
              </a:rPr>
              <a:t>이른바</a:t>
            </a:r>
            <a:r>
              <a:rPr lang="en-US" altLang="ko-KR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일본식</a:t>
            </a:r>
            <a:r>
              <a:rPr lang="en-US" altLang="ko-KR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한자어로</a:t>
            </a:r>
            <a:r>
              <a:rPr lang="en-US" altLang="ko-KR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활발히</a:t>
            </a:r>
            <a:r>
              <a:rPr lang="en-US" sz="1500" b="1" dirty="0">
                <a:ea typeface="+mn-lt"/>
                <a:cs typeface="+mn-lt"/>
              </a:rPr>
              <a:t> </a:t>
            </a:r>
            <a:r>
              <a:rPr lang="ko-KR" altLang="en-US" sz="1500" b="1" dirty="0">
                <a:ea typeface="+mn-lt"/>
                <a:cs typeface="+mn-lt"/>
              </a:rPr>
              <a:t>유통됨</a:t>
            </a:r>
            <a:r>
              <a:rPr lang="en-US" sz="1500" b="1" dirty="0">
                <a:ea typeface="+mn-lt"/>
                <a:cs typeface="+mn-lt"/>
              </a:rPr>
              <a:t>.</a:t>
            </a:r>
            <a:r>
              <a:rPr lang="en-US" altLang="ko-KR" sz="1500" b="1" dirty="0">
                <a:ea typeface="+mn-lt"/>
                <a:cs typeface="+mn-lt"/>
              </a:rPr>
              <a:t> </a:t>
            </a:r>
            <a:endParaRPr lang="en-US" sz="1500" b="1">
              <a:ea typeface="+mn-lt"/>
              <a:cs typeface="+mn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500" b="1" dirty="0">
              <a:ea typeface="맑은 고딕"/>
            </a:endParaRP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1500" dirty="0">
                <a:ea typeface="맑은 고딕"/>
              </a:rPr>
              <a:t>  </a:t>
            </a:r>
          </a:p>
        </p:txBody>
      </p:sp>
      <p:pic>
        <p:nvPicPr>
          <p:cNvPr id="5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6400C70A-1C10-46E0-A171-0441EC1D4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704" y="1386444"/>
            <a:ext cx="5598287" cy="42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0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5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7F7F3AC-7C62-42BB-9538-D0C00C38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6600" b="1" dirty="0">
                <a:ea typeface="맑은 고딕"/>
              </a:rPr>
              <a:t>Ⅱ</a:t>
            </a:r>
            <a:r>
              <a:rPr lang="en-US" altLang="ko-KR" sz="6600" b="1" kern="1200" dirty="0">
                <a:latin typeface="+mj-lt"/>
                <a:ea typeface="맑은 고딕"/>
                <a:cs typeface="+mj-cs"/>
              </a:rPr>
              <a:t>. </a:t>
            </a:r>
            <a:r>
              <a:rPr lang="ko-KR" altLang="en-US" sz="6600" b="1" kern="1200" dirty="0">
                <a:latin typeface="+mj-lt"/>
                <a:ea typeface="맑은 고딕"/>
                <a:cs typeface="+mj-cs"/>
              </a:rPr>
              <a:t>일본의 </a:t>
            </a:r>
            <a:r>
              <a:rPr lang="ko-KR" altLang="en-US" sz="6600" b="1" dirty="0">
                <a:ea typeface="맑은 고딕"/>
              </a:rPr>
              <a:t>번역 </a:t>
            </a:r>
            <a:r>
              <a:rPr lang="ko-KR" altLang="en-US" sz="6600" b="1" kern="1200" dirty="0">
                <a:latin typeface="+mj-lt"/>
                <a:ea typeface="맑은 고딕"/>
                <a:cs typeface="+mj-cs"/>
              </a:rPr>
              <a:t>문화</a:t>
            </a:r>
            <a:br>
              <a:rPr lang="en-US" altLang="ko-KR" sz="6600" b="1" kern="1200" dirty="0"/>
            </a:br>
            <a:r>
              <a:rPr lang="en-US" altLang="ko-KR" sz="6600" b="1" kern="1200" dirty="0">
                <a:latin typeface="+mj-lt"/>
                <a:ea typeface="맑은 고딕"/>
                <a:cs typeface="+mj-cs"/>
              </a:rPr>
              <a:t> </a:t>
            </a:r>
            <a:r>
              <a:rPr lang="en-US" altLang="ko-KR" sz="6600" b="1" dirty="0">
                <a:ea typeface="맑은 고딕"/>
              </a:rPr>
              <a:t>2</a:t>
            </a:r>
            <a:r>
              <a:rPr lang="en-US" altLang="ko-KR" sz="6600" b="1" kern="1200" dirty="0">
                <a:latin typeface="+mj-lt"/>
                <a:ea typeface="맑은 고딕"/>
                <a:cs typeface="+mj-cs"/>
              </a:rPr>
              <a:t>.</a:t>
            </a:r>
            <a:r>
              <a:rPr lang="en-US" altLang="ko-KR" sz="6600" b="1" dirty="0">
                <a:ea typeface="맑은 고딕"/>
              </a:rPr>
              <a:t> </a:t>
            </a:r>
            <a:r>
              <a:rPr lang="en-US" altLang="ko-KR" sz="6600" b="1" dirty="0" err="1">
                <a:ea typeface="맑은 고딕"/>
              </a:rPr>
              <a:t>다양한</a:t>
            </a:r>
            <a:r>
              <a:rPr lang="en-US" altLang="ko-KR" sz="6600" b="1" dirty="0">
                <a:ea typeface="맑은 고딕"/>
              </a:rPr>
              <a:t> </a:t>
            </a:r>
            <a:r>
              <a:rPr lang="en-US" altLang="ko-KR" sz="6600" b="1" dirty="0" err="1">
                <a:ea typeface="맑은 고딕"/>
              </a:rPr>
              <a:t>번역</a:t>
            </a:r>
            <a:r>
              <a:rPr lang="en-US" altLang="ko-KR" sz="6600" b="1" dirty="0">
                <a:ea typeface="맑은 고딕"/>
              </a:rPr>
              <a:t> </a:t>
            </a:r>
            <a:r>
              <a:rPr lang="en-US" altLang="ko-KR" sz="6600" b="1" dirty="0" err="1">
                <a:ea typeface="맑은 고딕"/>
              </a:rPr>
              <a:t>방법</a:t>
            </a:r>
            <a:endParaRPr lang="en-US" altLang="ko-KR" sz="6600" b="1" kern="1200" dirty="0">
              <a:latin typeface="+mj-lt"/>
              <a:ea typeface="맑은 고딕"/>
            </a:endParaRP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53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1BEEC4D-7BFC-4A80-9545-D90F620A43FA}"/>
              </a:ext>
            </a:extLst>
          </p:cNvPr>
          <p:cNvSpPr txBox="1">
            <a:spLocks/>
          </p:cNvSpPr>
          <p:nvPr/>
        </p:nvSpPr>
        <p:spPr>
          <a:xfrm>
            <a:off x="220884" y="181859"/>
            <a:ext cx="10515600" cy="147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/>
            <a:r>
              <a:rPr lang="en-US" altLang="ko-KR" sz="2600" b="1" dirty="0">
                <a:ea typeface="맑은 고딕"/>
              </a:rPr>
              <a:t>Ⅰ. </a:t>
            </a:r>
            <a:r>
              <a:rPr lang="ko-KR" altLang="en-US" sz="2600" b="1" dirty="0">
                <a:ea typeface="맑은 고딕"/>
              </a:rPr>
              <a:t>일본의 번역 문화</a:t>
            </a:r>
            <a:br>
              <a:rPr lang="en-US" altLang="ko-KR" sz="2600" b="1" dirty="0"/>
            </a:br>
            <a:r>
              <a:rPr lang="en-US" altLang="ko-KR" sz="2600" b="1" dirty="0">
                <a:ea typeface="맑은 고딕"/>
              </a:rPr>
              <a:t> 2. </a:t>
            </a:r>
            <a:r>
              <a:rPr lang="en-US" altLang="ko-KR" sz="2600" b="1" dirty="0" err="1">
                <a:ea typeface="맑은 고딕"/>
              </a:rPr>
              <a:t>다양한</a:t>
            </a:r>
            <a:r>
              <a:rPr lang="en-US" altLang="ko-KR" sz="2600" b="1" dirty="0">
                <a:ea typeface="맑은 고딕"/>
              </a:rPr>
              <a:t> </a:t>
            </a:r>
            <a:r>
              <a:rPr lang="en-US" altLang="ko-KR" sz="2600" b="1" dirty="0" err="1">
                <a:ea typeface="맑은 고딕"/>
              </a:rPr>
              <a:t>번역</a:t>
            </a:r>
            <a:r>
              <a:rPr lang="en-US" altLang="ko-KR" sz="2600" b="1" dirty="0">
                <a:ea typeface="맑은 고딕"/>
              </a:rPr>
              <a:t> </a:t>
            </a:r>
            <a:r>
              <a:rPr lang="en-US" altLang="ko-KR" sz="2600" b="1" dirty="0" err="1">
                <a:ea typeface="맑은 고딕"/>
              </a:rPr>
              <a:t>방법</a:t>
            </a:r>
            <a:br>
              <a:rPr lang="en-US" altLang="ko-KR" sz="2600" b="1" dirty="0"/>
            </a:br>
            <a:r>
              <a:rPr lang="en-US" altLang="ko-KR" sz="2600" b="1" dirty="0">
                <a:ea typeface="맑은 고딕"/>
              </a:rPr>
              <a:t>  (1) </a:t>
            </a:r>
            <a:r>
              <a:rPr lang="en-US" altLang="ko-KR" sz="2600" b="1" dirty="0" err="1">
                <a:ea typeface="맑은 고딕"/>
              </a:rPr>
              <a:t>일본식</a:t>
            </a:r>
            <a:r>
              <a:rPr lang="en-US" altLang="ko-KR" sz="2600" b="1" dirty="0">
                <a:ea typeface="맑은 고딕"/>
              </a:rPr>
              <a:t> </a:t>
            </a:r>
            <a:r>
              <a:rPr lang="en-US" altLang="ko-KR" sz="2600" b="1" dirty="0" err="1">
                <a:ea typeface="맑은 고딕"/>
              </a:rPr>
              <a:t>한자어</a:t>
            </a:r>
            <a:r>
              <a:rPr lang="en-US" altLang="ko-KR" sz="2600" b="1" dirty="0">
                <a:ea typeface="맑은 고딕"/>
              </a:rPr>
              <a:t>(</a:t>
            </a:r>
            <a:r>
              <a:rPr lang="en-US" sz="2000" b="1" dirty="0" err="1"/>
              <a:t>和製漢語</a:t>
            </a:r>
            <a:r>
              <a:rPr lang="en-US" altLang="ko-KR" sz="2600" b="1" dirty="0">
                <a:ea typeface="맑은 고딕"/>
              </a:rPr>
              <a:t>)</a:t>
            </a:r>
            <a:endParaRPr lang="en-US" altLang="ko-KR" sz="2000" b="1" dirty="0">
              <a:ea typeface="맑은 고딕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0F5D6-3C22-456B-9006-64C775EC5519}"/>
              </a:ext>
            </a:extLst>
          </p:cNvPr>
          <p:cNvSpPr txBox="1"/>
          <p:nvPr/>
        </p:nvSpPr>
        <p:spPr>
          <a:xfrm>
            <a:off x="1134439" y="2436590"/>
            <a:ext cx="434436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b="1" dirty="0">
                <a:latin typeface="Malgun Gothic"/>
                <a:ea typeface="Malgun Gothic"/>
              </a:rPr>
              <a:t>일본식 한자어</a:t>
            </a:r>
            <a:r>
              <a:rPr lang="en-US" altLang="ko-KR" b="1" dirty="0">
                <a:latin typeface="Malgun Gothic"/>
                <a:ea typeface="Malgun Gothic"/>
              </a:rPr>
              <a:t>(</a:t>
            </a:r>
            <a:r>
              <a:rPr lang="en-US" b="1" dirty="0" err="1"/>
              <a:t>和製漢語</a:t>
            </a:r>
            <a:r>
              <a:rPr lang="en-US" altLang="ko-KR" b="1" dirty="0">
                <a:latin typeface="Malgun Gothic"/>
                <a:ea typeface="Malgun Gothic"/>
              </a:rPr>
              <a:t>):</a:t>
            </a:r>
            <a:r>
              <a:rPr lang="ko-KR" b="1" dirty="0">
                <a:latin typeface="Malgun Gothic"/>
                <a:ea typeface="Malgun Gothic"/>
              </a:rPr>
              <a:t> </a:t>
            </a:r>
            <a:r>
              <a:rPr lang="ko-KR" b="1" dirty="0">
                <a:highlight>
                  <a:srgbClr val="FFFF00"/>
                </a:highlight>
                <a:latin typeface="Malgun Gothic"/>
                <a:ea typeface="Malgun Gothic"/>
              </a:rPr>
              <a:t>일본에서 일본인에 의해 만들어진 한자</a:t>
            </a:r>
            <a:r>
              <a:rPr lang="en-US" altLang="ko-KR" b="1" dirty="0">
                <a:highlight>
                  <a:srgbClr val="FFFF00"/>
                </a:highlight>
                <a:latin typeface="Malgun Gothic"/>
                <a:ea typeface="Malgun Gothic"/>
              </a:rPr>
              <a:t>(</a:t>
            </a:r>
            <a:r>
              <a:rPr lang="ko-KR" b="1" dirty="0">
                <a:highlight>
                  <a:srgbClr val="FFFF00"/>
                </a:highlight>
                <a:latin typeface="Malgun Gothic"/>
                <a:ea typeface="Malgun Gothic"/>
              </a:rPr>
              <a:t>중국)어</a:t>
            </a:r>
            <a:endParaRPr lang="ko-KR" b="1" dirty="0">
              <a:highlight>
                <a:srgbClr val="FFFF00"/>
              </a:highlight>
              <a:latin typeface="Malgun Gothic"/>
              <a:ea typeface="Malgun Gothic"/>
              <a:cs typeface="+mn-lt"/>
            </a:endParaRPr>
          </a:p>
          <a:p>
            <a:endParaRPr lang="ko-KR" b="1" dirty="0">
              <a:latin typeface="Malgun Gothic"/>
              <a:ea typeface="Malgun Gothic"/>
            </a:endParaRPr>
          </a:p>
          <a:p>
            <a:r>
              <a:rPr lang="ko-KR" altLang="en-US" b="1" dirty="0">
                <a:ea typeface="맑은 고딕"/>
              </a:rPr>
              <a:t>중국을 통한 문헌의 교류가 활발하여 '일본식 한자어' 가 생김.</a:t>
            </a:r>
            <a:endParaRPr lang="ko-KR"/>
          </a:p>
          <a:p>
            <a:endParaRPr lang="ko-KR" altLang="en-US" b="1" dirty="0">
              <a:ea typeface="맑은 고딕"/>
            </a:endParaRPr>
          </a:p>
          <a:p>
            <a:r>
              <a:rPr lang="ko-KR" altLang="en-US" b="1" dirty="0">
                <a:ea typeface="맑은 고딕"/>
              </a:rPr>
              <a:t>고전 중국어의 조어법에 의거하면서도, 일본어 특유의 요소를 섞어 만든 조어.</a:t>
            </a:r>
          </a:p>
          <a:p>
            <a:endParaRPr lang="ko-KR" altLang="en-US" b="1" dirty="0">
              <a:ea typeface="맑은 고딕"/>
            </a:endParaRPr>
          </a:p>
          <a:p>
            <a:r>
              <a:rPr lang="ko-KR" altLang="en-US" b="1" dirty="0">
                <a:ea typeface="맑은 고딕"/>
              </a:rPr>
              <a:t>에도 막부 말기 이후 서유럽의 개념을 나타내기 위해 번역 차용어로 만들어짐.</a:t>
            </a:r>
          </a:p>
          <a:p>
            <a:endParaRPr lang="ko-KR" altLang="en-US" b="1" dirty="0">
              <a:ea typeface="맑은 고딕"/>
            </a:endParaRPr>
          </a:p>
        </p:txBody>
      </p:sp>
      <p:pic>
        <p:nvPicPr>
          <p:cNvPr id="6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692A7CA1-8E4E-407B-AEC1-1D9BC6914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072" y="2542814"/>
            <a:ext cx="4903807" cy="306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7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1BEEC4D-7BFC-4A80-9545-D90F620A43FA}"/>
              </a:ext>
            </a:extLst>
          </p:cNvPr>
          <p:cNvSpPr txBox="1">
            <a:spLocks/>
          </p:cNvSpPr>
          <p:nvPr/>
        </p:nvSpPr>
        <p:spPr>
          <a:xfrm>
            <a:off x="220884" y="1818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/>
            <a:r>
              <a:rPr lang="en-US" altLang="ko-KR" sz="2600" b="1" dirty="0">
                <a:ea typeface="맑은 고딕"/>
              </a:rPr>
              <a:t>Ⅰ. </a:t>
            </a:r>
            <a:r>
              <a:rPr lang="ko-KR" altLang="en-US" sz="2600" b="1" dirty="0">
                <a:ea typeface="맑은 고딕"/>
              </a:rPr>
              <a:t>일본의 번역 문화</a:t>
            </a:r>
            <a:br>
              <a:rPr lang="en-US" altLang="ko-KR" sz="2600" b="1" dirty="0"/>
            </a:br>
            <a:r>
              <a:rPr lang="en-US" altLang="ko-KR" sz="2600" b="1" dirty="0">
                <a:ea typeface="맑은 고딕"/>
              </a:rPr>
              <a:t> 2. </a:t>
            </a:r>
            <a:r>
              <a:rPr lang="en-US" altLang="ko-KR" sz="2600" b="1" dirty="0" err="1">
                <a:ea typeface="맑은 고딕"/>
              </a:rPr>
              <a:t>다양한</a:t>
            </a:r>
            <a:r>
              <a:rPr lang="en-US" altLang="ko-KR" sz="2600" b="1" dirty="0">
                <a:ea typeface="맑은 고딕"/>
              </a:rPr>
              <a:t> </a:t>
            </a:r>
            <a:r>
              <a:rPr lang="en-US" altLang="ko-KR" sz="2600" b="1" dirty="0" err="1">
                <a:ea typeface="맑은 고딕"/>
              </a:rPr>
              <a:t>번역</a:t>
            </a:r>
            <a:r>
              <a:rPr lang="en-US" altLang="ko-KR" sz="2600" b="1" dirty="0">
                <a:ea typeface="맑은 고딕"/>
              </a:rPr>
              <a:t> </a:t>
            </a:r>
            <a:r>
              <a:rPr lang="en-US" altLang="ko-KR" sz="2600" b="1" dirty="0" err="1">
                <a:ea typeface="맑은 고딕"/>
              </a:rPr>
              <a:t>방법</a:t>
            </a:r>
            <a:br>
              <a:rPr lang="en-US" altLang="ko-KR" sz="2600" b="1" dirty="0"/>
            </a:br>
            <a:r>
              <a:rPr lang="en-US" altLang="ko-KR" sz="2600" b="1" dirty="0">
                <a:ea typeface="맑은 고딕"/>
              </a:rPr>
              <a:t>  (2) </a:t>
            </a:r>
            <a:r>
              <a:rPr lang="en-US" altLang="ko-KR" sz="2600" b="1" dirty="0" err="1">
                <a:ea typeface="맑은 고딕"/>
              </a:rPr>
              <a:t>중역</a:t>
            </a:r>
            <a:r>
              <a:rPr lang="en-US" altLang="ko-KR" sz="2600" b="1" dirty="0">
                <a:ea typeface="맑은 고딕"/>
              </a:rPr>
              <a:t> </a:t>
            </a:r>
            <a:r>
              <a:rPr lang="en-US" altLang="ko-KR" sz="2600" b="1" dirty="0" err="1">
                <a:ea typeface="맑은 고딕"/>
              </a:rPr>
              <a:t>번역</a:t>
            </a:r>
            <a:endParaRPr lang="en-US" altLang="ko-KR" sz="2600" b="1" dirty="0">
              <a:ea typeface="맑은 고딕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2AB4B-3F85-4529-8B0E-C49C3F8DEC43}"/>
              </a:ext>
            </a:extLst>
          </p:cNvPr>
          <p:cNvSpPr txBox="1"/>
          <p:nvPr/>
        </p:nvSpPr>
        <p:spPr>
          <a:xfrm>
            <a:off x="1261640" y="2727766"/>
            <a:ext cx="421897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b="1" dirty="0">
                <a:ea typeface="맑은 고딕"/>
              </a:rPr>
              <a:t>중역: </a:t>
            </a:r>
            <a:r>
              <a:rPr lang="ko-KR" altLang="en-US" b="1" dirty="0">
                <a:highlight>
                  <a:srgbClr val="FFFF00"/>
                </a:highlight>
                <a:ea typeface="맑은 고딕"/>
              </a:rPr>
              <a:t>다른 언어로 번역된 글을 참조하여 다른 언어로 거듭 번역하는 방법</a:t>
            </a:r>
          </a:p>
          <a:p>
            <a:endParaRPr lang="ko-KR" altLang="en-US" b="1" dirty="0">
              <a:highlight>
                <a:srgbClr val="FFFF00"/>
              </a:highlight>
              <a:ea typeface="맑은 고딕"/>
            </a:endParaRPr>
          </a:p>
          <a:p>
            <a:pPr algn="ctr"/>
            <a:r>
              <a:rPr lang="en-US" altLang="ko-KR" b="1" dirty="0">
                <a:latin typeface="함초롬돋움"/>
                <a:ea typeface="+mn-lt"/>
              </a:rPr>
              <a:t>A</a:t>
            </a:r>
            <a:r>
              <a:rPr lang="ko-KR" b="1" dirty="0">
                <a:latin typeface="함초롬돋움"/>
                <a:ea typeface="맑은 고딕"/>
              </a:rPr>
              <a:t>언어</a:t>
            </a:r>
            <a:r>
              <a:rPr lang="en-US" altLang="ko-KR" b="1" dirty="0">
                <a:latin typeface="함초롬돋움"/>
                <a:ea typeface="+mn-lt"/>
              </a:rPr>
              <a:t>→X</a:t>
            </a:r>
            <a:r>
              <a:rPr lang="ko-KR" b="1" dirty="0">
                <a:latin typeface="함초롬돋움"/>
                <a:ea typeface="맑은 고딕"/>
              </a:rPr>
              <a:t>언어</a:t>
            </a:r>
            <a:r>
              <a:rPr lang="en-US" altLang="ko-KR" b="1" dirty="0">
                <a:latin typeface="함초롬돋움"/>
                <a:ea typeface="+mn-lt"/>
              </a:rPr>
              <a:t>→B</a:t>
            </a:r>
            <a:r>
              <a:rPr lang="ko-KR" b="1" dirty="0">
                <a:latin typeface="함초롬돋움"/>
                <a:ea typeface="맑은 고딕"/>
              </a:rPr>
              <a:t>언어 순서로 번역이 된다고 했을 때, </a:t>
            </a:r>
            <a:r>
              <a:rPr lang="en-US" altLang="ko-KR" b="1" dirty="0">
                <a:latin typeface="함초롬돋움"/>
                <a:ea typeface="맑은 고딕"/>
              </a:rPr>
              <a:t>A</a:t>
            </a:r>
            <a:r>
              <a:rPr lang="en-US" b="1" dirty="0">
                <a:latin typeface="함초롬돋움"/>
                <a:ea typeface="맑은 고딕"/>
              </a:rPr>
              <a:t>→B</a:t>
            </a:r>
            <a:r>
              <a:rPr lang="ko-KR" altLang="en-US" b="1" dirty="0">
                <a:latin typeface="함초롬돋움"/>
                <a:ea typeface="맑은 고딕"/>
              </a:rPr>
              <a:t>언어를 하기 어려울 때 주로 이루어짐.</a:t>
            </a:r>
          </a:p>
          <a:p>
            <a:pPr algn="ctr"/>
            <a:endParaRPr lang="ko-KR" altLang="en-US" b="1" dirty="0">
              <a:latin typeface="함초롬돋움"/>
              <a:ea typeface="맑은 고딕"/>
            </a:endParaRPr>
          </a:p>
          <a:p>
            <a:pPr algn="ctr"/>
            <a:r>
              <a:rPr lang="ko-KR" altLang="en-US" b="1" dirty="0">
                <a:latin typeface="함초롬돋움"/>
                <a:ea typeface="맑은 고딕"/>
              </a:rPr>
              <a:t>종교 서적을 번역할 때, 불전을 산스크리트어에서 한나라 권 언어로 번역을 한 뒤, 일본어로 번역함. </a:t>
            </a:r>
          </a:p>
        </p:txBody>
      </p:sp>
      <p:pic>
        <p:nvPicPr>
          <p:cNvPr id="5" name="그림 5">
            <a:extLst>
              <a:ext uri="{FF2B5EF4-FFF2-40B4-BE49-F238E27FC236}">
                <a16:creationId xmlns:a16="http://schemas.microsoft.com/office/drawing/2014/main" id="{D2929FE1-61F3-4942-AA00-3C8ADB357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718" y="2402048"/>
            <a:ext cx="4699803" cy="352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67354B2-4968-43AD-B871-71A2DC7D5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90" y="315723"/>
            <a:ext cx="4368602" cy="1956841"/>
          </a:xfrm>
        </p:spPr>
        <p:txBody>
          <a:bodyPr anchor="b">
            <a:normAutofit/>
          </a:bodyPr>
          <a:lstStyle/>
          <a:p>
            <a:r>
              <a:rPr lang="ko-KR" altLang="en-US" sz="5400" b="1" dirty="0">
                <a:latin typeface="Malgun Gothic"/>
                <a:ea typeface="Malgun Gothic"/>
              </a:rPr>
              <a:t>목차</a:t>
            </a:r>
            <a:endParaRPr lang="ko-KR" altLang="en-US" sz="5400" b="1">
              <a:latin typeface="Malgun Gothic"/>
              <a:ea typeface="Malgun Gothic"/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42EBDC-BF4B-4881-AC5A-914CCEC46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ko-KR" altLang="en-US" sz="2200" b="1" dirty="0" err="1">
                <a:ea typeface="맑은 고딕"/>
              </a:rPr>
              <a:t>Ⅰ</a:t>
            </a:r>
            <a:r>
              <a:rPr lang="ko-KR" altLang="en-US" sz="2200" b="1" dirty="0">
                <a:ea typeface="맑은 고딕"/>
              </a:rPr>
              <a:t>. 일본의 언어 문화</a:t>
            </a:r>
          </a:p>
          <a:p>
            <a:pPr marL="0" indent="0">
              <a:buNone/>
            </a:pPr>
            <a:r>
              <a:rPr lang="ko-KR" altLang="en-US" sz="2200" b="1" dirty="0">
                <a:ea typeface="맑은 고딕"/>
              </a:rPr>
              <a:t>  1. 일본의  문자 언어</a:t>
            </a:r>
            <a:endParaRPr lang="ko-KR" sz="2200" b="1" dirty="0">
              <a:ea typeface="맑은 고딕"/>
            </a:endParaRPr>
          </a:p>
          <a:p>
            <a:pPr marL="0" indent="0">
              <a:buNone/>
            </a:pPr>
            <a:r>
              <a:rPr lang="ko-KR" altLang="en-US" sz="2200" b="1" dirty="0">
                <a:ea typeface="맑은 고딕"/>
              </a:rPr>
              <a:t>  2. 현재의 일본어</a:t>
            </a:r>
          </a:p>
          <a:p>
            <a:pPr marL="0" indent="0">
              <a:buNone/>
            </a:pPr>
            <a:endParaRPr lang="ko-KR" altLang="en-US" sz="2200" b="1">
              <a:ea typeface="맑은 고딕"/>
            </a:endParaRPr>
          </a:p>
          <a:p>
            <a:pPr marL="0" indent="0">
              <a:buNone/>
            </a:pPr>
            <a:r>
              <a:rPr lang="ko-KR" altLang="en-US" sz="2200" b="1" dirty="0" err="1">
                <a:ea typeface="맑은 고딕"/>
              </a:rPr>
              <a:t>Ⅱ</a:t>
            </a:r>
            <a:r>
              <a:rPr lang="ko-KR" altLang="en-US" sz="2200" b="1" dirty="0">
                <a:ea typeface="맑은 고딕"/>
              </a:rPr>
              <a:t>. 일본의 번역 문화</a:t>
            </a:r>
          </a:p>
          <a:p>
            <a:pPr marL="0" indent="0">
              <a:buNone/>
            </a:pPr>
            <a:r>
              <a:rPr lang="ko-KR" altLang="en-US" sz="2200" b="1" dirty="0">
                <a:ea typeface="맑은 고딕"/>
              </a:rPr>
              <a:t>  1. 번역의 역사</a:t>
            </a:r>
          </a:p>
          <a:p>
            <a:pPr marL="0" indent="0">
              <a:buNone/>
            </a:pPr>
            <a:r>
              <a:rPr lang="ko-KR" altLang="en-US" sz="2200" b="1" dirty="0">
                <a:ea typeface="맑은 고딕"/>
              </a:rPr>
              <a:t>  2. 다양한 번역 방법</a:t>
            </a:r>
          </a:p>
        </p:txBody>
      </p:sp>
      <p:pic>
        <p:nvPicPr>
          <p:cNvPr id="4" name="그림 4" descr="빨간색, 닫기이(가) 표시된 사진&#10;&#10;자동 생성된 설명">
            <a:extLst>
              <a:ext uri="{FF2B5EF4-FFF2-40B4-BE49-F238E27FC236}">
                <a16:creationId xmlns:a16="http://schemas.microsoft.com/office/drawing/2014/main" id="{C6EACC8B-6F19-4B81-9565-1457D4B9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72" r="1797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5051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38443-90BB-4BDC-AE0D-A3A8320E0EE1}"/>
              </a:ext>
            </a:extLst>
          </p:cNvPr>
          <p:cNvSpPr txBox="1"/>
          <p:nvPr/>
        </p:nvSpPr>
        <p:spPr>
          <a:xfrm>
            <a:off x="784237" y="2578839"/>
            <a:ext cx="3705078" cy="139590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5400" b="1">
                <a:latin typeface="+mj-lt"/>
                <a:ea typeface="+mj-ea"/>
                <a:cs typeface="+mj-cs"/>
              </a:rPr>
              <a:t>감사합니다</a:t>
            </a:r>
            <a:r>
              <a:rPr lang="en-US" altLang="ko-KR" sz="5400" b="1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5" descr="실내, 잠옷이(가) 표시된 사진&#10;&#10;자동 생성된 설명">
            <a:extLst>
              <a:ext uri="{FF2B5EF4-FFF2-40B4-BE49-F238E27FC236}">
                <a16:creationId xmlns:a16="http://schemas.microsoft.com/office/drawing/2014/main" id="{B1995206-9536-4158-BA1B-5DB4342D2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51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432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5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7F7F3AC-7C62-42BB-9538-D0C00C38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Ⅰ. </a:t>
            </a:r>
            <a:r>
              <a:rPr lang="ko-KR" alt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일본의 언어 문화</a:t>
            </a:r>
            <a:br>
              <a:rPr lang="en-US" altLang="ko-KR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ko-KR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1. </a:t>
            </a:r>
            <a:r>
              <a:rPr lang="ko-KR" alt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일본의 문자 언어</a:t>
            </a:r>
            <a:endParaRPr lang="en-US" altLang="ko-KR" sz="66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6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9AD259E-CE38-4583-B998-174A4BBD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84" y="18185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Ⅰ. </a:t>
            </a:r>
            <a:r>
              <a:rPr lang="ko-KR" alt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일본의 언어 문화</a:t>
            </a:r>
            <a:br>
              <a:rPr lang="en-US" altLang="ko-KR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ko-KR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1. </a:t>
            </a:r>
            <a:r>
              <a:rPr lang="ko-KR" alt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일본의 문자 언어</a:t>
            </a:r>
            <a:br>
              <a:rPr lang="en-US" altLang="ko-KR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ko-KR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 (1) </a:t>
            </a:r>
            <a:r>
              <a:rPr lang="ko-KR" alt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히라가나</a:t>
            </a:r>
            <a:endParaRPr lang="en-US" altLang="ko-KR" sz="26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EC6C6-EC76-4395-B832-9C6B77E523DF}"/>
              </a:ext>
            </a:extLst>
          </p:cNvPr>
          <p:cNvSpPr txBox="1"/>
          <p:nvPr/>
        </p:nvSpPr>
        <p:spPr>
          <a:xfrm>
            <a:off x="669644" y="2087541"/>
            <a:ext cx="44408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b="1" dirty="0">
                <a:ea typeface="맑은 고딕"/>
              </a:rPr>
              <a:t>일본의 표기 문자 중 하나. </a:t>
            </a:r>
          </a:p>
          <a:p>
            <a:r>
              <a:rPr lang="ko-KR" altLang="en-US" b="1" dirty="0">
                <a:ea typeface="맑은 고딕"/>
              </a:rPr>
              <a:t>현재 일본에서 </a:t>
            </a:r>
            <a:r>
              <a:rPr lang="ko-KR" altLang="en-US" b="1" dirty="0">
                <a:highlight>
                  <a:srgbClr val="FFFF00"/>
                </a:highlight>
                <a:ea typeface="맑은 고딕"/>
              </a:rPr>
              <a:t>가장 기본적인 글자</a:t>
            </a:r>
            <a:r>
              <a:rPr lang="ko-KR" altLang="en-US" b="1" dirty="0">
                <a:ea typeface="맑은 고딕"/>
              </a:rPr>
              <a:t>.</a:t>
            </a:r>
          </a:p>
        </p:txBody>
      </p:sp>
      <p:pic>
        <p:nvPicPr>
          <p:cNvPr id="9" name="그림 9">
            <a:extLst>
              <a:ext uri="{FF2B5EF4-FFF2-40B4-BE49-F238E27FC236}">
                <a16:creationId xmlns:a16="http://schemas.microsoft.com/office/drawing/2014/main" id="{AD852FE7-5196-40F3-B451-1CB24A2C2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19" y="3428680"/>
            <a:ext cx="2743200" cy="19683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52618008-E8DE-43DE-BDEA-754FEAC9E75B}"/>
                  </a:ext>
                </a:extLst>
              </p14:cNvPr>
              <p14:cNvContentPartPr/>
              <p14:nvPr/>
            </p14:nvContentPartPr>
            <p14:xfrm>
              <a:off x="1505857" y="3733420"/>
              <a:ext cx="1638299" cy="85725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52618008-E8DE-43DE-BDEA-754FEAC9E7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2290" y="3626708"/>
                <a:ext cx="1745793" cy="298793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6222233-2177-47BC-92BA-5871BFAB2ED6}"/>
              </a:ext>
            </a:extLst>
          </p:cNvPr>
          <p:cNvSpPr txBox="1"/>
          <p:nvPr/>
        </p:nvSpPr>
        <p:spPr>
          <a:xfrm>
            <a:off x="986971" y="557711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b="1" dirty="0">
                <a:ea typeface="맑은 고딕"/>
              </a:rPr>
              <a:t>한자의 </a:t>
            </a:r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  <a:ea typeface="맑은 고딕"/>
              </a:rPr>
              <a:t>훈독 표기</a:t>
            </a:r>
            <a:endParaRPr lang="ko-K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그림 15" descr="가위이(가) 표시된 사진&#10;&#10;자동 생성된 설명">
            <a:extLst>
              <a:ext uri="{FF2B5EF4-FFF2-40B4-BE49-F238E27FC236}">
                <a16:creationId xmlns:a16="http://schemas.microsoft.com/office/drawing/2014/main" id="{662EA2DA-8081-48B9-9254-47676594E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437" y="3427866"/>
            <a:ext cx="1970768" cy="19707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F74586-EDCC-46E1-9A2B-E72A6A1F02BB}"/>
              </a:ext>
            </a:extLst>
          </p:cNvPr>
          <p:cNvSpPr txBox="1"/>
          <p:nvPr/>
        </p:nvSpPr>
        <p:spPr>
          <a:xfrm>
            <a:off x="4314371" y="5584372"/>
            <a:ext cx="35596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  <a:ea typeface="맑은 고딕"/>
              </a:rPr>
              <a:t>둥근 문체</a:t>
            </a:r>
            <a:r>
              <a:rPr lang="ko-KR" altLang="en-US" b="1" dirty="0">
                <a:ea typeface="맑은 고딕"/>
              </a:rPr>
              <a:t>로 친근한 이미지 소유</a:t>
            </a:r>
          </a:p>
        </p:txBody>
      </p:sp>
      <p:pic>
        <p:nvPicPr>
          <p:cNvPr id="18" name="그림 18" descr="사람, 노란색이(가) 표시된 사진&#10;&#10;자동 생성된 설명">
            <a:extLst>
              <a:ext uri="{FF2B5EF4-FFF2-40B4-BE49-F238E27FC236}">
                <a16:creationId xmlns:a16="http://schemas.microsoft.com/office/drawing/2014/main" id="{AA0F9C0A-44F7-451D-A3F7-B33143227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0714" y="2739571"/>
            <a:ext cx="1995715" cy="26579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13DF2B-99C3-4E04-8D32-6A159A98CA90}"/>
              </a:ext>
            </a:extLst>
          </p:cNvPr>
          <p:cNvSpPr txBox="1"/>
          <p:nvPr/>
        </p:nvSpPr>
        <p:spPr>
          <a:xfrm>
            <a:off x="8441871" y="5575300"/>
            <a:ext cx="307884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b="1" dirty="0">
                <a:ea typeface="맑은 고딕"/>
              </a:rPr>
              <a:t>교육기관에서 </a:t>
            </a:r>
            <a:r>
              <a:rPr lang="ko-KR" altLang="en-US" b="1" u="sng" dirty="0">
                <a:ea typeface="맑은 고딕"/>
              </a:rPr>
              <a:t>제일 처음</a:t>
            </a:r>
            <a:r>
              <a:rPr lang="ko-KR" altLang="en-US" b="1" dirty="0">
                <a:ea typeface="맑은 고딕"/>
              </a:rPr>
              <a:t> 배우게 되는 문자</a:t>
            </a:r>
          </a:p>
        </p:txBody>
      </p:sp>
    </p:spTree>
    <p:extLst>
      <p:ext uri="{BB962C8B-B14F-4D97-AF65-F5344CB8AC3E}">
        <p14:creationId xmlns:p14="http://schemas.microsoft.com/office/powerpoint/2010/main" val="26214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9AD259E-CE38-4583-B998-174A4BBD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84" y="18185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2600" b="1" kern="1200" dirty="0">
                <a:latin typeface="+mj-lt"/>
                <a:ea typeface="맑은 고딕"/>
                <a:cs typeface="+mj-cs"/>
              </a:rPr>
              <a:t>Ⅰ. </a:t>
            </a:r>
            <a:r>
              <a:rPr lang="ko-KR" altLang="en-US" sz="2600" b="1" kern="1200" dirty="0">
                <a:latin typeface="+mj-lt"/>
                <a:ea typeface="맑은 고딕"/>
                <a:cs typeface="+mj-cs"/>
              </a:rPr>
              <a:t>일본의 언어 문화</a:t>
            </a:r>
            <a:br>
              <a:rPr lang="en-US" altLang="ko-KR" sz="2600" b="1" kern="1200" dirty="0"/>
            </a:br>
            <a:r>
              <a:rPr lang="en-US" altLang="ko-KR" sz="2600" b="1" kern="1200" dirty="0">
                <a:latin typeface="+mj-lt"/>
                <a:ea typeface="맑은 고딕"/>
                <a:cs typeface="+mj-cs"/>
              </a:rPr>
              <a:t> 1. </a:t>
            </a:r>
            <a:r>
              <a:rPr lang="ko-KR" altLang="en-US" sz="2600" b="1" kern="1200" dirty="0">
                <a:latin typeface="+mj-lt"/>
                <a:ea typeface="맑은 고딕"/>
                <a:cs typeface="+mj-cs"/>
              </a:rPr>
              <a:t>일본의 문자 언어</a:t>
            </a:r>
            <a:br>
              <a:rPr lang="en-US" altLang="ko-KR" sz="2600" b="1" kern="1200" dirty="0"/>
            </a:br>
            <a:r>
              <a:rPr lang="en-US" altLang="ko-KR" sz="2600" b="1" kern="1200" dirty="0">
                <a:latin typeface="+mj-lt"/>
                <a:ea typeface="맑은 고딕"/>
                <a:cs typeface="+mj-cs"/>
              </a:rPr>
              <a:t>  (</a:t>
            </a:r>
            <a:r>
              <a:rPr lang="en-US" altLang="ko-KR" sz="2600" b="1" dirty="0">
                <a:ea typeface="맑은 고딕"/>
              </a:rPr>
              <a:t>2</a:t>
            </a:r>
            <a:r>
              <a:rPr lang="en-US" altLang="ko-KR" sz="2600" b="1" kern="1200" dirty="0">
                <a:latin typeface="+mj-lt"/>
                <a:ea typeface="맑은 고딕"/>
                <a:cs typeface="+mj-cs"/>
              </a:rPr>
              <a:t>) </a:t>
            </a:r>
            <a:r>
              <a:rPr lang="ko-KR" altLang="en-US" sz="2600" b="1" dirty="0">
                <a:ea typeface="맑은 고딕"/>
              </a:rPr>
              <a:t>히라가나의 역사</a:t>
            </a:r>
            <a:endParaRPr lang="en-US" altLang="ko-KR" sz="2600" b="1" kern="1200" dirty="0">
              <a:latin typeface="+mj-lt"/>
              <a:ea typeface="맑은 고딕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3" descr="텍스트, 낱말맞추기게임이(가) 표시된 사진&#10;&#10;자동 생성된 설명">
            <a:extLst>
              <a:ext uri="{FF2B5EF4-FFF2-40B4-BE49-F238E27FC236}">
                <a16:creationId xmlns:a16="http://schemas.microsoft.com/office/drawing/2014/main" id="{7E4A9D18-D1B1-483F-8B19-F27BC7311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98" y="2264659"/>
            <a:ext cx="4112629" cy="4026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59C599-159E-4778-9525-9BFE60FD1395}"/>
              </a:ext>
            </a:extLst>
          </p:cNvPr>
          <p:cNvSpPr txBox="1"/>
          <p:nvPr/>
        </p:nvSpPr>
        <p:spPr>
          <a:xfrm>
            <a:off x="6528122" y="2081513"/>
            <a:ext cx="418038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4000" b="1" dirty="0">
                <a:ea typeface="맑은 고딕"/>
              </a:rPr>
              <a:t>&lt;만요가나&gt;</a:t>
            </a:r>
            <a:endParaRPr lang="ko-KR" altLang="en-US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DCE242-26D3-41AF-ADAC-2394B5023DBA}"/>
              </a:ext>
            </a:extLst>
          </p:cNvPr>
          <p:cNvSpPr txBox="1"/>
          <p:nvPr/>
        </p:nvSpPr>
        <p:spPr>
          <a:xfrm>
            <a:off x="6092263" y="3125248"/>
            <a:ext cx="478805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b="1" dirty="0">
                <a:ea typeface="맑은 고딕"/>
              </a:rPr>
              <a:t>히라가나와 </a:t>
            </a:r>
            <a:r>
              <a:rPr lang="ko-KR" altLang="en-US" b="1" dirty="0" err="1">
                <a:ea typeface="맑은 고딕"/>
              </a:rPr>
              <a:t>가타카나의</a:t>
            </a:r>
            <a:r>
              <a:rPr lang="ko-KR" altLang="en-US" b="1" dirty="0">
                <a:ea typeface="맑은 고딕"/>
              </a:rPr>
              <a:t> 기반이 된 문자.</a:t>
            </a:r>
            <a:endParaRPr lang="ko-KR" b="1"/>
          </a:p>
          <a:p>
            <a:pPr algn="ctr"/>
            <a:endParaRPr lang="ko-KR" altLang="en-US" b="1" dirty="0">
              <a:ea typeface="맑은 고딕"/>
            </a:endParaRPr>
          </a:p>
          <a:p>
            <a:pPr algn="ctr"/>
            <a:r>
              <a:rPr lang="ko-KR" altLang="en-US" b="1" dirty="0">
                <a:ea typeface="맑은 고딕"/>
              </a:rPr>
              <a:t>가나의 일종으로, 주로 고대 일본어를 표기하기 위해 한자의 음을 빌려 쓴 문자.</a:t>
            </a:r>
          </a:p>
          <a:p>
            <a:pPr algn="ctr"/>
            <a:endParaRPr lang="ko-KR" altLang="en-US" b="1" dirty="0">
              <a:ea typeface="맑은 고딕"/>
            </a:endParaRPr>
          </a:p>
          <a:p>
            <a:pPr algn="ctr"/>
            <a:r>
              <a:rPr lang="ko-KR" altLang="en-US" b="1" dirty="0">
                <a:ea typeface="맑은 고딕"/>
              </a:rPr>
              <a:t>『</a:t>
            </a:r>
            <a:r>
              <a:rPr lang="ko-KR" altLang="en-US" b="1" dirty="0" err="1">
                <a:ea typeface="맑은 고딕"/>
              </a:rPr>
              <a:t>만엽집』의</a:t>
            </a:r>
            <a:r>
              <a:rPr lang="ko-KR" altLang="en-US" b="1" dirty="0">
                <a:ea typeface="맑은 고딕"/>
              </a:rPr>
              <a:t> 표기에 </a:t>
            </a:r>
            <a:r>
              <a:rPr lang="ko-KR" altLang="en-US" b="1" dirty="0" err="1">
                <a:ea typeface="맑은 고딕"/>
              </a:rPr>
              <a:t>만요가나가</a:t>
            </a:r>
            <a:r>
              <a:rPr lang="ko-KR" altLang="en-US" b="1" dirty="0">
                <a:ea typeface="맑은 고딕"/>
              </a:rPr>
              <a:t> 사용되어 이러한 이름이 됨.</a:t>
            </a:r>
          </a:p>
          <a:p>
            <a:endParaRPr lang="ko-KR" altLang="en-US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89399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9AD259E-CE38-4583-B998-174A4BBD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84" y="18185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2600" b="1" kern="1200" dirty="0">
                <a:latin typeface="+mj-lt"/>
                <a:ea typeface="맑은 고딕"/>
                <a:cs typeface="+mj-cs"/>
              </a:rPr>
              <a:t>Ⅰ. </a:t>
            </a:r>
            <a:r>
              <a:rPr lang="ko-KR" altLang="en-US" sz="2600" b="1" kern="1200" dirty="0">
                <a:latin typeface="+mj-lt"/>
                <a:ea typeface="맑은 고딕"/>
                <a:cs typeface="+mj-cs"/>
              </a:rPr>
              <a:t>일본의 언어 문화</a:t>
            </a:r>
            <a:br>
              <a:rPr lang="en-US" altLang="ko-KR" sz="2600" b="1" kern="1200" dirty="0"/>
            </a:br>
            <a:r>
              <a:rPr lang="en-US" altLang="ko-KR" sz="2600" b="1" kern="1200" dirty="0">
                <a:latin typeface="+mj-lt"/>
                <a:ea typeface="맑은 고딕"/>
                <a:cs typeface="+mj-cs"/>
              </a:rPr>
              <a:t> 1. </a:t>
            </a:r>
            <a:r>
              <a:rPr lang="ko-KR" altLang="en-US" sz="2600" b="1" kern="1200" dirty="0">
                <a:latin typeface="+mj-lt"/>
                <a:ea typeface="맑은 고딕"/>
                <a:cs typeface="+mj-cs"/>
              </a:rPr>
              <a:t>일본의 문자 언어</a:t>
            </a:r>
            <a:br>
              <a:rPr lang="en-US" altLang="ko-KR" sz="2600" b="1" kern="1200" dirty="0"/>
            </a:br>
            <a:r>
              <a:rPr lang="en-US" altLang="ko-KR" sz="2600" b="1" kern="1200" dirty="0">
                <a:latin typeface="+mj-lt"/>
                <a:ea typeface="맑은 고딕"/>
                <a:cs typeface="+mj-cs"/>
              </a:rPr>
              <a:t>  (</a:t>
            </a:r>
            <a:r>
              <a:rPr lang="en-US" altLang="ko-KR" sz="2600" b="1" dirty="0">
                <a:ea typeface="맑은 고딕"/>
              </a:rPr>
              <a:t>2</a:t>
            </a:r>
            <a:r>
              <a:rPr lang="en-US" altLang="ko-KR" sz="2600" b="1" kern="1200" dirty="0">
                <a:latin typeface="+mj-lt"/>
                <a:ea typeface="맑은 고딕"/>
                <a:cs typeface="+mj-cs"/>
              </a:rPr>
              <a:t>) </a:t>
            </a:r>
            <a:r>
              <a:rPr lang="ko-KR" altLang="en-US" sz="2600" b="1" dirty="0">
                <a:ea typeface="맑은 고딕"/>
              </a:rPr>
              <a:t>히라가나의 역사</a:t>
            </a:r>
            <a:endParaRPr lang="en-US" altLang="ko-KR" sz="2600" b="1" kern="1200" dirty="0">
              <a:latin typeface="+mj-lt"/>
              <a:ea typeface="맑은 고딕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3F59B-7660-4F34-99D9-81DBB97E449D}"/>
              </a:ext>
            </a:extLst>
          </p:cNvPr>
          <p:cNvSpPr txBox="1"/>
          <p:nvPr/>
        </p:nvSpPr>
        <p:spPr>
          <a:xfrm>
            <a:off x="1377388" y="2689183"/>
            <a:ext cx="4730185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ko-KR" altLang="en-US" sz="2000" b="1" dirty="0">
                <a:ea typeface="맑은 고딕"/>
              </a:rPr>
              <a:t>헤이안 시대 이후, 히라가나가 탄생함.</a:t>
            </a:r>
            <a:endParaRPr lang="ko-KR"/>
          </a:p>
          <a:p>
            <a:pPr algn="just"/>
            <a:endParaRPr lang="ko-KR" altLang="en-US" sz="2000" b="1" dirty="0">
              <a:ea typeface="맑은 고딕"/>
            </a:endParaRPr>
          </a:p>
          <a:p>
            <a:pPr algn="just"/>
            <a:r>
              <a:rPr lang="ko-KR" altLang="en-US" sz="2000" b="1" dirty="0">
                <a:ea typeface="맑은 고딕"/>
              </a:rPr>
              <a:t>여성들이 주로 사용한 문자라는 의미로, '</a:t>
            </a:r>
            <a:r>
              <a:rPr lang="ko-KR" altLang="en-US" sz="2000" b="1" dirty="0" err="1">
                <a:ea typeface="맑은 고딕"/>
              </a:rPr>
              <a:t>온나데</a:t>
            </a:r>
            <a:r>
              <a:rPr lang="ko-KR" altLang="en-US" sz="2000" b="1" dirty="0">
                <a:ea typeface="맑은 고딕"/>
              </a:rPr>
              <a:t>(</a:t>
            </a:r>
            <a:r>
              <a:rPr lang="ko-KR" sz="2000" b="1" dirty="0">
                <a:ea typeface="+mn-lt"/>
                <a:cs typeface="+mn-lt"/>
              </a:rPr>
              <a:t>女手</a:t>
            </a:r>
            <a:r>
              <a:rPr lang="ko-KR" altLang="en-US" sz="2000" b="1" dirty="0">
                <a:ea typeface="맑은 고딕"/>
              </a:rPr>
              <a:t>)' 로 불림.</a:t>
            </a:r>
            <a:endParaRPr lang="ko-KR">
              <a:ea typeface="맑은 고딕"/>
            </a:endParaRPr>
          </a:p>
          <a:p>
            <a:pPr algn="just"/>
            <a:endParaRPr lang="ko-KR" altLang="en-US" sz="2000" b="1" dirty="0">
              <a:ea typeface="맑은 고딕"/>
            </a:endParaRPr>
          </a:p>
          <a:p>
            <a:pPr algn="just"/>
            <a:r>
              <a:rPr lang="ko-KR" altLang="en-US" sz="2000" b="1" dirty="0">
                <a:ea typeface="맑은 고딕"/>
              </a:rPr>
              <a:t>히라가나로 쓰인 최초기의 문학작품, </a:t>
            </a:r>
          </a:p>
          <a:p>
            <a:pPr algn="just"/>
            <a:r>
              <a:rPr lang="ko-KR" altLang="en-US" sz="2000" b="1" dirty="0" err="1">
                <a:ea typeface="맑은 고딕"/>
              </a:rPr>
              <a:t>기노</a:t>
            </a:r>
            <a:r>
              <a:rPr lang="ko-KR" altLang="en-US" sz="2000" b="1" dirty="0">
                <a:ea typeface="맑은 고딕"/>
              </a:rPr>
              <a:t> </a:t>
            </a:r>
            <a:r>
              <a:rPr lang="ko-KR" altLang="en-US" sz="2000" b="1" dirty="0" err="1">
                <a:ea typeface="맑은 고딕"/>
              </a:rPr>
              <a:t>쓰라유키의</a:t>
            </a:r>
            <a:r>
              <a:rPr lang="ko-KR" altLang="en-US" sz="2000" b="1" dirty="0">
                <a:ea typeface="맑은 고딕"/>
              </a:rPr>
              <a:t> &lt;도사 일기&gt;는 작가가 여성에 이입해 쓴 것.</a:t>
            </a:r>
            <a:endParaRPr lang="ko-KR"/>
          </a:p>
          <a:p>
            <a:pPr algn="just"/>
            <a:endParaRPr lang="ko-KR" altLang="en-US" sz="2000" b="1" dirty="0">
              <a:ea typeface="맑은 고딕"/>
            </a:endParaRPr>
          </a:p>
          <a:p>
            <a:pPr algn="just"/>
            <a:endParaRPr lang="ko-KR" altLang="en-US" sz="2000" b="1" dirty="0">
              <a:ea typeface="맑은 고딕"/>
            </a:endParaRPr>
          </a:p>
        </p:txBody>
      </p:sp>
      <p:pic>
        <p:nvPicPr>
          <p:cNvPr id="9" name="그림 9" descr="텍스트이(가) 표시된 사진&#10;&#10;자동 생성된 설명">
            <a:extLst>
              <a:ext uri="{FF2B5EF4-FFF2-40B4-BE49-F238E27FC236}">
                <a16:creationId xmlns:a16="http://schemas.microsoft.com/office/drawing/2014/main" id="{6395CC9A-2C48-48EE-8BED-0006D1861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425" y="2177885"/>
            <a:ext cx="4170744" cy="419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9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9AD259E-CE38-4583-B998-174A4BBD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84" y="18185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2600" b="1" kern="1200" dirty="0">
                <a:latin typeface="+mj-lt"/>
                <a:ea typeface="맑은 고딕"/>
                <a:cs typeface="+mj-cs"/>
              </a:rPr>
              <a:t>Ⅰ. </a:t>
            </a:r>
            <a:r>
              <a:rPr lang="ko-KR" altLang="en-US" sz="2600" b="1" kern="1200" dirty="0">
                <a:latin typeface="+mj-lt"/>
                <a:ea typeface="맑은 고딕"/>
                <a:cs typeface="+mj-cs"/>
              </a:rPr>
              <a:t>일본의 언어 문화</a:t>
            </a:r>
            <a:br>
              <a:rPr lang="en-US" altLang="ko-KR" sz="2600" b="1" kern="1200" dirty="0"/>
            </a:br>
            <a:r>
              <a:rPr lang="en-US" altLang="ko-KR" sz="2600" b="1" kern="1200" dirty="0">
                <a:latin typeface="+mj-lt"/>
                <a:ea typeface="맑은 고딕"/>
                <a:cs typeface="+mj-cs"/>
              </a:rPr>
              <a:t> 1. </a:t>
            </a:r>
            <a:r>
              <a:rPr lang="ko-KR" altLang="en-US" sz="2600" b="1" kern="1200" dirty="0">
                <a:latin typeface="+mj-lt"/>
                <a:ea typeface="맑은 고딕"/>
                <a:cs typeface="+mj-cs"/>
              </a:rPr>
              <a:t>일본의 문자 언어</a:t>
            </a:r>
            <a:br>
              <a:rPr lang="en-US" altLang="ko-KR" sz="2600" b="1" kern="1200" dirty="0"/>
            </a:br>
            <a:r>
              <a:rPr lang="en-US" altLang="ko-KR" sz="2600" b="1" kern="1200" dirty="0">
                <a:latin typeface="+mj-lt"/>
                <a:ea typeface="맑은 고딕"/>
                <a:cs typeface="+mj-cs"/>
              </a:rPr>
              <a:t>  (</a:t>
            </a:r>
            <a:r>
              <a:rPr lang="en-US" altLang="ko-KR" sz="2600" b="1" dirty="0">
                <a:ea typeface="맑은 고딕"/>
              </a:rPr>
              <a:t>3</a:t>
            </a:r>
            <a:r>
              <a:rPr lang="en-US" altLang="ko-KR" sz="2600" b="1" kern="1200" dirty="0">
                <a:latin typeface="+mj-lt"/>
                <a:ea typeface="맑은 고딕"/>
                <a:cs typeface="+mj-cs"/>
              </a:rPr>
              <a:t>)</a:t>
            </a:r>
            <a:r>
              <a:rPr lang="en-US" altLang="ko-KR" sz="2600" b="1" dirty="0">
                <a:ea typeface="맑은 고딕"/>
              </a:rPr>
              <a:t> </a:t>
            </a:r>
            <a:r>
              <a:rPr lang="en-US" altLang="ko-KR" sz="2600" b="1" dirty="0" err="1">
                <a:ea typeface="맑은 고딕"/>
              </a:rPr>
              <a:t>가타카나</a:t>
            </a:r>
            <a:endParaRPr lang="ko-KR" altLang="en-US" sz="2600" b="1" kern="1200" dirty="0" err="1">
              <a:latin typeface="+mj-lt"/>
              <a:ea typeface="맑은 고딕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그림 2">
            <a:extLst>
              <a:ext uri="{FF2B5EF4-FFF2-40B4-BE49-F238E27FC236}">
                <a16:creationId xmlns:a16="http://schemas.microsoft.com/office/drawing/2014/main" id="{2E607662-5268-4239-A6AE-56883A3B2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730" y="2105311"/>
            <a:ext cx="3813858" cy="41906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594CF8-BE20-48BE-9218-EB6C9269AF84}"/>
              </a:ext>
            </a:extLst>
          </p:cNvPr>
          <p:cNvSpPr txBox="1"/>
          <p:nvPr/>
        </p:nvSpPr>
        <p:spPr>
          <a:xfrm>
            <a:off x="1396679" y="2756703"/>
            <a:ext cx="4083932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b="1" dirty="0">
                <a:ea typeface="맑은 고딕"/>
              </a:rPr>
              <a:t>일본어 표기 문자 중 하나</a:t>
            </a:r>
          </a:p>
          <a:p>
            <a:pPr algn="ctr"/>
            <a:endParaRPr lang="ko-KR" altLang="en-US" b="1" dirty="0">
              <a:ea typeface="맑은 고딕"/>
            </a:endParaRPr>
          </a:p>
          <a:p>
            <a:pPr algn="ctr"/>
            <a:r>
              <a:rPr lang="ko-KR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외래어</a:t>
            </a:r>
            <a:r>
              <a:rPr lang="ko-KR" b="1" dirty="0">
                <a:ea typeface="+mn-lt"/>
                <a:cs typeface="+mn-lt"/>
              </a:rPr>
              <a:t>나 외국의 </a:t>
            </a:r>
            <a:r>
              <a:rPr lang="ko-KR" b="1" dirty="0" err="1">
                <a:ea typeface="+mn-lt"/>
                <a:cs typeface="+mn-lt"/>
              </a:rPr>
              <a:t>인명ㆍ지명</a:t>
            </a:r>
            <a:r>
              <a:rPr lang="ko-KR" b="1" dirty="0">
                <a:ea typeface="+mn-lt"/>
                <a:cs typeface="+mn-lt"/>
              </a:rPr>
              <a:t> 등</a:t>
            </a:r>
            <a:r>
              <a:rPr lang="ko-KR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고유명사</a:t>
            </a:r>
            <a:r>
              <a:rPr lang="ko-KR" b="1" dirty="0">
                <a:ea typeface="+mn-lt"/>
                <a:cs typeface="+mn-lt"/>
              </a:rPr>
              <a:t>를 나타낼 때 주로 </a:t>
            </a:r>
            <a:r>
              <a:rPr lang="ko-KR" altLang="en-US" b="1" dirty="0">
                <a:ea typeface="+mn-lt"/>
                <a:cs typeface="+mn-lt"/>
              </a:rPr>
              <a:t>사용</a:t>
            </a:r>
            <a:endParaRPr lang="ko-KR" altLang="en-US" b="1" dirty="0">
              <a:ea typeface="맑은 고딕" panose="020B0503020000020004" pitchFamily="34" charset="-127"/>
              <a:cs typeface="+mn-lt"/>
            </a:endParaRPr>
          </a:p>
          <a:p>
            <a:pPr algn="ctr"/>
            <a:endParaRPr lang="ko-KR" b="1" dirty="0">
              <a:ea typeface="+mn-lt"/>
              <a:cs typeface="+mn-lt"/>
            </a:endParaRPr>
          </a:p>
          <a:p>
            <a:pPr algn="ctr"/>
            <a:r>
              <a:rPr lang="ko-KR" b="1" dirty="0">
                <a:ea typeface="+mn-lt"/>
                <a:cs typeface="+mn-lt"/>
              </a:rPr>
              <a:t> 난해한 한자나 다른 한자와의 혼동</a:t>
            </a:r>
            <a:r>
              <a:rPr lang="en-US" altLang="ko-KR" b="1" dirty="0">
                <a:ea typeface="+mn-lt"/>
                <a:cs typeface="+mn-lt"/>
              </a:rPr>
              <a:t>, </a:t>
            </a:r>
            <a:r>
              <a:rPr lang="ko-KR" b="1" dirty="0">
                <a:ea typeface="+mn-lt"/>
                <a:cs typeface="+mn-lt"/>
              </a:rPr>
              <a:t>보기 어려운 한자의 사용 대신 </a:t>
            </a:r>
            <a:r>
              <a:rPr lang="ko-KR" b="1" dirty="0" err="1">
                <a:ea typeface="+mn-lt"/>
                <a:cs typeface="+mn-lt"/>
              </a:rPr>
              <a:t>가타카나를</a:t>
            </a:r>
            <a:r>
              <a:rPr lang="ko-KR" b="1" dirty="0">
                <a:ea typeface="+mn-lt"/>
                <a:cs typeface="+mn-lt"/>
              </a:rPr>
              <a:t> </a:t>
            </a:r>
            <a:r>
              <a:rPr lang="ko-KR" altLang="en-US" b="1" dirty="0">
                <a:ea typeface="+mn-lt"/>
                <a:cs typeface="+mn-lt"/>
              </a:rPr>
              <a:t>표기</a:t>
            </a:r>
            <a:endParaRPr lang="en-US" altLang="ko-KR" b="1" dirty="0">
              <a:ea typeface="맑은 고딕"/>
            </a:endParaRPr>
          </a:p>
          <a:p>
            <a:pPr algn="ctr"/>
            <a:endParaRPr lang="ko-KR" altLang="en-US" b="1" dirty="0">
              <a:ea typeface="맑은 고딕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257C2-1132-4176-B233-34EDF8EF7D6A}"/>
              </a:ext>
            </a:extLst>
          </p:cNvPr>
          <p:cNvSpPr txBox="1"/>
          <p:nvPr/>
        </p:nvSpPr>
        <p:spPr>
          <a:xfrm>
            <a:off x="8312552" y="6296627"/>
            <a:ext cx="27431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ko-KR" altLang="en-US" sz="1600" b="1" dirty="0" err="1">
                <a:ea typeface="맑은 고딕"/>
              </a:rPr>
              <a:t>가타카나의</a:t>
            </a:r>
            <a:r>
              <a:rPr lang="ko-KR" altLang="en-US" sz="1600" b="1" dirty="0">
                <a:ea typeface="맑은 고딕"/>
              </a:rPr>
              <a:t> 기원</a:t>
            </a:r>
          </a:p>
        </p:txBody>
      </p:sp>
    </p:spTree>
    <p:extLst>
      <p:ext uri="{BB962C8B-B14F-4D97-AF65-F5344CB8AC3E}">
        <p14:creationId xmlns:p14="http://schemas.microsoft.com/office/powerpoint/2010/main" val="350853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5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7F7F3AC-7C62-42BB-9538-D0C00C38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6600" b="1" kern="1200" dirty="0">
                <a:latin typeface="+mj-lt"/>
                <a:ea typeface="맑은 고딕"/>
                <a:cs typeface="+mj-cs"/>
              </a:rPr>
              <a:t>Ⅰ. </a:t>
            </a:r>
            <a:r>
              <a:rPr lang="ko-KR" altLang="en-US" sz="6600" b="1" kern="1200" dirty="0">
                <a:latin typeface="+mj-lt"/>
                <a:ea typeface="맑은 고딕"/>
                <a:cs typeface="+mj-cs"/>
              </a:rPr>
              <a:t>일본의 언어 문화</a:t>
            </a:r>
            <a:br>
              <a:rPr lang="en-US" altLang="ko-KR" sz="6600" b="1" kern="1200" dirty="0"/>
            </a:br>
            <a:r>
              <a:rPr lang="en-US" altLang="ko-KR" sz="6600" b="1" kern="1200" dirty="0">
                <a:latin typeface="+mj-lt"/>
                <a:ea typeface="맑은 고딕"/>
                <a:cs typeface="+mj-cs"/>
              </a:rPr>
              <a:t> </a:t>
            </a:r>
            <a:r>
              <a:rPr lang="en-US" altLang="ko-KR" sz="6600" b="1" dirty="0">
                <a:ea typeface="맑은 고딕"/>
              </a:rPr>
              <a:t>2.</a:t>
            </a:r>
            <a:r>
              <a:rPr lang="en-US" altLang="ko-KR" sz="6600" b="1" kern="1200" dirty="0">
                <a:latin typeface="+mj-lt"/>
                <a:ea typeface="맑은 고딕"/>
                <a:cs typeface="+mj-cs"/>
              </a:rPr>
              <a:t> </a:t>
            </a:r>
            <a:r>
              <a:rPr lang="en-US" altLang="ko-KR" sz="6600" b="1" dirty="0" err="1">
                <a:ea typeface="맑은 고딕"/>
              </a:rPr>
              <a:t>현재의</a:t>
            </a:r>
            <a:r>
              <a:rPr lang="en-US" altLang="ko-KR" sz="6600" b="1" dirty="0">
                <a:ea typeface="맑은 고딕"/>
              </a:rPr>
              <a:t> </a:t>
            </a:r>
            <a:r>
              <a:rPr lang="en-US" altLang="ko-KR" sz="6600" b="1" dirty="0" err="1">
                <a:ea typeface="맑은 고딕"/>
              </a:rPr>
              <a:t>일본어</a:t>
            </a:r>
            <a:endParaRPr lang="ko-KR" altLang="en-US" sz="6600" b="1" kern="1200" dirty="0" err="1">
              <a:latin typeface="+mj-lt"/>
              <a:ea typeface="맑은 고딕"/>
            </a:endParaRP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2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9BD6F724-6C81-4E50-8670-CAAFB1B5A5D9}"/>
              </a:ext>
            </a:extLst>
          </p:cNvPr>
          <p:cNvSpPr txBox="1">
            <a:spLocks/>
          </p:cNvSpPr>
          <p:nvPr/>
        </p:nvSpPr>
        <p:spPr>
          <a:xfrm>
            <a:off x="220884" y="1818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/>
            <a:r>
              <a:rPr lang="en-US" altLang="ko-KR" sz="2600" b="1" dirty="0">
                <a:ea typeface="맑은 고딕"/>
              </a:rPr>
              <a:t>Ⅰ. </a:t>
            </a:r>
            <a:r>
              <a:rPr lang="ko-KR" altLang="en-US" sz="2600" b="1" dirty="0">
                <a:ea typeface="맑은 고딕"/>
              </a:rPr>
              <a:t>일본의 언어 문화</a:t>
            </a:r>
            <a:br>
              <a:rPr lang="en-US" altLang="ko-KR" sz="2600" b="1" dirty="0"/>
            </a:br>
            <a:r>
              <a:rPr lang="en-US" altLang="ko-KR" sz="2600" b="1" dirty="0">
                <a:ea typeface="맑은 고딕"/>
              </a:rPr>
              <a:t> 2. </a:t>
            </a:r>
            <a:r>
              <a:rPr lang="ko-KR" altLang="en-US" sz="2600" b="1" dirty="0">
                <a:ea typeface="맑은 고딕"/>
              </a:rPr>
              <a:t>현재의 일본어</a:t>
            </a:r>
            <a:br>
              <a:rPr lang="en-US" altLang="ko-KR" sz="2600" b="1" dirty="0"/>
            </a:br>
            <a:r>
              <a:rPr lang="en-US" altLang="ko-KR" sz="2600" b="1" dirty="0">
                <a:ea typeface="맑은 고딕"/>
              </a:rPr>
              <a:t>  (1) </a:t>
            </a:r>
            <a:r>
              <a:rPr lang="en-US" altLang="ko-KR" sz="2600" b="1" dirty="0" err="1">
                <a:ea typeface="맑은 고딕"/>
              </a:rPr>
              <a:t>일본의</a:t>
            </a:r>
            <a:r>
              <a:rPr lang="en-US" altLang="ko-KR" sz="2600" b="1" dirty="0">
                <a:ea typeface="맑은 고딕"/>
              </a:rPr>
              <a:t> </a:t>
            </a:r>
            <a:r>
              <a:rPr lang="en-US" altLang="ko-KR" sz="2600" b="1" dirty="0" err="1">
                <a:ea typeface="맑은 고딕"/>
              </a:rPr>
              <a:t>방언</a:t>
            </a:r>
            <a:endParaRPr lang="en-US" altLang="ko-KR" sz="2600" b="1">
              <a:ea typeface="맑은 고딕"/>
            </a:endParaRPr>
          </a:p>
        </p:txBody>
      </p:sp>
      <p:pic>
        <p:nvPicPr>
          <p:cNvPr id="16" name="그림 6">
            <a:extLst>
              <a:ext uri="{FF2B5EF4-FFF2-40B4-BE49-F238E27FC236}">
                <a16:creationId xmlns:a16="http://schemas.microsoft.com/office/drawing/2014/main" id="{F7DB47C2-C6EF-4B14-9AF5-C957ADF5B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996" y="1938760"/>
            <a:ext cx="3495555" cy="3192683"/>
          </a:xfrm>
          <a:prstGeom prst="rect">
            <a:avLst/>
          </a:prstGeom>
        </p:spPr>
      </p:pic>
      <p:pic>
        <p:nvPicPr>
          <p:cNvPr id="18" name="그림 8" descr="지도이(가) 표시된 사진&#10;&#10;자동 생성된 설명">
            <a:extLst>
              <a:ext uri="{FF2B5EF4-FFF2-40B4-BE49-F238E27FC236}">
                <a16:creationId xmlns:a16="http://schemas.microsoft.com/office/drawing/2014/main" id="{8DDFCD0F-DB51-4561-AEF2-16069D921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37" y="1896642"/>
            <a:ext cx="2743202" cy="30743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84E5533-DEAD-486C-A716-12D1D4802A40}"/>
              </a:ext>
            </a:extLst>
          </p:cNvPr>
          <p:cNvSpPr txBox="1"/>
          <p:nvPr/>
        </p:nvSpPr>
        <p:spPr>
          <a:xfrm>
            <a:off x="837236" y="5341715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2400" b="1" dirty="0">
                <a:ea typeface="맑은 고딕"/>
              </a:rPr>
              <a:t>본토 방언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927FA1-FDD1-4750-BE0C-66060AC9A15D}"/>
              </a:ext>
            </a:extLst>
          </p:cNvPr>
          <p:cNvSpPr txBox="1"/>
          <p:nvPr/>
        </p:nvSpPr>
        <p:spPr>
          <a:xfrm>
            <a:off x="8484364" y="5349553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2400" b="1" dirty="0" err="1">
                <a:ea typeface="맑은 고딕"/>
              </a:rPr>
              <a:t>류큐</a:t>
            </a:r>
            <a:r>
              <a:rPr lang="ko-KR" altLang="en-US" sz="2400" b="1" dirty="0">
                <a:ea typeface="맑은 고딕"/>
              </a:rPr>
              <a:t> 방언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E2AD25-DB36-4FED-BD41-077760347545}"/>
              </a:ext>
            </a:extLst>
          </p:cNvPr>
          <p:cNvSpPr txBox="1"/>
          <p:nvPr/>
        </p:nvSpPr>
        <p:spPr>
          <a:xfrm>
            <a:off x="4720783" y="1991086"/>
            <a:ext cx="274319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b="1" dirty="0">
                <a:ea typeface="맑은 고딕"/>
              </a:rPr>
              <a:t>일본의 방언은 지역마다 큰 차이가 있음.</a:t>
            </a:r>
          </a:p>
          <a:p>
            <a:pPr algn="ctr"/>
            <a:endParaRPr lang="ko-KR" altLang="en-US" b="1" dirty="0">
              <a:ea typeface="맑은 고딕"/>
            </a:endParaRPr>
          </a:p>
          <a:p>
            <a:pPr algn="ctr"/>
            <a:r>
              <a:rPr lang="ko-KR" altLang="en-US" b="1" dirty="0">
                <a:ea typeface="맑은 고딕"/>
              </a:rPr>
              <a:t>메이지 시대 이후, 도쿄의</a:t>
            </a:r>
            <a:r>
              <a:rPr lang="ko-KR" altLang="en-US" b="1" dirty="0">
                <a:ea typeface="+mn-lt"/>
                <a:cs typeface="+mn-lt"/>
              </a:rPr>
              <a:t> 방언을 기초로 표준어의 확립이 이루어짐.</a:t>
            </a:r>
          </a:p>
          <a:p>
            <a:pPr algn="ctr"/>
            <a:endParaRPr lang="ko-KR" altLang="en-US" dirty="0">
              <a:ea typeface="+mn-lt"/>
              <a:cs typeface="+mn-lt"/>
            </a:endParaRPr>
          </a:p>
          <a:p>
            <a:pPr algn="ctr"/>
            <a:r>
              <a:rPr lang="ko-KR" altLang="en-US" b="1" dirty="0">
                <a:ea typeface="+mn-lt"/>
                <a:cs typeface="+mn-lt"/>
              </a:rPr>
              <a:t>이것을 기준으로 지방의 방언을 저해하고 부정적으로 받아들임.</a:t>
            </a:r>
            <a:endParaRPr lang="en-US" b="1">
              <a:ea typeface="+mn-lt"/>
              <a:cs typeface="+mn-lt"/>
            </a:endParaRPr>
          </a:p>
          <a:p>
            <a:pPr algn="ctr"/>
            <a:endParaRPr lang="ko-KR" altLang="en-US" b="1" dirty="0">
              <a:ea typeface="+mn-lt"/>
              <a:cs typeface="+mn-lt"/>
            </a:endParaRPr>
          </a:p>
          <a:p>
            <a:pPr algn="ctr"/>
            <a:r>
              <a:rPr lang="ko-KR" altLang="en-US" b="1" dirty="0">
                <a:ea typeface="+mn-lt"/>
                <a:cs typeface="+mn-lt"/>
              </a:rPr>
              <a:t>이후 </a:t>
            </a:r>
            <a:r>
              <a:rPr lang="ko-KR" b="1" dirty="0">
                <a:ea typeface="+mn-lt"/>
                <a:cs typeface="+mn-lt"/>
              </a:rPr>
              <a:t>공통어와 방언의 공존이 모색되었지만</a:t>
            </a:r>
            <a:r>
              <a:rPr lang="en-US" altLang="ko-KR" b="1" dirty="0">
                <a:ea typeface="+mn-lt"/>
                <a:cs typeface="+mn-lt"/>
              </a:rPr>
              <a:t>, </a:t>
            </a:r>
            <a:r>
              <a:rPr lang="ko-KR" b="1" dirty="0">
                <a:ea typeface="+mn-lt"/>
                <a:cs typeface="+mn-lt"/>
              </a:rPr>
              <a:t>실제로는 각지의 전통적인 방언은 급속하게 </a:t>
            </a:r>
            <a:r>
              <a:rPr lang="ko-KR" altLang="en-US" b="1" dirty="0">
                <a:ea typeface="+mn-lt"/>
                <a:cs typeface="+mn-lt"/>
              </a:rPr>
              <a:t>쇠퇴함</a:t>
            </a:r>
            <a:r>
              <a:rPr lang="ko-KR" altLang="en-US" dirty="0">
                <a:ea typeface="+mn-lt"/>
                <a:cs typeface="+mn-lt"/>
              </a:rPr>
              <a:t>.</a:t>
            </a:r>
            <a:endParaRPr lang="en-US" altLang="ko-KR" dirty="0">
              <a:ea typeface="맑은 고딕"/>
            </a:endParaRPr>
          </a:p>
          <a:p>
            <a:pPr algn="ctr"/>
            <a:endParaRPr lang="ko-KR" altLang="en-US" b="1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39450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PowerPoint 프레젠테이션</vt:lpstr>
      <vt:lpstr>목차</vt:lpstr>
      <vt:lpstr>Ⅰ. 일본의 언어 문화  1. 일본의 문자 언어</vt:lpstr>
      <vt:lpstr>Ⅰ. 일본의 언어 문화  1. 일본의 문자 언어   (1) 히라가나</vt:lpstr>
      <vt:lpstr>Ⅰ. 일본의 언어 문화  1. 일본의 문자 언어   (2) 히라가나의 역사</vt:lpstr>
      <vt:lpstr>Ⅰ. 일본의 언어 문화  1. 일본의 문자 언어   (2) 히라가나의 역사</vt:lpstr>
      <vt:lpstr>Ⅰ. 일본의 언어 문화  1. 일본의 문자 언어   (3) 가타카나</vt:lpstr>
      <vt:lpstr>Ⅰ. 일본의 언어 문화  2. 현재의 일본어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Ⅱ. 일본의 번역 문화  1. 번역의 역사</vt:lpstr>
      <vt:lpstr>PowerPoint 프레젠테이션</vt:lpstr>
      <vt:lpstr>PowerPoint 프레젠테이션</vt:lpstr>
      <vt:lpstr>Ⅱ. 일본의 번역 문화  2. 다양한 번역 방법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/>
  <cp:lastModifiedBy/>
  <cp:revision>613</cp:revision>
  <dcterms:created xsi:type="dcterms:W3CDTF">2021-10-10T11:09:58Z</dcterms:created>
  <dcterms:modified xsi:type="dcterms:W3CDTF">2021-10-10T13:40:17Z</dcterms:modified>
</cp:coreProperties>
</file>