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5" r:id="rId3"/>
    <p:sldId id="301" r:id="rId4"/>
    <p:sldId id="300" r:id="rId5"/>
    <p:sldId id="317" r:id="rId6"/>
    <p:sldId id="302" r:id="rId7"/>
    <p:sldId id="318" r:id="rId8"/>
    <p:sldId id="315" r:id="rId9"/>
    <p:sldId id="319" r:id="rId10"/>
    <p:sldId id="297" r:id="rId11"/>
    <p:sldId id="330" r:id="rId12"/>
    <p:sldId id="321" r:id="rId13"/>
    <p:sldId id="322" r:id="rId14"/>
    <p:sldId id="323" r:id="rId15"/>
    <p:sldId id="324" r:id="rId16"/>
    <p:sldId id="325" r:id="rId17"/>
    <p:sldId id="316" r:id="rId18"/>
    <p:sldId id="329" r:id="rId19"/>
    <p:sldId id="327" r:id="rId20"/>
    <p:sldId id="328" r:id="rId21"/>
    <p:sldId id="307" r:id="rId22"/>
    <p:sldId id="25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byeol Yu" initials="SY" lastIdx="1" clrIdx="0">
    <p:extLst>
      <p:ext uri="{19B8F6BF-5375-455C-9EA6-DF929625EA0E}">
        <p15:presenceInfo xmlns:p15="http://schemas.microsoft.com/office/powerpoint/2012/main" userId="98481ea3cdcca7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9"/>
    <a:srgbClr val="F8F8F8"/>
    <a:srgbClr val="FEFDFC"/>
    <a:srgbClr val="FFFDFB"/>
    <a:srgbClr val="F7F7F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2" autoAdjust="0"/>
    <p:restoredTop sz="94103" autoAdjust="0"/>
  </p:normalViewPr>
  <p:slideViewPr>
    <p:cSldViewPr snapToGrid="0" showGuides="1">
      <p:cViewPr>
        <p:scale>
          <a:sx n="60" d="100"/>
          <a:sy n="60" d="100"/>
        </p:scale>
        <p:origin x="1992" y="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669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yadLiIyEx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66867" y="4219427"/>
            <a:ext cx="445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solidFill>
                  <a:schemeClr val="accent4">
                    <a:lumMod val="25000"/>
                  </a:schemeClr>
                </a:solidFill>
                <a:latin typeface="+mj-ea"/>
                <a:ea typeface="+mj-ea"/>
              </a:rPr>
              <a:t>일본의 디저트 문화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5265040" y="1946886"/>
            <a:ext cx="1661920" cy="2214981"/>
            <a:chOff x="4954772" y="1818167"/>
            <a:chExt cx="2349796" cy="3131772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7721" r="14157" b="19442"/>
            <a:stretch/>
          </p:blipFill>
          <p:spPr>
            <a:xfrm>
              <a:off x="4954772" y="1818167"/>
              <a:ext cx="2349796" cy="2775098"/>
            </a:xfrm>
            <a:prstGeom prst="rect">
              <a:avLst/>
            </a:prstGeom>
            <a:effectLst>
              <a:outerShdw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6" t="85302" r="14157" b="-2883"/>
            <a:stretch/>
          </p:blipFill>
          <p:spPr>
            <a:xfrm>
              <a:off x="5296786" y="4593265"/>
              <a:ext cx="1598428" cy="356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311974" y="4908237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chemeClr val="accent1">
                    <a:lumMod val="75000"/>
                  </a:schemeClr>
                </a:solidFill>
              </a:rPr>
              <a:t>일본어일본학과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22001989 </a:t>
            </a:r>
            <a:r>
              <a:rPr lang="ko-KR" altLang="en-US" sz="1400" dirty="0">
                <a:solidFill>
                  <a:schemeClr val="accent1">
                    <a:lumMod val="75000"/>
                  </a:schemeClr>
                </a:solidFill>
              </a:rPr>
              <a:t>이현호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654950" y="1659089"/>
            <a:ext cx="834472" cy="230238"/>
            <a:chOff x="5435701" y="1021996"/>
            <a:chExt cx="834472" cy="230238"/>
          </a:xfrm>
        </p:grpSpPr>
        <p:sp>
          <p:nvSpPr>
            <p:cNvPr id="18" name="포인트가 5개인 별 17"/>
            <p:cNvSpPr/>
            <p:nvPr/>
          </p:nvSpPr>
          <p:spPr>
            <a:xfrm>
              <a:off x="5435701" y="1021996"/>
              <a:ext cx="230238" cy="230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포인트가 5개인 별 18"/>
            <p:cNvSpPr/>
            <p:nvPr/>
          </p:nvSpPr>
          <p:spPr>
            <a:xfrm>
              <a:off x="5737818" y="1021996"/>
              <a:ext cx="230238" cy="230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포인트가 5개인 별 19"/>
            <p:cNvSpPr/>
            <p:nvPr/>
          </p:nvSpPr>
          <p:spPr>
            <a:xfrm>
              <a:off x="6039935" y="1021996"/>
              <a:ext cx="230238" cy="230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50438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5227036" y="1846338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-4749539" y="167163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54933" y="582149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가시와모찌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柏餅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92435" y="582149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와라비모찌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蕨餅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B436D936-2F9C-4039-BCB5-DA84E0CC91DF}"/>
              </a:ext>
            </a:extLst>
          </p:cNvPr>
          <p:cNvSpPr/>
          <p:nvPr/>
        </p:nvSpPr>
        <p:spPr>
          <a:xfrm>
            <a:off x="4228095" y="-3678158"/>
            <a:ext cx="3514725" cy="3514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9A378-881C-4681-BF59-0B0489D31E35}"/>
              </a:ext>
            </a:extLst>
          </p:cNvPr>
          <p:cNvSpPr txBox="1"/>
          <p:nvPr/>
        </p:nvSpPr>
        <p:spPr>
          <a:xfrm>
            <a:off x="5123684" y="582149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사쿠라모찌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桜餅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DD080-F364-4296-A565-1C3F7C5DA854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B058B-5657-48DE-9364-B83B07E88DA3}"/>
              </a:ext>
            </a:extLst>
          </p:cNvPr>
          <p:cNvSpPr txBox="1"/>
          <p:nvPr/>
        </p:nvSpPr>
        <p:spPr>
          <a:xfrm>
            <a:off x="389946" y="1043165"/>
            <a:ext cx="197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떡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もち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77D23-A96D-47D8-A8D5-ADDE18910E9B}"/>
              </a:ext>
            </a:extLst>
          </p:cNvPr>
          <p:cNvSpPr txBox="1"/>
          <p:nvPr/>
        </p:nvSpPr>
        <p:spPr>
          <a:xfrm>
            <a:off x="7776117" y="934249"/>
            <a:ext cx="473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/>
              <a:t>?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5303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000">
        <p14:flythrough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0.00046 L 0.0362 0.00046 C 0.04284 -0.00417 0.04922 -0.00995 0.05599 -0.01366 C 0.07304 -0.02222 0.11562 -0.03819 0.13359 -0.04167 C 0.22747 -0.05995 0.22317 -0.05741 0.30065 -0.06042 C 0.42708 -0.0581 0.57552 -0.08843 0.70989 -0.04861 C 0.71471 -0.04722 0.71953 -0.0456 0.72435 -0.04398 L 0.75325 -0.02292 C 0.76159 -0.01667 0.75599 -0.01944 0.7651 -0.01111 C 0.7664 -0.01019 0.76784 -0.00972 0.76914 -0.0088 C 0.77122 -0.00486 0.77825 -0.00023 0.77565 0.00278 C 0.77435 0.0044 0.77317 0.00648 0.77174 0.00741 C 0.76914 0.00949 0.7664 0.01065 0.7638 0.01227 L 0.75989 0.01458 L 0.75599 0.0169 L 0.75195 0.01921 C 0.75052 0.02708 0.75065 0.02384 0.75065 0.0287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1227 L -0.00404 -0.01227 L 0.02083 -0.00741 C 0.02395 -0.00695 0.02708 -0.00648 0.03007 -0.0051 C 0.03411 -0.00324 0.03789 2.59259E-6 0.04192 0.00185 C 0.04622 0.00393 0.05078 0.00463 0.05507 0.00648 L 0.12617 0.03703 C 0.1302 0.03889 0.13411 0.0412 0.13802 0.04398 C 0.14987 0.05231 0.1621 0.05926 0.17343 0.06967 C 0.18242 0.07801 0.1914 0.0875 0.19843 0.10023 C 0.19987 0.10254 0.2013 0.1044 0.20247 0.10717 C 0.20885 0.12245 0.21445 0.13865 0.22083 0.15393 C 0.23177 0.17963 0.24505 0.20278 0.25377 0.23102 C 0.2651 0.26852 0.27786 0.3044 0.28789 0.34305 C 0.29544 0.37222 0.31224 0.44514 0.31953 0.49282 C 0.32356 0.51921 0.32747 0.54583 0.33138 0.57245 C 0.33333 0.6 0.33437 0.61018 0.33398 0.6449 C 0.33372 0.67384 0.33255 0.70254 0.33138 0.73148 C 0.33125 0.73541 0.33046 0.73912 0.33007 0.74305 C 0.32903 0.75324 0.32851 0.76342 0.32747 0.77361 C 0.32721 0.77592 0.32643 0.77824 0.32604 0.78055 C 0.32474 0.79051 0.32474 0.78865 0.32474 0.79467 " pathEditMode="relative" ptsTypes="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5 -0.01111 L -0.0155 -0.01111 C -0.06328 -0.05833 0.00508 0.01111 -0.03659 -0.0368 C -0.04076 -0.04143 -0.04557 -0.04421 -0.04974 -0.04838 C -0.05469 -0.05347 -0.05912 -0.06041 -0.06419 -0.06481 C -0.07761 -0.07615 -0.09102 -0.0868 -0.10508 -0.09537 C -0.1655 -0.13194 -0.22565 -0.17083 -0.28659 -0.20509 C -0.30026 -0.21296 -0.31458 -0.21713 -0.32865 -0.22152 C -0.50039 -0.27477 -0.44974 -0.26666 -0.54583 -0.27754 C -0.8987 -0.24467 -0.76706 -0.28819 -0.97344 -0.2074 C -0.97917 -0.20532 -0.98503 -0.20416 -0.9905 -0.20046 C -1.00977 -0.18727 -1.0293 -0.17477 -1.04844 -0.16065 C -1.05169 -0.15833 -1.05443 -0.15416 -1.05755 -0.15139 C -1.10573 -0.10856 -1.05143 -0.1618 -1.11029 -0.1 C -1.11198 -0.09815 -1.1138 -0.09699 -1.1155 -0.09537 C -1.12214 -0.08842 -1.12852 -0.08078 -1.13529 -0.0743 C -1.13646 -0.07291 -1.13802 -0.07315 -1.13919 -0.07176 C -1.14675 -0.06365 -1.15391 -0.05416 -1.16159 -0.04606 C -1.16276 -0.0449 -1.16419 -0.04467 -1.1655 -0.04375 C -1.16862 -0.04166 -1.17162 -0.03935 -1.17474 -0.0368 C -1.19154 -0.02315 -1.17305 -0.0294 -1.21419 -0.01111 C -1.21589 -0.01018 -1.21771 -0.00972 -1.2194 -0.00879 C -1.2207 -0.0081 -1.22201 -0.00694 -1.22344 -0.00648 C -1.23086 -0.00393 -1.23086 -0.00416 -1.23516 -0.00416 " pathEditMode="relative" ptsTypes="AAAAAAAAAAAAAAAAAAAAAA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2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38399" y="1757120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4338637" y="1757121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54933" y="582149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가시와모찌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柏餅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92435" y="582149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와라비모찌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蕨餅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B436D936-2F9C-4039-BCB5-DA84E0CC91DF}"/>
              </a:ext>
            </a:extLst>
          </p:cNvPr>
          <p:cNvSpPr/>
          <p:nvPr/>
        </p:nvSpPr>
        <p:spPr>
          <a:xfrm>
            <a:off x="8438876" y="1757120"/>
            <a:ext cx="3514725" cy="3514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9A378-881C-4681-BF59-0B0489D31E35}"/>
              </a:ext>
            </a:extLst>
          </p:cNvPr>
          <p:cNvSpPr txBox="1"/>
          <p:nvPr/>
        </p:nvSpPr>
        <p:spPr>
          <a:xfrm>
            <a:off x="5123684" y="582149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사쿠라모찌</a:t>
            </a:r>
            <a:endParaRPr lang="en-US" altLang="ko-KR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桜餅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DD080-F364-4296-A565-1C3F7C5DA854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B058B-5657-48DE-9364-B83B07E88DA3}"/>
              </a:ext>
            </a:extLst>
          </p:cNvPr>
          <p:cNvSpPr txBox="1"/>
          <p:nvPr/>
        </p:nvSpPr>
        <p:spPr>
          <a:xfrm>
            <a:off x="389946" y="1043165"/>
            <a:ext cx="197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떡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餅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もち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6DEA8-9B1C-4159-9169-0192E6BD70C9}"/>
              </a:ext>
            </a:extLst>
          </p:cNvPr>
          <p:cNvSpPr txBox="1"/>
          <p:nvPr/>
        </p:nvSpPr>
        <p:spPr>
          <a:xfrm>
            <a:off x="7789922" y="696468"/>
            <a:ext cx="123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/>
              <a:t>^^b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8754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023 L 0.00391 -0.00023 C 0.00378 -0.00185 0.0026 -0.02917 0.00117 -0.03542 C -0.00104 -0.04514 -0.00365 -0.05463 -0.00664 -0.06343 C -0.00794 -0.06736 -0.00872 -0.07222 -0.01068 -0.07523 C -0.02773 -0.10278 -0.04466 -0.13032 -0.06328 -0.15463 C -0.06823 -0.16111 -0.07448 -0.16343 -0.08034 -0.16644 C -0.1043 -0.17894 -0.12812 -0.19282 -0.15273 -0.20139 C -0.16393 -0.20532 -0.17552 -0.20301 -0.18685 -0.2037 C -0.24349 -0.19375 -0.30013 -0.18565 -0.35664 -0.17338 C -0.3651 -0.17153 -0.37383 -0.16806 -0.38164 -0.16181 C -0.42747 -0.12431 -0.42148 -0.13287 -0.44076 -0.09861 C -0.44388 -0.08218 -0.45195 -0.06644 -0.45 -0.04954 C -0.44714 -0.025 -0.4362 -0.00602 -0.4276 0.01366 C -0.42552 0.01875 -0.42174 0.0206 -0.41849 0.02315 C -0.41068 0.02917 -0.40286 0.03472 -0.39479 0.03935 C -0.3918 0.0412 -0.38867 0.0412 -0.38555 0.04167 C -0.37852 0.04282 -0.37148 0.04329 -0.36445 0.04421 C -0.36107 0.04213 -0.35898 0.04051 -0.35534 0.03935 C -0.35221 0.03843 -0.34909 0.03819 -0.34609 0.03704 C -0.34036 0.03495 -0.33464 0.03264 -0.32904 0.03009 C -0.3276 0.0294 -0.32643 0.02847 -0.325 0.02778 C -0.32331 0.02685 -0.32148 0.02616 -0.31979 0.02546 C -0.32109 0.02454 -0.3224 0.02361 -0.3237 0.02315 C -0.32682 0.02199 -0.32995 0.02222 -0.33294 0.0206 C -0.33451 0.01991 -0.33685 0.01597 -0.33685 0.01597 " pathEditMode="relative" ptsTypes="AAAAAAAAAAAAAAAAAAAAAAAAAA">
                                      <p:cBhvr>
                                        <p:cTn id="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08449 L -0.01367 -0.08449 C 0.00052 -0.09884 0.00768 -0.10787 0.02305 -0.11713 C 0.03477 -0.12431 0.04662 -0.13125 0.0586 -0.13588 C 0.09688 -0.15116 0.13672 -0.15903 0.17578 -0.16157 C 0.22709 -0.16505 0.27839 -0.16481 0.32969 -0.1662 L 0.77709 -0.15231 C 0.77865 -0.15231 0.77435 -0.14931 0.77318 -0.14769 C 0.76602 -0.13773 0.7599 -0.12523 0.75209 -0.11713 C 0.73607 -0.10093 0.71953 -0.08542 0.70209 -0.07523 C 0.68529 -0.06528 0.70755 -0.07847 0.66263 -0.04954 C 0.66003 -0.04769 0.65716 -0.04699 0.65469 -0.04468 C 0.65013 -0.04074 0.64597 -0.03542 0.64154 -0.03079 C 0.64245 -0.02685 0.64219 -0.0213 0.64414 -0.01898 C 0.65313 -0.00833 0.66328 -0.00116 0.67318 0.00671 C 0.67604 0.00903 0.67917 0.00995 0.68229 0.01134 C 0.70703 0.02176 0.69375 0.01412 0.70469 0.0206 C 0.703 0.02384 0.70104 0.02662 0.69948 0.03009 C 0.69844 0.03218 0.69831 0.03657 0.69675 0.03704 C 0.69115 0.03843 0.68542 0.03542 0.67969 0.03472 C 0.67839 0.03403 0.67696 0.03356 0.67578 0.03241 C 0.67331 0.02986 0.67292 0.02708 0.67175 0.02292 " pathEditMode="relative" ptsTypes="AAAAAAAAAAAAAAAAAAAAAA">
                                      <p:cBhvr>
                                        <p:cTn id="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-0.04954 L -0.01654 -0.04954 C -0.04245 -0.09097 -0.02005 -0.05301 -0.03633 -0.08449 C -0.0388 -0.08935 -0.0418 -0.09375 -0.04427 -0.09861 C -0.04792 -0.10602 -0.05104 -0.11458 -0.05482 -0.12199 C -0.06276 -0.1375 -0.09011 -0.18935 -0.10222 -0.20625 C -0.12891 -0.24398 -0.15625 -0.28009 -0.18373 -0.3162 C -0.18607 -0.31921 -0.18893 -0.32153 -0.19167 -0.32315 C -0.19896 -0.32778 -0.20651 -0.33102 -0.21406 -0.33472 C -0.2263 -0.32616 -0.23919 -0.32014 -0.25091 -0.30903 C -0.25365 -0.30648 -0.25495 -0.30023 -0.25612 -0.29514 C -0.2638 -0.26273 -0.27057 -0.22986 -0.27722 -0.19676 C -0.27839 -0.19074 -0.27865 -0.18426 -0.27982 -0.17824 C -0.28438 -0.15602 -0.28919 -0.13426 -0.29427 -0.11273 C -0.29531 -0.10856 -0.29727 -0.10509 -0.29831 -0.10093 C -0.30091 -0.08958 -0.30222 -0.07731 -0.30482 -0.06597 C -0.30573 -0.06227 -0.30729 -0.05926 -0.30886 -0.05648 C -0.325 -0.02778 -0.3336 -0.01111 -0.35091 0.00903 C -0.35599 0.01481 -0.36146 0.02014 -0.36667 0.02523 C -0.36849 0.02708 -0.3737 0.02847 -0.37201 0.03009 C -0.36953 0.03218 -0.36667 0.02847 -0.36406 0.02778 C -0.35873 0.02292 -0.35287 0.01713 -0.34701 0.01597 L -0.33516 0.01366 L -0.32982 0.01134 " pathEditMode="relative" ptsTypes="AAAAAAAAAAAAAAAAAAAAAAAA">
                                      <p:cBhvr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2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4338636" y="1574029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4338637" y="167163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945284" y="5595120"/>
            <a:ext cx="434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미타라시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당고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みたらし団子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9962" y="5657671"/>
            <a:ext cx="326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하나미 </a:t>
            </a:r>
            <a:r>
              <a:rPr lang="ko-KR" altLang="en-US" sz="2400" spc="-150" dirty="0" err="1">
                <a:solidFill>
                  <a:schemeClr val="accent4">
                    <a:lumMod val="25000"/>
                  </a:schemeClr>
                </a:solidFill>
                <a:latin typeface="+mj-ea"/>
              </a:rPr>
              <a:t>당고</a:t>
            </a:r>
            <a:r>
              <a:rPr lang="en-US" altLang="ko-KR" sz="24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花見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団子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B223C5-0821-48C5-89F5-9CBF3AC5E2F2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7CEF3-D192-4D87-811A-B5ECD37F23E2}"/>
              </a:ext>
            </a:extLst>
          </p:cNvPr>
          <p:cNvSpPr txBox="1"/>
          <p:nvPr/>
        </p:nvSpPr>
        <p:spPr>
          <a:xfrm>
            <a:off x="389946" y="1043165"/>
            <a:ext cx="197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당고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団子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01204 L -0.00924 0.01204 L -0.02904 0.00278 C -0.03073 0.00185 -0.03255 0.00093 -0.03424 0.00046 C -0.05013 -0.0044 -0.05234 -0.00486 -0.07513 -0.01366 C -0.07826 -0.01481 -0.08112 -0.01736 -0.08424 -0.01829 C -0.0987 -0.02269 -0.11328 -0.02616 -0.12773 -0.02986 C -0.15143 -0.02847 -0.17513 -0.02847 -0.1987 -0.02523 C -0.20312 -0.02477 -0.21888 -0.01528 -0.2237 -0.01134 C -0.22604 -0.00949 -0.22799 -0.00625 -0.23034 -0.00417 C -0.23281 -0.00231 -0.23555 -0.00116 -0.23828 0.00046 C -0.23906 0.00278 -0.23971 0.00532 -0.24089 0.00741 C -0.24193 0.00949 -0.24401 0.00972 -0.24479 0.01204 C -0.24622 0.0162 -0.24661 0.02153 -0.2474 0.02616 C -0.24792 0.02847 -0.2474 0.03241 -0.2487 0.0331 C -0.25013 0.0338 -0.25143 0.03426 -0.25273 0.03542 C -0.25417 0.03681 -0.25521 0.03912 -0.25664 0.04005 C -0.25833 0.04144 -0.26185 0.04259 -0.26185 0.04259 " pathEditMode="relative" ptsTypes="AAAAAAAAAAAAAAAA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-0.02269 L 0.01185 -0.02269 C 0.01523 -0.02593 0.01875 -0.02917 0.02227 -0.03218 C 0.02357 -0.0331 0.025 -0.03333 0.0263 -0.03449 C 0.02773 -0.03565 0.02865 -0.03843 0.03021 -0.03912 C 0.05599 -0.04954 0.07135 -0.04699 0.1 -0.04838 L 0.1513 -0.03912 C 0.15482 -0.03843 0.15833 -0.03796 0.16185 -0.03681 C 0.1776 -0.03102 0.19336 -0.02407 0.20911 -0.01806 C 0.21224 -0.0169 0.21536 -0.01667 0.21836 -0.01574 C 0.2487 -0.00648 0.2293 -0.01065 0.2513 -0.00648 C 0.2526 -0.00486 0.25417 -0.0037 0.25521 -0.00162 C 0.25781 0.00278 0.25807 0.00648 0.25924 0.01227 C 0.25872 0.01458 0.25885 0.01759 0.25781 0.01921 C 0.2569 0.02106 0.25391 0.02176 0.25391 0.02176 " pathEditMode="relative" ptsTypes="AAAAAAAAAAAAA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1149263" y="5847539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362075" y="194309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590750" y="5616707"/>
            <a:ext cx="305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도라야키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どら焼き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60158" y="5632703"/>
            <a:ext cx="182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양갱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羊羹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B223C5-0821-48C5-89F5-9CBF3AC5E2F2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7CEF3-D192-4D87-811A-B5ECD37F23E2}"/>
              </a:ext>
            </a:extLst>
          </p:cNvPr>
          <p:cNvSpPr txBox="1"/>
          <p:nvPr/>
        </p:nvSpPr>
        <p:spPr>
          <a:xfrm>
            <a:off x="389946" y="1043165"/>
            <a:ext cx="49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도라야키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どら焼き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와 양갱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羊羹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162 L -0.00195 -0.00162 C 0.00143 -0.00787 0.00456 -0.01504 0.00846 -0.02037 C 0.01081 -0.02361 0.0138 -0.025 0.01641 -0.02754 C 0.01953 -0.03032 0.02227 -0.03449 0.02565 -0.0368 C 0.04258 -0.04861 0.05924 -0.0618 0.07695 -0.06967 C 0.08216 -0.07199 0.08737 -0.07546 0.09271 -0.07662 C 0.12253 -0.08264 0.15234 -0.08588 0.18216 -0.09051 C 0.24844 -0.07384 0.22448 -0.08125 0.3388 -0.03217 C 0.34687 -0.0287 0.35482 -0.02361 0.3625 -0.01805 C 0.37539 -0.00879 0.38776 0.00301 0.40065 0.01227 C 0.40612 0.01621 0.4125 0.01667 0.41771 0.02176 C 0.44023 0.04329 0.46146 0.06898 0.48359 0.0919 C 0.52474 0.13449 0.44805 0.03912 0.5349 0.15278 C 0.53711 0.15556 0.53958 0.15834 0.54141 0.16204 C 0.5793 0.23611 0.55052 0.18056 0.56641 0.21829 C 0.5724 0.23241 0.57995 0.24491 0.5849 0.26042 C 0.58854 0.27199 0.60521 0.32732 0.6112 0.33519 C 0.62135 0.34861 0.61849 0.34422 0.63229 0.37037 C 0.63372 0.37315 0.6345 0.37709 0.6362 0.37963 C 0.64336 0.39051 0.65143 0.39931 0.65859 0.40996 C 0.65977 0.41181 0.66003 0.41505 0.6612 0.41713 C 0.66471 0.42338 0.67799 0.43635 0.67956 0.4382 C 0.70352 0.46551 0.69115 0.45672 0.70729 0.46621 C 0.70859 0.46783 0.7099 0.46922 0.7112 0.47084 C 0.71211 0.47223 0.71341 0.47755 0.7138 0.47547 C 0.71458 0.47176 0.71289 0.46783 0.7125 0.46389 C 0.71198 0.45764 0.71172 0.45139 0.7112 0.44514 C 0.71029 0.43426 0.70911 0.42292 0.70729 0.4125 C 0.7026 0.38658 0.69792 0.36065 0.69271 0.33519 C 0.69088 0.3257 0.68919 0.31574 0.6862 0.30718 C 0.6724 0.26644 0.65781 0.22686 0.64271 0.18773 C 0.63802 0.17547 0.63333 0.1625 0.62695 0.15278 C 0.60169 0.11389 0.57487 0.07824 0.54805 0.04283 C 0.54362 0.03681 0.53867 0.03218 0.53359 0.02871 C 0.51016 0.01343 0.48633 -3.33333E-6 0.4625 -0.01342 C 0.45859 -0.01551 0.45456 -0.01666 0.45065 -0.01805 C 0.44896 -0.01875 0.42604 -0.02615 0.41901 -0.02754 L 0.37435 -0.03449 C 0.28659 -0.03217 0.19805 -0.04953 0.1112 -0.02754 C 0.10273 -0.02523 0.09609 -0.02384 0.0875 -0.02037 C 0.08437 -0.01921 0.08138 -0.01713 0.07825 -0.01574 C 0.06003 -0.00833 0.07878 -0.01759 0.0651 -0.01111 C 0.06198 -0.00949 0.05898 -0.0074 0.05586 -0.00648 C 0.05195 -0.00509 0.04805 -0.00486 0.04401 -0.00416 C 0.04141 -0.00254 0.0388 -0.00069 0.0362 0.0007 C 0.03346 0.00186 0.02396 0.00463 0.02161 0.00533 C 0.01185 0.00787 0.01523 0.00764 0.00846 0.0076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68 0.00926 L -0.00468 0.00926 C -0.0069 0.0037 -0.00963 -0.00139 -0.01132 -0.00718 C -0.01692 -0.02593 -0.01796 -0.0375 -0.02187 -0.05625 C -0.02617 -0.07755 -0.0306 -0.09838 -0.03502 -0.11945 C -0.04557 -0.17061 -0.0638 -0.2632 -0.06783 -0.29028 C -0.06927 -0.29885 -0.07018 -0.30764 -0.07187 -0.31598 C -0.07942 -0.35602 -0.08724 -0.39584 -0.09557 -0.43519 C -0.09765 -0.44561 -0.11263 -0.49121 -0.11263 -0.49144 C -0.11419 -0.49676 -0.11536 -0.50232 -0.11653 -0.50787 C -0.12148 -0.53033 -0.1263 -0.55301 -0.13099 -0.5757 C -0.13203 -0.58033 -0.13268 -0.58519 -0.13372 -0.58959 C -0.13841 -0.61088 -0.14336 -0.63172 -0.14817 -0.65278 C -0.14869 -0.6551 -0.14895 -0.65764 -0.14948 -0.65973 C -0.15195 -0.67014 -0.15481 -0.6801 -0.15729 -0.69028 C -0.15794 -0.6926 -0.15794 -0.69514 -0.15872 -0.69723 C -0.17083 -0.73565 -0.16588 -0.71806 -0.17838 -0.74861 C -0.18242 -0.7588 -0.18554 -0.77014 -0.19023 -0.77917 C -0.1944 -0.78704 -0.21979 -0.82385 -0.22578 -0.83056 C -0.22851 -0.8338 -0.23203 -0.83473 -0.23502 -0.8375 C -0.23945 -0.8419 -0.24349 -0.84769 -0.24817 -0.85162 C -0.25546 -0.85811 -0.25807 -0.85857 -0.26523 -0.86088 C -0.27226 -0.86019 -0.27942 -0.86181 -0.28632 -0.85857 C -0.29466 -0.85486 -0.30586 -0.8375 -0.31263 -0.82824 C -0.31601 -0.81806 -0.32005 -0.80718 -0.32174 -0.79561 C -0.3233 -0.78473 -0.32356 -0.77361 -0.32435 -0.76274 C -0.32356 -0.72153 -0.32304 -0.6801 -0.32174 -0.63889 C -0.32174 -0.63635 -0.32044 -0.63426 -0.32044 -0.63172 C -0.32044 -0.6044 -0.32135 -0.57709 -0.32174 -0.55 C -0.32187 -0.54607 -0.32174 -0.54213 -0.32174 -0.5382 " pathEditMode="relative" ptsTypes="AAAAAAAAAAAAAAAAAAAAAAAAAAAAAA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7315200" y="1952625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362075" y="194309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211852" y="5595120"/>
            <a:ext cx="18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만쥬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饅頭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9962" y="5641286"/>
            <a:ext cx="32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카스테라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カステラ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B223C5-0821-48C5-89F5-9CBF3AC5E2F2}"/>
              </a:ext>
            </a:extLst>
          </p:cNvPr>
          <p:cNvSpPr txBox="1"/>
          <p:nvPr/>
        </p:nvSpPr>
        <p:spPr>
          <a:xfrm>
            <a:off x="-4243532" y="-871853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7CEF3-D192-4D87-811A-B5ECD37F23E2}"/>
              </a:ext>
            </a:extLst>
          </p:cNvPr>
          <p:cNvSpPr txBox="1"/>
          <p:nvPr/>
        </p:nvSpPr>
        <p:spPr>
          <a:xfrm>
            <a:off x="14057820" y="1111967"/>
            <a:ext cx="49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만쥬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饅頭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와 </a:t>
            </a:r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카스테라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カステラ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4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7 -0.00903 L 0.04857 -0.00903 C 0.06797 -0.00602 0.06601 -0.00718 0.08815 0.00046 C 0.09167 0.00162 0.09505 0.0037 0.0987 0.00509 L 0.14336 0.02153 C 0.14648 0.02268 0.14948 0.02523 0.1526 0.02616 C 0.16575 0.03055 0.17877 0.0338 0.19193 0.03796 C 0.19414 0.03866 0.19635 0.03935 0.19857 0.04028 L 0.22226 0.04954 C 0.22591 0.05116 0.23307 0.05741 0.23542 0.05903 C 0.23672 0.05995 0.23802 0.06042 0.23932 0.06134 C 0.24765 0.06736 0.25599 0.07361 0.26432 0.07986 C 0.26614 0.08125 0.26771 0.08333 0.26966 0.08449 C 0.27747 0.08958 0.28581 0.09213 0.29323 0.09838 C 0.29987 0.10393 0.3056 0.1125 0.31172 0.11944 C 0.31732 0.12592 0.32279 0.13287 0.32877 0.13819 C 0.33151 0.14051 0.33424 0.14259 0.33672 0.14537 C 0.33776 0.14653 0.33828 0.14884 0.33932 0.15 C 0.3414 0.15208 0.34388 0.15255 0.34596 0.15463 C 0.34779 0.15648 0.34935 0.15926 0.35117 0.16157 C 0.35247 0.16319 0.35521 0.16643 0.35521 0.16643 " pathEditMode="relative" ptsTypes="AAAAAAAAAAAAAAAAAAA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0.0125 L 0.02487 0.01273 L 0.00638 0.00509 C 0.00286 0.00371 -0.00065 0.00185 -0.00417 0.0007 C -0.00938 -0.00116 -0.01472 -0.00231 -0.01993 -0.00393 L -0.04102 -0.01088 C -0.10157 -0.03264 -0.1625 -0.05162 -0.22253 -0.07639 C -0.24493 -0.08611 -0.26693 -0.09884 -0.28972 -0.1044 C -0.40612 -0.13379 -0.52305 -0.15579 -0.63972 -0.18148 L -1.07917 -0.17916 C -1.08581 -0.17916 -1.09245 -0.17569 -1.09883 -0.17222 C -1.10573 -0.16852 -1.11198 -0.16296 -1.11862 -0.15833 C -1.12591 -0.13217 -1.11823 -0.16389 -1.11732 -0.10231 C -1.11706 -0.08981 -1.11758 -0.07662 -1.11993 -0.06481 C -1.12162 -0.05648 -1.12631 -0.05116 -1.12917 -0.04375 C -1.13021 -0.04074 -1.13086 -0.03727 -1.13177 -0.03426 C -1.1349 -0.025 -1.13438 -0.03102 -1.13438 -0.02291 " pathEditMode="relative" rAng="0" ptsTypes="AAAAAAAAAAAAAAA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7315200" y="1952625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362075" y="194309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945284" y="5595120"/>
            <a:ext cx="434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팥을 넣은 </a:t>
            </a:r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다이후쿠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9962" y="5595120"/>
            <a:ext cx="32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딸기를 넣은 </a:t>
            </a:r>
            <a:r>
              <a:rPr lang="ko-KR" altLang="en-US" sz="2400" spc="-150" dirty="0" err="1">
                <a:solidFill>
                  <a:schemeClr val="accent4">
                    <a:lumMod val="25000"/>
                  </a:schemeClr>
                </a:solidFill>
                <a:latin typeface="+mj-ea"/>
              </a:rPr>
              <a:t>다이후쿠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B223C5-0821-48C5-89F5-9CBF3AC5E2F2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7CEF3-D192-4D87-811A-B5ECD37F23E2}"/>
              </a:ext>
            </a:extLst>
          </p:cNvPr>
          <p:cNvSpPr txBox="1"/>
          <p:nvPr/>
        </p:nvSpPr>
        <p:spPr>
          <a:xfrm>
            <a:off x="389946" y="1043165"/>
            <a:ext cx="218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다이후쿠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大福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A02F01-F5E0-4CF6-9873-37CA2615F25E}"/>
              </a:ext>
            </a:extLst>
          </p:cNvPr>
          <p:cNvSpPr/>
          <p:nvPr/>
        </p:nvSpPr>
        <p:spPr>
          <a:xfrm>
            <a:off x="12192000" y="2080395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59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326 -0.00555 L 0.00326 -0.00555 C 0.00417 -0.00602 0.01419 -0.01296 0.01771 -0.01481 C 0.02474 -0.01852 0.02227 -0.01643 0.03086 -0.01944 C 0.04635 -0.025 0.02188 -0.01828 0.04531 -0.02407 L 0.24128 -0.02176 C 0.3375 -0.01991 0.23542 -0.02153 0.27682 -0.01713 C 0.28867 -0.01597 0.30052 -0.01551 0.31237 -0.01481 C 0.3168 -0.01412 0.32109 -0.01319 0.32552 -0.0125 C 0.33555 -0.01111 0.35807 -0.00879 0.36758 -0.00787 C 0.41224 0.01204 0.37448 -0.00301 0.48346 -0.00301 " pathEditMode="relative" ptsTypes="AAAAAAAAAAA">
                                      <p:cBhvr>
                                        <p:cTn id="6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5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01 -0.00764 L 0.01901 -0.00764 L -0.27838 -0.00278 C -0.35039 -0.00069 -0.16432 0.02616 -0.34414 -0.00764 C -0.35208 -0.0169 -0.34635 -0.01111 -0.36133 -0.01921 C -0.36953 -0.02384 -0.36068 -0.01944 -0.37057 -0.02384 C -0.39466 -0.02153 -0.38633 -0.02153 -0.39544 -0.02153 " pathEditMode="relative" ptsTypes="AAAAAAA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6 -0.00393 L -0.02826 -0.00393 C -0.01159 -0.01296 -0.00677 -0.0162 0.0138 -0.02268 C 0.03307 -0.02893 0.05208 -0.04051 0.07174 -0.04143 L 0.21901 -0.04838 C 0.27695 -0.04467 0.3349 -0.04305 0.39271 -0.0368 C 0.4 -0.03611 0.40677 -0.03009 0.4138 -0.02731 C 0.43255 -0.0206 0.45156 -0.01481 0.47044 -0.00879 C 0.47565 -0.00694 0.48099 -0.00578 0.4862 -0.00393 C 0.50286 0.00186 0.51953 0.00834 0.5362 0.01482 C 0.53971 0.01598 0.5431 0.01806 0.54674 0.01945 C 0.58776 0.03403 0.57031 0.02408 0.5862 0.03357 L 0.67435 0.03102 C 0.67695 0.03102 0.67956 0.02917 0.68229 0.02871 C 0.6888 0.02755 0.69544 0.02732 0.70195 0.02639 C 0.70456 0.0257 0.70768 0.02662 0.7099 0.02408 C 0.71107 0.02269 0.70729 0.02176 0.70599 0.02176 C 0.67969 0.01945 0.65325 0.01852 0.62695 0.01713 C 0.59635 0.01111 0.61029 0.0132 0.55325 0.01227 L 0.07825 0.00764 C 0.06784 0.00139 0.07812 0.00741 0.05586 -0.00162 C 0.05234 -0.00301 0.04896 -0.00625 0.04531 -0.00625 L 0.00456 -0.00625 " pathEditMode="relative" ptsTypes="AAAAAAAAAAAAAAAAAAAAAAA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7315200" y="1952625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362075" y="1943097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-5214884" y="6858000"/>
            <a:ext cx="434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네리키리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練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り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切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り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21390" y="5821253"/>
            <a:ext cx="326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타이야끼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鯛焼</a:t>
            </a:r>
            <a:r>
              <a:rPr lang="ko-KR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Open Sans"/>
              </a:rPr>
              <a:t>き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Open Sans"/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B223C5-0821-48C5-89F5-9CBF3AC5E2F2}"/>
              </a:ext>
            </a:extLst>
          </p:cNvPr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7CEF3-D192-4D87-811A-B5ECD37F23E2}"/>
              </a:ext>
            </a:extLst>
          </p:cNvPr>
          <p:cNvSpPr txBox="1"/>
          <p:nvPr/>
        </p:nvSpPr>
        <p:spPr>
          <a:xfrm>
            <a:off x="389945" y="1043165"/>
            <a:ext cx="560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네리키리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練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り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切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り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와 </a:t>
            </a:r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타이야끼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鯛焼</a:t>
            </a:r>
            <a:r>
              <a:rPr lang="ko-KR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Open Sans"/>
              </a:rPr>
              <a:t>き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Open Sans"/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1 0.00741 L 0.06641 0.00741 C 0.07995 0.0007 0.08086 -0.00023 0.09414 -0.00439 C 0.09974 -0.00625 0.1056 -0.00694 0.1112 -0.00902 C 0.28125 -0.07245 0.07083 0.00024 0.27292 -0.06759 C 0.28216 -0.07083 0.29128 -0.07476 0.30052 -0.07708 C 0.40391 -0.10185 0.35208 -0.09259 0.45586 -0.10509 L 0.46367 -0.1074 C 0.47292 -0.10995 0.48216 -0.11157 0.49128 -0.11435 C 0.49662 -0.1162 0.50716 -0.12152 0.50716 -0.12152 C 0.50886 -0.12314 0.51107 -0.12361 0.51237 -0.12615 C 0.51341 -0.128 0.51341 -0.13078 0.51367 -0.1331 C 0.51432 -0.13773 0.51445 -0.14259 0.51498 -0.14722 C 0.51654 -0.15879 0.51628 -0.15046 0.51628 -0.15648 " pathEditMode="relative" ptsTypes="AAAAAAAAAAAA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0.05301 L 0.06484 -0.05301 L -0.39167 -0.0507 C -0.3931 -0.0507 -0.38907 -0.04907 -0.38776 -0.04838 C -0.38607 -0.04745 -0.38425 -0.04699 -0.38256 -0.04607 C -0.36615 -0.03148 -0.37084 -0.03958 -0.36537 -0.02963 " pathEditMode="relative" ptsTypes="AAAAAA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특급호텔은 지금, &amp;#39;딸기 디저트&amp;#39; 페스티벌 &amp;lt; 뉴스 &amp;lt; 외식 &amp;lt; 기사본문 - 한국외식신문">
            <a:extLst>
              <a:ext uri="{FF2B5EF4-FFF2-40B4-BE49-F238E27FC236}">
                <a16:creationId xmlns:a16="http://schemas.microsoft.com/office/drawing/2014/main" id="{EF68B2A3-64BE-4EB8-8BD2-BFE933D8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오각형 7"/>
          <p:cNvSpPr/>
          <p:nvPr/>
        </p:nvSpPr>
        <p:spPr>
          <a:xfrm rot="5400000">
            <a:off x="-780014" y="1846229"/>
            <a:ext cx="6028661" cy="2336201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schemeClr val="accent4">
                <a:lumMod val="1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1216189" y="3726199"/>
            <a:ext cx="2059864" cy="0"/>
          </a:xfrm>
          <a:prstGeom prst="line">
            <a:avLst/>
          </a:prstGeom>
          <a:solidFill>
            <a:schemeClr val="accent2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216189" y="922439"/>
            <a:ext cx="2059864" cy="0"/>
          </a:xfrm>
          <a:prstGeom prst="line">
            <a:avLst/>
          </a:prstGeom>
          <a:solidFill>
            <a:schemeClr val="accent2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6189" y="24480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03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7866" y="313104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</a:rPr>
              <a:t>양과자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洋菓子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194709" y="1403470"/>
            <a:ext cx="879456" cy="1172125"/>
            <a:chOff x="4954772" y="1818167"/>
            <a:chExt cx="2349796" cy="313177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7721" r="14157" b="19442"/>
            <a:stretch/>
          </p:blipFill>
          <p:spPr>
            <a:xfrm>
              <a:off x="4954772" y="1818167"/>
              <a:ext cx="2349796" cy="2775098"/>
            </a:xfrm>
            <a:prstGeom prst="rect">
              <a:avLst/>
            </a:prstGeom>
            <a:effectLst>
              <a:outerShdw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6" t="85302" r="14157" b="-2883"/>
            <a:stretch/>
          </p:blipFill>
          <p:spPr>
            <a:xfrm>
              <a:off x="5296786" y="4593265"/>
              <a:ext cx="1598428" cy="3566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5851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8399" y="996998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파르페</a:t>
            </a:r>
            <a:r>
              <a:rPr lang="en-US" altLang="ko-KR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en-US" altLang="ko-KR" sz="2400" i="1" dirty="0">
                <a:solidFill>
                  <a:schemeClr val="accent4">
                    <a:lumMod val="25000"/>
                  </a:schemeClr>
                </a:solidFill>
              </a:rPr>
              <a:t>Parfait, 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パフェ</a:t>
            </a:r>
            <a:r>
              <a:rPr lang="en-US" altLang="ja-JP" dirty="0"/>
              <a:t>)</a:t>
            </a:r>
            <a:endParaRPr lang="ko-KR" alt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97" y="381543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양과자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洋菓子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20231" y="3084004"/>
            <a:ext cx="501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/>
              <a:t>철자가 같은 프랑스어 단어로</a:t>
            </a:r>
            <a:r>
              <a:rPr lang="en-US" altLang="ko-KR" sz="2400" dirty="0"/>
              <a:t>, '</a:t>
            </a:r>
            <a:r>
              <a:rPr lang="ko-KR" altLang="en-US" sz="2400" dirty="0"/>
              <a:t>완전한</a:t>
            </a:r>
            <a:r>
              <a:rPr lang="en-US" altLang="ko-KR" sz="2400" dirty="0"/>
              <a:t>/</a:t>
            </a:r>
            <a:r>
              <a:rPr lang="ko-KR" altLang="en-US" sz="2400" dirty="0"/>
              <a:t>완벽한</a:t>
            </a:r>
            <a:r>
              <a:rPr lang="en-US" altLang="ko-KR" sz="2400" dirty="0"/>
              <a:t>'</a:t>
            </a:r>
            <a:r>
              <a:rPr lang="ko-KR" altLang="en-US" sz="2400" dirty="0"/>
              <a:t>이라는 뜻을 갖고 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algn="just"/>
            <a:endParaRPr lang="ko-KR" altLang="en-US" sz="2400" dirty="0"/>
          </a:p>
          <a:p>
            <a:pPr algn="just"/>
            <a:endParaRPr lang="ko-KR" altLang="en-US" sz="2400" dirty="0"/>
          </a:p>
        </p:txBody>
      </p:sp>
      <p:cxnSp>
        <p:nvCxnSpPr>
          <p:cNvPr id="72" name="직선 연결선 71"/>
          <p:cNvCxnSpPr/>
          <p:nvPr/>
        </p:nvCxnSpPr>
        <p:spPr>
          <a:xfrm>
            <a:off x="6454058" y="21043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45" name="그룹 4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50" name="오각형 4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1" name="직선 연결선 5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3316" name="Picture 4" descr="분위기 깡패로 사진찍기 좋다고 소문난 파르페 맛집 | 1boon">
            <a:extLst>
              <a:ext uri="{FF2B5EF4-FFF2-40B4-BE49-F238E27FC236}">
                <a16:creationId xmlns:a16="http://schemas.microsoft.com/office/drawing/2014/main" id="{FC5247A2-B72E-4676-8C9D-751C3F11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2" y="1994875"/>
            <a:ext cx="3563252" cy="35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7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3149 L -0.00326 0.03149 C 0.00026 0.02917 0.00403 0.02801 0.00729 0.02454 C 0.01067 0.02084 0.01132 0.00255 0.00859 0.03149 C 0.00989 0.03542 0.0151 0.04329 0.0125 0.04329 C 0.00143 0.04329 -0.00052 0.03565 -0.00469 0.02454 C -0.00378 0.03403 -0.00443 0.04792 0.00455 0.04792 C 0.00651 0.04792 0.00638 0.04167 0.00729 0.03866 C 0.00507 0.03473 0.00364 0.02848 0.00065 0.02686 C -0.00092 0.02616 -0.00196 0.03102 -0.00196 0.0338 C -0.00196 0.03889 -0.00026 0.04329 0.00065 0.04792 C 0.00156 0.04005 0.00299 0.03241 0.00325 0.02454 C 0.00338 0.022 0.00338 0.0176 0.00195 0.0176 C 0.00013 0.0176 -0.00065 0.02223 -0.00196 0.02454 C -0.00248 0.02061 -0.00365 0.0169 -0.00326 0.01297 C -0.00287 0.00579 0.00468 0.00093 -0.00599 0.01042 C -0.00469 0.01343 0.00586 0.04098 0.00859 0.03149 C 0.01054 0.02477 0.00234 0.02061 -0.00065 0.01528 C -0.00222 0.01783 -0.00899 0.02686 0.00195 0.02686 C 0.00338 0.02686 0.00442 0.0213 0.00325 0.01991 C 0.00182 0.01806 -0.00026 0.02153 -0.00196 0.02223 C -0.00469 0.02616 -0.00834 0.02848 -0.0099 0.0338 C -0.01094 0.0375 -0.01068 0.04399 -0.0086 0.04561 C -0.00534 0.04815 -0.00157 0.04399 0.00195 0.04329 C 0.00104 0.03635 0.00104 0.02871 -0.00065 0.02223 C -0.00131 0.01968 -0.00313 0.01667 -0.00469 0.0176 C -0.00677 0.01875 -0.0073 0.02385 -0.0086 0.02686 C -0.00586 0.0338 -0.0017 0.05047 0.00455 0.05487 C 0.00755 0.05695 0.01067 0.05811 0.0138 0.05973 C 0.01549 0.03565 0.02044 0.01482 0.00989 -0.00578 C 0.00833 -0.00879 0.00547 -0.00439 0.00325 -0.00347 C 0.00156 0.00348 -0.00039 0.01042 -0.00196 0.0176 C -0.00248 0.01991 -0.00326 0.022 -0.00326 0.02454 C -0.00326 0.03172 -0.00248 0.03866 -0.00196 0.04561 C -0.00118 0.03936 0.00143 0.03311 0.00065 0.02686 C 3.75E-6 0.02153 -0.003 0.01366 -0.00599 0.01528 C -0.0099 0.01737 -0.01029 0.02755 -0.0125 0.0338 C -0.0099 0.03704 -0.00521 0.04329 -0.00196 0.04329 C -0.00039 0.04329 0.00065 0.04005 0.00195 0.03866 C 0.00156 0.03149 0.00169 0.02431 0.00065 0.0176 C 0.00026 0.01551 -0.00078 0.0132 -0.00196 0.01297 C -0.00339 0.01227 -0.00469 0.01436 -0.00599 0.01528 C -0.00456 0.0294 -0.00573 0.04422 0.00989 0.03635 C 0.01302 0.0345 0.0125 0.02524 0.0138 0.01991 C 0.01158 0.01366 0.00976 0.00695 0.00729 0.00116 C 0.00625 -0.00092 0.00429 -0.00578 0.00325 -0.00347 C 0.00013 0.00371 -0.00026 0.01366 -0.00196 0.02223 C -0.00026 0.02755 -0.00026 0.0375 0.00325 0.03866 C 0.00599 0.03936 0.00625 0.0294 0.00586 0.02454 C 0.00533 0.01621 0.00234 0.00903 0.00065 0.00116 C -0.00248 0.00186 -0.0056 0.00232 -0.0086 0.00348 C -0.0099 0.00394 -0.01185 0.00371 -0.0125 0.00579 C -0.01433 0.01158 -0.01433 0.01829 -0.01511 0.02454 C -0.01172 0.03149 -0.0086 0.03936 -0.00469 0.04561 C -0.00365 0.04723 -0.00144 0.05 -0.00065 0.04792 C 0.00104 0.04329 0.00026 0.03704 0.00065 0.03149 C 0.00195 0.03704 0.0013 0.04885 0.00455 0.04792 C 0.01445 0.04537 0.00768 0.0095 0.00729 0.00579 C 0.00547 0.00672 0.00286 0.00556 0.00195 0.00811 C 0.00026 0.01297 0.00117 0.01922 0.00065 0.02454 C -0.00092 0.03959 -0.00065 0.02871 -0.00065 0.03866 " pathEditMode="relative" ptsTypes="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9975" y="794960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크레이프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en-US" altLang="ko-KR" sz="2400" i="1" dirty="0" err="1">
                <a:solidFill>
                  <a:schemeClr val="accent4">
                    <a:lumMod val="25000"/>
                  </a:schemeClr>
                </a:solidFill>
              </a:rPr>
              <a:t>Creˆpe</a:t>
            </a:r>
            <a:r>
              <a:rPr lang="en-US" altLang="ko-KR" sz="2400" i="1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クレープ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97" y="381543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양과자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洋菓子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20231" y="2991671"/>
            <a:ext cx="501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/>
              <a:t>'</a:t>
            </a:r>
            <a:r>
              <a:rPr lang="ko-KR" altLang="en-US" sz="2400" dirty="0"/>
              <a:t>둥글게 말다</a:t>
            </a:r>
            <a:r>
              <a:rPr lang="en-US" altLang="ko-KR" sz="2400" dirty="0"/>
              <a:t>'</a:t>
            </a:r>
            <a:r>
              <a:rPr lang="ko-KR" altLang="en-US" sz="2400" dirty="0"/>
              <a:t>라는 뜻의 라틴어인 크리스파</a:t>
            </a:r>
            <a:r>
              <a:rPr lang="en-US" altLang="ko-KR" sz="2400" dirty="0"/>
              <a:t>(</a:t>
            </a:r>
            <a:r>
              <a:rPr lang="en-US" altLang="ko-KR" sz="2400" dirty="0" err="1"/>
              <a:t>crispa</a:t>
            </a:r>
            <a:r>
              <a:rPr lang="en-US" altLang="ko-KR" sz="2400" dirty="0"/>
              <a:t>)</a:t>
            </a:r>
            <a:r>
              <a:rPr lang="ko-KR" altLang="en-US" sz="2400" dirty="0"/>
              <a:t>에서 유래</a:t>
            </a:r>
            <a:r>
              <a:rPr lang="en-US" altLang="ko-KR" sz="2400" dirty="0"/>
              <a:t>.</a:t>
            </a:r>
          </a:p>
          <a:p>
            <a:pPr algn="just"/>
            <a:endParaRPr lang="ko-KR" altLang="en-US" sz="2400" dirty="0"/>
          </a:p>
          <a:p>
            <a:pPr algn="just"/>
            <a:endParaRPr lang="ko-KR" altLang="en-US" sz="2400" dirty="0"/>
          </a:p>
        </p:txBody>
      </p:sp>
      <p:cxnSp>
        <p:nvCxnSpPr>
          <p:cNvPr id="72" name="직선 연결선 71"/>
          <p:cNvCxnSpPr/>
          <p:nvPr/>
        </p:nvCxnSpPr>
        <p:spPr>
          <a:xfrm>
            <a:off x="6454058" y="21043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45" name="그룹 4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50" name="오각형 4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1" name="직선 연결선 5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3314" name="Picture 2" descr="크레이프 - 나무위키">
            <a:extLst>
              <a:ext uri="{FF2B5EF4-FFF2-40B4-BE49-F238E27FC236}">
                <a16:creationId xmlns:a16="http://schemas.microsoft.com/office/drawing/2014/main" id="{406E6CBD-9BBB-479B-A5A6-C9C89CF3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4" y="-4445990"/>
            <a:ext cx="52197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5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0926 L -0.00156 -0.05879 C -0.00325 -0.04699 -0.00547 -0.03542 -0.00677 -0.02361 C -0.00768 -0.01597 -0.00755 -0.00787 -0.00807 -0.00023 C -0.00885 0.00926 -0.00989 0.01852 -0.0108 0.02778 C -0.01289 0.08866 -0.01497 0.14954 -0.01731 0.21042 C -0.0181 0.22986 -0.0194 0.24931 -0.01992 0.26875 C -0.02148 0.31875 -0.02252 0.36829 -0.02383 0.41829 C -0.02343 0.57431 -0.02383 0.73033 -0.02252 0.88611 C -0.02252 0.89421 -0.0207 0.90162 -0.01992 0.90949 C -0.01758 0.93611 -0.01523 0.9625 -0.01341 0.98912 C -0.01133 1.01945 -0.01041 1.05 -0.00807 1.08033 C -0.0069 1.09607 -0.00286 1.12708 -0.00286 1.12708 C -0.00247 1.14121 -0.00091 1.15533 -0.00156 1.16921 C -0.00182 1.17408 -0.00416 1.16019 -0.00416 1.15509 L -0.00416 1.14121 " pathEditMode="relative" ptsTypes="AAAAAAAAAAAAAAAA">
                                      <p:cBhvr>
                                        <p:cTn id="6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0.00695 0.00195 0.01621 0.00521 0.02107 C 0.0263 0.05278 0.01472 -0.01412 0.01445 -0.01643 C 0.01419 -0.01852 0.01289 -0.01967 0.01185 -0.02106 C 0.0082 -0.02639 0.00807 -0.02569 0.00391 -0.02801 C 0.00482 -0.02106 0.00729 -0.01412 0.00664 -0.00694 C 0.00625 -0.0037 0.00443 -0.01319 0.00261 -0.01412 C 0.00091 -0.01504 -0.00091 -0.0125 -0.0026 -0.0118 C -0.00221 -0.00393 -0.00286 0.0044 -0.0013 0.01181 C -0.00078 0.01412 0.00235 0.01644 0.00261 0.01412 C 0.00365 0.00718 0.00169 0 0.0013 -0.00694 C -0.00039 -0.00463 -0.00325 -0.0037 -0.0039 0 C -0.00443 0.00255 -0.00208 0.00463 -0.0013 0.00695 C 0.00365 0.02246 -0.00195 0.01505 0.01185 0.02107 C 0.01237 0.01945 0.02031 0.00209 0.01445 -0.00231 C 0.01198 -0.0044 0.00925 0.0007 0.00664 0.00232 C 0.00482 0.0007 0.00326 -0.00301 0.0013 -0.00231 C 0 -0.00185 -0.00039 0.00232 0 0.00463 C 0.00065 0.00787 0.00261 0.00926 0.00391 0.01181 C 0.00443 0.00926 0.00638 0.00602 0.00521 0.00463 C 0.00235 0.00093 -0.00221 -0.00347 -0.00521 0 C -0.00755 0.00278 -0.00521 0.0125 -0.0026 0.01412 C 0.00352 0.01783 0 0.01551 0.00794 0.02107 C 0.01016 0.02037 0.01263 0.01644 0.01445 0.01875 C 0.01576 0.02037 0.01302 0.02778 0.01185 0.0257 C 0.01055 0.02338 0.01276 0.01945 0.01315 0.01644 C 0.01094 0.0125 0.00912 0.00787 0.00664 0.00463 C 0.00469 0.00232 0.00235 0.00047 0 0 C -0.00182 -0.00046 -0.01575 0.01273 0.00391 -0.00463 C 0.00443 -0.00231 0.00495 0 0.00521 0.00232 C 0.00586 0.00695 0.00742 0.02084 0.00664 0.01644 C 0.00482 0.00718 0.00391 -0.00231 0.00261 -0.0118 C 0.00261 -0.0118 -0.00664 -0.00625 -0.0039 0 C -0.00286 0.00255 -0.00039 0.00162 0.0013 0.00232 C 0.01042 -0.00301 0.00235 0.00093 0.0013 0.00463 C 0.00013 0.00903 0.00039 0.01412 0 0.01875 C 0.00039 0.02269 -0.00091 0.03056 0.0013 0.03056 C 0.003 0.03056 0.00508 0.00834 0.00521 0.00695 C 0.00573 0.0132 0.00534 0.01991 0.00664 0.0257 C 0.00716 0.02801 0.00794 0.0213 0.00794 0.01875 C 0.00794 0.01435 0.00586 0.00672 0.00521 0.00232 C 0.00339 -0.01134 0.00391 -0.01805 0.00391 0.00695 L 0.00391 0.00695 " pathEditMode="relative" ptsTypes="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0.00695 0.00195 0.01621 0.00521 0.02107 C 0.0263 0.05278 0.01472 -0.01412 0.01445 -0.01643 C 0.01419 -0.01852 0.01289 -0.01967 0.01185 -0.02106 C 0.0082 -0.02639 0.00807 -0.02569 0.00391 -0.02801 C 0.00482 -0.02106 0.00729 -0.01412 0.00664 -0.00694 C 0.00625 -0.0037 0.00443 -0.01319 0.00261 -0.01412 C 0.00091 -0.01504 -0.00091 -0.0125 -0.0026 -0.0118 C -0.00221 -0.00393 -0.00286 0.0044 -0.0013 0.01181 C -0.00078 0.01412 0.00235 0.01644 0.00261 0.01412 C 0.00365 0.00718 0.00169 0 0.0013 -0.00694 C -0.00039 -0.00463 -0.00325 -0.0037 -0.0039 0 C -0.00443 0.00255 -0.00208 0.00463 -0.0013 0.00695 C 0.00365 0.02246 -0.00195 0.01505 0.01185 0.02107 C 0.01237 0.01945 0.02031 0.00209 0.01445 -0.00231 C 0.01198 -0.0044 0.00925 0.0007 0.00664 0.00232 C 0.00482 0.0007 0.00326 -0.00301 0.0013 -0.00231 C 0 -0.00185 -0.00039 0.00232 0 0.00463 C 0.00065 0.00787 0.00261 0.00926 0.00391 0.01181 C 0.00443 0.00926 0.00638 0.00602 0.00521 0.00463 C 0.00235 0.00093 -0.00221 -0.00347 -0.00521 0 C -0.00755 0.00278 -0.00521 0.0125 -0.0026 0.01412 C 0.00352 0.01783 0 0.01551 0.00794 0.02107 C 0.01016 0.02037 0.01263 0.01644 0.01445 0.01875 C 0.01576 0.02037 0.01302 0.02778 0.01185 0.0257 C 0.01055 0.02338 0.01276 0.01945 0.01315 0.01644 C 0.01094 0.0125 0.00912 0.00787 0.00664 0.00463 C 0.00469 0.00232 0.00235 0.00047 0 0 C -0.00182 -0.00046 -0.01575 0.01273 0.00391 -0.00463 C 0.00443 -0.00231 0.00495 0 0.00521 0.00232 C 0.00586 0.00695 0.00742 0.02084 0.00664 0.01644 C 0.00482 0.00718 0.00391 -0.00231 0.00261 -0.0118 C 0.00261 -0.0118 -0.00664 -0.00625 -0.0039 0 C -0.00286 0.00255 -0.00039 0.00162 0.0013 0.00232 C 0.01042 -0.00301 0.00235 0.00093 0.0013 0.00463 C 0.00013 0.00903 0.00039 0.01412 0 0.01875 C 0.00039 0.02269 -0.00091 0.03056 0.0013 0.03056 C 0.003 0.03056 0.00508 0.00834 0.00521 0.00695 C 0.00573 0.0132 0.00534 0.01991 0.00664 0.0257 C 0.00716 0.02801 0.00794 0.0213 0.00794 0.01875 C 0.00794 0.01435 0.00586 0.00672 0.00521 0.00232 C 0.00339 -0.01134 0.00391 -0.01805 0.00391 0.00695 L 0.00391 0.00695 " pathEditMode="relative" ptsTypes="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0.00695 0.00195 0.01621 0.00521 0.02107 C 0.0263 0.05278 0.01472 -0.01412 0.01445 -0.01643 C 0.01419 -0.01852 0.01289 -0.01967 0.01185 -0.02106 C 0.0082 -0.02639 0.00807 -0.02569 0.00391 -0.02801 C 0.00482 -0.02106 0.00729 -0.01412 0.00664 -0.00694 C 0.00625 -0.0037 0.00443 -0.01319 0.00261 -0.01412 C 0.00091 -0.01504 -0.00091 -0.0125 -0.0026 -0.0118 C -0.00221 -0.00393 -0.00286 0.0044 -0.0013 0.01181 C -0.00078 0.01412 0.00235 0.01644 0.00261 0.01412 C 0.00365 0.00718 0.00169 0 0.0013 -0.00694 C -0.00039 -0.00463 -0.00325 -0.0037 -0.0039 0 C -0.00443 0.00255 -0.00208 0.00463 -0.0013 0.00695 C 0.00365 0.02246 -0.00195 0.01505 0.01185 0.02107 C 0.01237 0.01945 0.02031 0.00209 0.01445 -0.00231 C 0.01198 -0.0044 0.00925 0.0007 0.00664 0.00232 C 0.00482 0.0007 0.00326 -0.00301 0.0013 -0.00231 C 0 -0.00185 -0.00039 0.00232 0 0.00463 C 0.00065 0.00787 0.00261 0.00926 0.00391 0.01181 C 0.00443 0.00926 0.00638 0.00602 0.00521 0.00463 C 0.00235 0.00093 -0.00221 -0.00347 -0.00521 0 C -0.00755 0.00278 -0.00521 0.0125 -0.0026 0.01412 C 0.00352 0.01783 0 0.01551 0.00794 0.02107 C 0.01016 0.02037 0.01263 0.01644 0.01445 0.01875 C 0.01576 0.02037 0.01302 0.02778 0.01185 0.0257 C 0.01055 0.02338 0.01276 0.01945 0.01315 0.01644 C 0.01094 0.0125 0.00912 0.00787 0.00664 0.00463 C 0.00469 0.00232 0.00235 0.00047 0 0 C -0.00182 -0.00046 -0.01575 0.01273 0.00391 -0.00463 C 0.00443 -0.00231 0.00495 0 0.00521 0.00232 C 0.00586 0.00695 0.00742 0.02084 0.00664 0.01644 C 0.00482 0.00718 0.00391 -0.00231 0.00261 -0.0118 C 0.00261 -0.0118 -0.00664 -0.00625 -0.0039 0 C -0.00286 0.00255 -0.00039 0.00162 0.0013 0.00232 C 0.01042 -0.00301 0.00235 0.00093 0.0013 0.00463 C 0.00013 0.00903 0.00039 0.01412 0 0.01875 C 0.00039 0.02269 -0.00091 0.03056 0.0013 0.03056 C 0.003 0.03056 0.00508 0.00834 0.00521 0.00695 C 0.00573 0.0132 0.00534 0.01991 0.00664 0.0257 C 0.00716 0.02801 0.00794 0.0213 0.00794 0.01875 C 0.00794 0.01435 0.00586 0.00672 0.00521 0.00232 C 0.00339 -0.01134 0.00391 -0.01805 0.00391 0.00695 L 0.00391 0.00695 " pathEditMode="relative" ptsTypes="AAAAAAAAAAAAAAAAAAAAAAAAAAAAAAAAAAAAAAAAAAAA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0.00695 0.00195 0.01621 0.00521 0.02107 C 0.0263 0.05278 0.01472 -0.01412 0.01445 -0.01643 C 0.01419 -0.01852 0.01289 -0.01967 0.01185 -0.02106 C 0.0082 -0.02639 0.00807 -0.02569 0.00391 -0.02801 C 0.00482 -0.02106 0.00729 -0.01412 0.00664 -0.00694 C 0.00625 -0.0037 0.00443 -0.01319 0.00261 -0.01412 C 0.00091 -0.01504 -0.00091 -0.0125 -0.0026 -0.0118 C -0.00221 -0.00393 -0.00286 0.0044 -0.0013 0.01181 C -0.00078 0.01412 0.00235 0.01644 0.00261 0.01412 C 0.00365 0.00718 0.00169 0 0.0013 -0.00694 C -0.00039 -0.00463 -0.00325 -0.0037 -0.0039 0 C -0.00443 0.00255 -0.00208 0.00463 -0.0013 0.00695 C 0.00365 0.02246 -0.00195 0.01505 0.01185 0.02107 C 0.01237 0.01945 0.02031 0.00209 0.01445 -0.00231 C 0.01198 -0.0044 0.00925 0.0007 0.00664 0.00232 C 0.00482 0.0007 0.00326 -0.00301 0.0013 -0.00231 C 0 -0.00185 -0.00039 0.00232 0 0.00463 C 0.00065 0.00787 0.00261 0.00926 0.00391 0.01181 C 0.00443 0.00926 0.00638 0.00602 0.00521 0.00463 C 0.00235 0.00093 -0.00221 -0.00347 -0.00521 0 C -0.00755 0.00278 -0.00521 0.0125 -0.0026 0.01412 C 0.00352 0.01783 0 0.01551 0.00794 0.02107 C 0.01016 0.02037 0.01263 0.01644 0.01445 0.01875 C 0.01576 0.02037 0.01302 0.02778 0.01185 0.0257 C 0.01055 0.02338 0.01276 0.01945 0.01315 0.01644 C 0.01094 0.0125 0.00912 0.00787 0.00664 0.00463 C 0.00469 0.00232 0.00235 0.00047 0 0 C -0.00182 -0.00046 -0.01575 0.01273 0.00391 -0.00463 C 0.00443 -0.00231 0.00495 0 0.00521 0.00232 C 0.00586 0.00695 0.00742 0.02084 0.00664 0.01644 C 0.00482 0.00718 0.00391 -0.00231 0.00261 -0.0118 C 0.00261 -0.0118 -0.00664 -0.00625 -0.0039 0 C -0.00286 0.00255 -0.00039 0.00162 0.0013 0.00232 C 0.01042 -0.00301 0.00235 0.00093 0.0013 0.00463 C 0.00013 0.00903 0.00039 0.01412 0 0.01875 C 0.00039 0.02269 -0.00091 0.03056 0.0013 0.03056 C 0.003 0.03056 0.00508 0.00834 0.00521 0.00695 C 0.00573 0.0132 0.00534 0.01991 0.00664 0.0257 C 0.00716 0.02801 0.00794 0.0213 0.00794 0.01875 C 0.00794 0.01435 0.00586 0.00672 0.00521 0.00232 C 0.00339 -0.01134 0.00391 -0.01805 0.00391 0.00695 L 0.00391 0.00695 " pathEditMode="relative" ptsTypes="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0.00695 0.00195 0.01621 0.00521 0.02107 C 0.0263 0.05278 0.01472 -0.01412 0.01445 -0.01643 C 0.01419 -0.01852 0.01289 -0.01967 0.01185 -0.02106 C 0.0082 -0.02639 0.00807 -0.02569 0.00391 -0.02801 C 0.00482 -0.02106 0.00729 -0.01412 0.00664 -0.00694 C 0.00625 -0.0037 0.00443 -0.01319 0.00261 -0.01412 C 0.00091 -0.01504 -0.00091 -0.0125 -0.0026 -0.0118 C -0.00221 -0.00393 -0.00286 0.0044 -0.0013 0.01181 C -0.00078 0.01412 0.00235 0.01644 0.00261 0.01412 C 0.00365 0.00718 0.00169 0 0.0013 -0.00694 C -0.00039 -0.00463 -0.00325 -0.0037 -0.0039 0 C -0.00443 0.00255 -0.00208 0.00463 -0.0013 0.00695 C 0.00365 0.02246 -0.00195 0.01505 0.01185 0.02107 C 0.01237 0.01945 0.02031 0.00209 0.01445 -0.00231 C 0.01198 -0.0044 0.00925 0.0007 0.00664 0.00232 C 0.00482 0.0007 0.00326 -0.00301 0.0013 -0.00231 C 0 -0.00185 -0.00039 0.00232 0 0.00463 C 0.00065 0.00787 0.00261 0.00926 0.00391 0.01181 C 0.00443 0.00926 0.00638 0.00602 0.00521 0.00463 C 0.00235 0.00093 -0.00221 -0.00347 -0.00521 0 C -0.00755 0.00278 -0.00521 0.0125 -0.0026 0.01412 C 0.00352 0.01783 0 0.01551 0.00794 0.02107 C 0.01016 0.02037 0.01263 0.01644 0.01445 0.01875 C 0.01576 0.02037 0.01302 0.02778 0.01185 0.0257 C 0.01055 0.02338 0.01276 0.01945 0.01315 0.01644 C 0.01094 0.0125 0.00912 0.00787 0.00664 0.00463 C 0.00469 0.00232 0.00235 0.00047 0 0 C -0.00182 -0.00046 -0.01575 0.01273 0.00391 -0.00463 C 0.00443 -0.00231 0.00495 0 0.00521 0.00232 C 0.00586 0.00695 0.00742 0.02084 0.00664 0.01644 C 0.00482 0.00718 0.00391 -0.00231 0.00261 -0.0118 C 0.00261 -0.0118 -0.00664 -0.00625 -0.0039 0 C -0.00286 0.00255 -0.00039 0.00162 0.0013 0.00232 C 0.01042 -0.00301 0.00235 0.00093 0.0013 0.00463 C 0.00013 0.00903 0.00039 0.01412 0 0.01875 C 0.00039 0.02269 -0.00091 0.03056 0.0013 0.03056 C 0.003 0.03056 0.00508 0.00834 0.00521 0.00695 C 0.00573 0.0132 0.00534 0.01991 0.00664 0.0257 C 0.00716 0.02801 0.00794 0.0213 0.00794 0.01875 C 0.00794 0.01435 0.00586 0.00672 0.00521 0.00232 C 0.00339 -0.01134 0.00391 -0.01805 0.00391 0.00695 L 0.00391 0.00695 " pathEditMode="relative" ptsTypes="AAAAAAAAAAAAAAAAAAAAAAAAAAAAAAAAAAAAAAAAAAAA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132225" y="632765"/>
            <a:ext cx="4197345" cy="5148332"/>
            <a:chOff x="1508983" y="524274"/>
            <a:chExt cx="4197345" cy="5148332"/>
          </a:xfrm>
        </p:grpSpPr>
        <p:sp>
          <p:nvSpPr>
            <p:cNvPr id="18" name="TextBox 17"/>
            <p:cNvSpPr txBox="1"/>
            <p:nvPr/>
          </p:nvSpPr>
          <p:spPr>
            <a:xfrm>
              <a:off x="1508983" y="524274"/>
              <a:ext cx="604717" cy="5148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360000"/>
                </a:lnSpc>
              </a:pPr>
              <a:r>
                <a:rPr lang="en-US" altLang="ko-KR" sz="2400" b="1" spc="300" dirty="0">
                  <a:solidFill>
                    <a:schemeClr val="bg1"/>
                  </a:solidFill>
                </a:rPr>
                <a:t>01</a:t>
              </a:r>
            </a:p>
            <a:p>
              <a:pPr algn="r">
                <a:lnSpc>
                  <a:spcPct val="3600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</a:rPr>
                <a:t>02</a:t>
              </a:r>
            </a:p>
            <a:p>
              <a:pPr algn="r">
                <a:lnSpc>
                  <a:spcPct val="360000"/>
                </a:lnSpc>
              </a:pPr>
              <a:r>
                <a:rPr lang="en-US" altLang="ko-KR" sz="2400" b="1" dirty="0">
                  <a:solidFill>
                    <a:schemeClr val="bg1"/>
                  </a:solidFill>
                </a:rPr>
                <a:t>03</a:t>
              </a:r>
            </a:p>
            <a:p>
              <a:pPr algn="r">
                <a:lnSpc>
                  <a:spcPct val="360000"/>
                </a:lnSpc>
              </a:pP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9518" y="2505336"/>
              <a:ext cx="21515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solidFill>
                    <a:schemeClr val="bg1"/>
                  </a:solidFill>
                  <a:latin typeface="+mj-ea"/>
                  <a:ea typeface="+mj-ea"/>
                </a:rPr>
                <a:t>와가시</a:t>
              </a:r>
              <a:r>
                <a:rPr lang="en-US" altLang="ko-KR" sz="2400" spc="-150" dirty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400" dirty="0">
                  <a:solidFill>
                    <a:schemeClr val="bg1"/>
                  </a:solidFill>
                </a:rPr>
                <a:t>和菓子</a:t>
              </a:r>
              <a:r>
                <a:rPr lang="en-US" altLang="ko-KR" sz="2400" dirty="0">
                  <a:solidFill>
                    <a:schemeClr val="bg1"/>
                  </a:solidFill>
                </a:rPr>
                <a:t>)</a:t>
              </a:r>
              <a:endParaRPr lang="ko-KR" altLang="en-US" sz="2400" dirty="0">
                <a:solidFill>
                  <a:schemeClr val="bg1"/>
                </a:solidFill>
              </a:endParaRPr>
            </a:p>
            <a:p>
              <a:endParaRPr lang="ko-KR" altLang="en-US" sz="2400" spc="-15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49518" y="3904642"/>
              <a:ext cx="21788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solidFill>
                    <a:schemeClr val="bg1"/>
                  </a:solidFill>
                  <a:latin typeface="+mj-ea"/>
                  <a:ea typeface="+mj-ea"/>
                </a:rPr>
                <a:t>양과자</a:t>
              </a:r>
              <a:r>
                <a:rPr lang="en-US" altLang="ko-KR" sz="2400" dirty="0">
                  <a:solidFill>
                    <a:schemeClr val="bg1"/>
                  </a:solidFill>
                </a:rPr>
                <a:t>(</a:t>
              </a:r>
              <a:r>
                <a:rPr lang="ko-KR" altLang="en-US" sz="2400" dirty="0">
                  <a:solidFill>
                    <a:schemeClr val="bg1"/>
                  </a:solidFill>
                </a:rPr>
                <a:t>洋菓子</a:t>
              </a:r>
              <a:r>
                <a:rPr lang="en-US" altLang="ko-KR" sz="2400" dirty="0">
                  <a:solidFill>
                    <a:schemeClr val="bg1"/>
                  </a:solidFill>
                </a:rPr>
                <a:t>)</a:t>
              </a:r>
              <a:endParaRPr lang="ko-KR" altLang="en-US" sz="2400" dirty="0">
                <a:solidFill>
                  <a:schemeClr val="bg1"/>
                </a:solidFill>
              </a:endParaRPr>
            </a:p>
            <a:p>
              <a:endParaRPr lang="ko-KR" altLang="en-US" sz="2400" spc="-15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49518" y="1179347"/>
              <a:ext cx="3541394" cy="99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디저트의 의미</a:t>
              </a:r>
              <a:endParaRPr lang="en-US" altLang="ko-KR" sz="2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일본에서의 디저트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1609" y="2887347"/>
              <a:ext cx="3541394" cy="99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 err="1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와가시의</a:t>
              </a: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 정의와 기원</a:t>
              </a:r>
              <a:endParaRPr lang="en-US" altLang="ko-KR" sz="2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 err="1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와가시의</a:t>
              </a: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 종류</a:t>
              </a:r>
              <a:endParaRPr lang="en-US" altLang="ko-KR" sz="2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64934" y="4321747"/>
              <a:ext cx="3541394" cy="99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양과자에 대한 설명</a:t>
              </a:r>
              <a:endParaRPr lang="en-US" altLang="ko-KR" sz="2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400" spc="-150" dirty="0" err="1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앵과자의</a:t>
              </a:r>
              <a:r>
                <a:rPr lang="ko-KR" altLang="en-US" sz="2400" spc="-150" dirty="0">
                  <a:solidFill>
                    <a:schemeClr val="bg1"/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  <a:cs typeface="Arial" panose="020B0604020202020204" pitchFamily="34" charset="0"/>
                </a:rPr>
                <a:t> 종류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32" name="그룹 31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6" name="오각형 35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" name="직선 연결선 36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32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817846" y="38154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CONTENTS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803633" y="256402"/>
            <a:ext cx="185788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04659" y="1005614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마리토쪼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en-US" altLang="ko-KR" sz="2400" i="1" dirty="0" err="1">
                <a:solidFill>
                  <a:schemeClr val="accent4">
                    <a:lumMod val="25000"/>
                  </a:schemeClr>
                </a:solidFill>
              </a:rPr>
              <a:t>Maritozzo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マリトッツォ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97" y="381543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양과자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洋菓子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20231" y="3044036"/>
            <a:ext cx="5220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/>
              <a:t>이름의 유래는 이탈리아어로 ’</a:t>
            </a:r>
            <a:r>
              <a:rPr lang="ko-KR" altLang="en-US" sz="2400" dirty="0" err="1"/>
              <a:t>남편‘을</a:t>
            </a:r>
            <a:r>
              <a:rPr lang="ko-KR" altLang="en-US" sz="2400" dirty="0"/>
              <a:t> 뜻하는 </a:t>
            </a:r>
            <a:r>
              <a:rPr lang="en-US" altLang="ko-KR" sz="2400" dirty="0"/>
              <a:t>'</a:t>
            </a:r>
            <a:r>
              <a:rPr lang="en-US" altLang="ko-KR" sz="2400" dirty="0" err="1"/>
              <a:t>Marito</a:t>
            </a:r>
            <a:r>
              <a:rPr lang="en-US" altLang="ko-KR" sz="2400" dirty="0"/>
              <a:t>'</a:t>
            </a:r>
            <a:r>
              <a:rPr lang="ko-KR" altLang="en-US" sz="2400" dirty="0"/>
              <a:t>라고 하며</a:t>
            </a:r>
            <a:r>
              <a:rPr lang="en-US" altLang="ko-KR" sz="2400" dirty="0"/>
              <a:t>, </a:t>
            </a:r>
            <a:r>
              <a:rPr lang="ko-KR" altLang="en-US" sz="2400" dirty="0"/>
              <a:t>약혼녀에게 줄 반지나 보석을 크림 속에 숨긴 것에서 유래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algn="just"/>
            <a:endParaRPr lang="ko-KR" altLang="en-US" sz="2400" dirty="0"/>
          </a:p>
        </p:txBody>
      </p:sp>
      <p:cxnSp>
        <p:nvCxnSpPr>
          <p:cNvPr id="72" name="직선 연결선 71"/>
          <p:cNvCxnSpPr/>
          <p:nvPr/>
        </p:nvCxnSpPr>
        <p:spPr>
          <a:xfrm>
            <a:off x="6454058" y="21043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45" name="그룹 4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50" name="오각형 4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1" name="직선 연결선 5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338" name="Picture 2" descr="MUJI 소식] 크림빵을 판매합니다. | 뉴스 | MUJI">
            <a:extLst>
              <a:ext uri="{FF2B5EF4-FFF2-40B4-BE49-F238E27FC236}">
                <a16:creationId xmlns:a16="http://schemas.microsoft.com/office/drawing/2014/main" id="{AAA35BE1-8EB1-4657-AA57-1CBAE74D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024394"/>
            <a:ext cx="3608945" cy="36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1412718" y="1157537"/>
            <a:ext cx="9366564" cy="454292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31121" y="4758569"/>
            <a:ext cx="33297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>
                <a:solidFill>
                  <a:schemeClr val="bg1"/>
                </a:solidFill>
                <a:latin typeface="+mj-ea"/>
                <a:ea typeface="+mj-ea"/>
              </a:rPr>
              <a:t>개인 창작 파르페 만들기 영상</a:t>
            </a:r>
            <a:endParaRPr lang="en-US" altLang="ko-KR" sz="2000" spc="-15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</a:rPr>
              <a:t>新作パフェ</a:t>
            </a:r>
            <a:r>
              <a:rPr lang="en-US" altLang="ja-JP" dirty="0">
                <a:solidFill>
                  <a:schemeClr val="bg1"/>
                </a:solidFill>
              </a:rPr>
              <a:t>『</a:t>
            </a:r>
            <a:r>
              <a:rPr lang="ja-JP" altLang="en-US" dirty="0">
                <a:solidFill>
                  <a:schemeClr val="bg1"/>
                </a:solidFill>
              </a:rPr>
              <a:t>秋の嶺🍁</a:t>
            </a:r>
            <a:r>
              <a:rPr lang="en-US" altLang="ja-JP" dirty="0">
                <a:solidFill>
                  <a:schemeClr val="bg1"/>
                </a:solidFill>
              </a:rPr>
              <a:t>』</a:t>
            </a:r>
          </a:p>
          <a:p>
            <a:pPr algn="ctr"/>
            <a:endParaRPr lang="ko-KR" altLang="en-US" sz="2000" spc="-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온라인 미디어 1">
            <a:hlinkClick r:id="" action="ppaction://media"/>
            <a:extLst>
              <a:ext uri="{FF2B5EF4-FFF2-40B4-BE49-F238E27FC236}">
                <a16:creationId xmlns:a16="http://schemas.microsoft.com/office/drawing/2014/main" id="{563D7B8B-F68F-4327-AC95-D695985847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80224" y="1606988"/>
            <a:ext cx="5231552" cy="29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5273" y="4848821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accent1">
                    <a:lumMod val="75000"/>
                  </a:schemeClr>
                </a:solidFill>
              </a:rPr>
              <a:t>감사합니다</a:t>
            </a:r>
            <a:endParaRPr lang="en-US" altLang="ko-K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7721" r="14157" b="19442"/>
          <a:stretch/>
        </p:blipFill>
        <p:spPr>
          <a:xfrm>
            <a:off x="5265040" y="1946886"/>
            <a:ext cx="1661920" cy="1962719"/>
          </a:xfrm>
          <a:prstGeom prst="rect">
            <a:avLst/>
          </a:prstGeom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70AA275-171B-4150-AF10-BDCA10261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55" y="2150644"/>
            <a:ext cx="1962718" cy="196271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94CE488-2AF0-4991-A699-65EE8189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27" y="2150644"/>
            <a:ext cx="1962718" cy="19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CD9FBEB-4889-455E-8C45-F8869223D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16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오각형 7"/>
          <p:cNvSpPr/>
          <p:nvPr/>
        </p:nvSpPr>
        <p:spPr>
          <a:xfrm rot="5400000">
            <a:off x="-780014" y="1846229"/>
            <a:ext cx="6028661" cy="2336201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schemeClr val="accent4">
                <a:lumMod val="1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1216189" y="3726199"/>
            <a:ext cx="2059864" cy="0"/>
          </a:xfrm>
          <a:prstGeom prst="line">
            <a:avLst/>
          </a:prstGeom>
          <a:solidFill>
            <a:schemeClr val="accent2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216189" y="922439"/>
            <a:ext cx="2059864" cy="0"/>
          </a:xfrm>
          <a:prstGeom prst="line">
            <a:avLst/>
          </a:prstGeom>
          <a:solidFill>
            <a:schemeClr val="accent2"/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6189" y="24480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01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4709" y="30348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디저트의 의미와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일본에서의 디저트</a:t>
            </a:r>
            <a:endParaRPr lang="en-US" altLang="ko-KR" dirty="0">
              <a:solidFill>
                <a:schemeClr val="bg1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194709" y="1403470"/>
            <a:ext cx="879456" cy="1172125"/>
            <a:chOff x="4954772" y="1818167"/>
            <a:chExt cx="2349796" cy="313177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7721" r="14157" b="19442"/>
            <a:stretch/>
          </p:blipFill>
          <p:spPr>
            <a:xfrm>
              <a:off x="4954772" y="1818167"/>
              <a:ext cx="2349796" cy="2775098"/>
            </a:xfrm>
            <a:prstGeom prst="rect">
              <a:avLst/>
            </a:prstGeom>
            <a:effectLst>
              <a:outerShdw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6" t="85302" r="14157" b="-2883"/>
            <a:stretch/>
          </p:blipFill>
          <p:spPr>
            <a:xfrm>
              <a:off x="5296786" y="4593265"/>
              <a:ext cx="1598428" cy="3566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473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01 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</a:rPr>
              <a:t>디저트의 의미</a:t>
            </a:r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ko-KR" alt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355383" y="17995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70236" y="2957496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4">
                    <a:lumMod val="25000"/>
                  </a:schemeClr>
                </a:solidFill>
              </a:rPr>
              <a:t>디저트</a:t>
            </a:r>
            <a:r>
              <a:rPr lang="en-US" altLang="ko-KR" sz="3600" dirty="0">
                <a:solidFill>
                  <a:schemeClr val="accent4">
                    <a:lumMod val="25000"/>
                  </a:schemeClr>
                </a:solidFill>
              </a:rPr>
              <a:t>(Dessert)</a:t>
            </a:r>
            <a:r>
              <a:rPr lang="ko-KR" altLang="en-US" sz="3600" dirty="0">
                <a:solidFill>
                  <a:schemeClr val="accent4">
                    <a:lumMod val="25000"/>
                  </a:schemeClr>
                </a:solidFill>
              </a:rPr>
              <a:t>란</a:t>
            </a:r>
            <a:r>
              <a:rPr lang="en-US" altLang="ko-KR" sz="36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ko-KR" alt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2727" y="3564034"/>
            <a:ext cx="651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식사 후에 먹는 간단한 음식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유래는 </a:t>
            </a:r>
            <a:r>
              <a:rPr lang="en-US" altLang="ko-KR" dirty="0"/>
              <a:t>“</a:t>
            </a:r>
            <a:r>
              <a:rPr lang="ko-KR" altLang="en-US" dirty="0"/>
              <a:t>식사를 </a:t>
            </a:r>
            <a:r>
              <a:rPr lang="en-US" altLang="ko-KR" dirty="0"/>
              <a:t>“</a:t>
            </a:r>
            <a:r>
              <a:rPr lang="ko-KR" altLang="en-US" dirty="0"/>
              <a:t>끝마치다＂ 라는 프랑스 단어</a:t>
            </a:r>
            <a:endParaRPr lang="en-US" altLang="ko-KR" dirty="0"/>
          </a:p>
        </p:txBody>
      </p:sp>
      <p:sp>
        <p:nvSpPr>
          <p:cNvPr id="20" name="타원 19"/>
          <p:cNvSpPr/>
          <p:nvPr/>
        </p:nvSpPr>
        <p:spPr>
          <a:xfrm>
            <a:off x="-3047779" y="2128934"/>
            <a:ext cx="2870200" cy="2870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35" name="그룹 3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9" name="오각형 38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0" name="직선 연결선 39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그룹 3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2234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486 L 0.00469 0.00486 L 0.3263 0.00486 L 0.3263 0.004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3464" y="347347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01 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</a:rPr>
              <a:t>일본에서의 디저트</a:t>
            </a:r>
          </a:p>
        </p:txBody>
      </p:sp>
      <p:sp>
        <p:nvSpPr>
          <p:cNvPr id="40" name="타원 39"/>
          <p:cNvSpPr/>
          <p:nvPr/>
        </p:nvSpPr>
        <p:spPr>
          <a:xfrm>
            <a:off x="13081000" y="-1757363"/>
            <a:ext cx="3514725" cy="35147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-4151647" y="-529532"/>
            <a:ext cx="3514725" cy="35147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91565" y="559512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chemeClr val="accent4">
                    <a:lumMod val="25000"/>
                  </a:schemeClr>
                </a:solidFill>
              </a:rPr>
              <a:t>와가시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和菓子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42107" y="5595120"/>
            <a:ext cx="266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양과자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洋菓子</a:t>
            </a:r>
            <a:r>
              <a:rPr lang="en-US" altLang="ko-KR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</a:p>
          <a:p>
            <a:r>
              <a:rPr lang="ko-KR" altLang="en-US" sz="2400" dirty="0">
                <a:solidFill>
                  <a:schemeClr val="accent4">
                    <a:lumMod val="25000"/>
                  </a:schemeClr>
                </a:solidFill>
              </a:rPr>
              <a:t>디저트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ja-JP" altLang="en-US" sz="2400" dirty="0">
                <a:solidFill>
                  <a:schemeClr val="accent4">
                    <a:lumMod val="25000"/>
                  </a:schemeClr>
                </a:solidFill>
              </a:rPr>
              <a:t>デザート</a:t>
            </a:r>
            <a:r>
              <a:rPr lang="en-US" altLang="ja-JP" sz="24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ja-JP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ko-KR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21" name="그룹 20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0" name="오각형 29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1174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2 0.00069 L 0.04322 0.00069 C 0.05052 0.00115 0.05794 0.00092 0.0651 0.00254 C 0.07434 0.00416 0.09974 0.01666 0.10572 0.01921 C 0.11692 0.02361 0.12799 0.02824 0.13906 0.03217 C 0.19791 0.05185 0.25677 0.07268 0.31614 0.08958 C 0.45455 0.12893 0.37291 0.10416 0.63802 0.20254 C 0.67695 0.21689 0.72304 0.22962 0.76302 0.25439 C 0.77929 0.26435 0.79622 0.27268 0.81198 0.28587 C 0.82382 0.2956 0.83346 0.31226 0.84531 0.32291 C 0.84739 0.32476 0.84948 0.32638 0.85156 0.32847 C 0.8582 0.33495 0.86471 0.34189 0.87135 0.34884 C 0.87239 0.34976 0.87448 0.35254 0.87448 0.35254 L 0.41093 0.34513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4259 L -0.04206 0.04259 C -0.04909 0.04306 -0.05599 0.04329 -0.06289 0.04444 C -0.06849 0.04514 -0.08399 0.05093 -0.08893 0.0537 C -0.10886 0.06435 -0.12578 0.07407 -0.14414 0.08889 L -0.23373 0.16111 C -0.23776 0.16435 -0.24167 0.16782 -0.24518 0.17222 C -0.26667 0.19792 -0.29063 0.21875 -0.30873 0.25185 C -0.32578 0.28264 -0.34349 0.31227 -0.35977 0.34444 C -0.3724 0.36898 -0.38347 0.3963 -0.39518 0.42222 C -0.40847 0.45093 -0.3987 0.42569 -0.42227 0.48704 C -0.4237 0.49028 -0.42422 0.49468 -0.42539 0.49815 C -0.42904 0.50764 -0.43308 0.51667 -0.43685 0.52593 C -0.43724 0.52778 -0.4375 0.52963 -0.43789 0.53148 C -0.44063 0.54236 -0.44532 0.56667 -0.45143 0.57778 C -0.45222 0.57894 -0.45352 0.57894 -0.45456 0.57963 C -0.45808 0.57894 -0.46159 0.57847 -0.46498 0.57778 C -0.46992 0.57662 -0.47175 0.57546 -0.47643 0.57407 C -0.47904 0.57315 -0.48321 0.57269 -0.48581 0.57037 C -0.48854 0.56782 -0.4892 0.5662 -0.49102 0.56296 " pathEditMode="relative" ptsTypes="AAAAAAAAAAAAAAAAAA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06D02F-CEBB-443B-BE67-03651812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50" y="-2"/>
            <a:ext cx="10489150" cy="685540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066216" y="-1"/>
            <a:ext cx="2336201" cy="6028661"/>
            <a:chOff x="662180" y="-1"/>
            <a:chExt cx="1884872" cy="5162554"/>
          </a:xfrm>
          <a:solidFill>
            <a:schemeClr val="accent2"/>
          </a:solidFill>
          <a:effectLst>
            <a:outerShdw dist="381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sp>
          <p:nvSpPr>
            <p:cNvPr id="8" name="오각형 7"/>
            <p:cNvSpPr/>
            <p:nvPr/>
          </p:nvSpPr>
          <p:spPr>
            <a:xfrm rot="5400000">
              <a:off x="-976661" y="1638840"/>
              <a:ext cx="5162554" cy="188487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783180" y="3190875"/>
              <a:ext cx="166192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783180" y="789917"/>
              <a:ext cx="1661920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16189" y="24480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02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8540" y="3251832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err="1">
                <a:solidFill>
                  <a:schemeClr val="bg1"/>
                </a:solidFill>
                <a:latin typeface="+mj-ea"/>
              </a:rPr>
              <a:t>와가시</a:t>
            </a:r>
            <a:r>
              <a:rPr lang="en-US" altLang="ko-KR" sz="2400" spc="-150" dirty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和菓子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194709" y="1403470"/>
            <a:ext cx="879456" cy="1172125"/>
            <a:chOff x="4954772" y="1818167"/>
            <a:chExt cx="2349796" cy="313177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7721" r="14157" b="19442"/>
            <a:stretch/>
          </p:blipFill>
          <p:spPr>
            <a:xfrm>
              <a:off x="4954772" y="1818167"/>
              <a:ext cx="2349796" cy="2775098"/>
            </a:xfrm>
            <a:prstGeom prst="rect">
              <a:avLst/>
            </a:prstGeom>
            <a:effectLst>
              <a:outerShdw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6" t="85302" r="14157" b="-2883"/>
            <a:stretch/>
          </p:blipFill>
          <p:spPr>
            <a:xfrm>
              <a:off x="5296786" y="4593265"/>
              <a:ext cx="1598428" cy="3566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048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4355383" y="17995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12727" y="2782669"/>
            <a:ext cx="383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 err="1">
                <a:solidFill>
                  <a:schemeClr val="accent4">
                    <a:lumMod val="25000"/>
                  </a:schemeClr>
                </a:solidFill>
                <a:latin typeface="+mj-ea"/>
              </a:rPr>
              <a:t>와가시</a:t>
            </a:r>
            <a:r>
              <a:rPr lang="en-US" altLang="ko-KR" sz="36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(</a:t>
            </a:r>
            <a:r>
              <a:rPr lang="ko-KR" altLang="en-US" sz="3600" dirty="0">
                <a:solidFill>
                  <a:schemeClr val="accent4">
                    <a:lumMod val="25000"/>
                  </a:schemeClr>
                </a:solidFill>
              </a:rPr>
              <a:t>和菓子</a:t>
            </a:r>
            <a:r>
              <a:rPr lang="en-US" altLang="ko-KR" sz="36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r>
              <a:rPr lang="ko-KR" altLang="en-US" sz="3600" dirty="0">
                <a:solidFill>
                  <a:schemeClr val="accent4">
                    <a:lumMod val="25000"/>
                  </a:schemeClr>
                </a:solidFill>
              </a:rPr>
              <a:t>란</a:t>
            </a:r>
            <a:r>
              <a:rPr lang="en-US" altLang="ko-KR" sz="36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ko-KR" alt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2727" y="3564034"/>
            <a:ext cx="651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일본의 전통적인 제조법으로 만든 과자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쌉쌀한 차와 곁들이는 경우가 많아 단 맛이 대부분</a:t>
            </a:r>
            <a:r>
              <a:rPr lang="en-US" altLang="ko-KR" dirty="0"/>
              <a:t>.</a:t>
            </a:r>
          </a:p>
        </p:txBody>
      </p:sp>
      <p:sp>
        <p:nvSpPr>
          <p:cNvPr id="20" name="타원 19"/>
          <p:cNvSpPr/>
          <p:nvPr/>
        </p:nvSpPr>
        <p:spPr>
          <a:xfrm>
            <a:off x="-3779597" y="193050"/>
            <a:ext cx="2870200" cy="2870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35" name="그룹 3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9" name="오각형 38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0" name="직선 연결선 39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그룹 3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90A892-47A4-42B8-B7C7-151E74F7DA14}"/>
              </a:ext>
            </a:extLst>
          </p:cNvPr>
          <p:cNvSpPr txBox="1"/>
          <p:nvPr/>
        </p:nvSpPr>
        <p:spPr>
          <a:xfrm>
            <a:off x="389947" y="104316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</a:rPr>
              <a:t>와가시의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 정의</a:t>
            </a:r>
          </a:p>
        </p:txBody>
      </p:sp>
    </p:spTree>
    <p:extLst>
      <p:ext uri="{BB962C8B-B14F-4D97-AF65-F5344CB8AC3E}">
        <p14:creationId xmlns:p14="http://schemas.microsoft.com/office/powerpoint/2010/main" val="254148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162 L 0.01107 0.0162 C 0.01901 0.06319 0.01068 0.02014 0.01628 0.04028 C 0.0168 0.0419 0.01693 0.04398 0.01732 0.04583 C 0.01875 0.05185 0.01979 0.05833 0.02149 0.06435 C 0.025 0.07546 0.02852 0.08634 0.0319 0.09769 C 0.03347 0.10255 0.03438 0.10787 0.03607 0.1125 C 0.04141 0.12639 0.0474 0.13935 0.05274 0.15324 C 0.05391 0.15602 0.05469 0.15949 0.05586 0.1625 C 0.05951 0.17014 0.06732 0.18472 0.06732 0.18472 L 0.13815 0.27731 C 0.14649 0.28333 0.15482 0.28981 0.16315 0.29583 C 0.17084 0.30093 0.17852 0.30556 0.18607 0.31065 C 0.18711 0.31111 0.18828 0.31181 0.18919 0.3125 C 0.19297 0.31481 0.19688 0.3169 0.20052 0.31991 C 0.20443 0.32292 0.20808 0.32685 0.21198 0.32917 C 0.21641 0.33125 0.2211 0.33148 0.22552 0.33287 C 0.23281 0.33704 0.23347 0.33843 0.24219 0.33843 L 0.36615 0.33657 C 0.36745 0.32986 0.36836 0.32824 0.36615 0.31991 C 0.36563 0.31736 0.3642 0.31597 0.36302 0.31435 C 0.35547 0.30301 0.35456 0.30231 0.3474 0.29398 C 0.34167 0.26296 0.34427 0.28264 0.39219 0.29028 C 0.39336 0.29028 0.39323 0.29375 0.39323 0.29583 C 0.39362 0.30926 0.39323 0.32292 0.39323 0.33657 L 0.35156 0.32917 C 0.35469 0.32222 0.35795 0.31551 0.36094 0.3088 C 0.36172 0.30694 0.36224 0.30463 0.36302 0.30324 C 0.36654 0.29699 0.36615 0.29769 0.36615 0.30139 " pathEditMode="relative" ptsTypes="AAAAAAAAAAAAAAAAAAAAAAAAA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-3656926" y="551966"/>
            <a:ext cx="2870200" cy="2870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272488" y="-3286878"/>
            <a:ext cx="2870200" cy="287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3735729" y="1344701"/>
            <a:ext cx="2870200" cy="2870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81876" y="5060255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ko-KR" altLang="en-US" dirty="0" err="1">
                <a:solidFill>
                  <a:schemeClr val="bg1"/>
                </a:solidFill>
              </a:rPr>
              <a:t>히가시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干菓子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algn="ctr" fontAlgn="base"/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수분함량 </a:t>
            </a:r>
            <a:r>
              <a:rPr lang="en-US" altLang="ko-KR" dirty="0">
                <a:solidFill>
                  <a:schemeClr val="bg1"/>
                </a:solidFill>
              </a:rPr>
              <a:t>20% </a:t>
            </a:r>
            <a:r>
              <a:rPr lang="ko-KR" altLang="en-US" dirty="0">
                <a:solidFill>
                  <a:schemeClr val="bg1"/>
                </a:solidFill>
              </a:rPr>
              <a:t>이하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7977" y="5060255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ko-KR" altLang="en-US" dirty="0" err="1">
                <a:solidFill>
                  <a:schemeClr val="bg1"/>
                </a:solidFill>
              </a:rPr>
              <a:t>한나마가시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半生菓子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algn="ctr" fontAlgn="base"/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수분함량 </a:t>
            </a:r>
            <a:r>
              <a:rPr lang="en-US" altLang="ko-KR" dirty="0">
                <a:solidFill>
                  <a:schemeClr val="bg1"/>
                </a:solidFill>
              </a:rPr>
              <a:t>30% </a:t>
            </a:r>
            <a:r>
              <a:rPr lang="ko-KR" altLang="en-US" dirty="0">
                <a:solidFill>
                  <a:schemeClr val="bg1"/>
                </a:solidFill>
              </a:rPr>
              <a:t>이상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96670" y="5060255"/>
            <a:ext cx="23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나마가시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生菓子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수분함량 </a:t>
            </a:r>
            <a:r>
              <a:rPr lang="en-US" altLang="ko-KR" dirty="0">
                <a:solidFill>
                  <a:schemeClr val="bg1"/>
                </a:solidFill>
              </a:rPr>
              <a:t>40% </a:t>
            </a:r>
            <a:r>
              <a:rPr lang="ko-KR" altLang="en-US" dirty="0">
                <a:solidFill>
                  <a:schemeClr val="bg1"/>
                </a:solidFill>
              </a:rPr>
              <a:t>이상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</p:grpSpPr>
        <p:grpSp>
          <p:nvGrpSpPr>
            <p:cNvPr id="22" name="그룹 21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27" name="오각형 26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8" name="직선 연결선 27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그룹 22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F17EEFC-1A79-47EE-B06F-5EC3FB26F018}"/>
              </a:ext>
            </a:extLst>
          </p:cNvPr>
          <p:cNvSpPr txBox="1"/>
          <p:nvPr/>
        </p:nvSpPr>
        <p:spPr>
          <a:xfrm>
            <a:off x="370610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02 </a:t>
            </a:r>
            <a:r>
              <a:rPr lang="ko-KR" altLang="en-US" sz="3600" spc="-150" dirty="0" err="1">
                <a:solidFill>
                  <a:schemeClr val="bg1"/>
                </a:solidFill>
                <a:latin typeface="+mj-ea"/>
              </a:rPr>
              <a:t>와가시</a:t>
            </a:r>
            <a:r>
              <a:rPr lang="en-US" altLang="ko-KR" sz="3600" spc="-150" dirty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</a:rPr>
              <a:t>和菓子</a:t>
            </a:r>
            <a:r>
              <a:rPr lang="en-US" altLang="ko-KR" sz="3600" dirty="0">
                <a:solidFill>
                  <a:schemeClr val="bg1"/>
                </a:solidFill>
              </a:rPr>
              <a:t>)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2B52F-62E3-4847-B1BD-E3C5C3CEC6A2}"/>
              </a:ext>
            </a:extLst>
          </p:cNvPr>
          <p:cNvSpPr txBox="1"/>
          <p:nvPr/>
        </p:nvSpPr>
        <p:spPr>
          <a:xfrm>
            <a:off x="567093" y="104316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</a:rPr>
              <a:t>와가시의</a:t>
            </a:r>
            <a:r>
              <a:rPr lang="ko-KR" altLang="en-US" dirty="0">
                <a:solidFill>
                  <a:schemeClr val="bg1"/>
                </a:solidFill>
              </a:rPr>
              <a:t> 정의</a:t>
            </a:r>
          </a:p>
        </p:txBody>
      </p:sp>
    </p:spTree>
    <p:extLst>
      <p:ext uri="{BB962C8B-B14F-4D97-AF65-F5344CB8AC3E}">
        <p14:creationId xmlns:p14="http://schemas.microsoft.com/office/powerpoint/2010/main" val="414815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439 L -0.00065 -0.00439 C 0.03424 0.00788 -0.00534 -0.00787 0.02174 0.00718 C 0.02565 0.00926 0.02969 0.01019 0.03359 0.01181 C 0.05039 0.01899 0.03841 0.01551 0.05859 0.01899 C 0.08099 0.02755 0.10325 0.03704 0.12578 0.04468 C 0.21107 0.07315 0.14518 0.04862 0.17708 0.0632 C 0.18737 0.06806 0.19805 0.072 0.20846 0.07732 C 0.21042 0.07825 0.21198 0.08056 0.2138 0.08195 C 0.2194 0.08612 0.22526 0.08936 0.23086 0.09375 C 0.2332 0.09561 0.23528 0.09838 0.2375 0.1007 C 0.2388 0.10209 0.2414 0.10533 0.2414 0.10533 L 0.2875 0.16158 C 0.29531 0.16852 0.30312 0.17593 0.3112 0.18264 C 0.31549 0.18612 0.32005 0.18843 0.32435 0.1919 C 0.32578 0.19306 0.32682 0.19514 0.32825 0.19653 C 0.33463 0.20301 0.33242 0.19746 0.33489 0.20602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0125 L -0.01133 -0.0125 C -0.01628 -0.01481 -0.02096 -0.01736 -0.02591 -0.01944 C -0.03086 -0.02152 -0.04128 -0.02338 -0.04557 -0.02407 L -0.07318 -0.0287 L -0.66797 -0.02407 C -0.67786 -0.02407 -0.67864 -0.02083 -0.68776 -0.01713 C -0.69036 -0.01597 -0.69297 -0.01574 -0.6957 -0.01481 C -0.69792 -0.01412 -0.7 -0.01319 -0.70221 -0.0125 C -0.71393 -0.00856 -0.70651 -0.01226 -0.71797 -0.00532 L -0.722 -0.00301 C -0.72969 0.01065 -0.72682 0.00394 -0.73112 0.01551 C -0.72982 0.01644 -0.72851 0.0169 -0.72721 0.01806 C -0.72187 0.02223 -0.71575 0.02894 -0.71016 0.03195 C -0.67904 0.04792 -0.68268 0.04514 -0.65351 0.0507 L -0.54167 0.09283 C -0.52995 0.09699 -0.51797 0.1 -0.50612 0.1044 L -0.41016 0.1419 C -0.40833 0.1426 -0.40664 0.14375 -0.40482 0.14422 C -0.39609 0.14607 -0.38724 0.14746 -0.37851 0.14885 C -0.37148 0.14815 -0.36003 0.15811 -0.35742 0.14653 C -0.35508 0.13565 -0.36732 0.13079 -0.37331 0.12547 C -0.37591 0.12315 -0.37851 0.12107 -0.38112 0.11852 C -0.40273 0.09746 -0.39245 0.10394 -0.40351 0.09746 C -0.41315 0.08542 -0.40898 0.08588 -0.41406 0.08588 " pathEditMode="relative" ptsTypes="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 0.02662 L 0.0345 0.02662 C 0.03307 0.03449 0.03203 0.04236 0.03047 0.05023 C 0.02982 0.05347 0.02838 0.05625 0.02786 0.05949 C 0.02708 0.06412 0.02708 0.06875 0.02656 0.07361 C 0.02513 0.08797 0.02552 0.0838 0.02266 0.09931 C 0.01953 0.13519 0.01667 0.17107 0.01341 0.20672 C 0.01276 0.21459 0.01159 0.22246 0.01081 0.23033 C 0.00846 0.25209 0.00664 0.27361 0.00417 0.29537 C 0.00052 0.32917 -0.00234 0.3632 -0.00768 0.39607 C -0.00846 0.40139 -0.00964 0.40695 -0.01029 0.4125 C -0.01628 0.46713 -0.01654 0.47153 -0.0194 0.50834 C -0.02109 0.57153 -0.02175 0.54885 -0.0181 0.61829 C -0.01784 0.62385 -0.01758 0.62917 -0.0168 0.63472 C -0.0155 0.64422 -0.01224 0.65139 -0.01029 0.66042 C -0.00872 0.66713 -0.00794 0.67454 -0.00625 0.68148 C -0.00482 0.68773 -0.00247 0.69352 -0.00104 0.7 C 0.00013 0.70533 0.00065 0.71111 0.00156 0.71644 C 0.00195 0.71875 0.00221 0.7213 0.00286 0.72338 C 0.00351 0.72547 0.00469 0.72662 0.00547 0.72824 C 0.00638 0.73287 0.00716 0.73889 0.0095 0.74213 C 0.01055 0.74375 0.01211 0.74352 0.01341 0.74445 C 0.01393 0.74514 0.01432 0.74607 0.01471 0.74699 " pathEditMode="relative" ptsTypes="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21392"/>
            <a:ext cx="104775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3464" y="347347"/>
            <a:ext cx="43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</a:rPr>
              <a:t>02 </a:t>
            </a:r>
            <a:r>
              <a:rPr lang="ko-KR" altLang="en-US" sz="3600" spc="-150" dirty="0" err="1">
                <a:latin typeface="+mj-ea"/>
              </a:rPr>
              <a:t>와가시</a:t>
            </a:r>
            <a:r>
              <a:rPr lang="en-US" altLang="ko-KR" sz="3600" spc="-150" dirty="0">
                <a:latin typeface="+mj-ea"/>
              </a:rPr>
              <a:t>(</a:t>
            </a:r>
            <a:r>
              <a:rPr lang="ko-KR" altLang="en-US" sz="3600" dirty="0"/>
              <a:t>和菓子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824537" y="1799530"/>
            <a:ext cx="0" cy="352900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7412" y="2782669"/>
            <a:ext cx="398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가장 기초적인 떡인 </a:t>
            </a:r>
            <a:r>
              <a:rPr lang="ko-KR" altLang="en-US" sz="3600" spc="-150" dirty="0" err="1">
                <a:solidFill>
                  <a:schemeClr val="accent4">
                    <a:lumMod val="25000"/>
                  </a:schemeClr>
                </a:solidFill>
                <a:latin typeface="+mj-ea"/>
              </a:rPr>
              <a:t>단고</a:t>
            </a:r>
            <a:r>
              <a:rPr lang="en-US" altLang="ko-KR" sz="36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(</a:t>
            </a:r>
            <a:r>
              <a:rPr lang="ko-KR" altLang="en-US" sz="36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경단</a:t>
            </a:r>
            <a:r>
              <a:rPr lang="en-US" altLang="ko-KR" sz="3600" spc="-150" dirty="0">
                <a:solidFill>
                  <a:schemeClr val="accent4">
                    <a:lumMod val="25000"/>
                  </a:schemeClr>
                </a:solidFill>
                <a:latin typeface="+mj-ea"/>
              </a:rPr>
              <a:t>)</a:t>
            </a:r>
            <a:endParaRPr lang="ko-KR" alt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34" name="그룹 33"/>
          <p:cNvGrpSpPr/>
          <p:nvPr/>
        </p:nvGrpSpPr>
        <p:grpSpPr>
          <a:xfrm flipH="1">
            <a:off x="11374568" y="0"/>
            <a:ext cx="579033" cy="1227831"/>
            <a:chOff x="1066216" y="-1"/>
            <a:chExt cx="2336201" cy="4953878"/>
          </a:xfrm>
          <a:effectLst>
            <a:outerShdw dist="12700" dir="2700000" algn="tl" rotWithShape="0">
              <a:schemeClr val="accent4">
                <a:lumMod val="10000"/>
                <a:alpha val="40000"/>
              </a:schemeClr>
            </a:outerShdw>
          </a:effectLst>
        </p:grpSpPr>
        <p:grpSp>
          <p:nvGrpSpPr>
            <p:cNvPr id="35" name="그룹 34"/>
            <p:cNvGrpSpPr/>
            <p:nvPr/>
          </p:nvGrpSpPr>
          <p:grpSpPr>
            <a:xfrm>
              <a:off x="1066216" y="-1"/>
              <a:ext cx="2336201" cy="4953878"/>
              <a:chOff x="662180" y="-1"/>
              <a:chExt cx="1884872" cy="4242180"/>
            </a:xfrm>
            <a:solidFill>
              <a:schemeClr val="accent2"/>
            </a:solidFill>
          </p:grpSpPr>
          <p:sp>
            <p:nvSpPr>
              <p:cNvPr id="39" name="오각형 38"/>
              <p:cNvSpPr/>
              <p:nvPr/>
            </p:nvSpPr>
            <p:spPr>
              <a:xfrm rot="5400000">
                <a:off x="-516474" y="1178653"/>
                <a:ext cx="4242180" cy="188487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0" name="직선 연결선 39"/>
              <p:cNvCxnSpPr/>
              <p:nvPr/>
            </p:nvCxnSpPr>
            <p:spPr>
              <a:xfrm>
                <a:off x="793708" y="3111827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793708" y="710870"/>
                <a:ext cx="1661920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그룹 35"/>
            <p:cNvGrpSpPr/>
            <p:nvPr/>
          </p:nvGrpSpPr>
          <p:grpSpPr>
            <a:xfrm>
              <a:off x="1521331" y="1246594"/>
              <a:ext cx="1660292" cy="1960794"/>
              <a:chOff x="5827464" y="1399010"/>
              <a:chExt cx="4436091" cy="5238997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4" t="7721" r="14157" b="19442"/>
              <a:stretch/>
            </p:blipFill>
            <p:spPr>
              <a:xfrm>
                <a:off x="5827464" y="1399010"/>
                <a:ext cx="4436091" cy="5238997"/>
              </a:xfrm>
              <a:prstGeom prst="rect">
                <a:avLst/>
              </a:prstGeom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86" t="85302" r="14157" b="-2883"/>
              <a:stretch/>
            </p:blipFill>
            <p:spPr>
              <a:xfrm>
                <a:off x="6036693" y="4313065"/>
                <a:ext cx="1598429" cy="35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90A892-47A4-42B8-B7C7-151E74F7DA14}"/>
              </a:ext>
            </a:extLst>
          </p:cNvPr>
          <p:cNvSpPr txBox="1"/>
          <p:nvPr/>
        </p:nvSpPr>
        <p:spPr>
          <a:xfrm>
            <a:off x="389947" y="104316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</a:rPr>
              <a:t>와가시의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 기원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15E457-4FBD-4A9F-A949-62D18D1B8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2768" y="1591201"/>
            <a:ext cx="5918498" cy="39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1828 L 0.02136 0.01828 L 0.04636 0.02291 C 0.05209 0.02407 0.05782 0.02615 0.06355 0.02754 C 0.08672 0.03287 0.12969 0.04305 0.1556 0.04398 L 0.3556 0.04884 L 0.66602 0.04398 C 0.66836 0.04398 0.67045 0.04097 0.67253 0.03935 C 0.67435 0.03796 0.67787 0.03472 0.67787 0.03472 " pathEditMode="relative" ptsTypes="AAAAAAA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오늘의PPT색상테마046_상큼오렌지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DC6721"/>
      </a:accent1>
      <a:accent2>
        <a:srgbClr val="F8B03A"/>
      </a:accent2>
      <a:accent3>
        <a:srgbClr val="FFD37C"/>
      </a:accent3>
      <a:accent4>
        <a:srgbClr val="FBE4C2"/>
      </a:accent4>
      <a:accent5>
        <a:srgbClr val="F6CAE2"/>
      </a:accent5>
      <a:accent6>
        <a:srgbClr val="FF77C2"/>
      </a:accent6>
      <a:hlink>
        <a:srgbClr val="2B2929"/>
      </a:hlink>
      <a:folHlink>
        <a:srgbClr val="2B2929"/>
      </a:folHlink>
    </a:clrScheme>
    <a:fontScheme name="사용자 지정 2">
      <a:majorFont>
        <a:latin typeface="Arial"/>
        <a:ea typeface="나눔바른고딕"/>
        <a:cs typeface=""/>
      </a:majorFont>
      <a:minorFont>
        <a:latin typeface="Arial"/>
        <a:ea typeface="나눔바른고딕 Ultra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451</Words>
  <Application>Microsoft Office PowerPoint</Application>
  <PresentationFormat>와이드스크린</PresentationFormat>
  <Paragraphs>97</Paragraphs>
  <Slides>22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Noto Sans CJK KR Thin</vt:lpstr>
      <vt:lpstr>Open Sans</vt:lpstr>
      <vt:lpstr>나눔바른고딕</vt:lpstr>
      <vt:lpstr>나눔바른고딕 UltraLight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이 현호</cp:lastModifiedBy>
  <cp:revision>143</cp:revision>
  <dcterms:created xsi:type="dcterms:W3CDTF">2015-04-14T11:49:33Z</dcterms:created>
  <dcterms:modified xsi:type="dcterms:W3CDTF">2021-10-10T07:34:08Z</dcterms:modified>
</cp:coreProperties>
</file>