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 showOutlineIcons="0" horzBarState="maximized">
    <p:restoredLeft sz="17016"/>
    <p:restoredTop sz="94660"/>
  </p:normalViewPr>
  <p:slideViewPr>
    <p:cSldViewPr snapToGrid="0">
      <p:cViewPr>
        <p:scale>
          <a:sx n="75" d="100"/>
          <a:sy n="75" d="100"/>
        </p:scale>
        <p:origin x="974" y="206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slide" Target="slides/slide12.xml"  /><Relationship Id="rId14" Type="http://schemas.openxmlformats.org/officeDocument/2006/relationships/slide" Target="slides/slide13.xml"  /><Relationship Id="rId15" Type="http://schemas.openxmlformats.org/officeDocument/2006/relationships/slide" Target="slides/slide14.xml"  /><Relationship Id="rId16" Type="http://schemas.openxmlformats.org/officeDocument/2006/relationships/slide" Target="slides/slide15.xml"  /><Relationship Id="rId17" Type="http://schemas.openxmlformats.org/officeDocument/2006/relationships/slide" Target="slides/slide16.xml"  /><Relationship Id="rId18" Type="http://schemas.openxmlformats.org/officeDocument/2006/relationships/slide" Target="slides/slide17.xml"  /><Relationship Id="rId19" Type="http://schemas.openxmlformats.org/officeDocument/2006/relationships/slide" Target="slides/slide18.xml"  /><Relationship Id="rId2" Type="http://schemas.openxmlformats.org/officeDocument/2006/relationships/slide" Target="slides/slide1.xml"  /><Relationship Id="rId20" Type="http://schemas.openxmlformats.org/officeDocument/2006/relationships/slide" Target="slides/slide19.xml"  /><Relationship Id="rId21" Type="http://schemas.openxmlformats.org/officeDocument/2006/relationships/slide" Target="slides/slide20.xml"  /><Relationship Id="rId22" Type="http://schemas.openxmlformats.org/officeDocument/2006/relationships/presProps" Target="presProps.xml"  /><Relationship Id="rId23" Type="http://schemas.openxmlformats.org/officeDocument/2006/relationships/viewProps" Target="viewProps.xml"  /><Relationship Id="rId24" Type="http://schemas.openxmlformats.org/officeDocument/2006/relationships/theme" Target="theme/theme1.xml"  /><Relationship Id="rId25" Type="http://schemas.openxmlformats.org/officeDocument/2006/relationships/tableStyles" Target="tableStyles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2917D43-82F9-48FC-AB5B-D36A17041C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B690C15-EAFD-41CB-83A5-E5C31CD9B1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D7E30B3-65F2-4E50-88CC-ABF1B1AE5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B1EAC3-94ED-4FA9-9B44-6139E7A41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7789BA-BA36-40F4-B3FA-F1C4260E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558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A2D94A-16F2-474D-9DE4-7607935A8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6635B14-2357-4EF0-84F4-4B42B3CF5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C6BA09-B3B8-4C4E-A446-C43A3F50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D1476EB-E6D2-4129-9826-5CCBF5CE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7980C84-4330-4974-AFF7-93AD17C00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486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5A3E0AA-77BF-420D-BD76-CF5EBC4F3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38BE399-E382-45F8-8249-D778B788C7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1456018-F7EC-4474-8755-B63449729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2A20AFD-AB01-4B60-B139-CE929DB3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142E0D-5A23-4702-9A95-80106E06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150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C4BA27-1DEE-4B1D-A249-C883D404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6BDE65F-1906-4360-8457-94C7A7829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381097-4DEB-4976-9742-BDC3EDD73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768B03F-704D-46C5-8A1D-F068693C9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0EC589-2EC5-4E5D-AFE9-DDDC594B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3308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ABA1C5-16FE-495B-85E4-AD5C1399F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8F7C135-9C7B-484A-B0C3-67E17783D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7B22DB4-84E4-42C3-B6F5-9C8F801BE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96BC97-3996-4AFE-9866-0F7F8ED15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35C70D5-05E0-4ED3-BF94-A7B585AD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12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EABB82-5614-4767-99A8-87C49E0FF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67CBE1-2F05-44CE-A8A2-408AF4D5A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A8B5D2B-A910-4B43-A38B-1522EFFF5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8CB123A-109A-44CC-86D5-6C8C1C95D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0CE9028-F02F-44F8-9799-C5CA93F87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F4E9D8-5FCA-4A7B-A581-8BC6C06DF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4224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AE081D4-0A98-4807-A94B-1FEA46E0A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98FCD8A-F5D2-4510-B69A-7A550977A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B44A5B8-DBB8-4FD3-904D-23CDBA69E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8CB414F-26C3-4435-AFF1-2D7A1AEA2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2393B99-8A6C-4547-B932-7E74C84269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10C7B3E-C92E-40EC-B7A4-0D0756D4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22740AC-EB04-45B8-A7C8-D3159C0E0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B0403F1-3C3C-434A-BDFE-4674D62AF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59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624CC0-E7EC-46B3-B79B-7DE09891E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B604DFE8-5842-49FF-BDF5-1828D303C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D7F6428-FA22-42C3-A199-654570871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714449D-2539-4AA3-B02A-5619C8D5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2878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B4EF8A8-7AAC-44CE-ADB3-740875C5E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9A7AEE5-E104-45E5-901D-11B0B65F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37F4B7-7039-4FD1-8F81-A6BCECDAC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0B1FF2BF-A57E-49B8-BE9B-392AB3AD788F}"/>
              </a:ext>
            </a:extLst>
          </p:cNvPr>
          <p:cNvSpPr/>
          <p:nvPr userDrawn="1"/>
        </p:nvSpPr>
        <p:spPr>
          <a:xfrm>
            <a:off x="0" y="0"/>
            <a:ext cx="12192000" cy="6988629"/>
          </a:xfrm>
          <a:prstGeom prst="rect">
            <a:avLst/>
          </a:prstGeom>
          <a:solidFill>
            <a:srgbClr val="F4F4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4633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457D0F-5E21-4D69-A7F4-273CD694F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0A4E204-572E-47A1-8786-B4D43EDAB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5B5A245-CD07-403B-A037-DFC0A74A0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10A639-AB92-4A5E-AEBA-0BDA1E7E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A0CD6A2-F69F-4A32-BCAF-6D750BD6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173A1E-CC66-4CDA-899A-677AFA73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463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2D2908-5CF5-4CA8-A062-EEA7EB297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5996A7B-6644-450B-B894-9BDBBB86BF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372CF1E-CC41-42F8-BA21-802DC98A7E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B61D7D8-FC70-4826-9A29-54BAB8EBC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1549413-007D-4CE1-A3B0-77C46549D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188F06A-DBBF-4357-96B0-F80F8115C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002786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395594D-E315-4FF3-A899-86F7F1C60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91DC61-B2C2-4503-85CD-7BB177D4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E561BE-74F0-4166-A23B-3CC3E35DA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CFBA0-A540-4495-8E5D-060BFFF89D1D}" type="datetimeFigureOut">
              <a:rPr lang="ko-KR" altLang="en-US" smtClean="0"/>
              <a:t>2021-07-17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69C8FE2-4EDD-4120-9F23-7694FEE533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E1771F-DBA4-4D57-A75C-D9258D53D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F7F1A-B066-46FF-877A-5E5EAB3710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1309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5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6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7.jpeg"  /></Relationships>
</file>

<file path=ppt/slides/_rels/slide1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8.jpeg"  /></Relationships>
</file>

<file path=ppt/slides/_rels/slide1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1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9.jpeg"  /></Relationships>
</file>

<file path=ppt/slides/_rels/slide1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2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1.jpeg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hyperlink" Target="https://youtu.be/buHIg_F0Dmo" TargetMode="External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2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3.jpeg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2" Type="http://schemas.openxmlformats.org/officeDocument/2006/relationships/image" Target="../media/image4.jpe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3060443" y="0"/>
            <a:ext cx="2015412" cy="2519264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5075856" y="1"/>
            <a:ext cx="2015412" cy="2519264"/>
          </a:xfrm>
          <a:prstGeom prst="rect">
            <a:avLst/>
          </a:prstGeom>
          <a:solidFill>
            <a:srgbClr val="9dc8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7091268" y="1"/>
            <a:ext cx="2015412" cy="2519264"/>
          </a:xfrm>
          <a:prstGeom prst="rect">
            <a:avLst/>
          </a:prstGeom>
          <a:solidFill>
            <a:srgbClr val="e7c7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2591037" y="2855574"/>
            <a:ext cx="8882778" cy="15525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800" b="0" i="0" kern="1200" spc="5">
                <a:solidFill>
                  <a:schemeClr val="bg2">
                    <a:lumMod val="50000"/>
                  </a:schemeClr>
                </a:solidFill>
                <a:uLnTx/>
                <a:uFillTx/>
                <a:latin typeface="에스코어 드림 7 ExtraBold"/>
                <a:ea typeface="에스코어 드림 7 ExtraBold"/>
              </a:rPr>
              <a:t>      일본의 정치와 총리</a:t>
            </a:r>
            <a:endParaRPr lang="ko-KR" altLang="en-US" sz="4800" b="0" i="0" kern="1200" spc="5">
              <a:solidFill>
                <a:schemeClr val="bg2">
                  <a:lumMod val="50000"/>
                </a:schemeClr>
              </a:solidFill>
              <a:uLnTx/>
              <a:uFillTx/>
              <a:latin typeface="에스코어 드림 7 ExtraBold"/>
              <a:ea typeface="에스코어 드림 7 ExtraBold"/>
            </a:endParaRPr>
          </a:p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800" b="0" i="0" kern="1200" spc="5">
                <a:solidFill>
                  <a:schemeClr val="bg2">
                    <a:lumMod val="50000"/>
                  </a:schemeClr>
                </a:solidFill>
                <a:uLnTx/>
                <a:uFillTx/>
                <a:latin typeface="에스코어 드림 7 ExtraBold"/>
                <a:ea typeface="에스코어 드림 7 ExtraBold"/>
              </a:rPr>
              <a:t>                          </a:t>
            </a:r>
            <a:r>
              <a:rPr lang="ko-KR" altLang="en-US" sz="2300" b="0" i="0" kern="1200" spc="5">
                <a:solidFill>
                  <a:schemeClr val="bg2">
                    <a:lumMod val="50000"/>
                  </a:schemeClr>
                </a:solidFill>
                <a:uLnTx/>
                <a:uFillTx/>
                <a:latin typeface="에스코어 드림 7 ExtraBold"/>
                <a:ea typeface="에스코어 드림 7 ExtraBold"/>
              </a:rPr>
              <a:t>21901873 일본어일본학과 김슬기</a:t>
            </a:r>
            <a:endParaRPr lang="ko-KR" altLang="en-US" sz="2300" b="0" i="0" kern="1200" spc="5">
              <a:solidFill>
                <a:schemeClr val="bg2">
                  <a:lumMod val="50000"/>
                </a:schemeClr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2254294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1) 중의원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defe9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</a:t>
            </a: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1. 총리를 임명할 수 있음.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2. 국가 예산 편성권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3. 조약 비준권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8" name="직사각형 2"/>
          <p:cNvSpPr/>
          <p:nvPr/>
        </p:nvSpPr>
        <p:spPr>
          <a:xfrm>
            <a:off x="2657086" y="2541813"/>
            <a:ext cx="6573740" cy="887187"/>
          </a:xfrm>
          <a:prstGeom prst="rect">
            <a:avLst/>
          </a:prstGeom>
          <a:solidFill>
            <a:srgbClr val="f3a382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r>
              <a:rPr lang="ko-KR" altLang="en-US" sz="2100" b="1"/>
              <a:t>중의원이란? 국민을 대표하는 의원</a:t>
            </a:r>
            <a:endParaRPr lang="ko-KR" altLang="en-US" sz="2100" b="1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2397169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2) 참의원 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eff6f7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중의원을 견제하는 역할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중의원이 가결한 안건을 참의원들이 부결할 수 있음</a:t>
            </a:r>
            <a:r>
              <a:rPr lang="ko-KR" altLang="en-US" sz="2000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.</a:t>
            </a: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352548" y="5194300"/>
            <a:ext cx="9105901" cy="366395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1320799" y="5130800"/>
            <a:ext cx="9258300" cy="173482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  <p:sp>
        <p:nvSpPr>
          <p:cNvPr id="12" name="직사각형 3"/>
          <p:cNvSpPr/>
          <p:nvPr/>
        </p:nvSpPr>
        <p:spPr>
          <a:xfrm>
            <a:off x="2601427" y="2592610"/>
            <a:ext cx="6637240" cy="836390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r>
              <a:rPr lang="ko-KR" altLang="en-US" sz="2100" b="1"/>
              <a:t>참의원이란? 귀족을 대표하는 의원</a:t>
            </a:r>
            <a:endParaRPr lang="ko-KR" altLang="en-US" sz="2100" b="1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12192000" cy="2174656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0" y="2174656"/>
            <a:ext cx="12192000" cy="2519264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773362" y="3191896"/>
            <a:ext cx="3585778" cy="7495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4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역대 총리대신</a:t>
            </a:r>
            <a:endParaRPr lang="ko-KR" altLang="en-US" sz="44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4693920"/>
            <a:ext cx="12192000" cy="2276872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4683169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일본의 1대 총리대신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eff6f7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              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 </a:t>
            </a: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1) 재임기간 - 1885~1901년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2) 1대, 5대, 7대, 10대 총 4번의 역임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3) 대한제국 통감</a:t>
            </a:r>
            <a:endParaRPr lang="ko-KR" altLang="en-US" sz="20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352548" y="5194300"/>
            <a:ext cx="9105901" cy="366395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1320799" y="5130800"/>
            <a:ext cx="9258300" cy="173482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  <p:pic>
        <p:nvPicPr>
          <p:cNvPr id="12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981075" y="1757362"/>
            <a:ext cx="3895005" cy="4308475"/>
          </a:xfrm>
          <a:prstGeom prst="rect">
            <a:avLst/>
          </a:prstGeom>
        </p:spPr>
      </p:pic>
      <p:sp>
        <p:nvSpPr>
          <p:cNvPr id="14" name="화살표: 오른쪽 5"/>
          <p:cNvSpPr/>
          <p:nvPr/>
        </p:nvSpPr>
        <p:spPr>
          <a:xfrm>
            <a:off x="5336540" y="2052319"/>
            <a:ext cx="5151120" cy="1554480"/>
          </a:xfrm>
          <a:prstGeom prst="rightArrow">
            <a:avLst>
              <a:gd name="adj1" fmla="val 64400"/>
              <a:gd name="adj2" fmla="val 43464"/>
            </a:avLst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0" indent="0" algn="ctr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2800" b="1" i="0" kern="1200" spc="5">
                <a:solidFill>
                  <a:prstClr val="white"/>
                </a:solidFill>
                <a:uLnTx/>
                <a:uFillTx/>
                <a:latin typeface="맑은 고딕"/>
                <a:ea typeface="맑은 고딕"/>
                <a:cs typeface="+mn-cs"/>
              </a:rPr>
              <a:t> 이토 히로부미</a:t>
            </a:r>
            <a:endParaRPr lang="ko-KR" altLang="en-US" sz="2800" b="1" i="0" kern="1200" spc="5">
              <a:solidFill>
                <a:prstClr val="white"/>
              </a:solidFill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5035594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이토 히로부미의 평가 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61362"/>
            <a:ext cx="10342495" cy="4964059"/>
          </a:xfrm>
          <a:prstGeom prst="rect">
            <a:avLst/>
          </a:prstGeom>
          <a:solidFill>
            <a:srgbClr val="fdefe9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r>
              <a:rPr lang="ko-KR" altLang="en-US" sz="18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1) 이토 히로부미는 일본을 근대화하고 국방과 국력, 헌정 제정, 양원제에 큰 기여.</a:t>
            </a: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18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2) 일본 내에서는 평가가 다양함. 위인으로 대우하였는데, 안중근 의사가 재평가되면서</a:t>
            </a: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18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부정적 평가도 받고 있음.</a:t>
            </a: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18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3) 한국인들에게는 을사조약, 고종 강제 퇴위, 군대 해산 등 자국의 위해 이웃 나라를 </a:t>
            </a: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1800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희생시킨 제국 주의자로 평가.</a:t>
            </a: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18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</a:t>
            </a: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pic>
        <p:nvPicPr>
          <p:cNvPr id="9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311526" y="1566862"/>
            <a:ext cx="4972050" cy="2883720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4" y="636391"/>
            <a:ext cx="5388021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일본의 100대 총리대신 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9f1e3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                                                    1) 재임기간 - 2021.10.4~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                                                    2) 내각부 특명담당대신, 소비자 행정 추진 담당대신,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우주 개발 담당 등 최대 6개의 장관 자리를 겸임.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                                                    3) 기시다 외무상 시절 한일 간 가장 큰 외교적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                                                        사건은 위안부 합의.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644650" y="5168900"/>
            <a:ext cx="8559800" cy="363220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9" name=""/>
          <p:cNvSpPr txBox="1"/>
          <p:nvPr/>
        </p:nvSpPr>
        <p:spPr>
          <a:xfrm>
            <a:off x="1206500" y="5514340"/>
            <a:ext cx="9271000" cy="36068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0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1045735" y="1752600"/>
            <a:ext cx="3395785" cy="4394201"/>
          </a:xfrm>
          <a:prstGeom prst="rect">
            <a:avLst/>
          </a:prstGeom>
        </p:spPr>
      </p:pic>
      <p:sp>
        <p:nvSpPr>
          <p:cNvPr id="11" name="화살표: 오른쪽 6"/>
          <p:cNvSpPr/>
          <p:nvPr/>
        </p:nvSpPr>
        <p:spPr>
          <a:xfrm>
            <a:off x="5008880" y="2082799"/>
            <a:ext cx="5151120" cy="1549400"/>
          </a:xfrm>
          <a:prstGeom prst="rightArrow">
            <a:avLst>
              <a:gd name="adj1" fmla="val 67600"/>
              <a:gd name="adj2" fmla="val 50000"/>
            </a:avLst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0" indent="0" algn="ctr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2800" b="1" i="0" kern="1200" spc="5">
                <a:solidFill>
                  <a:prstClr val="white"/>
                </a:solidFill>
                <a:uLnTx/>
                <a:uFillTx/>
                <a:latin typeface="맑은 고딕"/>
                <a:ea typeface="맑은 고딕"/>
                <a:cs typeface="+mn-cs"/>
              </a:rPr>
              <a:t>기시다 후미오 </a:t>
            </a:r>
            <a:endParaRPr lang="ko-KR" altLang="en-US" sz="2800" b="1" i="0" kern="1200" spc="5">
              <a:solidFill>
                <a:prstClr val="white"/>
              </a:solidFill>
              <a:uLnTx/>
              <a:uFillTx/>
              <a:latin typeface="맑은 고딕"/>
              <a:ea typeface="맑은 고딕"/>
              <a:cs typeface="+mn-cs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4892719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기시다 후미오의 평가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defe9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en-US" altLang="ko-KR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 sz="2000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</a:t>
            </a: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 sz="2000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1) 기사다의 내각총리대신 내정 확정 이후부터 일본 안팎으로 비판적인 의견. 일본 내에서는 아베에게 업혀가는 정권, 변화를 바라는 일본 국민의 기대에 부합하지 못한 총리 내정이라고 평가.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2) 기시다 총리는 우익 성향이 강하다. 예전에 독도는 일본땅이라는 발언을 하기도 함.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앞으로의 한일관계의 주목.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9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111500" y="1539875"/>
            <a:ext cx="5626100" cy="3169369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12192000" cy="2174656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0" y="2174656"/>
            <a:ext cx="12192000" cy="2519264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693861" y="3204595"/>
            <a:ext cx="4830379" cy="7559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4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앞으로의 한일 관계</a:t>
            </a:r>
            <a:endParaRPr lang="ko-KR" altLang="en-US" sz="44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4693920"/>
            <a:ext cx="12192000" cy="2276872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4397419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앞으로의 한일 관계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eff6f7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              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                                                                      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1) 우리나라에서 가장 우려하는 점은 기시다 총리가 한일 위안부 합의의 주역이라는 점.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일본에서도 위안부, 강제징용 문제에 물러날 일이 없다고 볼 수 있음.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한일 관계가 개선되기 까지 앞으로 다소 시간이 걸릴 가능성이 높음.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2) 다만 기시다 총리는 자민당 내에서 아시아, 태평양 외교를 강조하는 파벌 고치카이를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계승하고 있어서, 기시다 내각이 안정되면 장차 한일관계의 개선도 기대할 수 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있다는 의견도 있음.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352548" y="5194300"/>
            <a:ext cx="9105901" cy="366395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11" name=""/>
          <p:cNvSpPr txBox="1"/>
          <p:nvPr/>
        </p:nvSpPr>
        <p:spPr>
          <a:xfrm>
            <a:off x="1320799" y="5130800"/>
            <a:ext cx="9258300" cy="1734820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  <p:pic>
        <p:nvPicPr>
          <p:cNvPr id="15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086100" y="1754187"/>
            <a:ext cx="5715000" cy="2486025"/>
          </a:xfrm>
          <a:prstGeom prst="rect">
            <a:avLst/>
          </a:prstGeom>
        </p:spPr>
      </p:pic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1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3" y="636391"/>
            <a:ext cx="8131220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앞으로의 한일관계에 대한 나의 생각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9f1e3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 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lvl="0">
              <a:defRPr lang="ko-KR" altLang="en-US"/>
            </a:pPr>
            <a:r>
              <a:rPr lang="en-US" altLang="ko-KR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1) 지금까지의 역사만 보아도일제강점기 시대의 위안부,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   강제징용 등의 근본적인 문제가 제대로 해결 되지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   않는 이상 완전하게 개선되기는 어려울 것.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2) 하지만 이번에 새로운 내각이 출범했고, 앞으로의 한일 관계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    개선을 기대해 볼수 있을 것.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3) 가장 가까운 아시아권의 나라로 관계가 개선이 되었을 때,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   서로에게 이득이 되는 점은 분명 많기 때문에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                             언젠가는 한일관계가 개선 되었으면 함.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cs typeface="맑은 고딕"/>
              </a:rPr>
              <a:t> </a:t>
            </a:r>
            <a:endParaRPr lang="ko-KR" altLang="en-US" b="1">
              <a:solidFill>
                <a:schemeClr val="bg2">
                  <a:lumMod val="50000"/>
                </a:schemeClr>
              </a:solidFill>
              <a:cs typeface="맑은 고딕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644650" y="5168900"/>
            <a:ext cx="8559800" cy="363220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화살표: 오른쪽 1"/>
          <p:cNvSpPr/>
          <p:nvPr/>
        </p:nvSpPr>
        <p:spPr>
          <a:xfrm>
            <a:off x="396240" y="1615441"/>
            <a:ext cx="5151120" cy="1635759"/>
          </a:xfrm>
          <a:prstGeom prst="rightArrow">
            <a:avLst>
              <a:gd name="adj1" fmla="val 66393"/>
              <a:gd name="adj2" fmla="val 44410"/>
            </a:avLst>
          </a:prstGeom>
          <a:solidFill>
            <a:srgbClr val="f3a382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r>
              <a:rPr lang="ko-KR" altLang="en-US" sz="2800" b="1"/>
              <a:t>일본의 정치</a:t>
            </a:r>
            <a:endParaRPr lang="ko-KR" altLang="en-US" sz="2800" b="1"/>
          </a:p>
        </p:txBody>
      </p:sp>
      <p:sp>
        <p:nvSpPr>
          <p:cNvPr id="6" name="화살표: 오른쪽 5"/>
          <p:cNvSpPr/>
          <p:nvPr/>
        </p:nvSpPr>
        <p:spPr>
          <a:xfrm>
            <a:off x="396240" y="2712721"/>
            <a:ext cx="5151120" cy="1554480"/>
          </a:xfrm>
          <a:prstGeom prst="rightArrow">
            <a:avLst>
              <a:gd name="adj1" fmla="val 64400"/>
              <a:gd name="adj2" fmla="val 43464"/>
            </a:avLst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0" indent="0" algn="ctr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2800" b="1" i="0" kern="1200" spc="5">
                <a:solidFill>
                  <a:prstClr val="white"/>
                </a:solidFill>
                <a:uLnTx/>
                <a:uFillTx/>
                <a:latin typeface="맑은 고딕"/>
                <a:ea typeface="맑은 고딕"/>
                <a:cs typeface="+mn-cs"/>
              </a:rPr>
              <a:t> 의원 내각제</a:t>
            </a:r>
            <a:endParaRPr lang="ko-KR" altLang="en-US" sz="2800" b="1" i="0" kern="1200" spc="5">
              <a:solidFill>
                <a:prstClr val="white"/>
              </a:solidFill>
              <a:uLnTx/>
              <a:uFillTx/>
              <a:latin typeface="맑은 고딕"/>
              <a:ea typeface="맑은 고딕"/>
              <a:cs typeface="+mn-cs"/>
            </a:endParaRPr>
          </a:p>
        </p:txBody>
      </p:sp>
      <p:sp>
        <p:nvSpPr>
          <p:cNvPr id="7" name="화살표: 오른쪽 6"/>
          <p:cNvSpPr/>
          <p:nvPr/>
        </p:nvSpPr>
        <p:spPr>
          <a:xfrm>
            <a:off x="386080" y="3718560"/>
            <a:ext cx="5151120" cy="1549400"/>
          </a:xfrm>
          <a:prstGeom prst="rightArrow">
            <a:avLst>
              <a:gd name="adj1" fmla="val 67600"/>
              <a:gd name="adj2" fmla="val 50000"/>
            </a:avLst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0" indent="0" algn="ctr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2800" b="1" i="0" kern="1200" spc="5">
                <a:solidFill>
                  <a:prstClr val="white"/>
                </a:solidFill>
                <a:uLnTx/>
                <a:uFillTx/>
                <a:latin typeface="맑은 고딕"/>
                <a:ea typeface="맑은 고딕"/>
                <a:cs typeface="+mn-cs"/>
              </a:rPr>
              <a:t>역대 총리대신 </a:t>
            </a:r>
            <a:endParaRPr lang="ko-KR" altLang="en-US" sz="2800" b="1" i="0" kern="1200" spc="5">
              <a:solidFill>
                <a:prstClr val="white"/>
              </a:solidFill>
              <a:uLnTx/>
              <a:uFillTx/>
              <a:latin typeface="맑은 고딕"/>
              <a:ea typeface="맑은 고딕"/>
              <a:cs typeface="+mn-cs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5872480" y="2611120"/>
            <a:ext cx="5659120" cy="0"/>
          </a:xfrm>
          <a:prstGeom prst="line">
            <a:avLst/>
          </a:prstGeom>
          <a:ln w="28575">
            <a:solidFill>
              <a:srgbClr val="f3a3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5872480" y="3728719"/>
            <a:ext cx="5638800" cy="0"/>
          </a:xfrm>
          <a:prstGeom prst="line">
            <a:avLst/>
          </a:prstGeom>
          <a:ln w="28575">
            <a:solidFill>
              <a:srgbClr val="9dc8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5872480" y="4775199"/>
            <a:ext cx="5618480" cy="0"/>
          </a:xfrm>
          <a:prstGeom prst="line">
            <a:avLst/>
          </a:prstGeom>
          <a:ln w="28575">
            <a:solidFill>
              <a:srgbClr val="e7c7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872480" y="1971719"/>
            <a:ext cx="5424264" cy="493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defTabSz="914400" eaLnBrk="1" latinLnBrk="1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굴림"/>
                <a:ea typeface="굴림"/>
                <a:cs typeface="굴림"/>
              </a:rPr>
              <a:t>입헌 군주제 </a:t>
            </a:r>
            <a:endParaRPr lang="ko-KR" altLang="en-US" b="1">
              <a:solidFill>
                <a:schemeClr val="bg2">
                  <a:lumMod val="50000"/>
                </a:schemeClr>
              </a:solidFill>
              <a:latin typeface="굴림"/>
              <a:ea typeface="굴림"/>
              <a:cs typeface="굴림"/>
            </a:endParaRPr>
          </a:p>
        </p:txBody>
      </p:sp>
      <p:sp>
        <p:nvSpPr>
          <p:cNvPr id="33" name=""/>
          <p:cNvSpPr txBox="1"/>
          <p:nvPr/>
        </p:nvSpPr>
        <p:spPr>
          <a:xfrm>
            <a:off x="501649" y="850898"/>
            <a:ext cx="4926965" cy="49974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sz="2700" b="1">
                <a:solidFill>
                  <a:schemeClr val="accent3"/>
                </a:solidFill>
              </a:rPr>
              <a:t>목차</a:t>
            </a:r>
            <a:endParaRPr lang="ko-KR" altLang="en-US" sz="2700" b="1">
              <a:solidFill>
                <a:schemeClr val="accent3"/>
              </a:solidFill>
            </a:endParaRPr>
          </a:p>
        </p:txBody>
      </p:sp>
      <p:sp>
        <p:nvSpPr>
          <p:cNvPr id="35" name=""/>
          <p:cNvSpPr txBox="1"/>
          <p:nvPr/>
        </p:nvSpPr>
        <p:spPr>
          <a:xfrm>
            <a:off x="5956300" y="3245802"/>
            <a:ext cx="5213350" cy="362268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굴림"/>
                <a:ea typeface="굴림"/>
                <a:cs typeface="굴림"/>
              </a:rPr>
              <a:t>삼권 분립, 양원제</a:t>
            </a:r>
            <a:endParaRPr lang="ko-KR" altLang="en-US" b="1">
              <a:solidFill>
                <a:schemeClr val="bg2">
                  <a:lumMod val="50000"/>
                </a:schemeClr>
              </a:solidFill>
              <a:latin typeface="굴림"/>
              <a:ea typeface="굴림"/>
              <a:cs typeface="굴림"/>
            </a:endParaRPr>
          </a:p>
        </p:txBody>
      </p:sp>
      <p:sp>
        <p:nvSpPr>
          <p:cNvPr id="36" name=""/>
          <p:cNvSpPr txBox="1"/>
          <p:nvPr/>
        </p:nvSpPr>
        <p:spPr>
          <a:xfrm>
            <a:off x="5918199" y="4064000"/>
            <a:ext cx="5226050" cy="63944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굴림"/>
                <a:ea typeface="굴림"/>
                <a:cs typeface="굴림"/>
              </a:rPr>
              <a:t>1대 총리대신(이토 히로부미)</a:t>
            </a:r>
            <a:endParaRPr lang="ko-KR" altLang="en-US" b="1">
              <a:solidFill>
                <a:schemeClr val="bg2">
                  <a:lumMod val="50000"/>
                </a:schemeClr>
              </a:solidFill>
              <a:latin typeface="굴림"/>
              <a:ea typeface="굴림"/>
              <a:cs typeface="굴림"/>
            </a:endParaRPr>
          </a:p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굴림"/>
                <a:ea typeface="굴림"/>
                <a:cs typeface="굴림"/>
              </a:rPr>
              <a:t>100대 총리대신(기시다 후미오)</a:t>
            </a:r>
            <a:r>
              <a:rPr lang="ko-KR" altLang="en-US" b="1"/>
              <a:t> </a:t>
            </a:r>
            <a:endParaRPr lang="ko-KR" altLang="en-US" b="1"/>
          </a:p>
        </p:txBody>
      </p:sp>
      <p:sp>
        <p:nvSpPr>
          <p:cNvPr id="37" name="화살표: 오른쪽 1"/>
          <p:cNvSpPr/>
          <p:nvPr/>
        </p:nvSpPr>
        <p:spPr>
          <a:xfrm>
            <a:off x="396240" y="4650741"/>
            <a:ext cx="5151120" cy="1635759"/>
          </a:xfrm>
          <a:prstGeom prst="rightArrow">
            <a:avLst>
              <a:gd name="adj1" fmla="val 66393"/>
              <a:gd name="adj2" fmla="val 44410"/>
            </a:avLst>
          </a:prstGeom>
          <a:solidFill>
            <a:srgbClr val="f3a382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r>
              <a:rPr lang="ko-KR" altLang="en-US" sz="2800" b="1"/>
              <a:t>앞으로의 한일 관계</a:t>
            </a:r>
            <a:endParaRPr lang="ko-KR" altLang="en-US" sz="2800" b="1"/>
          </a:p>
        </p:txBody>
      </p:sp>
      <p:cxnSp>
        <p:nvCxnSpPr>
          <p:cNvPr id="38" name="직선 연결선 10"/>
          <p:cNvCxnSpPr/>
          <p:nvPr/>
        </p:nvCxnSpPr>
        <p:spPr>
          <a:xfrm>
            <a:off x="5910580" y="5798820"/>
            <a:ext cx="5659120" cy="0"/>
          </a:xfrm>
          <a:prstGeom prst="line">
            <a:avLst/>
          </a:prstGeom>
          <a:ln w="28575">
            <a:solidFill>
              <a:srgbClr val="f3a3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"/>
          <p:cNvSpPr txBox="1"/>
          <p:nvPr/>
        </p:nvSpPr>
        <p:spPr>
          <a:xfrm>
            <a:off x="5924550" y="5359400"/>
            <a:ext cx="5334000" cy="363220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굴림"/>
                <a:ea typeface="굴림"/>
                <a:cs typeface="굴림"/>
              </a:rPr>
              <a:t>앞으로의 한일관계, 한일 관계의 대한 나의 생각</a:t>
            </a: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12192000" cy="2174656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0" y="2174656"/>
            <a:ext cx="12192000" cy="2519264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773362" y="3191896"/>
            <a:ext cx="2890453" cy="7495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4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감사합니다</a:t>
            </a:r>
            <a:endParaRPr lang="ko-KR" altLang="en-US" sz="44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4693920"/>
            <a:ext cx="12192000" cy="2276872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12192000" cy="2174656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0" y="2174656"/>
            <a:ext cx="12192000" cy="2519264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773362" y="3191896"/>
            <a:ext cx="3042853" cy="7495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4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일본의 정치</a:t>
            </a:r>
            <a:endParaRPr lang="ko-KR" altLang="en-US" sz="44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4693920"/>
            <a:ext cx="12192000" cy="2276872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7" y="636391"/>
            <a:ext cx="2787693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입헌 군주제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eff6f7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pic>
        <p:nvPicPr>
          <p:cNvPr id="6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667000" y="1568450"/>
            <a:ext cx="6858000" cy="3441700"/>
          </a:xfrm>
          <a:prstGeom prst="rect">
            <a:avLst/>
          </a:prstGeom>
        </p:spPr>
      </p:pic>
      <p:sp>
        <p:nvSpPr>
          <p:cNvPr id="7" name=""/>
          <p:cNvSpPr txBox="1"/>
          <p:nvPr/>
        </p:nvSpPr>
        <p:spPr>
          <a:xfrm>
            <a:off x="1352548" y="5194300"/>
            <a:ext cx="9105901" cy="366395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입헌 군주제란 ? 왕은 있지만 통치는 헌법에 의거하여 함.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6502444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 일왕 즉위식 (나루히토 일왕)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6" name="직사각형 4"/>
          <p:cNvSpPr/>
          <p:nvPr/>
        </p:nvSpPr>
        <p:spPr>
          <a:xfrm>
            <a:off x="676956" y="1397862"/>
            <a:ext cx="10342495" cy="4964059"/>
          </a:xfrm>
          <a:prstGeom prst="rect">
            <a:avLst/>
          </a:prstGeom>
          <a:solidFill>
            <a:srgbClr val="fdefe9"/>
          </a:solidFill>
          <a:ln>
            <a:solidFill>
              <a:srgbClr val="f3a3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.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7" name="">
            <a:hlinkClick r:id="rId2"/>
          </p:cNvPr>
          <p:cNvSpPr txBox="1"/>
          <p:nvPr/>
        </p:nvSpPr>
        <p:spPr>
          <a:xfrm>
            <a:off x="4354830" y="3248977"/>
            <a:ext cx="3404235" cy="360045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ko-KR" altLang="en-US"/>
            </a:pPr>
            <a:r>
              <a:rPr lang="ko-KR" altLang="en-US">
                <a:hlinkClick r:id="rId2"/>
              </a:rPr>
              <a:t>https://youtu.be/buHIg_F0Dmo</a:t>
            </a: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0" y="0"/>
            <a:ext cx="12192000" cy="2174656"/>
          </a:xfrm>
          <a:prstGeom prst="rect">
            <a:avLst/>
          </a:prstGeom>
          <a:solidFill>
            <a:srgbClr val="f3a3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0" y="2174656"/>
            <a:ext cx="12192000" cy="2519264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4773362" y="3191896"/>
            <a:ext cx="3042853" cy="7495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4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의원 내각제</a:t>
            </a:r>
            <a:endParaRPr lang="ko-KR" altLang="en-US" sz="44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0" y="4693920"/>
            <a:ext cx="12192000" cy="2276872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5" y="636391"/>
            <a:ext cx="2787695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의원 내각제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9f1e3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pic>
        <p:nvPicPr>
          <p:cNvPr id="6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600450" y="1985962"/>
            <a:ext cx="4686300" cy="2886075"/>
          </a:xfrm>
          <a:prstGeom prst="rect">
            <a:avLst/>
          </a:prstGeom>
        </p:spPr>
      </p:pic>
      <p:sp>
        <p:nvSpPr>
          <p:cNvPr id="7" name=""/>
          <p:cNvSpPr txBox="1"/>
          <p:nvPr/>
        </p:nvSpPr>
        <p:spPr>
          <a:xfrm>
            <a:off x="1644650" y="5168900"/>
            <a:ext cx="8559800" cy="363220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의원 내각제란? 의원들이 내각(행정부)를 뽑는 형태</a:t>
            </a:r>
            <a:endParaRPr lang="ko-KR" altLang="en-US" b="1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9dc8cf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6" y="636391"/>
            <a:ext cx="2435269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삼권 분립 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eff6f7"/>
          </a:solidFill>
          <a:ln>
            <a:solidFill>
              <a:srgbClr val="9dc8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lvl="0">
              <a:defRPr lang="ko-KR" altLang="en-US"/>
            </a:pPr>
            <a:r>
              <a:rPr lang="ko-KR" altLang="en-US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  <a:p>
            <a:pPr lvl="0">
              <a:defRPr lang="ko-KR" altLang="en-US"/>
            </a:pPr>
            <a:r>
              <a:rPr lang="en-US" altLang="ko-KR">
                <a:solidFill>
                  <a:schemeClr val="bg2">
                    <a:lumMod val="50000"/>
                  </a:schemeClr>
                </a:solidFill>
                <a:latin typeface="에스코어 드림 4 Regular"/>
                <a:ea typeface="에스코어 드림 4 Regular"/>
              </a:rPr>
              <a:t>  </a:t>
            </a: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352548" y="5194300"/>
            <a:ext cx="9105901" cy="366395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pic>
        <p:nvPicPr>
          <p:cNvPr id="10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944812" y="1473200"/>
            <a:ext cx="6302376" cy="3619575"/>
          </a:xfrm>
          <a:prstGeom prst="rect">
            <a:avLst/>
          </a:prstGeom>
        </p:spPr>
      </p:pic>
      <p:sp>
        <p:nvSpPr>
          <p:cNvPr id="11" name=""/>
          <p:cNvSpPr txBox="1"/>
          <p:nvPr/>
        </p:nvSpPr>
        <p:spPr>
          <a:xfrm>
            <a:off x="1320799" y="5130800"/>
            <a:ext cx="9258300" cy="2014219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의회는 중의원과 참의원 2원제로 구성되어 있으며, 중의원의 다수당(제1당)의 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당수가 내각총리대신으로 지명됨.</a:t>
            </a: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  <a:p>
            <a:pPr>
              <a:defRPr lang="ko-KR" altLang="en-US"/>
            </a:pPr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676957" y="506605"/>
            <a:ext cx="10342496" cy="967459"/>
          </a:xfrm>
          <a:prstGeom prst="rect">
            <a:avLst/>
          </a:prstGeom>
          <a:solidFill>
            <a:srgbClr val="e7c794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08945" y="636391"/>
            <a:ext cx="1797095" cy="69520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lvl="0" indent="0" algn="l" defTabSz="914400" eaLnBrk="1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None/>
              <a:defRPr lang="ko-KR"/>
            </a:pPr>
            <a:r>
              <a:rPr lang="ko-KR" altLang="en-US" sz="4000" b="1" i="0" kern="1200" spc="5">
                <a:solidFill>
                  <a:schemeClr val="bg1"/>
                </a:solidFill>
                <a:uLnTx/>
                <a:uFillTx/>
                <a:latin typeface="에스코어 드림 7 ExtraBold"/>
                <a:ea typeface="에스코어 드림 7 ExtraBold"/>
              </a:rPr>
              <a:t>양원제 </a:t>
            </a:r>
            <a:endParaRPr lang="ko-KR" altLang="en-US" sz="4000" b="1" i="0" kern="1200" spc="5">
              <a:solidFill>
                <a:schemeClr val="bg1"/>
              </a:solidFill>
              <a:uLnTx/>
              <a:uFillTx/>
              <a:latin typeface="에스코어 드림 7 ExtraBold"/>
              <a:ea typeface="에스코어 드림 7 ExtraBold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676956" y="1474062"/>
            <a:ext cx="10342495" cy="4964059"/>
          </a:xfrm>
          <a:prstGeom prst="rect">
            <a:avLst/>
          </a:prstGeom>
          <a:solidFill>
            <a:srgbClr val="f9f1e3"/>
          </a:solidFill>
          <a:ln>
            <a:solidFill>
              <a:srgbClr val="e7c7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>
              <a:defRPr lang="ko-KR" altLang="en-US"/>
            </a:pP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"/>
          <p:cNvSpPr txBox="1"/>
          <p:nvPr/>
        </p:nvSpPr>
        <p:spPr>
          <a:xfrm>
            <a:off x="1644650" y="5168900"/>
            <a:ext cx="8559800" cy="363220"/>
          </a:xfrm>
          <a:prstGeom prst="rect">
            <a:avLst/>
          </a:prstGeom>
        </p:spPr>
        <p:txBody>
          <a:bodyPr wrap="square">
            <a:spAutoFit/>
          </a:bodyPr>
          <a:p>
            <a:pPr lvl="0" algn="ctr">
              <a:defRPr lang="ko-KR" altLang="en-US"/>
            </a:pPr>
            <a:endParaRPr lang="ko-KR" altLang="en-US">
              <a:solidFill>
                <a:schemeClr val="bg2">
                  <a:lumMod val="50000"/>
                </a:schemeClr>
              </a:solidFill>
              <a:latin typeface="에스코어 드림 4 Regular"/>
              <a:ea typeface="에스코어 드림 4 Regular"/>
            </a:endParaRPr>
          </a:p>
        </p:txBody>
      </p:sp>
      <p:pic>
        <p:nvPicPr>
          <p:cNvPr id="8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3714749" y="1541462"/>
            <a:ext cx="4762500" cy="3775075"/>
          </a:xfrm>
          <a:prstGeom prst="rect">
            <a:avLst/>
          </a:prstGeom>
        </p:spPr>
      </p:pic>
      <p:sp>
        <p:nvSpPr>
          <p:cNvPr id="9" name=""/>
          <p:cNvSpPr txBox="1"/>
          <p:nvPr/>
        </p:nvSpPr>
        <p:spPr>
          <a:xfrm>
            <a:off x="1206500" y="5514340"/>
            <a:ext cx="9271000" cy="643255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의회는 중의원과 참의원 2원제로 구성되어 있으며, 중의원의 다수당(제1당)의 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defRPr lang="ko-KR" altLang="en-US"/>
            </a:pPr>
            <a:r>
              <a:rPr lang="ko-KR" altLang="en-US" b="1">
                <a:solidFill>
                  <a:schemeClr val="bg2">
                    <a:lumMod val="50000"/>
                  </a:schemeClr>
                </a:solidFill>
              </a:rPr>
              <a:t>당수가 내각총리대신으로 지명됨.</a:t>
            </a:r>
            <a:endParaRPr lang="ko-KR" altLang="en-US" b="1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71</ep:Words>
  <ep:PresentationFormat>와이드스크린</ep:PresentationFormat>
  <ep:Paragraphs>50</ep:Paragraphs>
  <ep:Slides>20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ep:HeadingPairs>
  <ep:TitlesOfParts>
    <vt:vector size="2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ep:TitlesOfParts>
  <ep:HyperlinkBase/>
  <ep:Application>Hancom Office Hanshow 2014</ep:Application>
  <ep:AppVersion>0900.0000.01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2021-07-15T02:25:31.000</dcterms:created>
  <dc:creator>HK H</dc:creator>
  <cp:lastModifiedBy>Administrator</cp:lastModifiedBy>
  <dcterms:modified xsi:type="dcterms:W3CDTF">2021-10-09T17:56:05.364</dcterms:modified>
  <cp:revision>73</cp:revision>
  <dc:title>PowerPoint 프레젠테이션</dc:title>
</cp:coreProperties>
</file>