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6" r:id="rId2"/>
    <p:sldId id="337" r:id="rId3"/>
    <p:sldId id="315" r:id="rId4"/>
    <p:sldId id="318" r:id="rId5"/>
    <p:sldId id="317" r:id="rId6"/>
    <p:sldId id="319" r:id="rId7"/>
    <p:sldId id="338" r:id="rId8"/>
    <p:sldId id="335" r:id="rId9"/>
    <p:sldId id="339" r:id="rId10"/>
    <p:sldId id="304" r:id="rId11"/>
    <p:sldId id="321" r:id="rId12"/>
    <p:sldId id="342" r:id="rId13"/>
    <p:sldId id="322" r:id="rId14"/>
    <p:sldId id="326" r:id="rId15"/>
    <p:sldId id="341" r:id="rId16"/>
    <p:sldId id="334" r:id="rId17"/>
    <p:sldId id="332" r:id="rId18"/>
    <p:sldId id="328" r:id="rId19"/>
    <p:sldId id="333" r:id="rId20"/>
    <p:sldId id="295" r:id="rId21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23"/>
      <p:bold r:id="rId24"/>
    </p:embeddedFont>
    <p:embeddedFont>
      <p:font typeface="휴먼옛체" panose="02030504000101010101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F3A-A907-4EBA-9D0B-0EEB44C2961B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7E13-9CF6-4644-917C-F9A490F314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44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278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1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82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 userDrawn="1"/>
        </p:nvSpPr>
        <p:spPr>
          <a:xfrm>
            <a:off x="179512" y="140335"/>
            <a:ext cx="8784976" cy="4862831"/>
          </a:xfrm>
          <a:prstGeom prst="roundRect">
            <a:avLst>
              <a:gd name="adj" fmla="val 86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575556" y="627534"/>
            <a:ext cx="79928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 userDrawn="1"/>
        </p:nvSpPr>
        <p:spPr>
          <a:xfrm>
            <a:off x="179512" y="140335"/>
            <a:ext cx="8784976" cy="4862831"/>
          </a:xfrm>
          <a:prstGeom prst="roundRect">
            <a:avLst>
              <a:gd name="adj" fmla="val 86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61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7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23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4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98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62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5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83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CDB5-0B1D-4CBD-AD39-D1B9C84A26F5}" type="datetimeFigureOut">
              <a:rPr lang="ko-KR" altLang="en-US" smtClean="0"/>
              <a:pPr/>
              <a:t>2021-04-22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76C0-0146-4AF3-A8BE-412B6C013A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63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mp"/><Relationship Id="rId5" Type="http://schemas.openxmlformats.org/officeDocument/2006/relationships/image" Target="../media/image16.jpeg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nPrSFBz2dg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832E275-8E4F-443A-92A3-FFFC37CE69F9}"/>
              </a:ext>
            </a:extLst>
          </p:cNvPr>
          <p:cNvSpPr/>
          <p:nvPr/>
        </p:nvSpPr>
        <p:spPr>
          <a:xfrm>
            <a:off x="755576" y="177850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일본의 보육원</a:t>
            </a:r>
            <a:endParaRPr lang="en-US" altLang="ko-KR" sz="4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54228-C93A-4CF2-84A2-4D52E3B44DCB}"/>
              </a:ext>
            </a:extLst>
          </p:cNvPr>
          <p:cNvSpPr txBox="1"/>
          <p:nvPr/>
        </p:nvSpPr>
        <p:spPr>
          <a:xfrm>
            <a:off x="5436096" y="4299942"/>
            <a:ext cx="3639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err="1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일본어일본학과</a:t>
            </a:r>
            <a:endParaRPr lang="en-US" altLang="ko-KR" sz="1400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r"/>
            <a:r>
              <a:rPr lang="ko-KR" altLang="en-US" sz="14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이윤지</a:t>
            </a:r>
            <a:endParaRPr lang="en-US" altLang="ko-KR" sz="1400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22101575</a:t>
            </a:r>
            <a:endParaRPr lang="ko-KR" altLang="en-US" sz="1400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130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47B8F-F8B7-466E-A708-995FB4D0D19C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하루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96EFAA-AC1C-44E0-BDC1-EC0FA67D2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9705"/>
            <a:ext cx="5009253" cy="3384089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D2C0946-272F-44A9-B605-EB34C4F80F93}"/>
              </a:ext>
            </a:extLst>
          </p:cNvPr>
          <p:cNvSpPr/>
          <p:nvPr/>
        </p:nvSpPr>
        <p:spPr>
          <a:xfrm>
            <a:off x="5076056" y="699542"/>
            <a:ext cx="3703715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7:00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등원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778FD2A-407E-47A5-AFE0-20D861394B80}"/>
              </a:ext>
            </a:extLst>
          </p:cNvPr>
          <p:cNvSpPr/>
          <p:nvPr/>
        </p:nvSpPr>
        <p:spPr>
          <a:xfrm>
            <a:off x="5076055" y="1408098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7:00~11:30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오전보육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간식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정리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C38EC61-372A-47C5-8544-A864191C6ECC}"/>
              </a:ext>
            </a:extLst>
          </p:cNvPr>
          <p:cNvSpPr/>
          <p:nvPr/>
        </p:nvSpPr>
        <p:spPr>
          <a:xfrm>
            <a:off x="5076055" y="2101032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11:30~12:30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점심식사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5655656-3550-4A78-9501-B6DEF59C315F}"/>
              </a:ext>
            </a:extLst>
          </p:cNvPr>
          <p:cNvSpPr/>
          <p:nvPr/>
        </p:nvSpPr>
        <p:spPr>
          <a:xfrm>
            <a:off x="5076055" y="2797305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12:30~14:00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낮잠시간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90454F7-D87C-4042-AF1E-CFAC7F2A383C}"/>
              </a:ext>
            </a:extLst>
          </p:cNvPr>
          <p:cNvSpPr/>
          <p:nvPr/>
        </p:nvSpPr>
        <p:spPr>
          <a:xfrm>
            <a:off x="5076055" y="3493578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14:00~17:00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오후보육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간식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BDAFB06-3026-4D6C-9C71-DFEC5A8421B3}"/>
              </a:ext>
            </a:extLst>
          </p:cNvPr>
          <p:cNvSpPr/>
          <p:nvPr/>
        </p:nvSpPr>
        <p:spPr>
          <a:xfrm>
            <a:off x="5076055" y="4189851"/>
            <a:ext cx="370371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17:00~18:00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하원</a:t>
            </a:r>
          </a:p>
        </p:txBody>
      </p:sp>
    </p:spTree>
    <p:extLst>
      <p:ext uri="{BB962C8B-B14F-4D97-AF65-F5344CB8AC3E}">
        <p14:creationId xmlns:p14="http://schemas.microsoft.com/office/powerpoint/2010/main" val="21070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BE76E5-E002-4170-863C-359A4AB19550}"/>
              </a:ext>
            </a:extLst>
          </p:cNvPr>
          <p:cNvSpPr txBox="1"/>
          <p:nvPr/>
        </p:nvSpPr>
        <p:spPr>
          <a:xfrm>
            <a:off x="611560" y="26749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하루 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수업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Picture 2" descr="大阪市鶴見区にある保育園｜社会福祉法人 敬愛会 もろぐち保育園 よこ ...">
            <a:extLst>
              <a:ext uri="{FF2B5EF4-FFF2-40B4-BE49-F238E27FC236}">
                <a16:creationId xmlns:a16="http://schemas.microsoft.com/office/drawing/2014/main" id="{B2AA17C0-8339-422A-B733-8A31FFFE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" y="891848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767D6A-5799-4F30-969F-55708C802A16}"/>
              </a:ext>
            </a:extLst>
          </p:cNvPr>
          <p:cNvSpPr/>
          <p:nvPr/>
        </p:nvSpPr>
        <p:spPr>
          <a:xfrm>
            <a:off x="3779912" y="987574"/>
            <a:ext cx="190821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구연동화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8" name="Picture 8" descr="school-totsuka1 | LaLaLand/みんなともだち保育園/YBS逗子">
            <a:extLst>
              <a:ext uri="{FF2B5EF4-FFF2-40B4-BE49-F238E27FC236}">
                <a16:creationId xmlns:a16="http://schemas.microsoft.com/office/drawing/2014/main" id="{0470A958-2393-4287-B538-740F3E08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6" y="891848"/>
            <a:ext cx="50776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D5A879B-6080-4C52-BC72-0481F1D6E39C}"/>
              </a:ext>
            </a:extLst>
          </p:cNvPr>
          <p:cNvSpPr/>
          <p:nvPr/>
        </p:nvSpPr>
        <p:spPr>
          <a:xfrm>
            <a:off x="3751981" y="982649"/>
            <a:ext cx="190821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촉감놀이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Picture 10" descr="和光保育園 | 福岡市西区">
            <a:extLst>
              <a:ext uri="{FF2B5EF4-FFF2-40B4-BE49-F238E27FC236}">
                <a16:creationId xmlns:a16="http://schemas.microsoft.com/office/drawing/2014/main" id="{0005087F-EE6C-4D3F-83E1-4168B1C5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38" y="937267"/>
            <a:ext cx="4972600" cy="331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30D6357-886E-48D9-ABFE-CB40B5344BEE}"/>
              </a:ext>
            </a:extLst>
          </p:cNvPr>
          <p:cNvSpPr/>
          <p:nvPr/>
        </p:nvSpPr>
        <p:spPr>
          <a:xfrm>
            <a:off x="2002478" y="1066943"/>
            <a:ext cx="190821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체육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2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BE76E5-E002-4170-863C-359A4AB19550}"/>
              </a:ext>
            </a:extLst>
          </p:cNvPr>
          <p:cNvSpPr txBox="1"/>
          <p:nvPr/>
        </p:nvSpPr>
        <p:spPr>
          <a:xfrm>
            <a:off x="607744" y="24927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하루 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자유시간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3D0FB-439D-435E-87C7-38E75542D525}"/>
              </a:ext>
            </a:extLst>
          </p:cNvPr>
          <p:cNvSpPr txBox="1"/>
          <p:nvPr/>
        </p:nvSpPr>
        <p:spPr>
          <a:xfrm>
            <a:off x="179512" y="1133561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자유시간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</a:p>
          <a:p>
            <a:endParaRPr lang="en-US" altLang="ko-K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실내놀이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  <a:p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실외놀이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47CCE-80D6-4664-97A6-59082772FE3F}"/>
              </a:ext>
            </a:extLst>
          </p:cNvPr>
          <p:cNvSpPr txBox="1"/>
          <p:nvPr/>
        </p:nvSpPr>
        <p:spPr>
          <a:xfrm>
            <a:off x="1523854" y="22508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역할놀이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5948C-8489-451F-86DB-4C2CCCF92309}"/>
              </a:ext>
            </a:extLst>
          </p:cNvPr>
          <p:cNvSpPr txBox="1"/>
          <p:nvPr/>
        </p:nvSpPr>
        <p:spPr>
          <a:xfrm>
            <a:off x="2875996" y="22487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그림 그리기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4B07B-68FB-46CA-B2EB-68EF52C0E8CB}"/>
              </a:ext>
            </a:extLst>
          </p:cNvPr>
          <p:cNvSpPr txBox="1"/>
          <p:nvPr/>
        </p:nvSpPr>
        <p:spPr>
          <a:xfrm>
            <a:off x="4642713" y="22467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그림책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CAC19-29A3-4893-BFE9-243D57C75428}"/>
              </a:ext>
            </a:extLst>
          </p:cNvPr>
          <p:cNvSpPr txBox="1"/>
          <p:nvPr/>
        </p:nvSpPr>
        <p:spPr>
          <a:xfrm>
            <a:off x="5683309" y="22487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블록놀이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1FA95-2089-41EE-9544-DA8F8F262D2C}"/>
              </a:ext>
            </a:extLst>
          </p:cNvPr>
          <p:cNvSpPr txBox="1"/>
          <p:nvPr/>
        </p:nvSpPr>
        <p:spPr>
          <a:xfrm>
            <a:off x="1530065" y="2980220"/>
            <a:ext cx="498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고정 놀이기구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그네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미끄럼틀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철봉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DC972-A661-471A-B543-3EC40C3737AB}"/>
              </a:ext>
            </a:extLst>
          </p:cNvPr>
          <p:cNvSpPr txBox="1"/>
          <p:nvPr/>
        </p:nvSpPr>
        <p:spPr>
          <a:xfrm>
            <a:off x="6391195" y="29822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모래놀이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368DF-73E8-4EFA-8CBC-C532C8B2FA67}"/>
              </a:ext>
            </a:extLst>
          </p:cNvPr>
          <p:cNvSpPr txBox="1"/>
          <p:nvPr/>
        </p:nvSpPr>
        <p:spPr>
          <a:xfrm>
            <a:off x="7806967" y="29802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공놀이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CEE66-4891-4639-A38D-B63EF098240D}"/>
              </a:ext>
            </a:extLst>
          </p:cNvPr>
          <p:cNvSpPr txBox="1"/>
          <p:nvPr/>
        </p:nvSpPr>
        <p:spPr>
          <a:xfrm>
            <a:off x="1523854" y="1120531"/>
            <a:ext cx="744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놀이를 통해 아동의 </a:t>
            </a:r>
            <a:r>
              <a:rPr lang="ko-KR" altLang="en-US" sz="24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자기 표현과 </a:t>
            </a:r>
            <a:endParaRPr lang="en-US" altLang="ko-KR" sz="24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사회성을 배우는 수단</a:t>
            </a:r>
            <a:endParaRPr lang="ko-KR" altLang="en-US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23" name="Picture 4" descr="ひよこ組】室内遊び | 保育 | 川口市 認可保育園 東川口鳩笛保育園 ...">
            <a:extLst>
              <a:ext uri="{FF2B5EF4-FFF2-40B4-BE49-F238E27FC236}">
                <a16:creationId xmlns:a16="http://schemas.microsoft.com/office/drawing/2014/main" id="{DE75176B-A0D2-412B-97A8-DFCC54BD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53" y="710202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3FBA5F6-447E-4B20-A90A-19DADCF91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4" y="817822"/>
            <a:ext cx="5163169" cy="3781205"/>
          </a:xfrm>
          <a:prstGeom prst="rect">
            <a:avLst/>
          </a:prstGeom>
        </p:spPr>
      </p:pic>
      <p:pic>
        <p:nvPicPr>
          <p:cNvPr id="25" name="Picture 2" descr="昭和保育園 | 京都市東山区の昭和保育園">
            <a:extLst>
              <a:ext uri="{FF2B5EF4-FFF2-40B4-BE49-F238E27FC236}">
                <a16:creationId xmlns:a16="http://schemas.microsoft.com/office/drawing/2014/main" id="{A4A873F2-F6CA-4CFA-A8F0-FCE0577F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53" y="1133561"/>
            <a:ext cx="6512332" cy="33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7" grpId="0"/>
      <p:bldP spid="1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424543-947B-459C-87D1-2161F19E7599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하루 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점심시간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02297D9-CB9B-48AC-A05B-D786D9FBF8B0}"/>
              </a:ext>
            </a:extLst>
          </p:cNvPr>
          <p:cNvSpPr/>
          <p:nvPr/>
        </p:nvSpPr>
        <p:spPr>
          <a:xfrm>
            <a:off x="467544" y="1635646"/>
            <a:ext cx="3744416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도시락</a:t>
            </a:r>
            <a:endParaRPr lang="en-US" altLang="ko-KR" sz="40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41794CE-49DF-44DE-8049-561DE85B20D5}"/>
              </a:ext>
            </a:extLst>
          </p:cNvPr>
          <p:cNvSpPr/>
          <p:nvPr/>
        </p:nvSpPr>
        <p:spPr>
          <a:xfrm>
            <a:off x="4499992" y="1635646"/>
            <a:ext cx="3744416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0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40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40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급식</a:t>
            </a:r>
            <a:endParaRPr lang="en-US" altLang="ko-KR" sz="40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32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40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1" name="Picture 2" descr="弁当グッズ 海苔カッター 食材カッター おかおごはんde1年生 弁当 デコ ...">
            <a:extLst>
              <a:ext uri="{FF2B5EF4-FFF2-40B4-BE49-F238E27FC236}">
                <a16:creationId xmlns:a16="http://schemas.microsoft.com/office/drawing/2014/main" id="{0B9AE440-9688-45BB-8843-C5FE08338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 b="6668"/>
          <a:stretch/>
        </p:blipFill>
        <p:spPr bwMode="auto">
          <a:xfrm>
            <a:off x="170325" y="1203598"/>
            <a:ext cx="41228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2歳児 みかん組・りんご組 給食の様子 | 港区立神明保育園 | 株式会社 ...">
            <a:extLst>
              <a:ext uri="{FF2B5EF4-FFF2-40B4-BE49-F238E27FC236}">
                <a16:creationId xmlns:a16="http://schemas.microsoft.com/office/drawing/2014/main" id="{7C220BA5-1AE1-47E9-AE66-A9D09A5E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39" y="1203598"/>
            <a:ext cx="4601236" cy="34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464C5B-FB28-4773-ACA7-19138AFA282A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하루 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낮잠시간</a:t>
            </a:r>
            <a:r>
              <a:rPr lang="en-US" altLang="ko-KR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709D7-1C7D-42D9-9FC3-57459F8C3317}"/>
              </a:ext>
            </a:extLst>
          </p:cNvPr>
          <p:cNvSpPr txBox="1"/>
          <p:nvPr/>
        </p:nvSpPr>
        <p:spPr>
          <a:xfrm>
            <a:off x="611560" y="1059582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연령별 낮잠 시간</a:t>
            </a:r>
            <a:endParaRPr lang="en-US" altLang="ko-K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0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: 2~4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</a:t>
            </a:r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1~2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: 1.5~3.5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</a:t>
            </a:r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3~5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낮잠이 필요 없는 어린이 증가</a:t>
            </a:r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Picture 2" descr="全公立保育所への午睡用ベッド導入について - 上尾市Webサイト">
            <a:extLst>
              <a:ext uri="{FF2B5EF4-FFF2-40B4-BE49-F238E27FC236}">
                <a16:creationId xmlns:a16="http://schemas.microsoft.com/office/drawing/2014/main" id="{D0068B9C-63EF-4DAF-A0FC-BD0AD5A1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9756"/>
            <a:ext cx="4431983" cy="33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心を込めて訴える ～一般質問を終えました～ その３:午睡用ベッド ...">
            <a:extLst>
              <a:ext uri="{FF2B5EF4-FFF2-40B4-BE49-F238E27FC236}">
                <a16:creationId xmlns:a16="http://schemas.microsoft.com/office/drawing/2014/main" id="{4A114912-F4E8-4606-ADDA-AE3D0B74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71" y="759931"/>
            <a:ext cx="5039902" cy="37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ちちぶ保育園 お昼寝中≪２歳児≫ : 秩父こども園 認めてほめて愛して ...">
            <a:extLst>
              <a:ext uri="{FF2B5EF4-FFF2-40B4-BE49-F238E27FC236}">
                <a16:creationId xmlns:a16="http://schemas.microsoft.com/office/drawing/2014/main" id="{AC1B05FE-96BC-416B-870C-092D1C71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7858"/>
            <a:ext cx="5443388" cy="3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FC542E-FF6D-43DB-BCDD-6C06B12A350D}"/>
              </a:ext>
            </a:extLst>
          </p:cNvPr>
          <p:cNvSpPr txBox="1"/>
          <p:nvPr/>
        </p:nvSpPr>
        <p:spPr>
          <a:xfrm>
            <a:off x="395536" y="758270"/>
            <a:ext cx="9073008" cy="3785652"/>
          </a:xfrm>
          <a:prstGeom prst="rect">
            <a:avLst/>
          </a:prstGeom>
          <a:noFill/>
          <a:ln w="28575">
            <a:noFill/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ko-KR" alt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개최 날짜 </a:t>
            </a:r>
            <a:r>
              <a:rPr lang="en-US" altLang="ko-KR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sz="2000" i="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주로 가을 개최</a:t>
            </a:r>
            <a:endParaRPr lang="en-US" altLang="ko-KR" sz="2000" i="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                                 </a:t>
            </a:r>
            <a:b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최근 </a:t>
            </a:r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5</a:t>
            </a:r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월</a:t>
            </a:r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~6</a:t>
            </a:r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월에 운동회 실시</a:t>
            </a:r>
            <a:endParaRPr lang="en-US" altLang="ko-KR" sz="20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장소</a:t>
            </a:r>
            <a:r>
              <a:rPr lang="en-US" altLang="ko-KR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r>
              <a:rPr lang="ko-KR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 </a:t>
            </a:r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정원</a:t>
            </a:r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  <a:p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                       인근 체육관 및 공원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종목</a:t>
            </a:r>
            <a:r>
              <a:rPr lang="en-US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                                                                                       </a:t>
            </a:r>
          </a:p>
          <a:p>
            <a:endParaRPr lang="en-US" altLang="ko-KR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복장</a:t>
            </a:r>
            <a:r>
              <a:rPr lang="en-US" altLang="ko-KR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endParaRPr lang="en-US" altLang="ko-KR" sz="2000" i="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준비물</a:t>
            </a:r>
            <a:r>
              <a:rPr lang="en-US" altLang="ko-KR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endParaRPr lang="ko-KR" altLang="en-US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0A6F1E-8383-46E8-AF02-236658D72B0D}"/>
              </a:ext>
            </a:extLst>
          </p:cNvPr>
          <p:cNvSpPr txBox="1"/>
          <p:nvPr/>
        </p:nvSpPr>
        <p:spPr>
          <a:xfrm>
            <a:off x="633757" y="2279072"/>
            <a:ext cx="2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정원이 없는 경우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65354-C19A-44AB-B672-7FC67942F945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운동회</a:t>
            </a:r>
          </a:p>
        </p:txBody>
      </p:sp>
      <p:pic>
        <p:nvPicPr>
          <p:cNvPr id="7" name="그래픽 6" descr="조금 굽은 줄 화살표">
            <a:extLst>
              <a:ext uri="{FF2B5EF4-FFF2-40B4-BE49-F238E27FC236}">
                <a16:creationId xmlns:a16="http://schemas.microsoft.com/office/drawing/2014/main" id="{0F3A986C-213E-4403-9926-DD723FD8A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3087" y="975439"/>
            <a:ext cx="529208" cy="529208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8CD6B55-3720-4721-AAB3-0C9E83012679}"/>
              </a:ext>
            </a:extLst>
          </p:cNvPr>
          <p:cNvSpPr/>
          <p:nvPr/>
        </p:nvSpPr>
        <p:spPr>
          <a:xfrm>
            <a:off x="2496344" y="2355726"/>
            <a:ext cx="360040" cy="216024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92C82-8820-4340-B4C8-9954FDF965A0}"/>
              </a:ext>
            </a:extLst>
          </p:cNvPr>
          <p:cNvSpPr txBox="1"/>
          <p:nvPr/>
        </p:nvSpPr>
        <p:spPr>
          <a:xfrm>
            <a:off x="2394620" y="1059582"/>
            <a:ext cx="35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10</a:t>
            </a:r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월 </a:t>
            </a:r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'</a:t>
            </a:r>
            <a:r>
              <a:rPr lang="ko-KR" altLang="en-US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체육의 날</a:t>
            </a:r>
            <a:r>
              <a:rPr lang="en-US" altLang="ko-KR" sz="20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'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25239-28FC-48E5-B288-D0EB83BFD56B}"/>
              </a:ext>
            </a:extLst>
          </p:cNvPr>
          <p:cNvSpPr txBox="1"/>
          <p:nvPr/>
        </p:nvSpPr>
        <p:spPr>
          <a:xfrm>
            <a:off x="977267" y="2938741"/>
            <a:ext cx="96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달리기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E5E5D-8908-4E1D-BDFE-2F71897F61EC}"/>
              </a:ext>
            </a:extLst>
          </p:cNvPr>
          <p:cNvSpPr txBox="1"/>
          <p:nvPr/>
        </p:nvSpPr>
        <p:spPr>
          <a:xfrm>
            <a:off x="1873754" y="2931539"/>
            <a:ext cx="4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72F27-C195-4EBB-BC39-B02DA7E81A21}"/>
              </a:ext>
            </a:extLst>
          </p:cNvPr>
          <p:cNvSpPr txBox="1"/>
          <p:nvPr/>
        </p:nvSpPr>
        <p:spPr>
          <a:xfrm>
            <a:off x="2291819" y="2931539"/>
            <a:ext cx="120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구슬치기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56EFC6-9C09-40BB-A0C2-52CF5AFBDEC9}"/>
              </a:ext>
            </a:extLst>
          </p:cNvPr>
          <p:cNvSpPr txBox="1"/>
          <p:nvPr/>
        </p:nvSpPr>
        <p:spPr>
          <a:xfrm>
            <a:off x="3476483" y="2931539"/>
            <a:ext cx="120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계주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716085-8CE3-42F2-B15F-73274B477417}"/>
              </a:ext>
            </a:extLst>
          </p:cNvPr>
          <p:cNvSpPr txBox="1"/>
          <p:nvPr/>
        </p:nvSpPr>
        <p:spPr>
          <a:xfrm>
            <a:off x="1024576" y="3512762"/>
            <a:ext cx="513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i="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체육복 및 움직이기 편한 복장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1F7347-CB19-4B53-B0EB-18647CA0402D}"/>
              </a:ext>
            </a:extLst>
          </p:cNvPr>
          <p:cNvSpPr txBox="1"/>
          <p:nvPr/>
        </p:nvSpPr>
        <p:spPr>
          <a:xfrm>
            <a:off x="1272234" y="4165589"/>
            <a:ext cx="101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도시락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5E6FC-B761-4A8C-9D02-B5E183273279}"/>
              </a:ext>
            </a:extLst>
          </p:cNvPr>
          <p:cNvSpPr txBox="1"/>
          <p:nvPr/>
        </p:nvSpPr>
        <p:spPr>
          <a:xfrm>
            <a:off x="2148932" y="4165589"/>
            <a:ext cx="101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카메라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43FF85-65E2-4376-A162-0F5ED9B30CEC}"/>
              </a:ext>
            </a:extLst>
          </p:cNvPr>
          <p:cNvSpPr txBox="1"/>
          <p:nvPr/>
        </p:nvSpPr>
        <p:spPr>
          <a:xfrm>
            <a:off x="3056928" y="4187641"/>
            <a:ext cx="101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돗자리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8B87C-79DA-4EF7-B763-4085D2006CCA}"/>
              </a:ext>
            </a:extLst>
          </p:cNvPr>
          <p:cNvSpPr txBox="1"/>
          <p:nvPr/>
        </p:nvSpPr>
        <p:spPr>
          <a:xfrm>
            <a:off x="3933626" y="4187641"/>
            <a:ext cx="142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여분의 옷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3E2BF598-7A47-415D-8E53-499F95E0A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758270"/>
            <a:ext cx="6732748" cy="4080885"/>
          </a:xfrm>
          <a:prstGeom prst="rect">
            <a:avLst/>
          </a:prstGeom>
        </p:spPr>
      </p:pic>
      <p:pic>
        <p:nvPicPr>
          <p:cNvPr id="39" name="Picture 2" descr="ぞうさんのはな保育園「運動会」開催しました！ | 株式会社 サンコー ...">
            <a:extLst>
              <a:ext uri="{FF2B5EF4-FFF2-40B4-BE49-F238E27FC236}">
                <a16:creationId xmlns:a16="http://schemas.microsoft.com/office/drawing/2014/main" id="{E77C3F78-D460-477D-BDC7-B787558C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97" y="675396"/>
            <a:ext cx="6331867" cy="42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62A13B8D-3FC0-4A9C-9DB8-592874B09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7" y="865087"/>
            <a:ext cx="6771035" cy="38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animBg="1"/>
      <p:bldP spid="20" grpId="0"/>
      <p:bldP spid="2" grpId="0"/>
      <p:bldP spid="16" grpId="0"/>
      <p:bldP spid="18" grpId="0"/>
      <p:bldP spid="19" grpId="0"/>
      <p:bldP spid="22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2BFE0-6E2E-4F67-A24F-8915AA9CDAC7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소풍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2BF73-2EE3-4CAF-BB43-07E9252CEC54}"/>
              </a:ext>
            </a:extLst>
          </p:cNvPr>
          <p:cNvSpPr txBox="1"/>
          <p:nvPr/>
        </p:nvSpPr>
        <p:spPr>
          <a:xfrm>
            <a:off x="197514" y="1491629"/>
            <a:ext cx="8748972" cy="1938992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계절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endParaRPr lang="en-US" altLang="ko-KR" sz="2400" dirty="0">
              <a:solidFill>
                <a:srgbClr val="002060"/>
              </a:solidFill>
              <a:latin typeface="+mn-ea"/>
            </a:endParaRPr>
          </a:p>
          <a:p>
            <a:endParaRPr lang="en-US" altLang="ko-KR" sz="2400" dirty="0">
              <a:solidFill>
                <a:srgbClr val="002060"/>
              </a:solidFill>
              <a:latin typeface="+mn-ea"/>
            </a:endParaRPr>
          </a:p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장소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endParaRPr lang="en-US" altLang="ko-KR" sz="2400" dirty="0">
              <a:solidFill>
                <a:srgbClr val="002060"/>
              </a:solidFill>
              <a:latin typeface="+mn-ea"/>
            </a:endParaRPr>
          </a:p>
          <a:p>
            <a:endParaRPr lang="en-US" altLang="ko-KR" sz="2400" dirty="0">
              <a:solidFill>
                <a:srgbClr val="002060"/>
              </a:solidFill>
              <a:latin typeface="+mn-ea"/>
            </a:endParaRPr>
          </a:p>
          <a:p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준비물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en-US" altLang="ko-KR" sz="2400" dirty="0">
                <a:solidFill>
                  <a:srgbClr val="002060"/>
                </a:solidFill>
                <a:latin typeface="+mn-ea"/>
              </a:rPr>
              <a:t> </a:t>
            </a:r>
            <a:endParaRPr lang="ko-KR" altLang="en-US" sz="2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5D49E-3777-4245-8A57-418F43EEB7B4}"/>
              </a:ext>
            </a:extLst>
          </p:cNvPr>
          <p:cNvSpPr txBox="1"/>
          <p:nvPr/>
        </p:nvSpPr>
        <p:spPr>
          <a:xfrm>
            <a:off x="1007604" y="1508096"/>
            <a:ext cx="13681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봄</a:t>
            </a:r>
            <a:r>
              <a:rPr lang="en-US" altLang="ko-KR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&amp;</a:t>
            </a:r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가을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05192-5669-4DF9-9220-64198830E6C2}"/>
              </a:ext>
            </a:extLst>
          </p:cNvPr>
          <p:cNvSpPr txBox="1"/>
          <p:nvPr/>
        </p:nvSpPr>
        <p:spPr>
          <a:xfrm>
            <a:off x="935596" y="223852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종합공원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C989D-DA90-465A-BECF-B33DA61E67F3}"/>
              </a:ext>
            </a:extLst>
          </p:cNvPr>
          <p:cNvSpPr txBox="1"/>
          <p:nvPr/>
        </p:nvSpPr>
        <p:spPr>
          <a:xfrm>
            <a:off x="2245242" y="2230293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운동공원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86753-061C-453A-9E06-6A90F217561B}"/>
              </a:ext>
            </a:extLst>
          </p:cNvPr>
          <p:cNvSpPr txBox="1"/>
          <p:nvPr/>
        </p:nvSpPr>
        <p:spPr>
          <a:xfrm>
            <a:off x="3554887" y="2238526"/>
            <a:ext cx="1404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기념공원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5D5DD-D371-4B6D-B446-8E810DEF23E1}"/>
              </a:ext>
            </a:extLst>
          </p:cNvPr>
          <p:cNvSpPr txBox="1"/>
          <p:nvPr/>
        </p:nvSpPr>
        <p:spPr>
          <a:xfrm>
            <a:off x="4864533" y="2238526"/>
            <a:ext cx="1215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동물원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2D8ADB-093F-4F53-82F8-18A9D3BC2364}"/>
              </a:ext>
            </a:extLst>
          </p:cNvPr>
          <p:cNvSpPr txBox="1"/>
          <p:nvPr/>
        </p:nvSpPr>
        <p:spPr>
          <a:xfrm>
            <a:off x="5940152" y="2238526"/>
            <a:ext cx="1215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수족관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F72EC-17EF-4F10-99D4-E0EF5049378B}"/>
              </a:ext>
            </a:extLst>
          </p:cNvPr>
          <p:cNvSpPr txBox="1"/>
          <p:nvPr/>
        </p:nvSpPr>
        <p:spPr>
          <a:xfrm>
            <a:off x="1227449" y="2977189"/>
            <a:ext cx="241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수건 및 여벌 옷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C6ECA3-214E-463F-B952-AB7FAFD8F0C0}"/>
              </a:ext>
            </a:extLst>
          </p:cNvPr>
          <p:cNvSpPr txBox="1"/>
          <p:nvPr/>
        </p:nvSpPr>
        <p:spPr>
          <a:xfrm>
            <a:off x="3554887" y="2977188"/>
            <a:ext cx="1404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구급세트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92495-0785-436D-952A-60FCC81AA39E}"/>
              </a:ext>
            </a:extLst>
          </p:cNvPr>
          <p:cNvSpPr txBox="1"/>
          <p:nvPr/>
        </p:nvSpPr>
        <p:spPr>
          <a:xfrm>
            <a:off x="4929569" y="2983042"/>
            <a:ext cx="1407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비닐봉투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64F5C-FF28-4B85-BBD5-27EBC132EE15}"/>
              </a:ext>
            </a:extLst>
          </p:cNvPr>
          <p:cNvSpPr txBox="1"/>
          <p:nvPr/>
        </p:nvSpPr>
        <p:spPr>
          <a:xfrm>
            <a:off x="6333724" y="2961094"/>
            <a:ext cx="821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모자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99680-BBBA-4DE7-BA84-A1B09CAA4694}"/>
              </a:ext>
            </a:extLst>
          </p:cNvPr>
          <p:cNvSpPr txBox="1"/>
          <p:nvPr/>
        </p:nvSpPr>
        <p:spPr>
          <a:xfrm>
            <a:off x="7133253" y="2961093"/>
            <a:ext cx="1215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 err="1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썬크림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25" name="Picture 2" descr="親子遠足 末吉いづみ保育園 | 社会福祉法人三篠会">
            <a:extLst>
              <a:ext uri="{FF2B5EF4-FFF2-40B4-BE49-F238E27FC236}">
                <a16:creationId xmlns:a16="http://schemas.microsoft.com/office/drawing/2014/main" id="{8B4AA5F1-B6FA-4D64-BFCE-5C8BAC1A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0" y="84355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秋の遠足～未満児～ - 湯前保育園ブログ - 湯前保育園 【湯前町】">
            <a:extLst>
              <a:ext uri="{FF2B5EF4-FFF2-40B4-BE49-F238E27FC236}">
                <a16:creationId xmlns:a16="http://schemas.microsoft.com/office/drawing/2014/main" id="{04E0E615-9DAF-4A04-8F20-CAF5EE3D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02" y="775635"/>
            <a:ext cx="5040307" cy="3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保育士必見＞保育園の遠足マニュアル！準備項目やレクリエーションや ...">
            <a:extLst>
              <a:ext uri="{FF2B5EF4-FFF2-40B4-BE49-F238E27FC236}">
                <a16:creationId xmlns:a16="http://schemas.microsoft.com/office/drawing/2014/main" id="{1F6B5536-50EE-4C78-B2B0-103AC4F7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06" y="1005525"/>
            <a:ext cx="5697777" cy="37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17807"/>
            <a:ext cx="734481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40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보육원과 유치원</a:t>
            </a:r>
          </a:p>
        </p:txBody>
      </p:sp>
    </p:spTree>
    <p:extLst>
      <p:ext uri="{BB962C8B-B14F-4D97-AF65-F5344CB8AC3E}">
        <p14:creationId xmlns:p14="http://schemas.microsoft.com/office/powerpoint/2010/main" val="78927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0EBAA-3C49-4E86-9A4B-944ADCE29B97}"/>
              </a:ext>
            </a:extLst>
          </p:cNvPr>
          <p:cNvSpPr txBox="1"/>
          <p:nvPr/>
        </p:nvSpPr>
        <p:spPr>
          <a:xfrm>
            <a:off x="539552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81DFE25-D13B-462B-AEC0-5B1D8549555E}"/>
              </a:ext>
            </a:extLst>
          </p:cNvPr>
          <p:cNvSpPr/>
          <p:nvPr/>
        </p:nvSpPr>
        <p:spPr>
          <a:xfrm>
            <a:off x="61156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후생 노동성 관할 시설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289FFDB-9EC2-4C33-B12B-0B4688056E1B}"/>
              </a:ext>
            </a:extLst>
          </p:cNvPr>
          <p:cNvSpPr/>
          <p:nvPr/>
        </p:nvSpPr>
        <p:spPr>
          <a:xfrm>
            <a:off x="611560" y="2859782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만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 미만 유아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~</a:t>
            </a:r>
            <a:endParaRPr lang="ko-KR" altLang="en-US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6923988-46F1-4545-B63C-4977561156EA}"/>
              </a:ext>
            </a:extLst>
          </p:cNvPr>
          <p:cNvSpPr/>
          <p:nvPr/>
        </p:nvSpPr>
        <p:spPr>
          <a:xfrm>
            <a:off x="493204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하루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8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 연장 보육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80DB9DE-1521-4B26-B61A-989CE6620EA4}"/>
              </a:ext>
            </a:extLst>
          </p:cNvPr>
          <p:cNvGrpSpPr/>
          <p:nvPr/>
        </p:nvGrpSpPr>
        <p:grpSpPr>
          <a:xfrm>
            <a:off x="4932040" y="2859782"/>
            <a:ext cx="3456384" cy="1296144"/>
            <a:chOff x="4932040" y="2859782"/>
            <a:chExt cx="3456384" cy="1296144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ECAA976D-6A6F-4D8C-BE70-74D8011CE1E2}"/>
                </a:ext>
              </a:extLst>
            </p:cNvPr>
            <p:cNvSpPr/>
            <p:nvPr/>
          </p:nvSpPr>
          <p:spPr>
            <a:xfrm>
              <a:off x="4932040" y="2859782"/>
              <a:ext cx="3456384" cy="12961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2060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장기간 휴업 </a:t>
              </a:r>
            </a:p>
          </p:txBody>
        </p:sp>
        <p:sp>
          <p:nvSpPr>
            <p:cNvPr id="4" name="곱하기 기호 3">
              <a:extLst>
                <a:ext uri="{FF2B5EF4-FFF2-40B4-BE49-F238E27FC236}">
                  <a16:creationId xmlns:a16="http://schemas.microsoft.com/office/drawing/2014/main" id="{E1807C58-43C8-42F4-8B9A-B09C9439D76A}"/>
                </a:ext>
              </a:extLst>
            </p:cNvPr>
            <p:cNvSpPr/>
            <p:nvPr/>
          </p:nvSpPr>
          <p:spPr>
            <a:xfrm>
              <a:off x="7236296" y="3291830"/>
              <a:ext cx="504056" cy="43204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6F8BD0-972E-4DF3-A931-41824316D939}"/>
              </a:ext>
            </a:extLst>
          </p:cNvPr>
          <p:cNvSpPr txBox="1"/>
          <p:nvPr/>
        </p:nvSpPr>
        <p:spPr>
          <a:xfrm>
            <a:off x="539552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유치원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A114670-0777-45BE-8575-E1A80E034732}"/>
              </a:ext>
            </a:extLst>
          </p:cNvPr>
          <p:cNvSpPr/>
          <p:nvPr/>
        </p:nvSpPr>
        <p:spPr>
          <a:xfrm>
            <a:off x="61156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문부과학성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관할 학교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2706D1A-6DD9-4F4B-A4A0-F6482A5A437C}"/>
              </a:ext>
            </a:extLst>
          </p:cNvPr>
          <p:cNvSpPr/>
          <p:nvPr/>
        </p:nvSpPr>
        <p:spPr>
          <a:xfrm>
            <a:off x="611560" y="2859782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만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~</a:t>
            </a:r>
            <a:endParaRPr lang="ko-KR" altLang="en-US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E954BA5-FEE9-4E7C-BA10-D35D723E2B45}"/>
              </a:ext>
            </a:extLst>
          </p:cNvPr>
          <p:cNvSpPr/>
          <p:nvPr/>
        </p:nvSpPr>
        <p:spPr>
          <a:xfrm>
            <a:off x="4932040" y="915566"/>
            <a:ext cx="345638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4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 수업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연간 최소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39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주간 교육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6991CEE-AA8A-4906-8629-683880CCB4A4}"/>
              </a:ext>
            </a:extLst>
          </p:cNvPr>
          <p:cNvGrpSpPr/>
          <p:nvPr/>
        </p:nvGrpSpPr>
        <p:grpSpPr>
          <a:xfrm>
            <a:off x="4921771" y="2859782"/>
            <a:ext cx="3456384" cy="1296144"/>
            <a:chOff x="4921771" y="2859782"/>
            <a:chExt cx="3456384" cy="1296144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6A42952C-0643-48DD-B9D0-7AE5343ADD86}"/>
                </a:ext>
              </a:extLst>
            </p:cNvPr>
            <p:cNvSpPr/>
            <p:nvPr/>
          </p:nvSpPr>
          <p:spPr>
            <a:xfrm>
              <a:off x="4921771" y="2859782"/>
              <a:ext cx="3456384" cy="12961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2060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여름방학</a:t>
              </a:r>
              <a:r>
                <a:rPr lang="en-US" altLang="ko-KR" dirty="0">
                  <a:solidFill>
                    <a:srgbClr val="002060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&amp;</a:t>
              </a:r>
              <a:r>
                <a:rPr lang="ko-KR" altLang="en-US" dirty="0">
                  <a:solidFill>
                    <a:srgbClr val="002060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겨울방학</a:t>
              </a: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24A2383B-A1E2-4BC8-85FC-B91AD6CC2303}"/>
                </a:ext>
              </a:extLst>
            </p:cNvPr>
            <p:cNvSpPr/>
            <p:nvPr/>
          </p:nvSpPr>
          <p:spPr>
            <a:xfrm>
              <a:off x="7740352" y="3327834"/>
              <a:ext cx="360040" cy="3600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6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A0325E-E2B1-492D-A7E8-6F39DFB7A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8" y="1059582"/>
            <a:ext cx="8446901" cy="3674893"/>
          </a:xfrm>
          <a:prstGeom prst="rect">
            <a:avLst/>
          </a:prstGeom>
        </p:spPr>
      </p:pic>
      <p:pic>
        <p:nvPicPr>
          <p:cNvPr id="4" name="그래픽 3" descr="재생">
            <a:hlinkClick r:id="rId3"/>
            <a:extLst>
              <a:ext uri="{FF2B5EF4-FFF2-40B4-BE49-F238E27FC236}">
                <a16:creationId xmlns:a16="http://schemas.microsoft.com/office/drawing/2014/main" id="{56458B8A-F900-42AA-9807-360C484D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798" y="185167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699EE-8E33-4940-97C1-55FD06138EA9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동영상</a:t>
            </a:r>
          </a:p>
        </p:txBody>
      </p:sp>
    </p:spTree>
    <p:extLst>
      <p:ext uri="{BB962C8B-B14F-4D97-AF65-F5344CB8AC3E}">
        <p14:creationId xmlns:p14="http://schemas.microsoft.com/office/powerpoint/2010/main" val="209028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5E793-3953-4BD6-8D59-A555ACB83066}"/>
              </a:ext>
            </a:extLst>
          </p:cNvPr>
          <p:cNvSpPr txBox="1"/>
          <p:nvPr/>
        </p:nvSpPr>
        <p:spPr>
          <a:xfrm>
            <a:off x="597309" y="21698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목차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7C9F9A1-EF64-44B8-B4CE-CFF7F0821329}"/>
              </a:ext>
            </a:extLst>
          </p:cNvPr>
          <p:cNvSpPr/>
          <p:nvPr/>
        </p:nvSpPr>
        <p:spPr>
          <a:xfrm>
            <a:off x="1745686" y="1089084"/>
            <a:ext cx="20882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종류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9CC7D4E-CC8C-4374-9A43-A78F14BE265E}"/>
              </a:ext>
            </a:extLst>
          </p:cNvPr>
          <p:cNvSpPr/>
          <p:nvPr/>
        </p:nvSpPr>
        <p:spPr>
          <a:xfrm>
            <a:off x="1745686" y="2455354"/>
            <a:ext cx="20882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 이용 조건 및 신청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756D5E7-D4CE-4294-A8DE-6487C3A32256}"/>
              </a:ext>
            </a:extLst>
          </p:cNvPr>
          <p:cNvSpPr/>
          <p:nvPr/>
        </p:nvSpPr>
        <p:spPr>
          <a:xfrm>
            <a:off x="1745686" y="3681372"/>
            <a:ext cx="20882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좋은 보육원 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고르기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0400492-1F1F-4A21-8B41-4993F4034146}"/>
              </a:ext>
            </a:extLst>
          </p:cNvPr>
          <p:cNvSpPr/>
          <p:nvPr/>
        </p:nvSpPr>
        <p:spPr>
          <a:xfrm>
            <a:off x="5580112" y="1089084"/>
            <a:ext cx="20882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보육사가 일하기 좋은 직장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D771F68-150F-40FE-AD0D-C8EEF9677DF4}"/>
              </a:ext>
            </a:extLst>
          </p:cNvPr>
          <p:cNvSpPr/>
          <p:nvPr/>
        </p:nvSpPr>
        <p:spPr>
          <a:xfrm>
            <a:off x="5580112" y="2455354"/>
            <a:ext cx="20882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보육원의 하루</a:t>
            </a:r>
            <a:endParaRPr lang="en-US" altLang="ko-KR" sz="1800" kern="12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C3158A4-4DF6-41AC-8BEA-65247B919C36}"/>
              </a:ext>
            </a:extLst>
          </p:cNvPr>
          <p:cNvSpPr/>
          <p:nvPr/>
        </p:nvSpPr>
        <p:spPr>
          <a:xfrm>
            <a:off x="5580112" y="3681372"/>
            <a:ext cx="20882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12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보육원과 유치원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05BBC-EE9C-4858-B75C-7A0E3B2576C6}"/>
              </a:ext>
            </a:extLst>
          </p:cNvPr>
          <p:cNvSpPr txBox="1"/>
          <p:nvPr/>
        </p:nvSpPr>
        <p:spPr>
          <a:xfrm>
            <a:off x="1081184" y="108485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endParaRPr lang="ko-KR" altLang="en-US" sz="4000" b="1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E8268-9A5A-4C89-BE0E-466812692FD7}"/>
              </a:ext>
            </a:extLst>
          </p:cNvPr>
          <p:cNvSpPr txBox="1"/>
          <p:nvPr/>
        </p:nvSpPr>
        <p:spPr>
          <a:xfrm>
            <a:off x="1081184" y="245535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endParaRPr lang="ko-KR" altLang="en-US" sz="4000" b="1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A7AC2-AD55-48C5-9401-A76CAF20E3CE}"/>
              </a:ext>
            </a:extLst>
          </p:cNvPr>
          <p:cNvSpPr txBox="1"/>
          <p:nvPr/>
        </p:nvSpPr>
        <p:spPr>
          <a:xfrm>
            <a:off x="1081184" y="36813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endParaRPr lang="ko-KR" altLang="en-US" sz="4000" b="1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2AD78D-9596-4E90-9DDD-AE00FDA45E2C}"/>
              </a:ext>
            </a:extLst>
          </p:cNvPr>
          <p:cNvSpPr txBox="1"/>
          <p:nvPr/>
        </p:nvSpPr>
        <p:spPr>
          <a:xfrm>
            <a:off x="4798597" y="108485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4</a:t>
            </a:r>
            <a:endParaRPr lang="ko-KR" altLang="en-US" sz="4000" b="1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3A8F0-AA0A-4A4A-84FE-EA72F38B09F1}"/>
              </a:ext>
            </a:extLst>
          </p:cNvPr>
          <p:cNvSpPr txBox="1"/>
          <p:nvPr/>
        </p:nvSpPr>
        <p:spPr>
          <a:xfrm>
            <a:off x="4798597" y="36813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6</a:t>
            </a:r>
            <a:endParaRPr lang="ko-KR" altLang="en-US" sz="4000" b="1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3E54F7-2BD7-43E2-B6DA-2A1D7448C31A}"/>
              </a:ext>
            </a:extLst>
          </p:cNvPr>
          <p:cNvSpPr txBox="1"/>
          <p:nvPr/>
        </p:nvSpPr>
        <p:spPr>
          <a:xfrm>
            <a:off x="4798597" y="245535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5</a:t>
            </a:r>
            <a:endParaRPr lang="ko-KR" altLang="en-US" sz="4000" b="1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19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3" grpId="0"/>
      <p:bldP spid="12" grpId="0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788" y="2217807"/>
            <a:ext cx="36124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8016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4F21E-599D-427A-9ED9-BAB1547181E6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3E8B3-7B76-45D0-88BF-25CA42A9F0B6}"/>
              </a:ext>
            </a:extLst>
          </p:cNvPr>
          <p:cNvSpPr txBox="1"/>
          <p:nvPr/>
        </p:nvSpPr>
        <p:spPr>
          <a:xfrm>
            <a:off x="539552" y="843558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0-5 </a:t>
            </a:r>
            <a:r>
              <a:rPr lang="ko-KR" altLang="en-US" sz="28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세 유아 및 어린이 보육</a:t>
            </a:r>
            <a:endParaRPr lang="en-US" altLang="ko-KR" sz="28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아동 복지법에 따라 자리 잡은 「아동복지시설」</a:t>
            </a:r>
            <a:endParaRPr lang="en-US" altLang="ko-KR" sz="28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b="0" i="0" dirty="0">
                <a:solidFill>
                  <a:srgbClr val="00206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부모와 가정에 필요한 조언과 지원</a:t>
            </a:r>
            <a:endParaRPr lang="en-US" altLang="ko-KR" sz="2800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sz="28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00206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9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84F58E9-05F1-4A46-BD03-B8BBA32F4DF2}"/>
              </a:ext>
            </a:extLst>
          </p:cNvPr>
          <p:cNvSpPr/>
          <p:nvPr/>
        </p:nvSpPr>
        <p:spPr>
          <a:xfrm>
            <a:off x="589525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도와 구의 보조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7BB225D-D914-4194-861A-41F81D027F96}"/>
              </a:ext>
            </a:extLst>
          </p:cNvPr>
          <p:cNvSpPr/>
          <p:nvPr/>
        </p:nvSpPr>
        <p:spPr>
          <a:xfrm>
            <a:off x="583054" y="3587927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0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세부터 입학 가능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85B74A8-B8D6-4C97-A946-600CDD98F534}"/>
              </a:ext>
            </a:extLst>
          </p:cNvPr>
          <p:cNvSpPr/>
          <p:nvPr/>
        </p:nvSpPr>
        <p:spPr>
          <a:xfrm>
            <a:off x="4860032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역 앞 설치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A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타입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04636B0-DC69-4F51-8F5A-1EBD40B40894}"/>
              </a:ext>
            </a:extLst>
          </p:cNvPr>
          <p:cNvSpPr/>
          <p:nvPr/>
        </p:nvSpPr>
        <p:spPr>
          <a:xfrm>
            <a:off x="4832093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소규모 가정적 보육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B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타입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259628C-A9ED-4540-B0C4-5EFF51ACCC61}"/>
              </a:ext>
            </a:extLst>
          </p:cNvPr>
          <p:cNvSpPr/>
          <p:nvPr/>
        </p:nvSpPr>
        <p:spPr>
          <a:xfrm>
            <a:off x="4832093" y="3529184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보육료 </a:t>
            </a:r>
            <a:r>
              <a:rPr lang="ko-KR" altLang="en-US" dirty="0" err="1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상한액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월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7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만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-8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만엔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BF6F2-74B4-41F7-8612-3F769117D502}"/>
              </a:ext>
            </a:extLst>
          </p:cNvPr>
          <p:cNvSpPr txBox="1"/>
          <p:nvPr/>
        </p:nvSpPr>
        <p:spPr>
          <a:xfrm>
            <a:off x="550351" y="2902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인증 보육원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EECF5B6-F337-406C-AD20-AFB10E244FC5}"/>
              </a:ext>
            </a:extLst>
          </p:cNvPr>
          <p:cNvSpPr/>
          <p:nvPr/>
        </p:nvSpPr>
        <p:spPr>
          <a:xfrm>
            <a:off x="595982" y="725180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하루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13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 이상 운영</a:t>
            </a:r>
          </a:p>
        </p:txBody>
      </p:sp>
    </p:spTree>
    <p:extLst>
      <p:ext uri="{BB962C8B-B14F-4D97-AF65-F5344CB8AC3E}">
        <p14:creationId xmlns:p14="http://schemas.microsoft.com/office/powerpoint/2010/main" val="7828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B6F9B4-4196-410A-9937-CECC73F24F58}"/>
              </a:ext>
            </a:extLst>
          </p:cNvPr>
          <p:cNvSpPr txBox="1"/>
          <p:nvPr/>
        </p:nvSpPr>
        <p:spPr>
          <a:xfrm>
            <a:off x="611560" y="2902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인가 보육원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A92F044-D5C5-490C-9D95-52A2B38980ED}"/>
              </a:ext>
            </a:extLst>
          </p:cNvPr>
          <p:cNvSpPr/>
          <p:nvPr/>
        </p:nvSpPr>
        <p:spPr>
          <a:xfrm>
            <a:off x="611560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국가가 지정한 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설치기준 충족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576E9B1-20D9-4376-A1BB-1A46175E49D5}"/>
              </a:ext>
            </a:extLst>
          </p:cNvPr>
          <p:cNvSpPr/>
          <p:nvPr/>
        </p:nvSpPr>
        <p:spPr>
          <a:xfrm>
            <a:off x="589525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지자체의 많은 보조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06A6A3-EF27-4590-8F9D-78FFF8CEB4D1}"/>
              </a:ext>
            </a:extLst>
          </p:cNvPr>
          <p:cNvSpPr/>
          <p:nvPr/>
        </p:nvSpPr>
        <p:spPr>
          <a:xfrm>
            <a:off x="583054" y="3587927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도부현지사에게 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인가 받은 시설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7FA59EE-84E0-49D4-AAF3-D874E24AD9CF}"/>
              </a:ext>
            </a:extLst>
          </p:cNvPr>
          <p:cNvSpPr/>
          <p:nvPr/>
        </p:nvSpPr>
        <p:spPr>
          <a:xfrm>
            <a:off x="4860032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지자체 거주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통근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재학중인 사람만 이용 가능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146064C-92EC-4868-B4F8-0B0112F96B62}"/>
              </a:ext>
            </a:extLst>
          </p:cNvPr>
          <p:cNvSpPr/>
          <p:nvPr/>
        </p:nvSpPr>
        <p:spPr>
          <a:xfrm>
            <a:off x="4832093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순번 대기시에는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거주자 우선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32B11FE-27E2-4A2A-B81E-1B8CB08495FF}"/>
              </a:ext>
            </a:extLst>
          </p:cNvPr>
          <p:cNvSpPr/>
          <p:nvPr/>
        </p:nvSpPr>
        <p:spPr>
          <a:xfrm>
            <a:off x="4832093" y="3529184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보육료 저렴</a:t>
            </a:r>
          </a:p>
        </p:txBody>
      </p:sp>
    </p:spTree>
    <p:extLst>
      <p:ext uri="{BB962C8B-B14F-4D97-AF65-F5344CB8AC3E}">
        <p14:creationId xmlns:p14="http://schemas.microsoft.com/office/powerpoint/2010/main" val="8053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7A24C-2E45-4F8F-BEF0-4ED260CB6327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인가 외 보육원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D352593-D8CD-4658-B673-60E4172C0990}"/>
              </a:ext>
            </a:extLst>
          </p:cNvPr>
          <p:cNvSpPr/>
          <p:nvPr/>
        </p:nvSpPr>
        <p:spPr>
          <a:xfrm>
            <a:off x="611560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국가의 인가를 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받지 못한 시설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003CDEB-2EC7-4F46-8EC9-211E11785D1E}"/>
              </a:ext>
            </a:extLst>
          </p:cNvPr>
          <p:cNvSpPr/>
          <p:nvPr/>
        </p:nvSpPr>
        <p:spPr>
          <a:xfrm>
            <a:off x="589525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기관의 보조가 있는 경우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보육료 저렴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D4CB218-0403-439D-BBCD-BA2A73825DD7}"/>
              </a:ext>
            </a:extLst>
          </p:cNvPr>
          <p:cNvSpPr/>
          <p:nvPr/>
        </p:nvSpPr>
        <p:spPr>
          <a:xfrm>
            <a:off x="583054" y="3587927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공적보조가 없는 독립시설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10-15</a:t>
            </a:r>
            <a:r>
              <a:rPr lang="ko-KR" altLang="en-US" dirty="0" err="1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만엔의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보육료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2AD4758-B9CD-445E-8A41-58C06F276E22}"/>
              </a:ext>
            </a:extLst>
          </p:cNvPr>
          <p:cNvSpPr/>
          <p:nvPr/>
        </p:nvSpPr>
        <p:spPr>
          <a:xfrm>
            <a:off x="4860032" y="690382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대학의 학생전용 보육시설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5C9EC7A-68BB-41E9-8BE3-75E27C34E6F3}"/>
              </a:ext>
            </a:extLst>
          </p:cNvPr>
          <p:cNvSpPr/>
          <p:nvPr/>
        </p:nvSpPr>
        <p:spPr>
          <a:xfrm>
            <a:off x="4832093" y="2144058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기업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관청의 직원 전용 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보육시설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18628A6-525B-4BAD-8FF5-6143AC7E8450}"/>
              </a:ext>
            </a:extLst>
          </p:cNvPr>
          <p:cNvSpPr/>
          <p:nvPr/>
        </p:nvSpPr>
        <p:spPr>
          <a:xfrm>
            <a:off x="4832093" y="3529184"/>
            <a:ext cx="3240360" cy="126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베이비 호텔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심야 보육시설</a:t>
            </a:r>
          </a:p>
        </p:txBody>
      </p:sp>
    </p:spTree>
    <p:extLst>
      <p:ext uri="{BB962C8B-B14F-4D97-AF65-F5344CB8AC3E}">
        <p14:creationId xmlns:p14="http://schemas.microsoft.com/office/powerpoint/2010/main" val="30693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07931E5-CEC2-46C4-945A-0BF94A992CB9}"/>
              </a:ext>
            </a:extLst>
          </p:cNvPr>
          <p:cNvSpPr/>
          <p:nvPr/>
        </p:nvSpPr>
        <p:spPr>
          <a:xfrm>
            <a:off x="755576" y="1059582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한달에 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30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 이상 근무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회사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자영업 등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ED80EFD-1112-416E-AB7E-D5D20474BBCF}"/>
              </a:ext>
            </a:extLst>
          </p:cNvPr>
          <p:cNvSpPr/>
          <p:nvPr/>
        </p:nvSpPr>
        <p:spPr>
          <a:xfrm>
            <a:off x="755576" y="2931790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부모의 질병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부상</a:t>
            </a:r>
            <a:r>
              <a:rPr lang="en-US" altLang="ko-KR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심신결함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5440418-988E-493C-8E46-3467A7BC8361}"/>
              </a:ext>
            </a:extLst>
          </p:cNvPr>
          <p:cNvSpPr/>
          <p:nvPr/>
        </p:nvSpPr>
        <p:spPr>
          <a:xfrm>
            <a:off x="4932040" y="1071648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출산 전 후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68315B7-7775-41B3-8A5F-33C89655731C}"/>
              </a:ext>
            </a:extLst>
          </p:cNvPr>
          <p:cNvSpPr/>
          <p:nvPr/>
        </p:nvSpPr>
        <p:spPr>
          <a:xfrm>
            <a:off x="5004048" y="2927569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구직활동중인 부모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103A0-BBAB-4F84-A948-2B0E6E7209CE}"/>
              </a:ext>
            </a:extLst>
          </p:cNvPr>
          <p:cNvSpPr txBox="1"/>
          <p:nvPr/>
        </p:nvSpPr>
        <p:spPr>
          <a:xfrm>
            <a:off x="611560" y="24112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 이용 조건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F1D03-27B8-4FE9-B0E3-5E182C28F0F8}"/>
              </a:ext>
            </a:extLst>
          </p:cNvPr>
          <p:cNvSpPr txBox="1"/>
          <p:nvPr/>
        </p:nvSpPr>
        <p:spPr>
          <a:xfrm>
            <a:off x="611560" y="23706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 신청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93B575C-F81C-47D7-B2AC-1446304832F5}"/>
              </a:ext>
            </a:extLst>
          </p:cNvPr>
          <p:cNvSpPr/>
          <p:nvPr/>
        </p:nvSpPr>
        <p:spPr>
          <a:xfrm>
            <a:off x="755576" y="1059582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부모의 재직 증명서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DFBE26B-ABED-491A-808C-E25D54C187DA}"/>
              </a:ext>
            </a:extLst>
          </p:cNvPr>
          <p:cNvSpPr/>
          <p:nvPr/>
        </p:nvSpPr>
        <p:spPr>
          <a:xfrm>
            <a:off x="755576" y="2931790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소득 증명 서류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0B49D00-4296-4518-AF30-23A720F93809}"/>
              </a:ext>
            </a:extLst>
          </p:cNvPr>
          <p:cNvSpPr/>
          <p:nvPr/>
        </p:nvSpPr>
        <p:spPr>
          <a:xfrm>
            <a:off x="4932040" y="1071648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주민표등</a:t>
            </a:r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신분증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588E060-D033-463C-B55D-CE8A71AAA2A5}"/>
              </a:ext>
            </a:extLst>
          </p:cNvPr>
          <p:cNvSpPr/>
          <p:nvPr/>
        </p:nvSpPr>
        <p:spPr>
          <a:xfrm>
            <a:off x="5004048" y="2927569"/>
            <a:ext cx="309634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추천서</a:t>
            </a:r>
          </a:p>
        </p:txBody>
      </p:sp>
    </p:spTree>
    <p:extLst>
      <p:ext uri="{BB962C8B-B14F-4D97-AF65-F5344CB8AC3E}">
        <p14:creationId xmlns:p14="http://schemas.microsoft.com/office/powerpoint/2010/main" val="4418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3D1FB-F208-4050-B2E8-DD23AAB7B315}"/>
              </a:ext>
            </a:extLst>
          </p:cNvPr>
          <p:cNvSpPr txBox="1"/>
          <p:nvPr/>
        </p:nvSpPr>
        <p:spPr>
          <a:xfrm>
            <a:off x="611560" y="26749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좋은 보육원 고르기</a:t>
            </a:r>
            <a:endParaRPr lang="en-US" altLang="ko-KR" sz="2000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E0C2571-0498-4DD2-96BC-59D290B2B105}"/>
              </a:ext>
            </a:extLst>
          </p:cNvPr>
          <p:cNvSpPr/>
          <p:nvPr/>
        </p:nvSpPr>
        <p:spPr>
          <a:xfrm>
            <a:off x="5003020" y="2927569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재해대비 피난 구 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및 피난계단의 유무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3211EF7-DE55-4985-A4ED-F7F59CA39FC7}"/>
              </a:ext>
            </a:extLst>
          </p:cNvPr>
          <p:cNvSpPr/>
          <p:nvPr/>
        </p:nvSpPr>
        <p:spPr>
          <a:xfrm>
            <a:off x="827584" y="2927569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많은 놀이시설과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넓은 운동장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3E911A3-108A-4B94-B307-0B962C76578F}"/>
              </a:ext>
            </a:extLst>
          </p:cNvPr>
          <p:cNvSpPr/>
          <p:nvPr/>
        </p:nvSpPr>
        <p:spPr>
          <a:xfrm>
            <a:off x="4997837" y="1043295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 교사의 풍부한 경험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FD8AA30-9AD9-47A8-85D8-143365ADEC32}"/>
              </a:ext>
            </a:extLst>
          </p:cNvPr>
          <p:cNvSpPr/>
          <p:nvPr/>
        </p:nvSpPr>
        <p:spPr>
          <a:xfrm>
            <a:off x="826556" y="1043295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보육원 시설 견학</a:t>
            </a:r>
          </a:p>
        </p:txBody>
      </p:sp>
    </p:spTree>
    <p:extLst>
      <p:ext uri="{BB962C8B-B14F-4D97-AF65-F5344CB8AC3E}">
        <p14:creationId xmlns:p14="http://schemas.microsoft.com/office/powerpoint/2010/main" val="31489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3D1FB-F208-4050-B2E8-DD23AAB7B315}"/>
              </a:ext>
            </a:extLst>
          </p:cNvPr>
          <p:cNvSpPr txBox="1"/>
          <p:nvPr/>
        </p:nvSpPr>
        <p:spPr>
          <a:xfrm>
            <a:off x="611560" y="26749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보육사가 일하기 좋은 직장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E0C2571-0498-4DD2-96BC-59D290B2B105}"/>
              </a:ext>
            </a:extLst>
          </p:cNvPr>
          <p:cNvSpPr/>
          <p:nvPr/>
        </p:nvSpPr>
        <p:spPr>
          <a:xfrm>
            <a:off x="5003020" y="2927569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능력과 방향에 부합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3211EF7-DE55-4985-A4ED-F7F59CA39FC7}"/>
              </a:ext>
            </a:extLst>
          </p:cNvPr>
          <p:cNvSpPr/>
          <p:nvPr/>
        </p:nvSpPr>
        <p:spPr>
          <a:xfrm>
            <a:off x="827584" y="2927569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정기적인 월급의 </a:t>
            </a:r>
            <a:endParaRPr lang="en-US" altLang="ko-KR" dirty="0">
              <a:solidFill>
                <a:srgbClr val="00206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검토 및 확인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3E911A3-108A-4B94-B307-0B962C76578F}"/>
              </a:ext>
            </a:extLst>
          </p:cNvPr>
          <p:cNvSpPr/>
          <p:nvPr/>
        </p:nvSpPr>
        <p:spPr>
          <a:xfrm>
            <a:off x="4997837" y="1043295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충분한 휴식과 유급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FD8AA30-9AD9-47A8-85D8-143365ADEC32}"/>
              </a:ext>
            </a:extLst>
          </p:cNvPr>
          <p:cNvSpPr/>
          <p:nvPr/>
        </p:nvSpPr>
        <p:spPr>
          <a:xfrm>
            <a:off x="826556" y="1043295"/>
            <a:ext cx="324036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동료와 좋은 관계 </a:t>
            </a:r>
          </a:p>
        </p:txBody>
      </p:sp>
    </p:spTree>
    <p:extLst>
      <p:ext uri="{BB962C8B-B14F-4D97-AF65-F5344CB8AC3E}">
        <p14:creationId xmlns:p14="http://schemas.microsoft.com/office/powerpoint/2010/main" val="250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437</Words>
  <Application>Microsoft Office PowerPoint</Application>
  <PresentationFormat>화면 슬라이드 쇼(16:9)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휴먼옛체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AutoBVT</dc:creator>
  <cp:lastModifiedBy>flwl4580@daum.net</cp:lastModifiedBy>
  <cp:revision>146</cp:revision>
  <dcterms:created xsi:type="dcterms:W3CDTF">2014-12-11T04:32:37Z</dcterms:created>
  <dcterms:modified xsi:type="dcterms:W3CDTF">2021-04-22T13:30:52Z</dcterms:modified>
</cp:coreProperties>
</file>