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75" r:id="rId6"/>
    <p:sldId id="276" r:id="rId7"/>
    <p:sldId id="281" r:id="rId8"/>
    <p:sldId id="282" r:id="rId9"/>
    <p:sldId id="278" r:id="rId10"/>
    <p:sldId id="283" r:id="rId11"/>
    <p:sldId id="279" r:id="rId12"/>
    <p:sldId id="284" r:id="rId13"/>
    <p:sldId id="285" r:id="rId14"/>
    <p:sldId id="274" r:id="rId15"/>
    <p:sldId id="264" r:id="rId16"/>
    <p:sldId id="262" r:id="rId17"/>
  </p:sldIdLst>
  <p:sldSz cx="12192000" cy="6858000"/>
  <p:notesSz cx="6858000" cy="9144000"/>
  <p:embeddedFontLst>
    <p:embeddedFont>
      <p:font typeface="함초롬돋움" panose="020B0600000101010101" charset="-127"/>
      <p:regular r:id="rId18"/>
      <p:bold r:id="rId19"/>
    </p:embeddedFont>
    <p:embeddedFont>
      <p:font typeface="HY견고딕" panose="02030600000101010101" pitchFamily="18" charset="-127"/>
      <p:regular r:id="rId20"/>
    </p:embeddedFont>
    <p:embeddedFont>
      <p:font typeface="HY헤드라인M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빙그레체" panose="02030503000000000000" pitchFamily="18" charset="-127"/>
      <p:regular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4C4C8D-5E69-4E3B-9113-6CCCF865D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BAD2A63-DB26-4E21-A28E-486496EF2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F2516B-CACF-4B16-8DE0-EF4479896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CF7289-8825-45AB-AB03-DEBE7783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C13490-E9C5-46F1-9316-FD2D3E45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5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309A20-9934-42AD-BD8B-6C219EB4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A0AB2CD-1CBC-4B7B-835F-D7EC3D84C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50B5D7-B382-43E5-A750-46DFB0F1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89757E-E44A-4C7F-BFDD-2925ECF9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34BC8C-2F2E-4F37-8E54-476B8622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7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1A6C105-AB24-4FE2-ADBB-D3A0B5611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962700E-8EBB-4872-A2AF-2D460EBDD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DE8D5E-9F7C-417F-83E0-31F3EA88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DB5587-AAC5-4CCF-8A7A-196E85B8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BDC317-A57D-4627-85A2-5D676C76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59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A4478A-95A5-44C0-9065-4A4555278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BCCCAB-EDCB-4DEB-8829-65D9D366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11A8F7-361C-4141-9B2E-FC592F15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46F61F-BADB-4AC2-8B69-437A3B17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0BD9C5-B34E-4AAB-8377-AF8DFB11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08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20DAF6-D7E6-4D33-B850-54F99D20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4B3E0-73A4-4A72-BA7A-63DEFF29A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59446C-9096-480E-AB5F-B96C77FF2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623449-00CF-4EFE-8DCE-37CA27A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C9618E-8D1C-42CF-A630-00AF7699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9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37B99E-884D-475E-B612-E0506AE1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A59753-2F58-4F95-964D-797A92380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F57A64-1427-4BFC-BFB0-C15D5F690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5A9D4-9FB9-4B13-A7E9-CF947D24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248376-A751-44FC-9DF4-10710443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F4295E-4655-4EA8-8395-FEB42761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03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339BF5-FDEA-4F3B-BD8D-3ACD536B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68631A-0721-4C53-8306-6649F7943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94FC7E-4BF1-4157-933A-AC7864790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851BD7-8624-4B07-A746-164951CC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3C870E3-4F26-4A86-93E5-B0B53A8B6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6A0566-382B-4256-8073-BA71C306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CA8F21B-DAF2-4455-B077-061F299C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D1B069-427B-4549-8046-6E907EA0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2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A824B5-BF38-49E7-B4FF-F614759E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E2D06F4-ED54-4D62-A213-DC7BE2D6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AA152F9-C161-47C4-B2C6-F45666E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E32A262-DB12-4D55-9651-26E00565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09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D220AA4-0515-47B5-8077-040C9C13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AC7298-5E99-4554-A889-022EB51E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C114EAB-A7BC-42C0-9739-D44863A5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13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45DA9-2CB4-496A-9C7C-E08DCF8B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30DB97-54C0-468E-805F-B4AB2C1FB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48D323-88DB-4800-9486-11F22866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96FF92-27E8-46E9-9DC2-23FD53E5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828E2E8-C57B-4E85-A7D5-653B9119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53D3EA-58F0-4E84-AFFA-F3D993BF6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2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A7B7DD-1A64-41A8-9025-8BC029D6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54B8945-21AB-4BE7-BBAE-66923121C0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17F580-B158-47C1-992D-3DF0D009F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6E3F2C-31F0-46B5-A453-0A5D9857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0FF5DD-34B8-44CD-88BD-FE01351A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CEC2BD0-03BB-4721-988B-B156B7556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13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796DA4-1717-4E96-9362-C688A577E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6BE35E-AF86-4E40-9259-E56A78E0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99C7FE-85A4-4306-9DA9-E77512674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74D0-C08C-4FA0-B1AC-58A8B9A1461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1C45BA-E608-4D32-9D6B-72C445ECF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1BE4C1-E047-4523-A66F-F5BB51073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E1EF-90A0-4171-8CF9-B3BC5042A8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928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fa.go.kr/www/index.do" TargetMode="External"/><Relationship Id="rId2" Type="http://schemas.openxmlformats.org/officeDocument/2006/relationships/hyperlink" Target="http://www.dokdosarang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as.go.jp/jp/ryodo/index.html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tdXY3BoLYDQ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na.co.kr/view/MYH2018102500770035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947105-6879-445D-B76B-D5EFC8256F29}"/>
              </a:ext>
            </a:extLst>
          </p:cNvPr>
          <p:cNvSpPr txBox="1"/>
          <p:nvPr/>
        </p:nvSpPr>
        <p:spPr>
          <a:xfrm>
            <a:off x="4234406" y="1597843"/>
            <a:ext cx="751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독도 </a:t>
            </a:r>
            <a:r>
              <a:rPr lang="ko-KR" altLang="en-US" sz="6000" b="1" dirty="0" err="1">
                <a:ln>
                  <a:solidFill>
                    <a:schemeClr val="tx1">
                      <a:alpha val="30000"/>
                    </a:schemeClr>
                  </a:solidFill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영토학</a:t>
            </a:r>
            <a:r>
              <a:rPr lang="ko-KR" altLang="en-US" sz="6000" b="1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HY헤드라인M" panose="02030600000101010101" pitchFamily="18" charset="-127"/>
                <a:ea typeface="HY헤드라인M" panose="02030600000101010101" pitchFamily="18" charset="-127"/>
              </a:rPr>
              <a:t> 발표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E316FB-EDEF-4544-BEAA-916AA4BA21A0}"/>
              </a:ext>
            </a:extLst>
          </p:cNvPr>
          <p:cNvSpPr txBox="1"/>
          <p:nvPr/>
        </p:nvSpPr>
        <p:spPr>
          <a:xfrm>
            <a:off x="786288" y="5106924"/>
            <a:ext cx="58834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일본어일본학과</a:t>
            </a:r>
            <a:r>
              <a:rPr lang="ko-KR" altLang="en-US" sz="25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500" dirty="0">
              <a:ln>
                <a:solidFill>
                  <a:schemeClr val="tx1">
                    <a:alpha val="30000"/>
                  </a:schemeClr>
                </a:solidFill>
              </a:ln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5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21602457 </a:t>
            </a:r>
          </a:p>
          <a:p>
            <a:r>
              <a:rPr lang="ko-KR" altLang="en-US" sz="2500" dirty="0" err="1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윤소연</a:t>
            </a:r>
            <a:r>
              <a:rPr lang="ko-KR" altLang="en-US" sz="25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8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712755"/>
            <a:chOff x="640080" y="-971550"/>
            <a:chExt cx="1660746" cy="9708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2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2438399" y="745089"/>
            <a:ext cx="7359933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2393668" y="821680"/>
            <a:ext cx="7153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다케시마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) 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영유권 주장의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63" y="946723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다케시마는 지리적으로 울릉도의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일부’라고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주장하고 있으나 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국제법상 지리적으로 가깝다는 이유만으로 영유권이 인정이 안된다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.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D0D4F22-C282-422C-8DB0-336B910F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9" y="1808557"/>
            <a:ext cx="5608806" cy="42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712755"/>
            <a:chOff x="640080" y="-971550"/>
            <a:chExt cx="1660746" cy="9708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2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2438399" y="745089"/>
            <a:ext cx="7359933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2393668" y="821680"/>
            <a:ext cx="7153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다케시마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) 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영유권 주장의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63" y="946723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역사적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나가쿠보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세키스이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長久保赤水 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)’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의“개정일본여지로정전도 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改正日本輿地路程全図 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)”(1779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년초판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)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외에도 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울릉도와 다케시마를 한반도와 </a:t>
            </a:r>
            <a:r>
              <a:rPr lang="ko-KR" altLang="en-US" sz="2400" b="1" dirty="0" err="1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오키제도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 사이에 기재 </a:t>
            </a:r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422CFC3-8AC5-4FAE-9090-A0E9B08B7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7" y="2026764"/>
            <a:ext cx="5088851" cy="37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712755"/>
            <a:chOff x="640080" y="-971550"/>
            <a:chExt cx="1660746" cy="9708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2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2438399" y="745089"/>
            <a:ext cx="7359933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2393668" y="821680"/>
            <a:ext cx="7153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다케시마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) 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영유권 주장의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63" y="946723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역사적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17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세기말 울릉도 도항을 금지했지만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,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다케시마 도항은 금지하지 않음</a:t>
            </a:r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한국이 인용하는 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안용복 진술은 과장되었으며 일본기록과 부합하지 않음 </a:t>
            </a:r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9A2ABB-20F9-45A1-BBE1-D4EAF225E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5" y="1746922"/>
            <a:ext cx="4821418" cy="45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712755"/>
            <a:chOff x="640080" y="-971550"/>
            <a:chExt cx="1660746" cy="9708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88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2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2438399" y="745089"/>
            <a:ext cx="7359933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2393668" y="821680"/>
            <a:ext cx="7153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다케시마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dirty="0">
                <a:latin typeface="빙그레체" panose="02030503000000000000" pitchFamily="18" charset="-127"/>
                <a:ea typeface="빙그레체" panose="02030503000000000000" pitchFamily="18" charset="-127"/>
              </a:rPr>
              <a:t>) </a:t>
            </a:r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영유권 주장의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63" y="946723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역사적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샌프란시스코 평화조약 기초과정</a:t>
            </a:r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endParaRPr lang="en-US" altLang="ko-KR" sz="2400" b="1" dirty="0">
              <a:highlight>
                <a:srgbClr val="FFFF00"/>
              </a:highlight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미국은 다케시마가 일본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관할하에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있다고 간주하여 한국의 요구를 거부함 </a:t>
            </a:r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2419DC-421B-44B8-BD92-641F9C560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4" y="2145870"/>
            <a:ext cx="4800542" cy="38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958734" cy="885374"/>
            <a:chOff x="640080" y="-971550"/>
            <a:chExt cx="1755995" cy="7937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819562" y="-757249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3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27520B-595E-44EA-9870-5F8432471AF4}"/>
              </a:ext>
            </a:extLst>
          </p:cNvPr>
          <p:cNvSpPr/>
          <p:nvPr/>
        </p:nvSpPr>
        <p:spPr>
          <a:xfrm>
            <a:off x="3405880" y="461507"/>
            <a:ext cx="6010835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207E-2105-4BD4-8BB3-B2D4005B9F37}"/>
              </a:ext>
            </a:extLst>
          </p:cNvPr>
          <p:cNvSpPr txBox="1"/>
          <p:nvPr/>
        </p:nvSpPr>
        <p:spPr>
          <a:xfrm>
            <a:off x="5836023" y="511156"/>
            <a:ext cx="461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결론 </a:t>
            </a: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35833959-7577-47CE-9CD7-98D1BD896CCF}"/>
              </a:ext>
            </a:extLst>
          </p:cNvPr>
          <p:cNvSpPr/>
          <p:nvPr/>
        </p:nvSpPr>
        <p:spPr>
          <a:xfrm flipV="1">
            <a:off x="9027435" y="646555"/>
            <a:ext cx="176789" cy="985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9354B69-FEF8-4838-A81E-18011888DFDF}"/>
              </a:ext>
            </a:extLst>
          </p:cNvPr>
          <p:cNvSpPr/>
          <p:nvPr/>
        </p:nvSpPr>
        <p:spPr>
          <a:xfrm>
            <a:off x="399165" y="1362703"/>
            <a:ext cx="11393669" cy="45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7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154F4-29D4-42B3-BA6D-CA925A02E3A9}"/>
              </a:ext>
            </a:extLst>
          </p:cNvPr>
          <p:cNvSpPr txBox="1"/>
          <p:nvPr/>
        </p:nvSpPr>
        <p:spPr>
          <a:xfrm>
            <a:off x="2366682" y="1588983"/>
            <a:ext cx="7637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독도에 대해  </a:t>
            </a:r>
            <a:r>
              <a:rPr lang="ko-KR" altLang="en-US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국가</a:t>
            </a:r>
            <a:r>
              <a:rPr lang="en-US" altLang="ko-KR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, </a:t>
            </a:r>
            <a:r>
              <a:rPr lang="ko-KR" altLang="en-US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사회</a:t>
            </a:r>
            <a:r>
              <a:rPr lang="en-US" altLang="ko-KR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, </a:t>
            </a:r>
            <a:r>
              <a:rPr lang="ko-KR" altLang="en-US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시민들이 동참하여 </a:t>
            </a:r>
            <a:r>
              <a:rPr lang="ko-KR" altLang="en-US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세계에 알릴 필요성이 있다</a:t>
            </a:r>
            <a:r>
              <a:rPr lang="en-US" altLang="ko-KR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.</a:t>
            </a:r>
            <a:r>
              <a:rPr lang="ko-KR" altLang="en-US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 </a:t>
            </a:r>
            <a:endParaRPr lang="en-US" altLang="ko-KR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1F4761F-CBC6-441C-999C-9CADD3E0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54" y="2463599"/>
            <a:ext cx="4968688" cy="35772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DCC39B0-84AC-45F1-9A9F-80DC3C7B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740" y="2463599"/>
            <a:ext cx="5650005" cy="36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885374"/>
            <a:chOff x="640080" y="-971550"/>
            <a:chExt cx="1660746" cy="79373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705715" y="-757249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4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9127520B-595E-44EA-9870-5F8432471AF4}"/>
              </a:ext>
            </a:extLst>
          </p:cNvPr>
          <p:cNvSpPr/>
          <p:nvPr/>
        </p:nvSpPr>
        <p:spPr>
          <a:xfrm>
            <a:off x="3405880" y="461507"/>
            <a:ext cx="6010835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1207E-2105-4BD4-8BB3-B2D4005B9F37}"/>
              </a:ext>
            </a:extLst>
          </p:cNvPr>
          <p:cNvSpPr txBox="1"/>
          <p:nvPr/>
        </p:nvSpPr>
        <p:spPr>
          <a:xfrm>
            <a:off x="5676145" y="511156"/>
            <a:ext cx="601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참고문헌 </a:t>
            </a: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35833959-7577-47CE-9CD7-98D1BD896CCF}"/>
              </a:ext>
            </a:extLst>
          </p:cNvPr>
          <p:cNvSpPr/>
          <p:nvPr/>
        </p:nvSpPr>
        <p:spPr>
          <a:xfrm flipV="1">
            <a:off x="9027435" y="646555"/>
            <a:ext cx="176789" cy="985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9354B69-FEF8-4838-A81E-18011888DFDF}"/>
              </a:ext>
            </a:extLst>
          </p:cNvPr>
          <p:cNvSpPr/>
          <p:nvPr/>
        </p:nvSpPr>
        <p:spPr>
          <a:xfrm>
            <a:off x="1864659" y="1534498"/>
            <a:ext cx="10252909" cy="4091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사단법인</a:t>
            </a:r>
            <a:r>
              <a:rPr lang="en-US" altLang="ko-KR" sz="1900" kern="0" dirty="0">
                <a:solidFill>
                  <a:srgbClr val="000000"/>
                </a:solidFill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 </a:t>
            </a:r>
            <a:r>
              <a:rPr lang="ko-KR" altLang="en-US" sz="1900" kern="0" dirty="0">
                <a:solidFill>
                  <a:srgbClr val="000000"/>
                </a:solidFill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독도사랑운동본부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 </a:t>
            </a: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  <a:hlinkClick r:id="rId2"/>
              </a:rPr>
              <a:t>http://www.dokdosarang.org/</a:t>
            </a:r>
            <a:endParaRPr lang="en-US" altLang="ko-KR" sz="1900" kern="0" spc="0" dirty="0">
              <a:solidFill>
                <a:srgbClr val="000000"/>
              </a:solidFill>
              <a:effectLst/>
              <a:latin typeface="빙그레체" panose="02030503000000000000" pitchFamily="18" charset="-127"/>
              <a:ea typeface="빙그레체" panose="02030503000000000000" pitchFamily="18" charset="-127"/>
              <a:cs typeface="함초롬돋움" panose="020B0604000101010101" pitchFamily="50" charset="-127"/>
            </a:endParaRPr>
          </a:p>
          <a:p>
            <a:pPr marL="457200" marR="0" indent="-4572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ko-KR" altLang="en-US" sz="1900" kern="0" dirty="0">
                <a:solidFill>
                  <a:srgbClr val="000000"/>
                </a:solidFill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대한민국 외교부 </a:t>
            </a:r>
            <a:r>
              <a:rPr lang="en-US" altLang="ko-KR" sz="1900" kern="0" dirty="0">
                <a:solidFill>
                  <a:srgbClr val="000000"/>
                </a:solidFill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  <a:hlinkClick r:id="rId3"/>
              </a:rPr>
              <a:t>http://www.mofa.go.kr/www/index.do</a:t>
            </a:r>
            <a:endParaRPr lang="en-US" altLang="ko-KR" sz="1900" kern="0" dirty="0">
              <a:solidFill>
                <a:srgbClr val="000000"/>
              </a:solidFill>
              <a:latin typeface="빙그레체" panose="02030503000000000000" pitchFamily="18" charset="-127"/>
              <a:ea typeface="빙그레체" panose="02030503000000000000" pitchFamily="18" charset="-127"/>
              <a:cs typeface="함초롬돋움" panose="020B0604000101010101" pitchFamily="50" charset="-127"/>
            </a:endParaRPr>
          </a:p>
          <a:p>
            <a:pPr marL="457200" marR="0" indent="-45720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일본 외무성 </a:t>
            </a:r>
            <a:endParaRPr lang="en-US" altLang="ko-KR" sz="1900" kern="0" spc="0" dirty="0">
              <a:solidFill>
                <a:srgbClr val="000000"/>
              </a:solidFill>
              <a:effectLst/>
              <a:latin typeface="빙그레체" panose="02030503000000000000" pitchFamily="18" charset="-127"/>
              <a:ea typeface="빙그레체" panose="02030503000000000000" pitchFamily="18" charset="-127"/>
              <a:cs typeface="함초롬돋움" panose="020B0604000101010101" pitchFamily="50" charset="-127"/>
            </a:endParaRPr>
          </a:p>
          <a:p>
            <a:pPr marR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  <a:hlinkClick r:id="rId4"/>
              </a:rPr>
              <a:t>https://www.kr.emb-japan.go.jp/territory/takeshima/index.html</a:t>
            </a:r>
            <a:endParaRPr lang="en-US" altLang="ko-KR" sz="1900" kern="0" spc="0" dirty="0">
              <a:solidFill>
                <a:srgbClr val="000000"/>
              </a:solidFill>
              <a:effectLst/>
              <a:latin typeface="빙그레체" panose="02030503000000000000" pitchFamily="18" charset="-127"/>
              <a:ea typeface="빙그레체" panose="02030503000000000000" pitchFamily="18" charset="-127"/>
              <a:cs typeface="함초롬돋움" panose="020B0604000101010101" pitchFamily="50" charset="-127"/>
            </a:endParaRPr>
          </a:p>
          <a:p>
            <a:pPr marR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4) 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일본 </a:t>
            </a:r>
            <a:r>
              <a:rPr lang="ko-KR" altLang="en-US" sz="1900" kern="0" spc="0" dirty="0" err="1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내각관방</a:t>
            </a:r>
            <a:r>
              <a:rPr lang="ko-KR" altLang="en-US" sz="1900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 영토 주권 대책 조정실 </a:t>
            </a:r>
            <a:endParaRPr lang="en-US" altLang="ko-KR" sz="1900" kern="0" spc="0" dirty="0">
              <a:solidFill>
                <a:srgbClr val="000000"/>
              </a:solidFill>
              <a:effectLst/>
              <a:latin typeface="빙그레체" panose="02030503000000000000" pitchFamily="18" charset="-127"/>
              <a:ea typeface="빙그레체" panose="02030503000000000000" pitchFamily="18" charset="-127"/>
              <a:cs typeface="함초롬돋움" panose="020B0604000101010101" pitchFamily="50" charset="-127"/>
            </a:endParaRPr>
          </a:p>
          <a:p>
            <a:pPr marR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900" kern="0" spc="0" dirty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  <a:hlinkClick r:id="rId5"/>
              </a:rPr>
              <a:t>https://www.cas.go.jp/jp/ryodo/index.html</a:t>
            </a:r>
            <a:endParaRPr lang="en-US" altLang="ko-KR" sz="19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R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900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755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2EA47E2-A6CE-494D-BC7B-25F35DFDD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3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FCD74-879C-42EB-8E54-8521F532144E}"/>
              </a:ext>
            </a:extLst>
          </p:cNvPr>
          <p:cNvSpPr txBox="1"/>
          <p:nvPr/>
        </p:nvSpPr>
        <p:spPr>
          <a:xfrm>
            <a:off x="4625886" y="2693849"/>
            <a:ext cx="3539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Thank you </a:t>
            </a:r>
            <a:endParaRPr lang="ko-KR" altLang="en-US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5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8E62C0-14A1-4A12-B41E-13F0E87755BC}"/>
              </a:ext>
            </a:extLst>
          </p:cNvPr>
          <p:cNvSpPr txBox="1"/>
          <p:nvPr/>
        </p:nvSpPr>
        <p:spPr>
          <a:xfrm>
            <a:off x="2581834" y="417118"/>
            <a:ext cx="182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CONTENTS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1582EED-4CEF-4332-AD6E-3A0DE847DFC5}"/>
              </a:ext>
            </a:extLst>
          </p:cNvPr>
          <p:cNvSpPr/>
          <p:nvPr/>
        </p:nvSpPr>
        <p:spPr>
          <a:xfrm>
            <a:off x="2581834" y="952916"/>
            <a:ext cx="7144871" cy="50977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7EE40-BAD9-4569-9BF6-F6E9ACA78A3C}"/>
              </a:ext>
            </a:extLst>
          </p:cNvPr>
          <p:cNvSpPr txBox="1"/>
          <p:nvPr/>
        </p:nvSpPr>
        <p:spPr>
          <a:xfrm>
            <a:off x="2707624" y="2330705"/>
            <a:ext cx="64917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Contents 2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일본이 주장하는 다케시마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</a:t>
            </a:r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영유권 주장의 역사적 지리적 근거와 </a:t>
            </a:r>
          </a:p>
          <a:p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국제법적 지위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BEA385-4253-4749-B8C1-9ACBAE8622A7}"/>
              </a:ext>
            </a:extLst>
          </p:cNvPr>
          <p:cNvSpPr txBox="1"/>
          <p:nvPr/>
        </p:nvSpPr>
        <p:spPr>
          <a:xfrm>
            <a:off x="2754014" y="3479067"/>
            <a:ext cx="639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Contents 3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결론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F8AD0-7BC8-473F-B209-B77428A0C729}"/>
              </a:ext>
            </a:extLst>
          </p:cNvPr>
          <p:cNvSpPr txBox="1"/>
          <p:nvPr/>
        </p:nvSpPr>
        <p:spPr>
          <a:xfrm>
            <a:off x="2707624" y="1371235"/>
            <a:ext cx="639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Contents 1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독도가 한국영토인 역사적 지리적 근거와 국제법적 지위 </a:t>
            </a:r>
            <a:endParaRPr lang="en-US" altLang="ko-KR" sz="1600" dirty="0">
              <a:ln>
                <a:solidFill>
                  <a:schemeClr val="tx1">
                    <a:alpha val="30000"/>
                  </a:schemeClr>
                </a:solidFill>
              </a:ln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9189D7-8C56-435A-8DD9-504E21564A52}"/>
              </a:ext>
            </a:extLst>
          </p:cNvPr>
          <p:cNvSpPr txBox="1"/>
          <p:nvPr/>
        </p:nvSpPr>
        <p:spPr>
          <a:xfrm>
            <a:off x="2754014" y="4381208"/>
            <a:ext cx="157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Contents 4</a:t>
            </a:r>
          </a:p>
          <a:p>
            <a:r>
              <a:rPr lang="en-US" altLang="ko-KR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</a:t>
            </a:r>
            <a:r>
              <a: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참고문헌  </a:t>
            </a:r>
          </a:p>
        </p:txBody>
      </p:sp>
    </p:spTree>
    <p:extLst>
      <p:ext uri="{BB962C8B-B14F-4D97-AF65-F5344CB8AC3E}">
        <p14:creationId xmlns:p14="http://schemas.microsoft.com/office/powerpoint/2010/main" val="183811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9354B69-FEF8-4838-A81E-18011888DFDF}"/>
              </a:ext>
            </a:extLst>
          </p:cNvPr>
          <p:cNvSpPr/>
          <p:nvPr/>
        </p:nvSpPr>
        <p:spPr>
          <a:xfrm>
            <a:off x="4200957" y="1463680"/>
            <a:ext cx="7794716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독도 소개 영상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0DE4D-9708-4E5F-8463-A468DD9A963A}"/>
              </a:ext>
            </a:extLst>
          </p:cNvPr>
          <p:cNvSpPr txBox="1"/>
          <p:nvPr/>
        </p:nvSpPr>
        <p:spPr>
          <a:xfrm>
            <a:off x="3935505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https://youtu.be/tdXY3BoLYDQ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6F930EC-8272-42E3-97C5-5B7E2A8A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66" y="3185139"/>
            <a:ext cx="6029467" cy="487722"/>
          </a:xfrm>
          <a:prstGeom prst="rect">
            <a:avLst/>
          </a:prstGeom>
        </p:spPr>
      </p:pic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14DBC5E9-A4AE-4EB1-B87D-ED4E1B8AF4AC}"/>
              </a:ext>
            </a:extLst>
          </p:cNvPr>
          <p:cNvSpPr/>
          <p:nvPr/>
        </p:nvSpPr>
        <p:spPr>
          <a:xfrm flipV="1">
            <a:off x="8647050" y="3379733"/>
            <a:ext cx="176789" cy="985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365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3182378" y="745089"/>
            <a:ext cx="6275388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3289954" y="794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한국영토인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15" y="921487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3855454"/>
            <a:chOff x="5461400" y="2229489"/>
            <a:chExt cx="5295725" cy="38554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2643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ko-KR" altLang="en-US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울릉도</a:t>
              </a:r>
              <a:r>
                <a:rPr lang="en-US" altLang="ko-KR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독도 </a:t>
              </a:r>
              <a:r>
                <a:rPr lang="en-US" altLang="ko-KR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87.4km</a:t>
              </a:r>
            </a:p>
            <a:p>
              <a:pPr algn="l">
                <a:lnSpc>
                  <a:spcPct val="200000"/>
                </a:lnSpc>
              </a:pPr>
              <a:r>
                <a:rPr lang="ko-KR" altLang="en-US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독도</a:t>
              </a:r>
              <a:r>
                <a:rPr lang="en-US" altLang="ko-KR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- </a:t>
              </a:r>
              <a:r>
                <a:rPr lang="ko-KR" altLang="en-US" sz="3600" dirty="0" err="1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오키섬</a:t>
              </a:r>
              <a:r>
                <a:rPr lang="ko-KR" altLang="en-US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36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000000"/>
                  </a:solidFill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157km </a:t>
              </a:r>
              <a:endParaRPr lang="en-US" altLang="ko-KR" sz="3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endParaRPr>
            </a:p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9F57ABC4-DF81-4BCD-BC5E-82A576A60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2" y="1501274"/>
            <a:ext cx="5608237" cy="421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3182378" y="745089"/>
            <a:ext cx="6275388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3289954" y="794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한국영토인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15" y="921487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5BCF0C2-7924-4A06-9E7D-42B0439BE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436" y="1753760"/>
            <a:ext cx="3739258" cy="4449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우산과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무릉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두 섬은 현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울진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)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의 정동쪽 바다 가운데에 있다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.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우산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,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무릉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두 섬은 서로의 거리가 멀지 않아 날씨가 맑으면 가히 바라볼 수 있다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.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신라에서는 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우산국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이라 불렀다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.</a:t>
            </a:r>
          </a:p>
          <a:p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-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세종실록지리지 </a:t>
            </a:r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4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3182378" y="745089"/>
            <a:ext cx="6275388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3289954" y="794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한국영토인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15" y="921487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역사적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70430E8A-B111-4010-AA7D-0CD9D1FA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563" y="1724813"/>
            <a:ext cx="3597181" cy="44723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99B7EEA-79EF-4E58-89EB-056F17C8C4CF}"/>
              </a:ext>
            </a:extLst>
          </p:cNvPr>
          <p:cNvSpPr txBox="1"/>
          <p:nvPr/>
        </p:nvSpPr>
        <p:spPr>
          <a:xfrm>
            <a:off x="5855755" y="2812807"/>
            <a:ext cx="6096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삼국사기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(1145) </a:t>
            </a:r>
          </a:p>
          <a:p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‘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처음 등장하는 기록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, </a:t>
            </a:r>
          </a:p>
          <a:p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울릉도와 우산도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)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라는 두 개의 섬이 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우산국이라는 하나의 독립국을 형성 </a:t>
            </a:r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endParaRPr lang="en-US" altLang="ko-KR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26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3182378" y="745089"/>
            <a:ext cx="6275388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3289954" y="794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한국영토인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15" y="921487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855755" y="1596358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역사적 근거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EA75E40D-3EB1-4640-B38D-D448E024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58" y="1986423"/>
            <a:ext cx="4447888" cy="35610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549B87-C2E3-4176-84A5-9297D5E7A2E8}"/>
              </a:ext>
            </a:extLst>
          </p:cNvPr>
          <p:cNvSpPr txBox="1"/>
          <p:nvPr/>
        </p:nvSpPr>
        <p:spPr>
          <a:xfrm>
            <a:off x="5845018" y="2812807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신증동국여지승람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동람도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(1531)</a:t>
            </a:r>
          </a:p>
          <a:p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우산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)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와 울릉의 위치를 밝히고 있으며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,</a:t>
            </a:r>
          </a:p>
          <a:p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우산도를 표시한 최초의 자료</a:t>
            </a:r>
          </a:p>
          <a:p>
            <a:endParaRPr lang="ko-KR" altLang="en-US" sz="2400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74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89354B69-FEF8-4838-A81E-18011888DFDF}"/>
              </a:ext>
            </a:extLst>
          </p:cNvPr>
          <p:cNvSpPr/>
          <p:nvPr/>
        </p:nvSpPr>
        <p:spPr>
          <a:xfrm>
            <a:off x="3295522" y="1560977"/>
            <a:ext cx="7794716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4000" b="1" kern="0" dirty="0">
                <a:solidFill>
                  <a:srgbClr val="000000"/>
                </a:solidFill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역사적 근거 요약 영상 </a:t>
            </a:r>
            <a:r>
              <a:rPr lang="ko-KR" altLang="en-US" sz="4000" b="1" kern="0" spc="0" dirty="0">
                <a:solidFill>
                  <a:srgbClr val="000000"/>
                </a:solidFill>
                <a:effectLst/>
                <a:latin typeface="빙그레체" panose="02030503000000000000" pitchFamily="18" charset="-127"/>
                <a:ea typeface="빙그레체" panose="02030503000000000000" pitchFamily="18" charset="-127"/>
                <a:cs typeface="함초롬돋움" panose="020B0604000101010101" pitchFamily="50" charset="-127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0DE4D-9708-4E5F-8463-A468DD9A963A}"/>
              </a:ext>
            </a:extLst>
          </p:cNvPr>
          <p:cNvSpPr txBox="1"/>
          <p:nvPr/>
        </p:nvSpPr>
        <p:spPr>
          <a:xfrm>
            <a:off x="3048000" y="3244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https://www.yna.co.kr/view/MYH20181025007700355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6F930EC-8272-42E3-97C5-5B7E2A8AF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3" y="3185139"/>
            <a:ext cx="6029467" cy="487722"/>
          </a:xfrm>
          <a:prstGeom prst="rect">
            <a:avLst/>
          </a:prstGeom>
        </p:spPr>
      </p:pic>
      <p:sp>
        <p:nvSpPr>
          <p:cNvPr id="14" name="이등변 삼각형 13">
            <a:extLst>
              <a:ext uri="{FF2B5EF4-FFF2-40B4-BE49-F238E27FC236}">
                <a16:creationId xmlns:a16="http://schemas.microsoft.com/office/drawing/2014/main" id="{14DBC5E9-A4AE-4EB1-B87D-ED4E1B8AF4AC}"/>
              </a:ext>
            </a:extLst>
          </p:cNvPr>
          <p:cNvSpPr/>
          <p:nvPr/>
        </p:nvSpPr>
        <p:spPr>
          <a:xfrm flipV="1">
            <a:off x="8647050" y="3379733"/>
            <a:ext cx="176789" cy="9853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407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A7BD838-D4FB-4EA7-B68C-FA7B6D147BA2}"/>
              </a:ext>
            </a:extLst>
          </p:cNvPr>
          <p:cNvGrpSpPr/>
          <p:nvPr/>
        </p:nvGrpSpPr>
        <p:grpSpPr>
          <a:xfrm>
            <a:off x="159192" y="182880"/>
            <a:ext cx="1852488" cy="562209"/>
            <a:chOff x="640080" y="-971550"/>
            <a:chExt cx="1660746" cy="7658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B7EE40-BAD9-4569-9BF6-F6E9ACA78A3C}"/>
                </a:ext>
              </a:extLst>
            </p:cNvPr>
            <p:cNvSpPr txBox="1"/>
            <p:nvPr/>
          </p:nvSpPr>
          <p:spPr>
            <a:xfrm>
              <a:off x="683325" y="-881070"/>
              <a:ext cx="1576513" cy="579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Contents 1</a:t>
              </a:r>
            </a:p>
            <a:p>
              <a:endParaRPr lang="ko-KR" altLang="en-US" sz="16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B4C8245-D0E4-4D79-B3E9-2FB89CE6FE84}"/>
                </a:ext>
              </a:extLst>
            </p:cNvPr>
            <p:cNvSpPr/>
            <p:nvPr/>
          </p:nvSpPr>
          <p:spPr>
            <a:xfrm>
              <a:off x="640080" y="-971550"/>
              <a:ext cx="1660746" cy="7658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D3451E8-2A0A-4A92-8D46-F3F4E2991701}"/>
              </a:ext>
            </a:extLst>
          </p:cNvPr>
          <p:cNvSpPr/>
          <p:nvPr/>
        </p:nvSpPr>
        <p:spPr>
          <a:xfrm>
            <a:off x="3182378" y="745089"/>
            <a:ext cx="6275388" cy="468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043D-4C31-41F0-AC68-9BD7CD52D61F}"/>
              </a:ext>
            </a:extLst>
          </p:cNvPr>
          <p:cNvSpPr txBox="1"/>
          <p:nvPr/>
        </p:nvSpPr>
        <p:spPr>
          <a:xfrm>
            <a:off x="3289954" y="7947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빙그레체" panose="02030503000000000000" pitchFamily="18" charset="-127"/>
                <a:ea typeface="빙그레체" panose="02030503000000000000" pitchFamily="18" charset="-127"/>
              </a:rPr>
              <a:t>독도가 한국영토인 역사적 지리적 근거와 국제법적 지위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B2DE8D6-10CD-4E66-ABD6-06776FDA0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115" y="921487"/>
            <a:ext cx="213378" cy="115834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DCC7B9-8A16-489C-9F1A-FD3669DF34D0}"/>
              </a:ext>
            </a:extLst>
          </p:cNvPr>
          <p:cNvGrpSpPr/>
          <p:nvPr/>
        </p:nvGrpSpPr>
        <p:grpSpPr>
          <a:xfrm>
            <a:off x="5795753" y="1605323"/>
            <a:ext cx="6177052" cy="1604042"/>
            <a:chOff x="5461400" y="2229489"/>
            <a:chExt cx="5295725" cy="16394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C586B7-F811-4AD7-9593-5E0949F5C8F7}"/>
                </a:ext>
              </a:extLst>
            </p:cNvPr>
            <p:cNvSpPr txBox="1"/>
            <p:nvPr/>
          </p:nvSpPr>
          <p:spPr>
            <a:xfrm>
              <a:off x="5461400" y="2360781"/>
              <a:ext cx="3469157" cy="53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빙그레체" panose="02030503000000000000" pitchFamily="18" charset="-127"/>
                  <a:ea typeface="빙그레체" panose="02030503000000000000" pitchFamily="18" charset="-127"/>
                  <a:cs typeface="함초롬돋움" panose="020B0604000101010101" pitchFamily="50" charset="-127"/>
                </a:rPr>
                <a:t>국제법적 지위 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0A444CB-E192-4C48-84CE-421E3B3967C1}"/>
                </a:ext>
              </a:extLst>
            </p:cNvPr>
            <p:cNvSpPr/>
            <p:nvPr/>
          </p:nvSpPr>
          <p:spPr>
            <a:xfrm>
              <a:off x="5479447" y="3441142"/>
              <a:ext cx="5277678" cy="42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endParaRPr lang="ko-KR" altLang="en-US" sz="13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389D8986-773B-44BF-8E72-44D37747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15" y="2927210"/>
              <a:ext cx="509479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AA2A-425D-4930-9A4C-7F92700226FF}"/>
                </a:ext>
              </a:extLst>
            </p:cNvPr>
            <p:cNvSpPr txBox="1"/>
            <p:nvPr/>
          </p:nvSpPr>
          <p:spPr>
            <a:xfrm>
              <a:off x="7604364" y="2229489"/>
              <a:ext cx="1768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dirty="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010B9B-D3A2-49FA-AED1-8B3953EFEF50}"/>
              </a:ext>
            </a:extLst>
          </p:cNvPr>
          <p:cNvSpPr txBox="1"/>
          <p:nvPr/>
        </p:nvSpPr>
        <p:spPr>
          <a:xfrm>
            <a:off x="5876805" y="2824111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‘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독도는 울릉군에 속한 땅이므로 울릉군은 울릉도와 석도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(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독도</a:t>
            </a:r>
            <a:r>
              <a:rPr lang="en-US" altLang="ko-KR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)</a:t>
            </a:r>
            <a:r>
              <a:rPr lang="ko-KR" altLang="en-US" sz="2400" b="1" dirty="0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를 </a:t>
            </a:r>
            <a:r>
              <a:rPr lang="ko-KR" altLang="en-US" sz="2400" b="1" dirty="0" err="1">
                <a:highlight>
                  <a:srgbClr val="FFFF00"/>
                </a:highlight>
                <a:latin typeface="빙그레체" panose="02030503000000000000" pitchFamily="18" charset="-127"/>
                <a:ea typeface="빙그레체" panose="02030503000000000000" pitchFamily="18" charset="-127"/>
              </a:rPr>
              <a:t>다스린다’</a:t>
            </a:r>
            <a:r>
              <a:rPr lang="ko-KR" altLang="en-US" sz="2400" b="1" dirty="0" err="1">
                <a:latin typeface="빙그레체" panose="02030503000000000000" pitchFamily="18" charset="-127"/>
                <a:ea typeface="빙그레체" panose="02030503000000000000" pitchFamily="18" charset="-127"/>
              </a:rPr>
              <a:t>는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 </a:t>
            </a:r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  <a:p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내용을 담은 대한제국 칙령 제</a:t>
            </a:r>
            <a:r>
              <a:rPr lang="en-US" altLang="ko-KR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41</a:t>
            </a:r>
            <a:r>
              <a:rPr lang="ko-KR" altLang="en-US" sz="2400" b="1" dirty="0">
                <a:latin typeface="빙그레체" panose="02030503000000000000" pitchFamily="18" charset="-127"/>
                <a:ea typeface="빙그레체" panose="02030503000000000000" pitchFamily="18" charset="-127"/>
              </a:rPr>
              <a:t>호 발표로 조선의 독도 영유권을 국제적으로 공표</a:t>
            </a:r>
            <a:endParaRPr lang="en-US" altLang="ko-KR" sz="2400" b="1" dirty="0">
              <a:latin typeface="빙그레체" panose="02030503000000000000" pitchFamily="18" charset="-127"/>
              <a:ea typeface="빙그레체" panose="02030503000000000000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F397875-3FE4-47BA-9884-C1780B11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8" y="1986423"/>
            <a:ext cx="4762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463</Words>
  <Application>Microsoft Office PowerPoint</Application>
  <PresentationFormat>와이드스크린</PresentationFormat>
  <Paragraphs>82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HY견고딕</vt:lpstr>
      <vt:lpstr>맑은 고딕</vt:lpstr>
      <vt:lpstr>빙그레체</vt:lpstr>
      <vt:lpstr>HY헤드라인M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user6616</dc:creator>
  <cp:lastModifiedBy>Administrator</cp:lastModifiedBy>
  <cp:revision>88</cp:revision>
  <dcterms:created xsi:type="dcterms:W3CDTF">2017-11-16T00:50:54Z</dcterms:created>
  <dcterms:modified xsi:type="dcterms:W3CDTF">2021-04-12T04:42:35Z</dcterms:modified>
</cp:coreProperties>
</file>