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94" r:id="rId6"/>
    <p:sldId id="281" r:id="rId7"/>
    <p:sldId id="283" r:id="rId8"/>
    <p:sldId id="280" r:id="rId9"/>
    <p:sldId id="282" r:id="rId10"/>
    <p:sldId id="285" r:id="rId11"/>
    <p:sldId id="286" r:id="rId12"/>
    <p:sldId id="287" r:id="rId13"/>
    <p:sldId id="284" r:id="rId14"/>
    <p:sldId id="288" r:id="rId15"/>
    <p:sldId id="289" r:id="rId16"/>
    <p:sldId id="290" r:id="rId17"/>
    <p:sldId id="293" r:id="rId18"/>
    <p:sldId id="291" r:id="rId19"/>
    <p:sldId id="295" r:id="rId20"/>
    <p:sldId id="296" r:id="rId21"/>
    <p:sldId id="292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4DF77B-FF92-47DB-BF1E-EC890A873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FE3EC8A-43D5-405D-B235-D96F0D4E3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EC4B5D-EB31-4C72-9EA0-DB616E2C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22D-F682-4692-8D7F-857CAF682C48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0CA644-E48F-4187-9A84-412DA0A9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C46891-9BD4-424F-AF65-44DBA5F6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BA6-FE6D-4C55-AC29-916935263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95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1CA994-4823-4D66-8E71-574BB5EE4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27E4F51-ED68-4748-BA49-7FA4A9D71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1FF5CA-FB40-421B-8957-AB4C70FD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22D-F682-4692-8D7F-857CAF682C48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96AC7B-83D4-469F-A6A1-3CBCB29B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C593A8-202C-4428-8F1C-1C18380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BA6-FE6D-4C55-AC29-916935263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86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CB3482-2025-4B54-8602-151BF32CB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F4FE4E-2237-4E60-BB19-531F96C2A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95D315-D38D-494B-98D6-1A9969F93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22D-F682-4692-8D7F-857CAF682C48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51E8D7-3B5C-4B8A-AA68-A9C27080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88F8B2-C95E-4EC4-B01A-5A932AC5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BA6-FE6D-4C55-AC29-916935263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69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219A43-1515-4A35-860C-8B9229EA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FCC650-B8A2-49D2-8E04-29D606556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463DD9-1CBB-40AA-8899-3E189676A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22D-F682-4692-8D7F-857CAF682C48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B208AC-3F4F-4B63-8045-BE0554D1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1D49FB-786C-4AAF-9DB0-318E66CD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BA6-FE6D-4C55-AC29-916935263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41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1F1B11-9FB4-4981-B4C0-6AD0F93C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FFE61A-C783-4AD5-A8C6-AC6BCE954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2E9849-28E1-4F8E-A271-34D0FF66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22D-F682-4692-8D7F-857CAF682C48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29E5F2-4D1E-456E-8B10-75C8B695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6DFFC8-49D5-41B9-B906-9669CD75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BA6-FE6D-4C55-AC29-916935263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49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72AF42-1095-453C-ACD4-FB77A000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A18CF6-4383-477F-A0FD-8F15A8A18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6F0C64B-43DD-468B-AB9E-BBAA1D819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157957D-AB1F-445B-B290-25A75CF8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22D-F682-4692-8D7F-857CAF682C48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0DD309-2AE6-4400-8549-C4F5F936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18DD17-7292-4398-8039-3DB38F08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BA6-FE6D-4C55-AC29-916935263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95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BC5751-5B6E-4B01-9F5A-D82A559B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561EDD9-5A5D-4A64-88A1-8381FEC94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E42832-7F6C-41F9-9140-85BB62CD0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74A2744-ED7E-4CDE-9B5A-ECE09142A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F3CFD17-A6CD-455D-8984-57F3A018A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6821397-22D8-4CA2-9441-E89CCE7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22D-F682-4692-8D7F-857CAF682C48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3320DCD-EC1E-4E83-8972-09CD6A96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F3E7330-F8D6-4244-B0B7-5DC7A1627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BA6-FE6D-4C55-AC29-916935263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7839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B8E57-AF0C-426E-96DE-E818E7E9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164B71-B329-42BF-8D56-9E54EEC25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22D-F682-4692-8D7F-857CAF682C48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B60317D-9526-4243-85FF-61417FE9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098D5A9-1637-4869-A48A-001CC820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BA6-FE6D-4C55-AC29-916935263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17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1E9795E-013D-4136-A8E0-C647EB73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22D-F682-4692-8D7F-857CAF682C48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DDF0730-C97E-4648-8649-AAA5D118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E652C9-B3A8-49A0-8A6C-E2F1A10B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BA6-FE6D-4C55-AC29-916935263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95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8CE08A-14CF-4F7C-A717-E50456217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9D189B-AD3E-42F2-855A-20A18E6EF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51CD2AA-58FE-424B-B33A-6FD29CDB5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298589F-A6F1-49CA-8134-703FC1A8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22D-F682-4692-8D7F-857CAF682C48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BF74DAF-A06E-488E-B3A8-F2C86A30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AE4189D-04F1-4BF8-9B26-D882E423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BA6-FE6D-4C55-AC29-916935263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43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B14143-9B52-4A35-AFEB-326C9F94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8FF71C1-3F53-4C08-8506-A262D8A1F7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4459010-E652-47CE-9808-D75271EA8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EE8CEE5-AB0C-49F0-83C7-F25FA7A9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22D-F682-4692-8D7F-857CAF682C48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5588CC4-39F3-479B-BA56-26CC101C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EDB1E01-A89F-410A-9749-4781A18B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66BA6-FE6D-4C55-AC29-916935263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04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83F5BB1-AF23-4E51-B26D-26EE18EF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5F6F64-0AFD-4497-9203-E2C35C9B9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B43BFD-998F-4495-AB36-FDBCA9AE2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CA22D-F682-4692-8D7F-857CAF682C48}" type="datetimeFigureOut">
              <a:rPr lang="ko-KR" altLang="en-US" smtClean="0"/>
              <a:t>2021-04-05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E3573E-34EF-464D-A3D4-354696273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4DEF81-25F8-43FE-ABAB-3E76098E2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66BA6-FE6D-4C55-AC29-9169352635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76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12" Type="http://schemas.openxmlformats.org/officeDocument/2006/relationships/image" Target="../media/image3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svg"/><Relationship Id="rId4" Type="http://schemas.openxmlformats.org/officeDocument/2006/relationships/image" Target="../media/image22.sv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7.jpe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20.svg"/><Relationship Id="rId10" Type="http://schemas.openxmlformats.org/officeDocument/2006/relationships/image" Target="../media/image42.png"/><Relationship Id="rId4" Type="http://schemas.openxmlformats.org/officeDocument/2006/relationships/image" Target="../media/image19.png"/><Relationship Id="rId9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svg"/><Relationship Id="rId7" Type="http://schemas.openxmlformats.org/officeDocument/2006/relationships/image" Target="../media/image24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1B2441C-7AFE-43A7-87FE-3356A8078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09CCB2A-BF4A-45CB-82D0-6BAB6DCC4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701" y="2401250"/>
            <a:ext cx="4248318" cy="1952947"/>
          </a:xfrm>
          <a:noFill/>
        </p:spPr>
        <p:txBody>
          <a:bodyPr anchor="ctr">
            <a:normAutofit/>
          </a:bodyPr>
          <a:lstStyle/>
          <a:p>
            <a:r>
              <a:rPr lang="ko-KR" altLang="en-US" sz="3600" dirty="0">
                <a:solidFill>
                  <a:srgbClr val="080808"/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rPr>
              <a:t>한국의 독도 수호</a:t>
            </a:r>
            <a:br>
              <a:rPr lang="en-US" altLang="ko-KR" sz="3600" dirty="0">
                <a:solidFill>
                  <a:srgbClr val="080808"/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rPr>
            </a:br>
            <a:r>
              <a:rPr lang="ko-KR" altLang="en-US" sz="3600" dirty="0">
                <a:solidFill>
                  <a:srgbClr val="080808"/>
                </a:solidFill>
                <a:latin typeface="아리따-돋움4.0(OTF)-SemiBold" panose="02020603020101020101" pitchFamily="18" charset="-127"/>
                <a:ea typeface="아리따-돋움4.0(OTF)-SemiBold" panose="02020603020101020101" pitchFamily="18" charset="-127"/>
              </a:rPr>
              <a:t>방안과 그 역사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944EC19-EDAE-4CDF-A00C-2E185D08E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1566" y="4147703"/>
            <a:ext cx="2442690" cy="915772"/>
          </a:xfrm>
          <a:noFill/>
        </p:spPr>
        <p:txBody>
          <a:bodyPr>
            <a:normAutofit fontScale="92500" lnSpcReduction="10000"/>
          </a:bodyPr>
          <a:lstStyle/>
          <a:p>
            <a:endParaRPr lang="en-US" altLang="ko-KR" sz="1300" dirty="0">
              <a:solidFill>
                <a:srgbClr val="080808"/>
              </a:solidFill>
            </a:endParaRPr>
          </a:p>
          <a:p>
            <a:r>
              <a:rPr lang="en-US" altLang="ko-KR" sz="1800" dirty="0">
                <a:solidFill>
                  <a:srgbClr val="080808"/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21635495</a:t>
            </a:r>
          </a:p>
          <a:p>
            <a:r>
              <a:rPr lang="ko-KR" altLang="en-US" sz="1800" dirty="0">
                <a:solidFill>
                  <a:srgbClr val="080808"/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 국어교육과 이찬우</a:t>
            </a:r>
            <a:endParaRPr lang="en-US" altLang="ko-KR" sz="1800" dirty="0">
              <a:solidFill>
                <a:srgbClr val="080808"/>
              </a:solidFill>
              <a:latin typeface="아리따-돋움4.0(OTF)-Light" panose="02020603020101020101" pitchFamily="18" charset="-127"/>
              <a:ea typeface="아리따-돋움4.0(OTF)-Light" panose="02020603020101020101" pitchFamily="18" charset="-127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F31B1A-1BB2-47DE-B18A-424413A9D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2051" y="1189367"/>
            <a:ext cx="1827638" cy="18276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FDBB0E-6648-40FA-8EA9-F5E39D798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599177" y="1361513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51582" y="-621194"/>
            <a:ext cx="2495927" cy="1767670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36578" y="419910"/>
            <a:ext cx="1130961" cy="1130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D9E8922-1B3D-4020-A05C-C539C0C5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35024" y="4167722"/>
            <a:ext cx="1079965" cy="107996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64EBB-920B-4259-AC3A-6F286FAF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011922" y="4095164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5097" y="3345077"/>
            <a:ext cx="1316404" cy="131640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17113" y="4226109"/>
            <a:ext cx="586534" cy="58653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241090" y="5965012"/>
            <a:ext cx="696678" cy="6966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5870" y="5837885"/>
            <a:ext cx="2055357" cy="102767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8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60103C4-C003-4FF1-852C-3BC3E5C0E181}"/>
              </a:ext>
            </a:extLst>
          </p:cNvPr>
          <p:cNvSpPr txBox="1"/>
          <p:nvPr/>
        </p:nvSpPr>
        <p:spPr>
          <a:xfrm>
            <a:off x="1178830" y="243786"/>
            <a:ext cx="297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2. 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독도의용수비대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93545F-1908-4596-BDC1-1BD3CA9F1BB1}"/>
              </a:ext>
            </a:extLst>
          </p:cNvPr>
          <p:cNvSpPr txBox="1"/>
          <p:nvPr/>
        </p:nvSpPr>
        <p:spPr>
          <a:xfrm>
            <a:off x="5911766" y="1274420"/>
            <a:ext cx="5783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1952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년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1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월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18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일 이승만 대통령에 의해 선포된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r>
              <a: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울릉도</a:t>
            </a:r>
            <a:r>
              <a:rPr lang="en-US" altLang="ko-KR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독도를 포함한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 주권 보호 경계선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.</a:t>
            </a:r>
          </a:p>
          <a:p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r>
              <a: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국제관계상 합법적인 조치</a:t>
            </a:r>
            <a:r>
              <a:rPr lang="en-US" altLang="ko-KR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.</a:t>
            </a:r>
            <a:endParaRPr lang="ko-KR" altLang="en-US" sz="2000" dirty="0">
              <a:solidFill>
                <a:srgbClr val="FF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pic>
        <p:nvPicPr>
          <p:cNvPr id="5124" name="Picture 4" descr="평화선 - 나무위키">
            <a:extLst>
              <a:ext uri="{FF2B5EF4-FFF2-40B4-BE49-F238E27FC236}">
                <a16:creationId xmlns:a16="http://schemas.microsoft.com/office/drawing/2014/main" id="{F583D333-440D-485F-AE33-5BC6821C8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68" y="1392949"/>
            <a:ext cx="4055786" cy="496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18D1A8-2CD5-4697-8DCE-FE512E227747}"/>
              </a:ext>
            </a:extLst>
          </p:cNvPr>
          <p:cNvSpPr txBox="1"/>
          <p:nvPr/>
        </p:nvSpPr>
        <p:spPr>
          <a:xfrm>
            <a:off x="1400176" y="833448"/>
            <a:ext cx="3876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(1)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이승만 라인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95DCE89-4F00-4445-8C41-686C09F597D3}"/>
              </a:ext>
            </a:extLst>
          </p:cNvPr>
          <p:cNvGrpSpPr/>
          <p:nvPr/>
        </p:nvGrpSpPr>
        <p:grpSpPr>
          <a:xfrm>
            <a:off x="8316836" y="4921860"/>
            <a:ext cx="1323439" cy="1704013"/>
            <a:chOff x="8316836" y="4921860"/>
            <a:chExt cx="1323439" cy="170401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569315-268B-44B5-81C5-352F9647BAD2}"/>
                </a:ext>
              </a:extLst>
            </p:cNvPr>
            <p:cNvSpPr txBox="1"/>
            <p:nvPr/>
          </p:nvSpPr>
          <p:spPr>
            <a:xfrm>
              <a:off x="8637602" y="6225763"/>
              <a:ext cx="6903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독도</a:t>
              </a:r>
            </a:p>
          </p:txBody>
        </p:sp>
        <p:pic>
          <p:nvPicPr>
            <p:cNvPr id="9" name="그래픽 8" descr="열대 장면 윤곽선">
              <a:extLst>
                <a:ext uri="{FF2B5EF4-FFF2-40B4-BE49-F238E27FC236}">
                  <a16:creationId xmlns:a16="http://schemas.microsoft.com/office/drawing/2014/main" id="{4B728CA9-6408-44D1-B15E-441D12062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316836" y="4921860"/>
              <a:ext cx="1323439" cy="1323439"/>
            </a:xfrm>
            <a:prstGeom prst="rect">
              <a:avLst/>
            </a:prstGeom>
          </p:spPr>
        </p:pic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F28A689C-0021-4FC5-B311-6FCF5539F9B6}"/>
              </a:ext>
            </a:extLst>
          </p:cNvPr>
          <p:cNvGrpSpPr/>
          <p:nvPr/>
        </p:nvGrpSpPr>
        <p:grpSpPr>
          <a:xfrm>
            <a:off x="6393788" y="4460353"/>
            <a:ext cx="2017295" cy="1284081"/>
            <a:chOff x="6393788" y="4460353"/>
            <a:chExt cx="2017295" cy="1284081"/>
          </a:xfrm>
        </p:grpSpPr>
        <p:pic>
          <p:nvPicPr>
            <p:cNvPr id="15" name="그래픽 14" descr="망치1 단색으로 채워진">
              <a:extLst>
                <a:ext uri="{FF2B5EF4-FFF2-40B4-BE49-F238E27FC236}">
                  <a16:creationId xmlns:a16="http://schemas.microsoft.com/office/drawing/2014/main" id="{C41529A2-606F-4008-8270-1BAA78326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02436" y="4830034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87870F-A409-439B-B81F-DAA3A5B2522A}"/>
                </a:ext>
              </a:extLst>
            </p:cNvPr>
            <p:cNvSpPr txBox="1"/>
            <p:nvPr/>
          </p:nvSpPr>
          <p:spPr>
            <a:xfrm rot="20458900">
              <a:off x="6393788" y="4460353"/>
              <a:ext cx="20172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rgbClr val="FF0000"/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어민 위령비 파괴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CB68A551-2D9C-4E82-BBB2-5F8A01CF9D55}"/>
              </a:ext>
            </a:extLst>
          </p:cNvPr>
          <p:cNvGrpSpPr/>
          <p:nvPr/>
        </p:nvGrpSpPr>
        <p:grpSpPr>
          <a:xfrm>
            <a:off x="9639999" y="4460352"/>
            <a:ext cx="1829350" cy="1284082"/>
            <a:chOff x="9639999" y="4460352"/>
            <a:chExt cx="1829350" cy="1284082"/>
          </a:xfrm>
        </p:grpSpPr>
        <p:pic>
          <p:nvPicPr>
            <p:cNvPr id="11" name="그래픽 10" descr="경고 단색으로 채워진">
              <a:extLst>
                <a:ext uri="{FF2B5EF4-FFF2-40B4-BE49-F238E27FC236}">
                  <a16:creationId xmlns:a16="http://schemas.microsoft.com/office/drawing/2014/main" id="{0AB9ECAC-99C7-4ACD-A7AF-5B3264DFF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32628" y="4830034"/>
              <a:ext cx="914400" cy="9144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2C5701-F876-492E-A86B-EB124611EAC7}"/>
                </a:ext>
              </a:extLst>
            </p:cNvPr>
            <p:cNvSpPr txBox="1"/>
            <p:nvPr/>
          </p:nvSpPr>
          <p:spPr>
            <a:xfrm rot="955826">
              <a:off x="9639999" y="4460352"/>
              <a:ext cx="1829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>
                  <a:solidFill>
                    <a:srgbClr val="FF0000"/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일본 영토 표지</a:t>
              </a:r>
              <a:endPara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E57022F-61FD-486C-BDC7-79C0CFC592FB}"/>
              </a:ext>
            </a:extLst>
          </p:cNvPr>
          <p:cNvGrpSpPr/>
          <p:nvPr/>
        </p:nvGrpSpPr>
        <p:grpSpPr>
          <a:xfrm>
            <a:off x="7564285" y="2996856"/>
            <a:ext cx="2776430" cy="1770105"/>
            <a:chOff x="7564285" y="2996856"/>
            <a:chExt cx="2776430" cy="1770105"/>
          </a:xfrm>
        </p:grpSpPr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30FF3835-5684-415E-BEAD-831DD5ED8626}"/>
                </a:ext>
              </a:extLst>
            </p:cNvPr>
            <p:cNvGrpSpPr/>
            <p:nvPr/>
          </p:nvGrpSpPr>
          <p:grpSpPr>
            <a:xfrm>
              <a:off x="7564285" y="2996856"/>
              <a:ext cx="2776430" cy="1220128"/>
              <a:chOff x="7564285" y="2996856"/>
              <a:chExt cx="2776430" cy="1220128"/>
            </a:xfrm>
          </p:grpSpPr>
          <p:grpSp>
            <p:nvGrpSpPr>
              <p:cNvPr id="25" name="그룹 24">
                <a:extLst>
                  <a:ext uri="{FF2B5EF4-FFF2-40B4-BE49-F238E27FC236}">
                    <a16:creationId xmlns:a16="http://schemas.microsoft.com/office/drawing/2014/main" id="{814BA72A-0442-4BF3-BAB4-EFD8E5B63167}"/>
                  </a:ext>
                </a:extLst>
              </p:cNvPr>
              <p:cNvGrpSpPr/>
              <p:nvPr/>
            </p:nvGrpSpPr>
            <p:grpSpPr>
              <a:xfrm>
                <a:off x="8421218" y="3293076"/>
                <a:ext cx="1050834" cy="923908"/>
                <a:chOff x="8411410" y="3495664"/>
                <a:chExt cx="1050834" cy="923908"/>
              </a:xfrm>
            </p:grpSpPr>
            <p:pic>
              <p:nvPicPr>
                <p:cNvPr id="17" name="그래픽 16" descr="검 단색으로 채워진">
                  <a:extLst>
                    <a:ext uri="{FF2B5EF4-FFF2-40B4-BE49-F238E27FC236}">
                      <a16:creationId xmlns:a16="http://schemas.microsoft.com/office/drawing/2014/main" id="{2C546B52-26D0-4260-9861-43AE1E4369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11410" y="3505172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4" name="그래픽 23" descr="검 윤곽선">
                  <a:extLst>
                    <a:ext uri="{FF2B5EF4-FFF2-40B4-BE49-F238E27FC236}">
                      <a16:creationId xmlns:a16="http://schemas.microsoft.com/office/drawing/2014/main" id="{4F46082F-488C-40D7-AE68-ED99E3001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8547844" y="3495664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7C0466-4E19-4C8A-9818-8EF984813B24}"/>
                  </a:ext>
                </a:extLst>
              </p:cNvPr>
              <p:cNvSpPr txBox="1"/>
              <p:nvPr/>
            </p:nvSpPr>
            <p:spPr>
              <a:xfrm>
                <a:off x="7564285" y="2996856"/>
                <a:ext cx="27764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>
                    <a:solidFill>
                      <a:srgbClr val="0070C0"/>
                    </a:solidFill>
                    <a:latin typeface="아리따-돋움4.0(OTF)-Bold" panose="02020603020101020101" pitchFamily="18" charset="-127"/>
                    <a:ea typeface="아리따-돋움4.0(OTF)-Bold" panose="02020603020101020101" pitchFamily="18" charset="-127"/>
                  </a:rPr>
                  <a:t>남한</a:t>
                </a:r>
                <a:r>
                  <a:rPr lang="ko-KR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아리따-돋움4.0(OTF)-Bold" panose="02020603020101020101" pitchFamily="18" charset="-127"/>
                    <a:ea typeface="아리따-돋움4.0(OTF)-Bold" panose="02020603020101020101" pitchFamily="18" charset="-127"/>
                  </a:rPr>
                  <a:t>과</a:t>
                </a:r>
                <a:r>
                  <a:rPr lang="ko-KR" altLang="en-US" sz="2000" dirty="0">
                    <a:solidFill>
                      <a:srgbClr val="FF0000"/>
                    </a:solidFill>
                    <a:latin typeface="아리따-돋움4.0(OTF)-Bold" panose="02020603020101020101" pitchFamily="18" charset="-127"/>
                    <a:ea typeface="아리따-돋움4.0(OTF)-Bold" panose="02020603020101020101" pitchFamily="18" charset="-127"/>
                  </a:rPr>
                  <a:t> 북한</a:t>
                </a:r>
                <a:r>
                  <a:rPr lang="ko-KR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아리따-돋움4.0(OTF)-Bold" panose="02020603020101020101" pitchFamily="18" charset="-127"/>
                    <a:ea typeface="아리따-돋움4.0(OTF)-Bold" panose="02020603020101020101" pitchFamily="18" charset="-127"/>
                  </a:rPr>
                  <a:t>의</a:t>
                </a:r>
                <a:r>
                  <a:rPr lang="ko-KR" altLang="en-US" sz="2000" dirty="0">
                    <a:solidFill>
                      <a:srgbClr val="FF0000"/>
                    </a:solidFill>
                    <a:latin typeface="아리따-돋움4.0(OTF)-Bold" panose="02020603020101020101" pitchFamily="18" charset="-127"/>
                    <a:ea typeface="아리따-돋움4.0(OTF)-Bold" panose="02020603020101020101" pitchFamily="18" charset="-127"/>
                  </a:rPr>
                  <a:t> </a:t>
                </a:r>
                <a:r>
                  <a:rPr lang="ko-KR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아리따-돋움4.0(OTF)-Bold" panose="02020603020101020101" pitchFamily="18" charset="-127"/>
                    <a:ea typeface="아리따-돋움4.0(OTF)-Bold" panose="02020603020101020101" pitchFamily="18" charset="-127"/>
                  </a:rPr>
                  <a:t>한국전쟁</a:t>
                </a:r>
              </a:p>
            </p:txBody>
          </p:sp>
        </p:grpSp>
        <p:sp>
          <p:nvSpPr>
            <p:cNvPr id="27" name="화살표: 아래쪽 26">
              <a:extLst>
                <a:ext uri="{FF2B5EF4-FFF2-40B4-BE49-F238E27FC236}">
                  <a16:creationId xmlns:a16="http://schemas.microsoft.com/office/drawing/2014/main" id="{DBA4F5F0-2122-4AF2-8435-30B5264484EC}"/>
                </a:ext>
              </a:extLst>
            </p:cNvPr>
            <p:cNvSpPr/>
            <p:nvPr/>
          </p:nvSpPr>
          <p:spPr>
            <a:xfrm>
              <a:off x="8844310" y="4352866"/>
              <a:ext cx="240415" cy="414095"/>
            </a:xfrm>
            <a:prstGeom prst="down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순서도: 대체 처리 41">
            <a:extLst>
              <a:ext uri="{FF2B5EF4-FFF2-40B4-BE49-F238E27FC236}">
                <a16:creationId xmlns:a16="http://schemas.microsoft.com/office/drawing/2014/main" id="{077DB88D-2CD8-45E9-A44B-9488CC3C6F5B}"/>
              </a:ext>
            </a:extLst>
          </p:cNvPr>
          <p:cNvSpPr/>
          <p:nvPr/>
        </p:nvSpPr>
        <p:spPr>
          <a:xfrm>
            <a:off x="3219279" y="2872170"/>
            <a:ext cx="6328747" cy="1402136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“</a:t>
            </a:r>
            <a:r>
              <a:rPr lang="ko-KR" altLang="en-US" sz="2400" b="1" i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전쟁의 혼란 속 자주적 방어의 필요성</a:t>
            </a:r>
            <a:r>
              <a:rPr lang="en-US" altLang="ko-KR" sz="2400" b="1" i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697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86B33D6-2F88-4297-A58F-961B71AF73BB}"/>
              </a:ext>
            </a:extLst>
          </p:cNvPr>
          <p:cNvSpPr txBox="1"/>
          <p:nvPr/>
        </p:nvSpPr>
        <p:spPr>
          <a:xfrm>
            <a:off x="1379849" y="401015"/>
            <a:ext cx="302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(2)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독도의용수비대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DAEA4E8-5983-4C28-97AF-FE3ACBF1F1E5}"/>
              </a:ext>
            </a:extLst>
          </p:cNvPr>
          <p:cNvGrpSpPr/>
          <p:nvPr/>
        </p:nvGrpSpPr>
        <p:grpSpPr>
          <a:xfrm>
            <a:off x="1661019" y="985307"/>
            <a:ext cx="9504728" cy="3203971"/>
            <a:chOff x="1661019" y="985307"/>
            <a:chExt cx="9504728" cy="32039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222344-5B81-4C5D-8F06-79BC6D1283F2}"/>
                </a:ext>
              </a:extLst>
            </p:cNvPr>
            <p:cNvSpPr txBox="1"/>
            <p:nvPr/>
          </p:nvSpPr>
          <p:spPr>
            <a:xfrm>
              <a:off x="6805803" y="1644894"/>
              <a:ext cx="4359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- 1953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년 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4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월 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20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일 </a:t>
              </a:r>
              <a:r>
                <a:rPr lang="ko-KR" altLang="en-US" sz="2000" dirty="0" err="1">
                  <a:solidFill>
                    <a:srgbClr val="FF0000"/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홍순칠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 중심 결성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  <p:pic>
          <p:nvPicPr>
            <p:cNvPr id="15" name="_x849227616">
              <a:extLst>
                <a:ext uri="{FF2B5EF4-FFF2-40B4-BE49-F238E27FC236}">
                  <a16:creationId xmlns:a16="http://schemas.microsoft.com/office/drawing/2014/main" id="{C9A72D94-4973-48D3-9221-EFB0EE156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298" y="985307"/>
              <a:ext cx="4540250" cy="2792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229A87-C15C-441B-B06D-FFAE5E7551A6}"/>
                </a:ext>
              </a:extLst>
            </p:cNvPr>
            <p:cNvSpPr txBox="1"/>
            <p:nvPr/>
          </p:nvSpPr>
          <p:spPr>
            <a:xfrm>
              <a:off x="1661019" y="3819946"/>
              <a:ext cx="3397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↑ 독도의용수비대의 사진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16AB72-E82D-4E44-9CB1-F00542D62BF5}"/>
                </a:ext>
              </a:extLst>
            </p:cNvPr>
            <p:cNvSpPr txBox="1"/>
            <p:nvPr/>
          </p:nvSpPr>
          <p:spPr>
            <a:xfrm>
              <a:off x="6805803" y="2196006"/>
              <a:ext cx="4359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- 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한국전쟁 초기 참전 경력 청년들 다수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EC43D9-61BE-4190-8CD1-0D403CE364D4}"/>
                </a:ext>
              </a:extLst>
            </p:cNvPr>
            <p:cNvSpPr txBox="1"/>
            <p:nvPr/>
          </p:nvSpPr>
          <p:spPr>
            <a:xfrm>
              <a:off x="6805803" y="2760299"/>
              <a:ext cx="4359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- 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박격포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, 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중기관총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, M1 </a:t>
              </a:r>
              <a:r>
                <a:rPr lang="ko-KR" alt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카빈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 등 무장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3C0E1E3-169E-440C-9023-4B17C501F6EC}"/>
              </a:ext>
            </a:extLst>
          </p:cNvPr>
          <p:cNvGrpSpPr/>
          <p:nvPr/>
        </p:nvGrpSpPr>
        <p:grpSpPr>
          <a:xfrm>
            <a:off x="4084419" y="4351862"/>
            <a:ext cx="1888541" cy="2050959"/>
            <a:chOff x="4084419" y="4351862"/>
            <a:chExt cx="1888541" cy="2050959"/>
          </a:xfrm>
        </p:grpSpPr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09C474F0-9583-401C-A84A-F3161DB485E1}"/>
                </a:ext>
              </a:extLst>
            </p:cNvPr>
            <p:cNvSpPr/>
            <p:nvPr/>
          </p:nvSpPr>
          <p:spPr>
            <a:xfrm>
              <a:off x="4084419" y="4623916"/>
              <a:ext cx="1756387" cy="17789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일본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영토 표지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파괴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  <p:pic>
          <p:nvPicPr>
            <p:cNvPr id="35" name="그래픽 34" descr="망치1 단색으로 채워진">
              <a:extLst>
                <a:ext uri="{FF2B5EF4-FFF2-40B4-BE49-F238E27FC236}">
                  <a16:creationId xmlns:a16="http://schemas.microsoft.com/office/drawing/2014/main" id="{39339615-F3E7-49D7-B3C8-207975D07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58560" y="4351862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837F223A-C4F1-4B4D-AE32-68B53EB94867}"/>
              </a:ext>
            </a:extLst>
          </p:cNvPr>
          <p:cNvGrpSpPr/>
          <p:nvPr/>
        </p:nvGrpSpPr>
        <p:grpSpPr>
          <a:xfrm>
            <a:off x="1603402" y="4623918"/>
            <a:ext cx="2113837" cy="1921592"/>
            <a:chOff x="1603402" y="4623918"/>
            <a:chExt cx="2113837" cy="1921592"/>
          </a:xfrm>
        </p:grpSpPr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DC01FCD1-7E7F-4F7A-A5BD-D40716203538}"/>
                </a:ext>
              </a:extLst>
            </p:cNvPr>
            <p:cNvSpPr/>
            <p:nvPr/>
          </p:nvSpPr>
          <p:spPr>
            <a:xfrm>
              <a:off x="1603402" y="4623918"/>
              <a:ext cx="1756387" cy="17789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울릉도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어민 보호</a:t>
              </a:r>
              <a:r>
                <a:rPr lang="en-US" altLang="ko-KR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,</a:t>
              </a:r>
            </a:p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무단 침입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일본인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축출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  <p:pic>
          <p:nvPicPr>
            <p:cNvPr id="9" name="그래픽 8" descr="금지 표지 단색으로 채워진">
              <a:extLst>
                <a:ext uri="{FF2B5EF4-FFF2-40B4-BE49-F238E27FC236}">
                  <a16:creationId xmlns:a16="http://schemas.microsoft.com/office/drawing/2014/main" id="{CC4FE2EA-1BEA-4286-BB6E-3F1EB08BF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02839" y="5631110"/>
              <a:ext cx="914400" cy="914400"/>
            </a:xfrm>
            <a:prstGeom prst="rect">
              <a:avLst/>
            </a:prstGeom>
          </p:spPr>
        </p:pic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B0865A75-5EC8-48C0-AC60-216D106610CA}"/>
              </a:ext>
            </a:extLst>
          </p:cNvPr>
          <p:cNvGrpSpPr/>
          <p:nvPr/>
        </p:nvGrpSpPr>
        <p:grpSpPr>
          <a:xfrm>
            <a:off x="9272558" y="4623916"/>
            <a:ext cx="2573428" cy="1965785"/>
            <a:chOff x="9272558" y="4623916"/>
            <a:chExt cx="2573428" cy="1965785"/>
          </a:xfrm>
        </p:grpSpPr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EC96B512-EFC6-4A6D-9220-F575D9BDEA12}"/>
                </a:ext>
              </a:extLst>
            </p:cNvPr>
            <p:cNvSpPr/>
            <p:nvPr/>
          </p:nvSpPr>
          <p:spPr>
            <a:xfrm>
              <a:off x="9272558" y="4623916"/>
              <a:ext cx="1659028" cy="16802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독도</a:t>
              </a:r>
              <a:endParaRPr lang="en-US" altLang="ko-KR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ko-KR" altLang="en-US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경비대</a:t>
              </a:r>
              <a:endParaRPr lang="en-US" altLang="ko-KR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ko-KR" altLang="en-US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상주</a:t>
              </a:r>
              <a:endParaRPr lang="en-US" altLang="ko-KR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  <p:pic>
          <p:nvPicPr>
            <p:cNvPr id="34" name="그래픽 33" descr="열대 장면 윤곽선">
              <a:extLst>
                <a:ext uri="{FF2B5EF4-FFF2-40B4-BE49-F238E27FC236}">
                  <a16:creationId xmlns:a16="http://schemas.microsoft.com/office/drawing/2014/main" id="{FB36F483-42A3-4670-87FB-E142ADB4A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203237" y="5266262"/>
              <a:ext cx="1323439" cy="1323439"/>
            </a:xfrm>
            <a:prstGeom prst="rect">
              <a:avLst/>
            </a:prstGeom>
          </p:spPr>
        </p:pic>
        <p:pic>
          <p:nvPicPr>
            <p:cNvPr id="36" name="그래픽 35" descr="군인 남성 단색으로 채워진">
              <a:extLst>
                <a:ext uri="{FF2B5EF4-FFF2-40B4-BE49-F238E27FC236}">
                  <a16:creationId xmlns:a16="http://schemas.microsoft.com/office/drawing/2014/main" id="{1E1C8E69-D5BE-4714-851A-787F31F51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931586" y="5373355"/>
              <a:ext cx="914400" cy="914400"/>
            </a:xfrm>
            <a:prstGeom prst="rect">
              <a:avLst/>
            </a:prstGeom>
          </p:spPr>
        </p:pic>
      </p:grpSp>
      <p:sp>
        <p:nvSpPr>
          <p:cNvPr id="37" name="화살표: 오른쪽 36">
            <a:extLst>
              <a:ext uri="{FF2B5EF4-FFF2-40B4-BE49-F238E27FC236}">
                <a16:creationId xmlns:a16="http://schemas.microsoft.com/office/drawing/2014/main" id="{5369C72E-D4E2-4F98-9966-BFDE7CD10231}"/>
              </a:ext>
            </a:extLst>
          </p:cNvPr>
          <p:cNvSpPr/>
          <p:nvPr/>
        </p:nvSpPr>
        <p:spPr>
          <a:xfrm>
            <a:off x="8539423" y="5313313"/>
            <a:ext cx="545284" cy="4001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88A6D217-578B-48AD-B51D-F2A766657AFC}"/>
              </a:ext>
            </a:extLst>
          </p:cNvPr>
          <p:cNvGrpSpPr/>
          <p:nvPr/>
        </p:nvGrpSpPr>
        <p:grpSpPr>
          <a:xfrm>
            <a:off x="6565436" y="4623916"/>
            <a:ext cx="2112032" cy="1921594"/>
            <a:chOff x="6565436" y="4623916"/>
            <a:chExt cx="2112032" cy="1921594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147B18AA-6E4A-45E9-8493-E32C2F3FB33B}"/>
                </a:ext>
              </a:extLst>
            </p:cNvPr>
            <p:cNvSpPr/>
            <p:nvPr/>
          </p:nvSpPr>
          <p:spPr>
            <a:xfrm>
              <a:off x="6565436" y="4623916"/>
              <a:ext cx="1756387" cy="177890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일본 해상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보안청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순시선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격퇴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  <p:pic>
          <p:nvPicPr>
            <p:cNvPr id="6" name="그래픽 5" descr="유람선 단색으로 채워진">
              <a:extLst>
                <a:ext uri="{FF2B5EF4-FFF2-40B4-BE49-F238E27FC236}">
                  <a16:creationId xmlns:a16="http://schemas.microsoft.com/office/drawing/2014/main" id="{68305AC0-86A6-4C33-A14A-4C5F239EE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763068" y="563111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68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4D815F1A-2EBD-47F0-990E-87B281895962}"/>
              </a:ext>
            </a:extLst>
          </p:cNvPr>
          <p:cNvGrpSpPr/>
          <p:nvPr/>
        </p:nvGrpSpPr>
        <p:grpSpPr>
          <a:xfrm>
            <a:off x="1314104" y="519070"/>
            <a:ext cx="4840449" cy="3816917"/>
            <a:chOff x="1314104" y="519070"/>
            <a:chExt cx="4840449" cy="3816917"/>
          </a:xfrm>
        </p:grpSpPr>
        <p:pic>
          <p:nvPicPr>
            <p:cNvPr id="8194" name="Picture 2" descr="독도의용수비대">
              <a:extLst>
                <a:ext uri="{FF2B5EF4-FFF2-40B4-BE49-F238E27FC236}">
                  <a16:creationId xmlns:a16="http://schemas.microsoft.com/office/drawing/2014/main" id="{606C8BA7-21AA-43D1-996D-899D1EA24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589" y="519070"/>
              <a:ext cx="4535480" cy="330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922DF00-77C4-46AB-8F13-8DD52B3FCBB1}"/>
                </a:ext>
              </a:extLst>
            </p:cNvPr>
            <p:cNvSpPr txBox="1"/>
            <p:nvPr/>
          </p:nvSpPr>
          <p:spPr>
            <a:xfrm>
              <a:off x="1314104" y="3966655"/>
              <a:ext cx="4840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↑ </a:t>
              </a:r>
              <a:r>
                <a:rPr lang="ko-KR" altLang="en-US" dirty="0" err="1"/>
                <a:t>독도의용수비대가</a:t>
              </a:r>
              <a:r>
                <a:rPr lang="ko-KR" altLang="en-US" dirty="0"/>
                <a:t> 새긴 대한민국 </a:t>
              </a:r>
              <a:r>
                <a:rPr lang="ko-KR" altLang="en-US" dirty="0" err="1"/>
                <a:t>영토비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939C10A-9729-4E08-B5A2-608A64F1FDD6}"/>
              </a:ext>
            </a:extLst>
          </p:cNvPr>
          <p:cNvGrpSpPr/>
          <p:nvPr/>
        </p:nvGrpSpPr>
        <p:grpSpPr>
          <a:xfrm>
            <a:off x="6524375" y="2858938"/>
            <a:ext cx="5065200" cy="3767241"/>
            <a:chOff x="6524375" y="2858938"/>
            <a:chExt cx="5065200" cy="3767241"/>
          </a:xfrm>
        </p:grpSpPr>
        <p:pic>
          <p:nvPicPr>
            <p:cNvPr id="8196" name="Picture 4">
              <a:extLst>
                <a:ext uri="{FF2B5EF4-FFF2-40B4-BE49-F238E27FC236}">
                  <a16:creationId xmlns:a16="http://schemas.microsoft.com/office/drawing/2014/main" id="{5C8B1C82-45A2-46BA-8850-4E931B27C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375" y="3320549"/>
              <a:ext cx="5065200" cy="330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C79311-E3C9-4DD0-AC49-44965EAD7559}"/>
                </a:ext>
              </a:extLst>
            </p:cNvPr>
            <p:cNvSpPr txBox="1"/>
            <p:nvPr/>
          </p:nvSpPr>
          <p:spPr>
            <a:xfrm>
              <a:off x="6524375" y="2858938"/>
              <a:ext cx="4840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↓ 나무에 </a:t>
              </a:r>
              <a:r>
                <a:rPr lang="ko-KR" altLang="en-US" dirty="0" err="1"/>
                <a:t>검은칠을</a:t>
              </a:r>
              <a:r>
                <a:rPr lang="ko-KR" altLang="en-US" dirty="0"/>
                <a:t> 해 만든 위장 대포</a:t>
              </a:r>
              <a:r>
                <a:rPr lang="en-US" altLang="ko-KR" dirty="0"/>
                <a:t> </a:t>
              </a:r>
              <a:r>
                <a:rPr lang="ko-KR" altLang="en-US" dirty="0"/>
                <a:t>모형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2575240-6B89-4891-AD59-1B828485BCE1}"/>
              </a:ext>
            </a:extLst>
          </p:cNvPr>
          <p:cNvGrpSpPr/>
          <p:nvPr/>
        </p:nvGrpSpPr>
        <p:grpSpPr>
          <a:xfrm>
            <a:off x="1314104" y="4546834"/>
            <a:ext cx="4405129" cy="2079346"/>
            <a:chOff x="1314104" y="4546834"/>
            <a:chExt cx="4405129" cy="2079346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A2435EF5-AD37-415D-BCE8-B5F7C102EF11}"/>
                </a:ext>
              </a:extLst>
            </p:cNvPr>
            <p:cNvSpPr/>
            <p:nvPr/>
          </p:nvSpPr>
          <p:spPr>
            <a:xfrm>
              <a:off x="1314104" y="4546834"/>
              <a:ext cx="2063583" cy="207934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미역채취</a:t>
              </a:r>
              <a:r>
                <a:rPr lang="en-US" altLang="ko-KR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,</a:t>
              </a:r>
            </a:p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어업활동 등 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전란 중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자급자족식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생계유지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  <p:pic>
          <p:nvPicPr>
            <p:cNvPr id="25" name="그래픽 24" descr="열대 장면 윤곽선">
              <a:extLst>
                <a:ext uri="{FF2B5EF4-FFF2-40B4-BE49-F238E27FC236}">
                  <a16:creationId xmlns:a16="http://schemas.microsoft.com/office/drawing/2014/main" id="{154D6B81-F9B3-4A01-BE0B-B29DAF243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55371" y="5015491"/>
              <a:ext cx="1323439" cy="1323439"/>
            </a:xfrm>
            <a:prstGeom prst="rect">
              <a:avLst/>
            </a:prstGeom>
          </p:spPr>
        </p:pic>
        <p:pic>
          <p:nvPicPr>
            <p:cNvPr id="5" name="그래픽 4" descr="어류 단색으로 채워진">
              <a:extLst>
                <a:ext uri="{FF2B5EF4-FFF2-40B4-BE49-F238E27FC236}">
                  <a16:creationId xmlns:a16="http://schemas.microsoft.com/office/drawing/2014/main" id="{1B027D9A-8FA1-4984-B40F-43B455604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70571" y="4762810"/>
              <a:ext cx="914400" cy="914400"/>
            </a:xfrm>
            <a:prstGeom prst="rect">
              <a:avLst/>
            </a:prstGeom>
          </p:spPr>
        </p:pic>
        <p:pic>
          <p:nvPicPr>
            <p:cNvPr id="14" name="그래픽 13" descr="해조류 단색으로 채워진">
              <a:extLst>
                <a:ext uri="{FF2B5EF4-FFF2-40B4-BE49-F238E27FC236}">
                  <a16:creationId xmlns:a16="http://schemas.microsoft.com/office/drawing/2014/main" id="{705D7C53-C98D-4CE9-92C5-C489B8E95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04833" y="5365246"/>
              <a:ext cx="914400" cy="914400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010244E-8A02-4532-AD6E-3227DA84AC1B}"/>
              </a:ext>
            </a:extLst>
          </p:cNvPr>
          <p:cNvGrpSpPr/>
          <p:nvPr/>
        </p:nvGrpSpPr>
        <p:grpSpPr>
          <a:xfrm>
            <a:off x="6409715" y="523505"/>
            <a:ext cx="5179860" cy="2211556"/>
            <a:chOff x="6409715" y="523505"/>
            <a:chExt cx="5179860" cy="2211556"/>
          </a:xfrm>
        </p:grpSpPr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6FAA4C0E-064B-4887-A42C-F4E6DBD446F5}"/>
                </a:ext>
              </a:extLst>
            </p:cNvPr>
            <p:cNvSpPr/>
            <p:nvPr/>
          </p:nvSpPr>
          <p:spPr>
            <a:xfrm>
              <a:off x="9406011" y="523505"/>
              <a:ext cx="2183564" cy="22115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일본 순시선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en-US" altLang="ko-KR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3</a:t>
              </a:r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척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항공기 </a:t>
              </a:r>
              <a:r>
                <a:rPr lang="en-US" altLang="ko-KR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1</a:t>
              </a:r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대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pPr algn="ctr"/>
              <a:r>
                <a: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격퇴 성공</a:t>
              </a:r>
              <a:endParaRPr lang="en-US" altLang="ko-KR" sz="2000" dirty="0">
                <a:solidFill>
                  <a:schemeClr val="bg2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  <p:pic>
          <p:nvPicPr>
            <p:cNvPr id="33" name="그래픽 32" descr="열대 장면 윤곽선">
              <a:extLst>
                <a:ext uri="{FF2B5EF4-FFF2-40B4-BE49-F238E27FC236}">
                  <a16:creationId xmlns:a16="http://schemas.microsoft.com/office/drawing/2014/main" id="{29B618D3-B6B1-44BF-8B7A-C51A9EB00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09715" y="1242755"/>
              <a:ext cx="1323439" cy="1323439"/>
            </a:xfrm>
            <a:prstGeom prst="rect">
              <a:avLst/>
            </a:prstGeom>
          </p:spPr>
        </p:pic>
        <p:pic>
          <p:nvPicPr>
            <p:cNvPr id="18" name="그래픽 17" descr="비행기 단색으로 채워진">
              <a:extLst>
                <a:ext uri="{FF2B5EF4-FFF2-40B4-BE49-F238E27FC236}">
                  <a16:creationId xmlns:a16="http://schemas.microsoft.com/office/drawing/2014/main" id="{FD42C890-19D2-4992-ADCA-F354E494C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4758375">
              <a:off x="7746779" y="654580"/>
              <a:ext cx="914400" cy="914400"/>
            </a:xfrm>
            <a:prstGeom prst="rect">
              <a:avLst/>
            </a:prstGeom>
          </p:spPr>
        </p:pic>
        <p:pic>
          <p:nvPicPr>
            <p:cNvPr id="27" name="그래픽 26" descr="예인선 단색으로 채워진">
              <a:extLst>
                <a:ext uri="{FF2B5EF4-FFF2-40B4-BE49-F238E27FC236}">
                  <a16:creationId xmlns:a16="http://schemas.microsoft.com/office/drawing/2014/main" id="{DC32693B-A0DD-4151-984F-46753A385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8331443" y="1306803"/>
              <a:ext cx="1007076" cy="914400"/>
            </a:xfrm>
            <a:prstGeom prst="rect">
              <a:avLst/>
            </a:prstGeom>
          </p:spPr>
        </p:pic>
        <p:pic>
          <p:nvPicPr>
            <p:cNvPr id="35" name="그래픽 34" descr="예인선 단색으로 채워진">
              <a:extLst>
                <a:ext uri="{FF2B5EF4-FFF2-40B4-BE49-F238E27FC236}">
                  <a16:creationId xmlns:a16="http://schemas.microsoft.com/office/drawing/2014/main" id="{2CDA874F-B314-4F49-852A-797E277F2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flipH="1">
              <a:off x="7723026" y="1573288"/>
              <a:ext cx="1007076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26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110198B6-CECE-4552-BC71-1B2CF3866987}"/>
              </a:ext>
            </a:extLst>
          </p:cNvPr>
          <p:cNvGrpSpPr/>
          <p:nvPr/>
        </p:nvGrpSpPr>
        <p:grpSpPr>
          <a:xfrm>
            <a:off x="3534287" y="416251"/>
            <a:ext cx="5550988" cy="2574925"/>
            <a:chOff x="3534287" y="416251"/>
            <a:chExt cx="5550988" cy="27167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222344-5B81-4C5D-8F06-79BC6D1283F2}"/>
                </a:ext>
              </a:extLst>
            </p:cNvPr>
            <p:cNvSpPr txBox="1"/>
            <p:nvPr/>
          </p:nvSpPr>
          <p:spPr>
            <a:xfrm>
              <a:off x="4001254" y="416251"/>
              <a:ext cx="5084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1956</a:t>
              </a: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년 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12</a:t>
              </a: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월 독도의용수비대 해산</a:t>
              </a:r>
              <a:endPara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  <p:sp>
          <p:nvSpPr>
            <p:cNvPr id="25" name="화살표: 아래쪽 24">
              <a:extLst>
                <a:ext uri="{FF2B5EF4-FFF2-40B4-BE49-F238E27FC236}">
                  <a16:creationId xmlns:a16="http://schemas.microsoft.com/office/drawing/2014/main" id="{C9E5AFC7-C83A-440D-9395-609D859A6149}"/>
                </a:ext>
              </a:extLst>
            </p:cNvPr>
            <p:cNvSpPr/>
            <p:nvPr/>
          </p:nvSpPr>
          <p:spPr>
            <a:xfrm rot="5400000" flipV="1">
              <a:off x="6141704" y="1207959"/>
              <a:ext cx="527723" cy="1148440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그래픽 5" descr="경찰관 남성 단색으로 채워진">
              <a:extLst>
                <a:ext uri="{FF2B5EF4-FFF2-40B4-BE49-F238E27FC236}">
                  <a16:creationId xmlns:a16="http://schemas.microsoft.com/office/drawing/2014/main" id="{0ECE9245-7F82-4346-9930-9C50951C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89563" y="1010244"/>
              <a:ext cx="1467406" cy="1467406"/>
            </a:xfrm>
            <a:prstGeom prst="rect">
              <a:avLst/>
            </a:prstGeom>
          </p:spPr>
        </p:pic>
        <p:pic>
          <p:nvPicPr>
            <p:cNvPr id="9" name="그래픽 8" descr="군인 남성 단색으로 채워진">
              <a:extLst>
                <a:ext uri="{FF2B5EF4-FFF2-40B4-BE49-F238E27FC236}">
                  <a16:creationId xmlns:a16="http://schemas.microsoft.com/office/drawing/2014/main" id="{20707F94-9DFB-44B8-B8FF-39AB54050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44810" y="1048476"/>
              <a:ext cx="1467407" cy="146740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FAF258-4211-4A1E-8BDE-46911D17D307}"/>
                </a:ext>
              </a:extLst>
            </p:cNvPr>
            <p:cNvSpPr txBox="1"/>
            <p:nvPr/>
          </p:nvSpPr>
          <p:spPr>
            <a:xfrm>
              <a:off x="3534287" y="2591081"/>
              <a:ext cx="1888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독도의용수비대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97C783-604B-402E-A4E5-D90AD87F0CC1}"/>
                </a:ext>
              </a:extLst>
            </p:cNvPr>
            <p:cNvSpPr txBox="1"/>
            <p:nvPr/>
          </p:nvSpPr>
          <p:spPr>
            <a:xfrm>
              <a:off x="7454371" y="2425128"/>
              <a:ext cx="15377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   국립경찰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  <a:p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(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독도경비대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)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73F2F1FD-109F-49CB-A7AC-42D76212E316}"/>
              </a:ext>
            </a:extLst>
          </p:cNvPr>
          <p:cNvGrpSpPr/>
          <p:nvPr/>
        </p:nvGrpSpPr>
        <p:grpSpPr>
          <a:xfrm>
            <a:off x="1301692" y="2655712"/>
            <a:ext cx="3986825" cy="1555561"/>
            <a:chOff x="1301692" y="2655712"/>
            <a:chExt cx="3986825" cy="1555561"/>
          </a:xfrm>
        </p:grpSpPr>
        <p:sp>
          <p:nvSpPr>
            <p:cNvPr id="10" name="순서도: 대체 처리 9">
              <a:extLst>
                <a:ext uri="{FF2B5EF4-FFF2-40B4-BE49-F238E27FC236}">
                  <a16:creationId xmlns:a16="http://schemas.microsoft.com/office/drawing/2014/main" id="{10551A02-4B00-41F2-87F4-17026D48F809}"/>
                </a:ext>
              </a:extLst>
            </p:cNvPr>
            <p:cNvSpPr/>
            <p:nvPr/>
          </p:nvSpPr>
          <p:spPr>
            <a:xfrm>
              <a:off x="1605517" y="3150344"/>
              <a:ext cx="3683000" cy="106092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bg1">
                      <a:lumMod val="50000"/>
                    </a:schemeClr>
                  </a:solidFill>
                </a:rPr>
                <a:t>이들의 활약이 실제보다</a:t>
              </a:r>
              <a:endParaRPr lang="en-US" altLang="ko-KR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ko-KR" altLang="en-US" b="1" dirty="0">
                  <a:solidFill>
                    <a:schemeClr val="bg1">
                      <a:lumMod val="50000"/>
                    </a:schemeClr>
                  </a:solidFill>
                </a:rPr>
                <a:t>과도하게 부풀려졌다는 의혹이</a:t>
              </a:r>
              <a:endParaRPr lang="en-US" altLang="ko-KR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ko-KR" altLang="en-US" b="1" dirty="0">
                  <a:solidFill>
                    <a:schemeClr val="bg1">
                      <a:lumMod val="50000"/>
                    </a:schemeClr>
                  </a:solidFill>
                </a:rPr>
                <a:t>부분 사실로 드러남</a:t>
              </a:r>
              <a:r>
                <a:rPr lang="en-US" altLang="ko-KR" b="1" dirty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</a:p>
          </p:txBody>
        </p:sp>
        <p:pic>
          <p:nvPicPr>
            <p:cNvPr id="27" name="그래픽 26" descr="경고 단색으로 채워진">
              <a:extLst>
                <a:ext uri="{FF2B5EF4-FFF2-40B4-BE49-F238E27FC236}">
                  <a16:creationId xmlns:a16="http://schemas.microsoft.com/office/drawing/2014/main" id="{9C4365D6-897B-4E68-BF6C-3122B27D7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01692" y="2655712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159250E-475F-4C27-B95D-EBF79CAC1181}"/>
              </a:ext>
            </a:extLst>
          </p:cNvPr>
          <p:cNvGrpSpPr/>
          <p:nvPr/>
        </p:nvGrpSpPr>
        <p:grpSpPr>
          <a:xfrm>
            <a:off x="1768531" y="4480480"/>
            <a:ext cx="3527167" cy="1885069"/>
            <a:chOff x="1768531" y="4480480"/>
            <a:chExt cx="3527167" cy="1885069"/>
          </a:xfrm>
        </p:grpSpPr>
        <p:sp>
          <p:nvSpPr>
            <p:cNvPr id="20" name="설명선: 오른쪽 화살표 19">
              <a:extLst>
                <a:ext uri="{FF2B5EF4-FFF2-40B4-BE49-F238E27FC236}">
                  <a16:creationId xmlns:a16="http://schemas.microsoft.com/office/drawing/2014/main" id="{98AF21EF-ED9A-4690-B78E-3473BAA147FF}"/>
                </a:ext>
              </a:extLst>
            </p:cNvPr>
            <p:cNvSpPr/>
            <p:nvPr/>
          </p:nvSpPr>
          <p:spPr>
            <a:xfrm>
              <a:off x="2282771" y="4480480"/>
              <a:ext cx="3012927" cy="1885069"/>
            </a:xfrm>
            <a:prstGeom prst="rightArrowCallout">
              <a:avLst>
                <a:gd name="adj1" fmla="val 23220"/>
                <a:gd name="adj2" fmla="val 25000"/>
                <a:gd name="adj3" fmla="val 14320"/>
                <a:gd name="adj4" fmla="val 7405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E77FBA94-BA10-427A-BA3C-AFABE3D913E6}"/>
                </a:ext>
              </a:extLst>
            </p:cNvPr>
            <p:cNvSpPr/>
            <p:nvPr/>
          </p:nvSpPr>
          <p:spPr>
            <a:xfrm rot="849855">
              <a:off x="1781186" y="5652955"/>
              <a:ext cx="224933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2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창설 시기 의혹</a:t>
              </a:r>
              <a:endParaRPr lang="en-US" altLang="ko-KR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2E2D3C44-2421-4252-A859-04D7D0B8A64F}"/>
                </a:ext>
              </a:extLst>
            </p:cNvPr>
            <p:cNvSpPr/>
            <p:nvPr/>
          </p:nvSpPr>
          <p:spPr>
            <a:xfrm rot="20849168">
              <a:off x="3164878" y="5127978"/>
              <a:ext cx="1524776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24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가짜 대원</a:t>
              </a:r>
              <a:endParaRPr lang="en-US" altLang="ko-KR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E9BD4A6D-89B8-4D3D-8401-755C290BA913}"/>
                </a:ext>
              </a:extLst>
            </p:cNvPr>
            <p:cNvSpPr/>
            <p:nvPr/>
          </p:nvSpPr>
          <p:spPr>
            <a:xfrm rot="21434262">
              <a:off x="1768531" y="4627385"/>
              <a:ext cx="255711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2400" b="1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인원 수 부풀리기</a:t>
              </a:r>
              <a:endParaRPr lang="en-US" altLang="ko-KR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F7CE629-E062-4A20-9514-ADBECFE43802}"/>
              </a:ext>
            </a:extLst>
          </p:cNvPr>
          <p:cNvGrpSpPr/>
          <p:nvPr/>
        </p:nvGrpSpPr>
        <p:grpSpPr>
          <a:xfrm>
            <a:off x="5906504" y="3278573"/>
            <a:ext cx="5863249" cy="3305248"/>
            <a:chOff x="5906504" y="3278573"/>
            <a:chExt cx="5863249" cy="3305248"/>
          </a:xfrm>
        </p:grpSpPr>
        <p:pic>
          <p:nvPicPr>
            <p:cNvPr id="9217" name="_x849231432">
              <a:extLst>
                <a:ext uri="{FF2B5EF4-FFF2-40B4-BE49-F238E27FC236}">
                  <a16:creationId xmlns:a16="http://schemas.microsoft.com/office/drawing/2014/main" id="{3283A6A3-6FEE-49B1-B50C-A5D8FDEDE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383" y="3278573"/>
              <a:ext cx="3721100" cy="2574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4BF5C8-A18D-4B7F-B0B4-3C3449F9CB34}"/>
                </a:ext>
              </a:extLst>
            </p:cNvPr>
            <p:cNvSpPr txBox="1"/>
            <p:nvPr/>
          </p:nvSpPr>
          <p:spPr>
            <a:xfrm>
              <a:off x="5906504" y="5937490"/>
              <a:ext cx="5863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↑ 독도의용수비대 창설 연도 의혹에 힘을 실어주었던 </a:t>
              </a:r>
              <a:r>
                <a:rPr lang="en-US" altLang="ko-KR" dirty="0"/>
                <a:t>1953</a:t>
              </a:r>
              <a:r>
                <a:rPr lang="ko-KR" altLang="en-US" dirty="0"/>
                <a:t>년 </a:t>
              </a:r>
              <a:r>
                <a:rPr lang="en-US" altLang="ko-KR" dirty="0"/>
                <a:t>12</a:t>
              </a:r>
              <a:r>
                <a:rPr lang="ko-KR" altLang="en-US" dirty="0"/>
                <a:t>월 니케아 신문에서 찍었다는 독도의 사진</a:t>
              </a:r>
              <a:r>
                <a:rPr lang="en-US" altLang="ko-KR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4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86B33D6-2F88-4297-A58F-961B71AF73BB}"/>
              </a:ext>
            </a:extLst>
          </p:cNvPr>
          <p:cNvSpPr txBox="1"/>
          <p:nvPr/>
        </p:nvSpPr>
        <p:spPr>
          <a:xfrm>
            <a:off x="1379849" y="490159"/>
            <a:ext cx="9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(3)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그럼에도 불구하고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D8C565-7D7C-487D-B1C1-47C8FE2B8DD5}"/>
              </a:ext>
            </a:extLst>
          </p:cNvPr>
          <p:cNvSpPr txBox="1"/>
          <p:nvPr/>
        </p:nvSpPr>
        <p:spPr>
          <a:xfrm>
            <a:off x="7331979" y="2313773"/>
            <a:ext cx="4361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앞선 의혹들로 인해 독도의 영유권을 가진 한국에게 있어 국제법상 지위 하락을 자초할 수 있다는 우려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F9ED824B-7351-431C-98B5-C0AF4C59DFF7}"/>
              </a:ext>
            </a:extLst>
          </p:cNvPr>
          <p:cNvSpPr/>
          <p:nvPr/>
        </p:nvSpPr>
        <p:spPr>
          <a:xfrm>
            <a:off x="7110705" y="3738691"/>
            <a:ext cx="4926641" cy="15270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그럼에도 불구하고</a:t>
            </a:r>
            <a:endParaRPr lang="en-US" altLang="ko-KR" dirty="0">
              <a:solidFill>
                <a:srgbClr val="FF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algn="ctr"/>
            <a:r>
              <a:rPr lang="ko-KR" altLang="en-US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전쟁의 혼란 속에서도 스스로의 힘으로</a:t>
            </a:r>
            <a:endParaRPr lang="en-US" altLang="ko-KR" dirty="0">
              <a:solidFill>
                <a:srgbClr val="FF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algn="ctr"/>
            <a:r>
              <a:rPr lang="ko-KR" altLang="en-US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독도를 지켜낸 그들의 의로움은 인정받아야 </a:t>
            </a:r>
            <a:r>
              <a:rPr lang="ko-KR" altLang="en-US" dirty="0" err="1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마땅</a:t>
            </a:r>
            <a:endParaRPr lang="en-US" altLang="ko-KR" dirty="0">
              <a:solidFill>
                <a:srgbClr val="FF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pic>
        <p:nvPicPr>
          <p:cNvPr id="11266" name="Picture 2" descr="TF인터뷰] '이 땅이 뉘 땅인데' 독도수비대를 아시나요? - 정치 &gt; 기사 - 더팩트">
            <a:extLst>
              <a:ext uri="{FF2B5EF4-FFF2-40B4-BE49-F238E27FC236}">
                <a16:creationId xmlns:a16="http://schemas.microsoft.com/office/drawing/2014/main" id="{86DBCA64-19CE-4961-8A87-92213F6B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99" y="1119316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E976D90-1D10-4755-9476-DA7BFB63E800}"/>
              </a:ext>
            </a:extLst>
          </p:cNvPr>
          <p:cNvSpPr txBox="1"/>
          <p:nvPr/>
        </p:nvSpPr>
        <p:spPr>
          <a:xfrm>
            <a:off x="1203997" y="309532"/>
            <a:ext cx="297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3. 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독도경비대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A614B6D-15CE-4FD6-B87D-FAED8E996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501" y="1596473"/>
            <a:ext cx="5884826" cy="311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921607-FBF7-443B-8308-C158F106C27F}"/>
              </a:ext>
            </a:extLst>
          </p:cNvPr>
          <p:cNvSpPr txBox="1"/>
          <p:nvPr/>
        </p:nvSpPr>
        <p:spPr>
          <a:xfrm>
            <a:off x="1935367" y="5061472"/>
            <a:ext cx="9289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1956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년 이후로 임무를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인계받아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 현재까지도 독도를 수호 중인 대한민국 국립 경찰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.</a:t>
            </a:r>
          </a:p>
        </p:txBody>
      </p:sp>
      <p:pic>
        <p:nvPicPr>
          <p:cNvPr id="7174" name="Picture 6" descr="경북청">
            <a:extLst>
              <a:ext uri="{FF2B5EF4-FFF2-40B4-BE49-F238E27FC236}">
                <a16:creationId xmlns:a16="http://schemas.microsoft.com/office/drawing/2014/main" id="{188763D6-9BF8-425D-8DB6-1A4513033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51" y="1712876"/>
            <a:ext cx="30194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A1F3FD8-832F-45B0-871B-7B01564928DB}"/>
              </a:ext>
            </a:extLst>
          </p:cNvPr>
          <p:cNvSpPr txBox="1"/>
          <p:nvPr/>
        </p:nvSpPr>
        <p:spPr>
          <a:xfrm>
            <a:off x="4326231" y="5609748"/>
            <a:ext cx="3777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경북경찰청 울릉 경비대 산하 부대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30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D03BA298-62A8-40E7-8685-9F6B440ACF9F}"/>
              </a:ext>
            </a:extLst>
          </p:cNvPr>
          <p:cNvSpPr/>
          <p:nvPr/>
        </p:nvSpPr>
        <p:spPr>
          <a:xfrm>
            <a:off x="2869808" y="4632307"/>
            <a:ext cx="6224384" cy="10402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독도 내 </a:t>
            </a:r>
            <a:r>
              <a: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치안 유지</a:t>
            </a:r>
            <a:r>
              <a:rPr lang="ko-KR" altLang="en-US" sz="2000" dirty="0">
                <a:solidFill>
                  <a:schemeClr val="tx1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와</a:t>
            </a:r>
            <a:r>
              <a: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 질서 정립</a:t>
            </a:r>
            <a:r>
              <a:rPr lang="ko-KR" altLang="en-US" sz="2000" dirty="0">
                <a:solidFill>
                  <a:schemeClr val="tx1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을</a:t>
            </a:r>
            <a:r>
              <a: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chemeClr val="tx1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위한</a:t>
            </a:r>
            <a:r>
              <a: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 </a:t>
            </a:r>
            <a:r>
              <a:rPr lang="en-US" altLang="ko-KR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“</a:t>
            </a:r>
            <a:r>
              <a: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경찰</a:t>
            </a:r>
            <a:r>
              <a:rPr lang="en-US" altLang="ko-KR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”.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5CEA86A-B16C-4DBC-9B97-891A0FFB39C1}"/>
              </a:ext>
            </a:extLst>
          </p:cNvPr>
          <p:cNvGrpSpPr/>
          <p:nvPr/>
        </p:nvGrpSpPr>
        <p:grpSpPr>
          <a:xfrm>
            <a:off x="1526799" y="724530"/>
            <a:ext cx="9555057" cy="3670556"/>
            <a:chOff x="1526799" y="724530"/>
            <a:chExt cx="9555057" cy="3670556"/>
          </a:xfrm>
        </p:grpSpPr>
        <p:pic>
          <p:nvPicPr>
            <p:cNvPr id="13313" name="_x541465944">
              <a:extLst>
                <a:ext uri="{FF2B5EF4-FFF2-40B4-BE49-F238E27FC236}">
                  <a16:creationId xmlns:a16="http://schemas.microsoft.com/office/drawing/2014/main" id="{A87C2BB4-098B-472F-B452-5CDE60B34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799" y="733568"/>
              <a:ext cx="4291762" cy="3218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김병장네 실시간 이슈 :: 선발 경쟁률이 해병대 5배! 독도 경비대에 대한 사실 7가지">
              <a:extLst>
                <a:ext uri="{FF2B5EF4-FFF2-40B4-BE49-F238E27FC236}">
                  <a16:creationId xmlns:a16="http://schemas.microsoft.com/office/drawing/2014/main" id="{C872A99C-68BF-4925-9649-91DA588A1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739" y="724530"/>
              <a:ext cx="4844117" cy="3227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A4A0E2-A165-4586-926E-86E4904CFD73}"/>
                </a:ext>
              </a:extLst>
            </p:cNvPr>
            <p:cNvSpPr txBox="1"/>
            <p:nvPr/>
          </p:nvSpPr>
          <p:spPr>
            <a:xfrm>
              <a:off x="3274624" y="4025754"/>
              <a:ext cx="68890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↑ 임무교대중인 독도경비대와 임무 수행중인 대원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0D4201C-0BD0-4942-B648-799D5221E9D8}"/>
              </a:ext>
            </a:extLst>
          </p:cNvPr>
          <p:cNvSpPr txBox="1"/>
          <p:nvPr/>
        </p:nvSpPr>
        <p:spPr>
          <a:xfrm>
            <a:off x="3088547" y="5825874"/>
            <a:ext cx="6014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따라서 일본의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“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강제 무력 점령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＂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이란 말은 옳지 않음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13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FCC751B-2ED9-4818-B56E-26054F48E726}"/>
              </a:ext>
            </a:extLst>
          </p:cNvPr>
          <p:cNvSpPr txBox="1"/>
          <p:nvPr/>
        </p:nvSpPr>
        <p:spPr>
          <a:xfrm>
            <a:off x="1321514" y="347032"/>
            <a:ext cx="297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4. 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국가적 노력 </a:t>
            </a:r>
          </a:p>
        </p:txBody>
      </p:sp>
      <p:pic>
        <p:nvPicPr>
          <p:cNvPr id="3" name="그래픽 2" descr="정의의 저울 단색으로 채워진">
            <a:extLst>
              <a:ext uri="{FF2B5EF4-FFF2-40B4-BE49-F238E27FC236}">
                <a16:creationId xmlns:a16="http://schemas.microsoft.com/office/drawing/2014/main" id="{DEDFFA4D-2524-475D-8DF6-A68E6EE29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5851" y="2147582"/>
            <a:ext cx="2288097" cy="2288097"/>
          </a:xfrm>
          <a:prstGeom prst="rect">
            <a:avLst/>
          </a:prstGeom>
        </p:spPr>
      </p:pic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17B61D19-CD61-489D-9733-0081D2027704}"/>
              </a:ext>
            </a:extLst>
          </p:cNvPr>
          <p:cNvSpPr/>
          <p:nvPr/>
        </p:nvSpPr>
        <p:spPr>
          <a:xfrm>
            <a:off x="4126580" y="1104549"/>
            <a:ext cx="4926641" cy="10430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역사적</a:t>
            </a:r>
            <a:r>
              <a:rPr lang="en-US" altLang="ko-KR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지리적 증거의 우위에 의한</a:t>
            </a:r>
            <a:endParaRPr lang="en-US" altLang="ko-KR" dirty="0">
              <a:solidFill>
                <a:srgbClr val="FF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algn="ctr"/>
            <a:r>
              <a:rPr lang="ko-KR" altLang="en-US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한국의 독도의 영유권에 대한 주권 명백</a:t>
            </a:r>
            <a:endParaRPr lang="en-US" altLang="ko-KR" dirty="0">
              <a:solidFill>
                <a:srgbClr val="FF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B8F68F6E-B240-4E43-8E5C-3B28749F7F80}"/>
              </a:ext>
            </a:extLst>
          </p:cNvPr>
          <p:cNvSpPr/>
          <p:nvPr/>
        </p:nvSpPr>
        <p:spPr>
          <a:xfrm>
            <a:off x="4126580" y="4745477"/>
            <a:ext cx="4926641" cy="10430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국제사법재판소 등의 사법적 절차로 갈 경우의</a:t>
            </a:r>
            <a:endParaRPr lang="en-US" altLang="ko-KR" dirty="0">
              <a:solidFill>
                <a:srgbClr val="FF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algn="ctr"/>
            <a:r>
              <a:rPr lang="ko-KR" altLang="en-US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승소 가능성과는 별개의 문제</a:t>
            </a:r>
            <a:endParaRPr lang="en-US" altLang="ko-KR" dirty="0">
              <a:solidFill>
                <a:srgbClr val="FF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6" name="AutoShape 2" descr="태극기 - 나무위키">
            <a:extLst>
              <a:ext uri="{FF2B5EF4-FFF2-40B4-BE49-F238E27FC236}">
                <a16:creationId xmlns:a16="http://schemas.microsoft.com/office/drawing/2014/main" id="{FB38C679-A067-45A3-B65E-844464F5D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96680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2298" name="Picture 10" descr="우리나라 태극기의 考察 - 남해신문">
            <a:extLst>
              <a:ext uri="{FF2B5EF4-FFF2-40B4-BE49-F238E27FC236}">
                <a16:creationId xmlns:a16="http://schemas.microsoft.com/office/drawing/2014/main" id="{7CE2A8CD-C641-4C22-97D0-09013557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32" y="2419421"/>
            <a:ext cx="3048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일장기">
            <a:extLst>
              <a:ext uri="{FF2B5EF4-FFF2-40B4-BE49-F238E27FC236}">
                <a16:creationId xmlns:a16="http://schemas.microsoft.com/office/drawing/2014/main" id="{F13078D5-66F5-47BE-A31A-58C2806F7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278" y="2419421"/>
            <a:ext cx="2969703" cy="19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D27C30B-33E4-4EF0-8FF0-BF8AEA80E95E}"/>
              </a:ext>
            </a:extLst>
          </p:cNvPr>
          <p:cNvSpPr txBox="1"/>
          <p:nvPr/>
        </p:nvSpPr>
        <p:spPr>
          <a:xfrm>
            <a:off x="2718379" y="5984848"/>
            <a:ext cx="7743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1962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년 일본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, “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독도 문제 국제사법 재판소 회부 시 이길 확률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99.9%”</a:t>
            </a:r>
          </a:p>
        </p:txBody>
      </p:sp>
    </p:spTree>
    <p:extLst>
      <p:ext uri="{BB962C8B-B14F-4D97-AF65-F5344CB8AC3E}">
        <p14:creationId xmlns:p14="http://schemas.microsoft.com/office/powerpoint/2010/main" val="35931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210A9F7D-5D81-4AFF-AFF6-4E381FED356B}"/>
              </a:ext>
            </a:extLst>
          </p:cNvPr>
          <p:cNvGrpSpPr/>
          <p:nvPr/>
        </p:nvGrpSpPr>
        <p:grpSpPr>
          <a:xfrm>
            <a:off x="1611842" y="1186981"/>
            <a:ext cx="1651519" cy="5105397"/>
            <a:chOff x="3326881" y="1159934"/>
            <a:chExt cx="1651519" cy="5105397"/>
          </a:xfrm>
        </p:grpSpPr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C07FB7DF-7FF2-4B8D-9826-0745F60FD294}"/>
                </a:ext>
              </a:extLst>
            </p:cNvPr>
            <p:cNvSpPr/>
            <p:nvPr/>
          </p:nvSpPr>
          <p:spPr>
            <a:xfrm>
              <a:off x="3326881" y="1159934"/>
              <a:ext cx="1651519" cy="1701799"/>
            </a:xfrm>
            <a:prstGeom prst="parallelogram">
              <a:avLst>
                <a:gd name="adj" fmla="val 3006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1982</a:t>
              </a:r>
              <a:endParaRPr lang="ko-KR" altLang="en-US" dirty="0"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6C0A082C-0FD6-463D-86FD-57D1CEE3EFA0}"/>
                </a:ext>
              </a:extLst>
            </p:cNvPr>
            <p:cNvSpPr/>
            <p:nvPr/>
          </p:nvSpPr>
          <p:spPr>
            <a:xfrm flipH="1">
              <a:off x="3326882" y="2861733"/>
              <a:ext cx="1651518" cy="1701799"/>
            </a:xfrm>
            <a:prstGeom prst="parallelogram">
              <a:avLst>
                <a:gd name="adj" fmla="val 3006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1997</a:t>
              </a:r>
              <a:endParaRPr lang="ko-KR" altLang="en-US" dirty="0">
                <a:solidFill>
                  <a:schemeClr val="tx1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  <p:sp>
          <p:nvSpPr>
            <p:cNvPr id="11" name="평행 사변형 10">
              <a:extLst>
                <a:ext uri="{FF2B5EF4-FFF2-40B4-BE49-F238E27FC236}">
                  <a16:creationId xmlns:a16="http://schemas.microsoft.com/office/drawing/2014/main" id="{20E8FA5D-98F6-4B4B-9C45-1A0D6AA38322}"/>
                </a:ext>
              </a:extLst>
            </p:cNvPr>
            <p:cNvSpPr/>
            <p:nvPr/>
          </p:nvSpPr>
          <p:spPr>
            <a:xfrm>
              <a:off x="3326881" y="4563532"/>
              <a:ext cx="1651519" cy="1701799"/>
            </a:xfrm>
            <a:prstGeom prst="parallelogram">
              <a:avLst>
                <a:gd name="adj" fmla="val 30061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2014</a:t>
              </a:r>
              <a:endParaRPr lang="ko-KR" altLang="en-US" dirty="0"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</p:grpSp>
      <p:sp>
        <p:nvSpPr>
          <p:cNvPr id="12" name="순서도: 대체 처리 11">
            <a:extLst>
              <a:ext uri="{FF2B5EF4-FFF2-40B4-BE49-F238E27FC236}">
                <a16:creationId xmlns:a16="http://schemas.microsoft.com/office/drawing/2014/main" id="{3AB18FC2-FC26-4075-B2F5-0C846426AA38}"/>
              </a:ext>
            </a:extLst>
          </p:cNvPr>
          <p:cNvSpPr/>
          <p:nvPr/>
        </p:nvSpPr>
        <p:spPr>
          <a:xfrm>
            <a:off x="4102877" y="1382630"/>
            <a:ext cx="6802190" cy="125878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대한민국 정부</a:t>
            </a:r>
            <a:r>
              <a:rPr lang="en-US" altLang="ko-KR" sz="20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, </a:t>
            </a:r>
            <a:r>
              <a:rPr lang="ko-KR" altLang="en-US" sz="20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독도를 </a:t>
            </a:r>
            <a:r>
              <a:rPr lang="en-US" altLang="ko-KR" sz="20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“</a:t>
            </a:r>
            <a:r>
              <a:rPr lang="ko-KR" altLang="en-US" sz="20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독도천연보호구역</a:t>
            </a:r>
            <a:r>
              <a:rPr lang="en-US" altLang="ko-KR" sz="20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”</a:t>
            </a:r>
            <a:r>
              <a:rPr lang="ko-KR" altLang="en-US" sz="20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이라는</a:t>
            </a:r>
            <a:endParaRPr lang="en-US" altLang="ko-KR" sz="2000" b="1" i="1" dirty="0">
              <a:solidFill>
                <a:schemeClr val="tx1"/>
              </a:solidFill>
              <a:latin typeface="아리따-돋움4.0(OTF)-Medium" panose="02020603020101020101" pitchFamily="18" charset="-127"/>
              <a:ea typeface="아리따-돋움4.0(OTF)-Medium" panose="02020603020101020101" pitchFamily="18" charset="-127"/>
            </a:endParaRPr>
          </a:p>
          <a:p>
            <a:pPr algn="ctr"/>
            <a:r>
              <a:rPr lang="ko-KR" altLang="en-US" sz="20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이름으로 천연기념물 지정</a:t>
            </a:r>
            <a:r>
              <a:rPr lang="en-US" altLang="ko-KR" sz="20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.</a:t>
            </a:r>
          </a:p>
        </p:txBody>
      </p:sp>
      <p:sp>
        <p:nvSpPr>
          <p:cNvPr id="13" name="순서도: 대체 처리 12">
            <a:extLst>
              <a:ext uri="{FF2B5EF4-FFF2-40B4-BE49-F238E27FC236}">
                <a16:creationId xmlns:a16="http://schemas.microsoft.com/office/drawing/2014/main" id="{2A9CCD24-CC6E-48AD-A831-04CB8C867BC7}"/>
              </a:ext>
            </a:extLst>
          </p:cNvPr>
          <p:cNvSpPr/>
          <p:nvPr/>
        </p:nvSpPr>
        <p:spPr>
          <a:xfrm>
            <a:off x="4102877" y="4845976"/>
            <a:ext cx="6802190" cy="125878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대한민국 정부</a:t>
            </a:r>
            <a:r>
              <a:rPr lang="en-US" altLang="ko-KR" sz="20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, “</a:t>
            </a:r>
            <a:r>
              <a:rPr lang="ko-KR" altLang="en-US" sz="20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독도의 지속가능한 이용에 관한 법률</a:t>
            </a:r>
            <a:r>
              <a:rPr lang="en-US" altLang="ko-KR" sz="20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”</a:t>
            </a:r>
          </a:p>
          <a:p>
            <a:pPr algn="ctr"/>
            <a:r>
              <a:rPr lang="ko-KR" altLang="en-US" sz="20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제정</a:t>
            </a:r>
            <a:r>
              <a:rPr lang="en-US" altLang="ko-KR" sz="20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.</a:t>
            </a:r>
          </a:p>
        </p:txBody>
      </p:sp>
      <p:sp>
        <p:nvSpPr>
          <p:cNvPr id="15" name="순서도: 대체 처리 14">
            <a:extLst>
              <a:ext uri="{FF2B5EF4-FFF2-40B4-BE49-F238E27FC236}">
                <a16:creationId xmlns:a16="http://schemas.microsoft.com/office/drawing/2014/main" id="{75104FCB-BF0B-403C-85E0-4A9CE0261E94}"/>
              </a:ext>
            </a:extLst>
          </p:cNvPr>
          <p:cNvSpPr/>
          <p:nvPr/>
        </p:nvSpPr>
        <p:spPr>
          <a:xfrm>
            <a:off x="4102877" y="3088369"/>
            <a:ext cx="6802190" cy="1258788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i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대한민국 정부</a:t>
            </a:r>
            <a:r>
              <a:rPr lang="en-US" altLang="ko-KR" sz="2000" b="1" i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, “</a:t>
            </a:r>
            <a:r>
              <a:rPr lang="ko-KR" altLang="en-US" sz="2000" b="1" i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독도 등 도서지역의 생태계</a:t>
            </a:r>
            <a:endParaRPr lang="en-US" altLang="ko-KR" sz="2000" b="1" i="1" dirty="0">
              <a:solidFill>
                <a:schemeClr val="bg1"/>
              </a:solidFill>
              <a:latin typeface="아리따-돋움4.0(OTF)-Medium" panose="02020603020101020101" pitchFamily="18" charset="-127"/>
              <a:ea typeface="아리따-돋움4.0(OTF)-Medium" panose="02020603020101020101" pitchFamily="18" charset="-127"/>
            </a:endParaRPr>
          </a:p>
          <a:p>
            <a:pPr algn="ctr"/>
            <a:r>
              <a:rPr lang="ko-KR" altLang="en-US" sz="2000" b="1" i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보전에 관한 특별법</a:t>
            </a:r>
            <a:r>
              <a:rPr lang="en-US" altLang="ko-KR" sz="2000" b="1" i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“ </a:t>
            </a:r>
            <a:r>
              <a:rPr lang="ko-KR" altLang="en-US" sz="2000" b="1" i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제정</a:t>
            </a:r>
            <a:r>
              <a:rPr lang="en-US" altLang="ko-KR" sz="2000" b="1" i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 </a:t>
            </a:r>
            <a:r>
              <a:rPr lang="ko-KR" altLang="en-US" sz="2000" b="1" i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공포</a:t>
            </a:r>
            <a:r>
              <a:rPr lang="en-US" altLang="ko-KR" sz="2000" b="1" i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7BDF62-A727-45A3-B892-CE8DC76BF79B}"/>
              </a:ext>
            </a:extLst>
          </p:cNvPr>
          <p:cNvSpPr txBox="1"/>
          <p:nvPr/>
        </p:nvSpPr>
        <p:spPr>
          <a:xfrm>
            <a:off x="1329515" y="391557"/>
            <a:ext cx="302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(1)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법적 관리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93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67BDF62-A727-45A3-B892-CE8DC76BF79B}"/>
              </a:ext>
            </a:extLst>
          </p:cNvPr>
          <p:cNvSpPr txBox="1"/>
          <p:nvPr/>
        </p:nvSpPr>
        <p:spPr>
          <a:xfrm>
            <a:off x="1329515" y="391557"/>
            <a:ext cx="302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(2)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국내 관심 유도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990CEE6-1CAA-40F1-9D70-96869C882F5B}"/>
              </a:ext>
            </a:extLst>
          </p:cNvPr>
          <p:cNvGrpSpPr/>
          <p:nvPr/>
        </p:nvGrpSpPr>
        <p:grpSpPr>
          <a:xfrm>
            <a:off x="1913037" y="905653"/>
            <a:ext cx="4182963" cy="2826224"/>
            <a:chOff x="1913037" y="905653"/>
            <a:chExt cx="4182963" cy="2826224"/>
          </a:xfrm>
        </p:grpSpPr>
        <p:pic>
          <p:nvPicPr>
            <p:cNvPr id="15362" name="Picture 2" descr="개관 20주년` 독도박물관 특별전시회 - 경북매일">
              <a:extLst>
                <a:ext uri="{FF2B5EF4-FFF2-40B4-BE49-F238E27FC236}">
                  <a16:creationId xmlns:a16="http://schemas.microsoft.com/office/drawing/2014/main" id="{9EC719E2-5D1F-4A81-9B45-EF22D6DE5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167" y="905653"/>
              <a:ext cx="4032833" cy="2402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3EC595-2F7B-4BA0-9E3B-A9BFB1363DA8}"/>
                </a:ext>
              </a:extLst>
            </p:cNvPr>
            <p:cNvSpPr txBox="1"/>
            <p:nvPr/>
          </p:nvSpPr>
          <p:spPr>
            <a:xfrm>
              <a:off x="1913037" y="3331767"/>
              <a:ext cx="2440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↑ 독도 박물관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(1997)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FA947F01-34E1-4F2D-977F-7B1628E69F14}"/>
              </a:ext>
            </a:extLst>
          </p:cNvPr>
          <p:cNvGrpSpPr/>
          <p:nvPr/>
        </p:nvGrpSpPr>
        <p:grpSpPr>
          <a:xfrm>
            <a:off x="6853806" y="3756672"/>
            <a:ext cx="3920979" cy="2986481"/>
            <a:chOff x="6853806" y="3756672"/>
            <a:chExt cx="3920979" cy="2986481"/>
          </a:xfrm>
        </p:grpSpPr>
        <p:pic>
          <p:nvPicPr>
            <p:cNvPr id="15368" name="Picture 8">
              <a:extLst>
                <a:ext uri="{FF2B5EF4-FFF2-40B4-BE49-F238E27FC236}">
                  <a16:creationId xmlns:a16="http://schemas.microsoft.com/office/drawing/2014/main" id="{2FA51312-3590-4233-B262-814197953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010" y="3756672"/>
              <a:ext cx="3753775" cy="2561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1293B20-B0A0-4CB6-B167-EDC7D7A3CCB9}"/>
                </a:ext>
              </a:extLst>
            </p:cNvPr>
            <p:cNvSpPr txBox="1"/>
            <p:nvPr/>
          </p:nvSpPr>
          <p:spPr>
            <a:xfrm>
              <a:off x="6853806" y="6343043"/>
              <a:ext cx="29948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↑ 독도의 날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(10.25)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 행사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70F76047-3AFB-423C-A4B1-7D46713C04D0}"/>
              </a:ext>
            </a:extLst>
          </p:cNvPr>
          <p:cNvGrpSpPr/>
          <p:nvPr/>
        </p:nvGrpSpPr>
        <p:grpSpPr>
          <a:xfrm>
            <a:off x="2063166" y="3766479"/>
            <a:ext cx="4318059" cy="2992600"/>
            <a:chOff x="2063166" y="3766479"/>
            <a:chExt cx="4318059" cy="2992600"/>
          </a:xfrm>
        </p:grpSpPr>
        <p:pic>
          <p:nvPicPr>
            <p:cNvPr id="15364" name="Picture 4" descr="울릉도] 독도까지 보이는 전망이 뛰어난 망향봉을 수월하게 올라갑니다.~ 독도전망대케이블카">
              <a:extLst>
                <a:ext uri="{FF2B5EF4-FFF2-40B4-BE49-F238E27FC236}">
                  <a16:creationId xmlns:a16="http://schemas.microsoft.com/office/drawing/2014/main" id="{D707413F-E189-4E86-A424-804290D6A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166" y="3766479"/>
              <a:ext cx="4032833" cy="255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95611F-F9DB-4863-978A-212C16F0FFB1}"/>
                </a:ext>
              </a:extLst>
            </p:cNvPr>
            <p:cNvSpPr txBox="1"/>
            <p:nvPr/>
          </p:nvSpPr>
          <p:spPr>
            <a:xfrm>
              <a:off x="4499640" y="6358969"/>
              <a:ext cx="1881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↑ 독도 전망대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23474B9-356E-4978-A189-270F3D05103E}"/>
              </a:ext>
            </a:extLst>
          </p:cNvPr>
          <p:cNvGrpSpPr/>
          <p:nvPr/>
        </p:nvGrpSpPr>
        <p:grpSpPr>
          <a:xfrm>
            <a:off x="6945796" y="886778"/>
            <a:ext cx="4105537" cy="2829790"/>
            <a:chOff x="6945796" y="886778"/>
            <a:chExt cx="4105537" cy="2829790"/>
          </a:xfrm>
        </p:grpSpPr>
        <p:pic>
          <p:nvPicPr>
            <p:cNvPr id="15366" name="Picture 6">
              <a:extLst>
                <a:ext uri="{FF2B5EF4-FFF2-40B4-BE49-F238E27FC236}">
                  <a16:creationId xmlns:a16="http://schemas.microsoft.com/office/drawing/2014/main" id="{9B1450EA-E118-464A-BAD9-F1E172CFD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010" y="886778"/>
              <a:ext cx="3753775" cy="242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C0A62B-A9B9-4FFA-A8DD-0F9C69A218BA}"/>
                </a:ext>
              </a:extLst>
            </p:cNvPr>
            <p:cNvSpPr txBox="1"/>
            <p:nvPr/>
          </p:nvSpPr>
          <p:spPr>
            <a:xfrm>
              <a:off x="6945796" y="3316458"/>
              <a:ext cx="4105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울릉군청 독도 관리 사무소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(2001)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 ↑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6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북한 독도 날조한 日 맹비난 날강도 같은 영토 강탈 | 한경닷컴">
            <a:extLst>
              <a:ext uri="{FF2B5EF4-FFF2-40B4-BE49-F238E27FC236}">
                <a16:creationId xmlns:a16="http://schemas.microsoft.com/office/drawing/2014/main" id="{BE599F25-24ED-4BED-A7CD-333BAFC68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0" r="23439" b="-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F07B5-174B-4CEB-952D-E106144F79B8}"/>
              </a:ext>
            </a:extLst>
          </p:cNvPr>
          <p:cNvSpPr txBox="1"/>
          <p:nvPr/>
        </p:nvSpPr>
        <p:spPr>
          <a:xfrm>
            <a:off x="804998" y="798445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목차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AF6EB-1EE3-457C-AABC-8770B51059FC}"/>
              </a:ext>
            </a:extLst>
          </p:cNvPr>
          <p:cNvSpPr txBox="1"/>
          <p:nvPr/>
        </p:nvSpPr>
        <p:spPr>
          <a:xfrm>
            <a:off x="1023999" y="2110109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00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한국의 독도 수호 방안</a:t>
            </a:r>
            <a:endParaRPr lang="en-US" altLang="ko-KR" sz="2000" dirty="0">
              <a:solidFill>
                <a:srgbClr val="00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00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00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안용복</a:t>
            </a:r>
            <a:endParaRPr lang="en-US" altLang="ko-KR" sz="2000" dirty="0">
              <a:solidFill>
                <a:srgbClr val="00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00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00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독도의용수비대</a:t>
            </a:r>
            <a:endParaRPr lang="en-US" altLang="ko-KR" sz="2000" dirty="0">
              <a:solidFill>
                <a:srgbClr val="00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00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00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독도경비대</a:t>
            </a:r>
            <a:endParaRPr lang="en-US" altLang="ko-KR" sz="2000" dirty="0">
              <a:solidFill>
                <a:srgbClr val="00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00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marL="285750"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00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국가적 노력</a:t>
            </a:r>
            <a:endParaRPr lang="en-US" altLang="ko-KR" sz="2000" dirty="0">
              <a:solidFill>
                <a:srgbClr val="00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00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참고 자료</a:t>
            </a:r>
            <a:endParaRPr lang="en-US" altLang="ko-KR" sz="2000" dirty="0">
              <a:solidFill>
                <a:srgbClr val="00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582CF-3999-4868-939C-34AA3B286DE3}"/>
              </a:ext>
            </a:extLst>
          </p:cNvPr>
          <p:cNvSpPr txBox="1"/>
          <p:nvPr/>
        </p:nvSpPr>
        <p:spPr>
          <a:xfrm>
            <a:off x="4876800" y="1847108"/>
            <a:ext cx="2363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59696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67BDF62-A727-45A3-B892-CE8DC76BF79B}"/>
              </a:ext>
            </a:extLst>
          </p:cNvPr>
          <p:cNvSpPr txBox="1"/>
          <p:nvPr/>
        </p:nvSpPr>
        <p:spPr>
          <a:xfrm>
            <a:off x="1329515" y="391557"/>
            <a:ext cx="302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(3)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해외 홍보 및 대응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14" name="순서도: 대체 처리 13">
            <a:extLst>
              <a:ext uri="{FF2B5EF4-FFF2-40B4-BE49-F238E27FC236}">
                <a16:creationId xmlns:a16="http://schemas.microsoft.com/office/drawing/2014/main" id="{ECD1DD5C-8A6C-4D7F-AC22-CE9C9E6996E1}"/>
              </a:ext>
            </a:extLst>
          </p:cNvPr>
          <p:cNvSpPr/>
          <p:nvPr/>
        </p:nvSpPr>
        <p:spPr>
          <a:xfrm>
            <a:off x="2164359" y="5462687"/>
            <a:ext cx="8718958" cy="1030377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독도의 해외 홍보는 아직 민간 홍보 의존도 높음</a:t>
            </a:r>
            <a:r>
              <a:rPr lang="en-US" altLang="ko-KR" sz="2000" b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.</a:t>
            </a:r>
          </a:p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지속적이고 효과적인 정부 차원의 적극적인 홍보 필요</a:t>
            </a:r>
            <a:r>
              <a:rPr lang="en-US" altLang="ko-KR" sz="2000" b="1" dirty="0">
                <a:solidFill>
                  <a:schemeClr val="bg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.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0ADE33B-3480-48EF-9E2A-B1DF26855B8D}"/>
              </a:ext>
            </a:extLst>
          </p:cNvPr>
          <p:cNvGrpSpPr/>
          <p:nvPr/>
        </p:nvGrpSpPr>
        <p:grpSpPr>
          <a:xfrm>
            <a:off x="1581459" y="1227159"/>
            <a:ext cx="4028901" cy="3919300"/>
            <a:chOff x="1581459" y="1227159"/>
            <a:chExt cx="4028901" cy="3919300"/>
          </a:xfrm>
        </p:grpSpPr>
        <p:pic>
          <p:nvPicPr>
            <p:cNvPr id="14338" name="Picture 2">
              <a:extLst>
                <a:ext uri="{FF2B5EF4-FFF2-40B4-BE49-F238E27FC236}">
                  <a16:creationId xmlns:a16="http://schemas.microsoft.com/office/drawing/2014/main" id="{CD0DDEE5-35C9-46D4-A21C-FF8F699B0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459" y="1227159"/>
              <a:ext cx="2520481" cy="3603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>
              <a:extLst>
                <a:ext uri="{FF2B5EF4-FFF2-40B4-BE49-F238E27FC236}">
                  <a16:creationId xmlns:a16="http://schemas.microsoft.com/office/drawing/2014/main" id="{680330E0-2043-44F5-933D-576865305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255" y="2317097"/>
              <a:ext cx="2613105" cy="2829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DB333015-C469-4896-AE8E-4B26ED63F736}"/>
              </a:ext>
            </a:extLst>
          </p:cNvPr>
          <p:cNvGrpSpPr/>
          <p:nvPr/>
        </p:nvGrpSpPr>
        <p:grpSpPr>
          <a:xfrm>
            <a:off x="6096000" y="368300"/>
            <a:ext cx="5213883" cy="4986603"/>
            <a:chOff x="6096000" y="368300"/>
            <a:chExt cx="5213883" cy="4986603"/>
          </a:xfrm>
        </p:grpSpPr>
        <p:pic>
          <p:nvPicPr>
            <p:cNvPr id="14344" name="Picture 8">
              <a:extLst>
                <a:ext uri="{FF2B5EF4-FFF2-40B4-BE49-F238E27FC236}">
                  <a16:creationId xmlns:a16="http://schemas.microsoft.com/office/drawing/2014/main" id="{5E468684-0FF4-4F33-82FD-A8C386451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4638" y="1038406"/>
              <a:ext cx="1885245" cy="3980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6" name="Picture 10">
              <a:extLst>
                <a:ext uri="{FF2B5EF4-FFF2-40B4-BE49-F238E27FC236}">
                  <a16:creationId xmlns:a16="http://schemas.microsoft.com/office/drawing/2014/main" id="{425FBE78-3AE9-443C-B5E4-DE0B10F14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315" y="368300"/>
              <a:ext cx="2091603" cy="4986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>
              <a:extLst>
                <a:ext uri="{FF2B5EF4-FFF2-40B4-BE49-F238E27FC236}">
                  <a16:creationId xmlns:a16="http://schemas.microsoft.com/office/drawing/2014/main" id="{11850AEC-F048-46DD-8D1D-DF60CC43A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853222"/>
              <a:ext cx="2091603" cy="2955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093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60F58CA-24FE-425D-B30C-72DD0590EA3B}"/>
              </a:ext>
            </a:extLst>
          </p:cNvPr>
          <p:cNvSpPr txBox="1"/>
          <p:nvPr/>
        </p:nvSpPr>
        <p:spPr>
          <a:xfrm>
            <a:off x="2454960" y="1084724"/>
            <a:ext cx="297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참고 자료 및 문헌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FC70C-AF34-48CF-8CBB-4C59B60D7CEF}"/>
              </a:ext>
            </a:extLst>
          </p:cNvPr>
          <p:cNvSpPr txBox="1"/>
          <p:nvPr/>
        </p:nvSpPr>
        <p:spPr>
          <a:xfrm>
            <a:off x="2454960" y="1929677"/>
            <a:ext cx="7391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# </a:t>
            </a:r>
            <a:r>
              <a:rPr lang="ko-KR" alt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유병태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.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2017. &lt;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독도의용수비대의 활동과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기념사업의 방향 연구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&gt; 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석사학위논문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경일대학교 산업경영대학원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아리따-돋움4.0(OTF)-Light" panose="02020603020101020101" pitchFamily="18" charset="-127"/>
              <a:ea typeface="아리따-돋움4.0(OTF)-Light" panose="0202060302010102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907C30-BD67-4C1D-8045-BBB5B0ECECED}"/>
              </a:ext>
            </a:extLst>
          </p:cNvPr>
          <p:cNvSpPr txBox="1"/>
          <p:nvPr/>
        </p:nvSpPr>
        <p:spPr>
          <a:xfrm>
            <a:off x="2454960" y="2959296"/>
            <a:ext cx="7391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#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김만수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.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2009. &lt;</a:t>
            </a:r>
            <a:r>
              <a:rPr lang="ko-KR" altLang="en-US" sz="2000" dirty="0">
                <a:solidFill>
                  <a:srgbClr val="1D1D1D"/>
                </a:solidFill>
                <a:latin typeface="NotoSansKRM"/>
                <a:ea typeface="아리따-돋움4.0(OTF)-Light" panose="02020603020101020101" pitchFamily="18" charset="-127"/>
              </a:rPr>
              <a:t>동아시아 </a:t>
            </a:r>
            <a:r>
              <a:rPr lang="ko-KR" altLang="en-US" sz="2000" dirty="0" err="1">
                <a:solidFill>
                  <a:srgbClr val="1D1D1D"/>
                </a:solidFill>
                <a:latin typeface="NotoSansKRM"/>
                <a:ea typeface="아리따-돋움4.0(OTF)-Light" panose="02020603020101020101" pitchFamily="18" charset="-127"/>
              </a:rPr>
              <a:t>도서영유권</a:t>
            </a:r>
            <a:r>
              <a:rPr lang="ko-KR" altLang="en-US" sz="2000" dirty="0">
                <a:solidFill>
                  <a:srgbClr val="1D1D1D"/>
                </a:solidFill>
                <a:latin typeface="NotoSansKRM"/>
                <a:ea typeface="아리따-돋움4.0(OTF)-Light" panose="02020603020101020101" pitchFamily="18" charset="-127"/>
              </a:rPr>
              <a:t> 분쟁과 한국의 독도대응전략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&gt; 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석사학위논문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,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 고려대학교 정책대학원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아리따-돋움4.0(OTF)-Light" panose="02020603020101020101" pitchFamily="18" charset="-127"/>
              <a:ea typeface="아리따-돋움4.0(OTF)-Light" panose="0202060302010102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F7C4DA-11DD-4EAA-B673-602EA1769548}"/>
              </a:ext>
            </a:extLst>
          </p:cNvPr>
          <p:cNvSpPr txBox="1"/>
          <p:nvPr/>
        </p:nvSpPr>
        <p:spPr>
          <a:xfrm>
            <a:off x="2454960" y="5215917"/>
            <a:ext cx="7391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#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네이버 블로그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 &lt;https://blog.naver.com/whdlsrb12344&gt;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아리따-돋움4.0(OTF)-Light" panose="02020603020101020101" pitchFamily="18" charset="-127"/>
              <a:ea typeface="아리따-돋움4.0(OTF)-Light" panose="0202060302010102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96BE05-93C5-4620-827A-84B4519F0341}"/>
              </a:ext>
            </a:extLst>
          </p:cNvPr>
          <p:cNvSpPr txBox="1"/>
          <p:nvPr/>
        </p:nvSpPr>
        <p:spPr>
          <a:xfrm>
            <a:off x="2454960" y="4100657"/>
            <a:ext cx="7391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#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이선미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.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2007. &lt;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한일 양국의 기록에서 살펴 본 안용복의 활동에 대한 연구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&gt; (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석사학위논문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, 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충남대학교 일어일문학과 대학원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Light" panose="02020603020101020101" pitchFamily="18" charset="-127"/>
                <a:ea typeface="아리따-돋움4.0(OTF)-Light" panose="02020603020101020101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아리따-돋움4.0(OTF)-Light" panose="02020603020101020101" pitchFamily="18" charset="-127"/>
              <a:ea typeface="아리따-돋움4.0(OTF)-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541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9FEF888-435E-41BE-97FD-50D044DEC3FB}"/>
              </a:ext>
            </a:extLst>
          </p:cNvPr>
          <p:cNvSpPr txBox="1"/>
          <p:nvPr/>
        </p:nvSpPr>
        <p:spPr>
          <a:xfrm>
            <a:off x="1438959" y="314255"/>
            <a:ext cx="297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1.</a:t>
            </a:r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 안용복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(? ~ ?)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C9EEB48-E532-45B0-AF0D-21F89F1C038F}"/>
              </a:ext>
            </a:extLst>
          </p:cNvPr>
          <p:cNvGrpSpPr/>
          <p:nvPr/>
        </p:nvGrpSpPr>
        <p:grpSpPr>
          <a:xfrm>
            <a:off x="1659827" y="1064376"/>
            <a:ext cx="3852457" cy="5129358"/>
            <a:chOff x="1659827" y="1064376"/>
            <a:chExt cx="3852457" cy="5129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E4AD24-BFF5-4F9A-B0AF-05D55678CBF5}"/>
                </a:ext>
              </a:extLst>
            </p:cNvPr>
            <p:cNvSpPr txBox="1"/>
            <p:nvPr/>
          </p:nvSpPr>
          <p:spPr>
            <a:xfrm>
              <a:off x="1659827" y="5793624"/>
              <a:ext cx="29738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↑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 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부산의 안용복 동상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.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8F66FF7-3235-4950-894E-7E4F85CE9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069" y="1064376"/>
              <a:ext cx="3767215" cy="4613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73BC2EC0-FD00-47E0-BF3B-9389358136B2}"/>
              </a:ext>
            </a:extLst>
          </p:cNvPr>
          <p:cNvGrpSpPr/>
          <p:nvPr/>
        </p:nvGrpSpPr>
        <p:grpSpPr>
          <a:xfrm>
            <a:off x="6679718" y="1064376"/>
            <a:ext cx="4058190" cy="5120969"/>
            <a:chOff x="6679718" y="1064376"/>
            <a:chExt cx="4058190" cy="5120969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03477FA1-024F-4527-8B8D-E45A6C01A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9718" y="1064376"/>
              <a:ext cx="3903370" cy="461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7E9814-1310-4E9B-AA85-FF0B3BEA011D}"/>
                </a:ext>
              </a:extLst>
            </p:cNvPr>
            <p:cNvSpPr txBox="1"/>
            <p:nvPr/>
          </p:nvSpPr>
          <p:spPr>
            <a:xfrm>
              <a:off x="8144517" y="5785235"/>
              <a:ext cx="25933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안용복 장군 충혼비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.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 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1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86B33D6-2F88-4297-A58F-961B71AF73BB}"/>
              </a:ext>
            </a:extLst>
          </p:cNvPr>
          <p:cNvSpPr txBox="1"/>
          <p:nvPr/>
        </p:nvSpPr>
        <p:spPr>
          <a:xfrm>
            <a:off x="1433731" y="332196"/>
            <a:ext cx="9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(1).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안용복의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1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차 도해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(1693)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0051918-7974-43D6-9A85-1C7C0EEF6340}"/>
              </a:ext>
            </a:extLst>
          </p:cNvPr>
          <p:cNvGrpSpPr/>
          <p:nvPr/>
        </p:nvGrpSpPr>
        <p:grpSpPr>
          <a:xfrm>
            <a:off x="1437307" y="870124"/>
            <a:ext cx="9598371" cy="3378444"/>
            <a:chOff x="1437307" y="870124"/>
            <a:chExt cx="9598371" cy="33784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29CD35-B4BF-48AE-8916-8C10CC574377}"/>
                </a:ext>
              </a:extLst>
            </p:cNvPr>
            <p:cNvSpPr txBox="1"/>
            <p:nvPr/>
          </p:nvSpPr>
          <p:spPr>
            <a:xfrm>
              <a:off x="6713557" y="870124"/>
              <a:ext cx="43221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 &lt; 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일본 어부들에 의해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 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잡혀가는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endParaRPr>
            </a:p>
            <a:p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   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 안용복 일행의 그림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.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35ACBC2-01CC-4F96-AAAF-EFECB28A8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307" y="979758"/>
              <a:ext cx="5200292" cy="3268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B935CE80-F9A2-43CF-A07A-E250A8EE931B}"/>
              </a:ext>
            </a:extLst>
          </p:cNvPr>
          <p:cNvGrpSpPr/>
          <p:nvPr/>
        </p:nvGrpSpPr>
        <p:grpSpPr>
          <a:xfrm>
            <a:off x="3213107" y="1702965"/>
            <a:ext cx="7822571" cy="4854705"/>
            <a:chOff x="3213107" y="1702965"/>
            <a:chExt cx="7822571" cy="48547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3485F4-E68F-4E65-9769-9EC0218EC63A}"/>
                </a:ext>
              </a:extLst>
            </p:cNvPr>
            <p:cNvSpPr txBox="1"/>
            <p:nvPr/>
          </p:nvSpPr>
          <p:spPr>
            <a:xfrm>
              <a:off x="3213107" y="6125694"/>
              <a:ext cx="36994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1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차 도해 당시 안용복의 경로 →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44C1311E-4124-4CD5-8C50-CF45BC60D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142" y="1702965"/>
              <a:ext cx="3980536" cy="485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F69A2E3-A91E-4907-9105-A8FE7E4D8572}"/>
              </a:ext>
            </a:extLst>
          </p:cNvPr>
          <p:cNvGrpSpPr/>
          <p:nvPr/>
        </p:nvGrpSpPr>
        <p:grpSpPr>
          <a:xfrm>
            <a:off x="1446782" y="4440456"/>
            <a:ext cx="5190817" cy="1527825"/>
            <a:chOff x="1446782" y="4305892"/>
            <a:chExt cx="5190817" cy="1527825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7DEBF51D-3897-4DD8-8D66-D9E2A7614037}"/>
                </a:ext>
              </a:extLst>
            </p:cNvPr>
            <p:cNvGrpSpPr/>
            <p:nvPr/>
          </p:nvGrpSpPr>
          <p:grpSpPr>
            <a:xfrm rot="16200000">
              <a:off x="3376233" y="4187071"/>
              <a:ext cx="1413956" cy="1800828"/>
              <a:chOff x="9322291" y="4147309"/>
              <a:chExt cx="1265256" cy="1621381"/>
            </a:xfrm>
          </p:grpSpPr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id="{8002E508-0BA0-4A26-B9F4-E59695C4C681}"/>
                  </a:ext>
                </a:extLst>
              </p:cNvPr>
              <p:cNvSpPr/>
              <p:nvPr/>
            </p:nvSpPr>
            <p:spPr>
              <a:xfrm flipH="1">
                <a:off x="9322291" y="4147309"/>
                <a:ext cx="1265256" cy="13368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endParaRPr>
              </a:p>
            </p:txBody>
          </p:sp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5CE15E4A-2F77-4BEC-9D7A-57CBC5D16B28}"/>
                  </a:ext>
                </a:extLst>
              </p:cNvPr>
              <p:cNvSpPr/>
              <p:nvPr/>
            </p:nvSpPr>
            <p:spPr>
              <a:xfrm rot="5400000" flipH="1">
                <a:off x="9417348" y="4270103"/>
                <a:ext cx="1077454" cy="109126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 err="1">
                    <a:solidFill>
                      <a:schemeClr val="bg2">
                        <a:lumMod val="50000"/>
                      </a:schemeClr>
                    </a:solidFill>
                    <a:latin typeface="아리따-돋움4.0(OTF)-Bold" panose="02020603020101020101" pitchFamily="18" charset="-127"/>
                    <a:ea typeface="아리따-돋움4.0(OTF)-Bold" panose="02020603020101020101" pitchFamily="18" charset="-127"/>
                  </a:rPr>
                  <a:t>호우키슈</a:t>
                </a:r>
                <a:endParaRPr lang="ko-KR" altLang="en-US" sz="20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endParaRPr>
              </a:p>
            </p:txBody>
          </p:sp>
          <p:sp>
            <p:nvSpPr>
              <p:cNvPr id="14" name="이등변 삼각형 13">
                <a:extLst>
                  <a:ext uri="{FF2B5EF4-FFF2-40B4-BE49-F238E27FC236}">
                    <a16:creationId xmlns:a16="http://schemas.microsoft.com/office/drawing/2014/main" id="{4F7B41C9-36D1-4666-A843-1ABA365A76AB}"/>
                  </a:ext>
                </a:extLst>
              </p:cNvPr>
              <p:cNvSpPr/>
              <p:nvPr/>
            </p:nvSpPr>
            <p:spPr>
              <a:xfrm flipV="1">
                <a:off x="9826951" y="5515969"/>
                <a:ext cx="229725" cy="252721"/>
              </a:xfrm>
              <a:prstGeom prst="triangle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D112939-F230-4880-A650-B330C66C958E}"/>
                </a:ext>
              </a:extLst>
            </p:cNvPr>
            <p:cNvGrpSpPr/>
            <p:nvPr/>
          </p:nvGrpSpPr>
          <p:grpSpPr>
            <a:xfrm flipH="1">
              <a:off x="1446782" y="4401094"/>
              <a:ext cx="1667004" cy="1383530"/>
              <a:chOff x="9036926" y="4147309"/>
              <a:chExt cx="1550621" cy="1336856"/>
            </a:xfrm>
          </p:grpSpPr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3203F316-75D7-4278-9526-9733B29FD94B}"/>
                  </a:ext>
                </a:extLst>
              </p:cNvPr>
              <p:cNvSpPr/>
              <p:nvPr/>
            </p:nvSpPr>
            <p:spPr>
              <a:xfrm flipH="1">
                <a:off x="9322291" y="4147309"/>
                <a:ext cx="1265256" cy="13368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endParaRPr>
              </a:p>
            </p:txBody>
          </p:sp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7AD4C040-FFFB-43F0-90E2-C58E54469EE1}"/>
                  </a:ext>
                </a:extLst>
              </p:cNvPr>
              <p:cNvSpPr/>
              <p:nvPr/>
            </p:nvSpPr>
            <p:spPr>
              <a:xfrm flipH="1">
                <a:off x="9417348" y="4270103"/>
                <a:ext cx="1077454" cy="109126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 err="1">
                    <a:solidFill>
                      <a:schemeClr val="bg2">
                        <a:lumMod val="50000"/>
                      </a:schemeClr>
                    </a:solidFill>
                    <a:latin typeface="아리따-돋움4.0(OTF)-Bold" panose="02020603020101020101" pitchFamily="18" charset="-127"/>
                    <a:ea typeface="아리따-돋움4.0(OTF)-Bold" panose="02020603020101020101" pitchFamily="18" charset="-127"/>
                  </a:rPr>
                  <a:t>오키</a:t>
                </a:r>
                <a:r>
                  <a:rPr lang="ko-KR" altLang="en-US" sz="2000" dirty="0">
                    <a:solidFill>
                      <a:schemeClr val="bg2">
                        <a:lumMod val="50000"/>
                      </a:schemeClr>
                    </a:solidFill>
                    <a:latin typeface="아리따-돋움4.0(OTF)-Bold" panose="02020603020101020101" pitchFamily="18" charset="-127"/>
                    <a:ea typeface="아리따-돋움4.0(OTF)-Bold" panose="02020603020101020101" pitchFamily="18" charset="-127"/>
                  </a:rPr>
                  <a:t>  섬</a:t>
                </a:r>
              </a:p>
            </p:txBody>
          </p:sp>
          <p:sp>
            <p:nvSpPr>
              <p:cNvPr id="21" name="이등변 삼각형 20">
                <a:extLst>
                  <a:ext uri="{FF2B5EF4-FFF2-40B4-BE49-F238E27FC236}">
                    <a16:creationId xmlns:a16="http://schemas.microsoft.com/office/drawing/2014/main" id="{CCFA3237-15F2-4F7B-B3C6-A0F46D80660D}"/>
                  </a:ext>
                </a:extLst>
              </p:cNvPr>
              <p:cNvSpPr/>
              <p:nvPr/>
            </p:nvSpPr>
            <p:spPr>
              <a:xfrm rot="5400000" flipV="1">
                <a:off x="9046940" y="4690155"/>
                <a:ext cx="231143" cy="251172"/>
              </a:xfrm>
              <a:prstGeom prst="triangle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46D24DFE-2F4E-44C6-B0A8-33EF0F78DA1C}"/>
                </a:ext>
              </a:extLst>
            </p:cNvPr>
            <p:cNvGrpSpPr/>
            <p:nvPr/>
          </p:nvGrpSpPr>
          <p:grpSpPr>
            <a:xfrm>
              <a:off x="5031267" y="4305892"/>
              <a:ext cx="1606332" cy="1527825"/>
              <a:chOff x="4723044" y="4471039"/>
              <a:chExt cx="1411008" cy="1183439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280C9F8C-824D-4C1C-8AB9-DEF9A8AA287F}"/>
                  </a:ext>
                </a:extLst>
              </p:cNvPr>
              <p:cNvSpPr/>
              <p:nvPr/>
            </p:nvSpPr>
            <p:spPr>
              <a:xfrm rot="16200000" flipH="1">
                <a:off x="4836828" y="4357255"/>
                <a:ext cx="1183439" cy="141100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schemeClr val="bg2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endParaRPr>
              </a:p>
            </p:txBody>
          </p:sp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15294AE6-30CD-42E5-AE13-FFA20A9F163A}"/>
                  </a:ext>
                </a:extLst>
              </p:cNvPr>
              <p:cNvSpPr/>
              <p:nvPr/>
            </p:nvSpPr>
            <p:spPr>
              <a:xfrm flipH="1">
                <a:off x="4859938" y="4551327"/>
                <a:ext cx="1137218" cy="102070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>
                    <a:solidFill>
                      <a:schemeClr val="bg2">
                        <a:lumMod val="50000"/>
                      </a:schemeClr>
                    </a:solidFill>
                    <a:latin typeface="아리따-돋움4.0(OTF)-Bold" panose="02020603020101020101" pitchFamily="18" charset="-127"/>
                    <a:ea typeface="아리따-돋움4.0(OTF)-Bold" panose="02020603020101020101" pitchFamily="18" charset="-127"/>
                  </a:rPr>
                  <a:t>쓰시마 섬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718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86B33D6-2F88-4297-A58F-961B71AF73BB}"/>
              </a:ext>
            </a:extLst>
          </p:cNvPr>
          <p:cNvSpPr txBox="1"/>
          <p:nvPr/>
        </p:nvSpPr>
        <p:spPr>
          <a:xfrm>
            <a:off x="1433731" y="332196"/>
            <a:ext cx="9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(1).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안용복의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1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차 도해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(1693)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5A18E16-826B-4309-B0B3-68DE2D369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232" y="1359015"/>
            <a:ext cx="5461232" cy="45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4091427B-6285-497A-8742-C29884D410B4}"/>
              </a:ext>
            </a:extLst>
          </p:cNvPr>
          <p:cNvGrpSpPr/>
          <p:nvPr/>
        </p:nvGrpSpPr>
        <p:grpSpPr>
          <a:xfrm>
            <a:off x="7234108" y="4307746"/>
            <a:ext cx="4127037" cy="1622972"/>
            <a:chOff x="7234108" y="4307746"/>
            <a:chExt cx="4127037" cy="1622972"/>
          </a:xfrm>
        </p:grpSpPr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C757DCC8-89F7-4C7F-8E3B-49F86B96A4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4108" y="4307746"/>
              <a:ext cx="1238773" cy="658537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순서도: 대체 처리 27">
              <a:extLst>
                <a:ext uri="{FF2B5EF4-FFF2-40B4-BE49-F238E27FC236}">
                  <a16:creationId xmlns:a16="http://schemas.microsoft.com/office/drawing/2014/main" id="{E2CCBFDE-1037-4F20-A3D2-0C405F163D22}"/>
                </a:ext>
              </a:extLst>
            </p:cNvPr>
            <p:cNvSpPr/>
            <p:nvPr/>
          </p:nvSpPr>
          <p:spPr>
            <a:xfrm>
              <a:off x="7678145" y="4915055"/>
              <a:ext cx="3683000" cy="1015663"/>
            </a:xfrm>
            <a:prstGeom prst="flowChartAlternateProcess">
              <a:avLst/>
            </a:prstGeom>
            <a:solidFill>
              <a:schemeClr val="tx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“</a:t>
              </a:r>
              <a:r>
                <a:rPr lang="ko-KR" altLang="en-US" b="1" dirty="0">
                  <a:solidFill>
                    <a:schemeClr val="bg1"/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일본 영토에 조선인이 불법 입국</a:t>
              </a:r>
              <a:r>
                <a:rPr lang="en-US" altLang="ko-KR" b="1" dirty="0">
                  <a:solidFill>
                    <a:schemeClr val="bg1"/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.</a:t>
              </a:r>
            </a:p>
            <a:p>
              <a:pPr algn="ctr"/>
              <a:r>
                <a:rPr lang="ko-KR" altLang="en-US" b="1" dirty="0">
                  <a:solidFill>
                    <a:schemeClr val="bg1"/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조선인 출입을 엄금해달라</a:t>
              </a:r>
              <a:r>
                <a:rPr lang="en-US" altLang="ko-KR" b="1" dirty="0">
                  <a:solidFill>
                    <a:schemeClr val="bg1"/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.”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CB7FC5E8-BFB2-4A23-82B1-3526AE995626}"/>
              </a:ext>
            </a:extLst>
          </p:cNvPr>
          <p:cNvGrpSpPr/>
          <p:nvPr/>
        </p:nvGrpSpPr>
        <p:grpSpPr>
          <a:xfrm>
            <a:off x="639782" y="2001113"/>
            <a:ext cx="3859514" cy="1727791"/>
            <a:chOff x="639782" y="2001113"/>
            <a:chExt cx="3859514" cy="1727791"/>
          </a:xfrm>
        </p:grpSpPr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02CA403A-C310-4FAC-B71A-D74F2817DD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73167" y="3007451"/>
              <a:ext cx="1426129" cy="72145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순서도: 대체 처리 28">
              <a:extLst>
                <a:ext uri="{FF2B5EF4-FFF2-40B4-BE49-F238E27FC236}">
                  <a16:creationId xmlns:a16="http://schemas.microsoft.com/office/drawing/2014/main" id="{7BD0C86A-74FF-4D8E-B531-8358B587702F}"/>
                </a:ext>
              </a:extLst>
            </p:cNvPr>
            <p:cNvSpPr/>
            <p:nvPr/>
          </p:nvSpPr>
          <p:spPr>
            <a:xfrm>
              <a:off x="639782" y="2001113"/>
              <a:ext cx="3683000" cy="1015663"/>
            </a:xfrm>
            <a:prstGeom prst="flowChartAlternateProcess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울릉도는 조선의 땅이 명확</a:t>
              </a:r>
              <a:r>
                <a:rPr lang="en-US" altLang="ko-KR" b="1" dirty="0">
                  <a:solidFill>
                    <a:schemeClr val="tx1"/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.</a:t>
              </a:r>
            </a:p>
            <a:p>
              <a:pPr algn="ctr"/>
              <a:r>
                <a:rPr lang="ko-KR" altLang="en-US" b="1" dirty="0">
                  <a:solidFill>
                    <a:schemeClr val="tx1"/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죽도</a:t>
              </a:r>
              <a:r>
                <a:rPr lang="en-US" altLang="ko-KR" b="1" dirty="0">
                  <a:solidFill>
                    <a:schemeClr val="tx1"/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(</a:t>
              </a:r>
              <a:r>
                <a:rPr lang="ko-KR" altLang="en-US" b="1" dirty="0">
                  <a:solidFill>
                    <a:schemeClr val="tx1"/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독도</a:t>
              </a:r>
              <a:r>
                <a:rPr lang="en-US" altLang="ko-KR" b="1" dirty="0">
                  <a:solidFill>
                    <a:schemeClr val="tx1"/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)</a:t>
              </a:r>
              <a:r>
                <a:rPr lang="ko-KR" altLang="en-US" b="1" dirty="0">
                  <a:solidFill>
                    <a:schemeClr val="tx1"/>
                  </a:solidFill>
                  <a:latin typeface="아리따-돋움4.0(OTF)-Medium" panose="02020603020101020101" pitchFamily="18" charset="-127"/>
                  <a:ea typeface="아리따-돋움4.0(OTF)-Medium" panose="02020603020101020101" pitchFamily="18" charset="-127"/>
                </a:rPr>
                <a:t>에 대해서는 모호한 입장</a:t>
              </a:r>
              <a:endParaRPr lang="en-US" altLang="ko-KR" b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endParaRPr>
            </a:p>
          </p:txBody>
        </p:sp>
      </p:grp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BE199FF-18C2-44E0-AD2A-3D08BC566FE1}"/>
              </a:ext>
            </a:extLst>
          </p:cNvPr>
          <p:cNvSpPr/>
          <p:nvPr/>
        </p:nvSpPr>
        <p:spPr>
          <a:xfrm>
            <a:off x="2625754" y="3349149"/>
            <a:ext cx="7919207" cy="777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처벌 이후 이번엔 스스로 일본으로 건너가고자 하는 안용복</a:t>
            </a:r>
          </a:p>
        </p:txBody>
      </p:sp>
    </p:spTree>
    <p:extLst>
      <p:ext uri="{BB962C8B-B14F-4D97-AF65-F5344CB8AC3E}">
        <p14:creationId xmlns:p14="http://schemas.microsoft.com/office/powerpoint/2010/main" val="26159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86B33D6-2F88-4297-A58F-961B71AF73BB}"/>
              </a:ext>
            </a:extLst>
          </p:cNvPr>
          <p:cNvSpPr txBox="1"/>
          <p:nvPr/>
        </p:nvSpPr>
        <p:spPr>
          <a:xfrm>
            <a:off x="1146978" y="259910"/>
            <a:ext cx="421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(2).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안용복의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2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차 도해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(1696)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044519D-30F4-4BB7-BF9C-DBE320433387}"/>
              </a:ext>
            </a:extLst>
          </p:cNvPr>
          <p:cNvGrpSpPr/>
          <p:nvPr/>
        </p:nvGrpSpPr>
        <p:grpSpPr>
          <a:xfrm>
            <a:off x="1399351" y="2244060"/>
            <a:ext cx="8936098" cy="3432533"/>
            <a:chOff x="1399351" y="2244060"/>
            <a:chExt cx="8936098" cy="343253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5774D9E-DD2B-4E82-A1AF-CE0567A18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9351" y="2287069"/>
              <a:ext cx="5008016" cy="3389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CB9E4D-3C5D-4B4A-992C-7624B0A218C4}"/>
                </a:ext>
              </a:extLst>
            </p:cNvPr>
            <p:cNvSpPr txBox="1"/>
            <p:nvPr/>
          </p:nvSpPr>
          <p:spPr>
            <a:xfrm>
              <a:off x="6471287" y="2244060"/>
              <a:ext cx="38641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/>
                <a:t>← 신분을 가장하고 </a:t>
              </a:r>
              <a:r>
                <a:rPr lang="ko-KR" altLang="en-US" sz="2000" dirty="0" err="1"/>
                <a:t>호우키슈에</a:t>
              </a:r>
              <a:endParaRPr lang="en-US" altLang="ko-KR" sz="2000" dirty="0"/>
            </a:p>
            <a:p>
              <a:r>
                <a:rPr lang="en-US" altLang="ko-KR" sz="2000" dirty="0"/>
                <a:t>   </a:t>
              </a:r>
              <a:r>
                <a:rPr lang="ko-KR" altLang="en-US" sz="2000" dirty="0"/>
                <a:t> 들어오는 안용복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B5F1913-0D43-4B8F-AA12-B7BC3C8D57DF}"/>
              </a:ext>
            </a:extLst>
          </p:cNvPr>
          <p:cNvGrpSpPr/>
          <p:nvPr/>
        </p:nvGrpSpPr>
        <p:grpSpPr>
          <a:xfrm>
            <a:off x="2839431" y="3038711"/>
            <a:ext cx="8306374" cy="3467100"/>
            <a:chOff x="2839431" y="3038711"/>
            <a:chExt cx="8306374" cy="346710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F2795C6F-F8B1-437F-8587-AA124A8BB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380" y="3038711"/>
              <a:ext cx="4162425" cy="3467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C140FB-DC1B-49C1-8F34-771FF07BF059}"/>
                </a:ext>
              </a:extLst>
            </p:cNvPr>
            <p:cNvSpPr txBox="1"/>
            <p:nvPr/>
          </p:nvSpPr>
          <p:spPr>
            <a:xfrm>
              <a:off x="2839431" y="5797925"/>
              <a:ext cx="37077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/>
                <a:t>안용복이 영유권 주장을 위해</a:t>
              </a:r>
              <a:endParaRPr lang="en-US" altLang="ko-KR" sz="2000" dirty="0"/>
            </a:p>
            <a:p>
              <a:r>
                <a:rPr lang="ko-KR" altLang="en-US" sz="2000" dirty="0"/>
                <a:t>들고 간 </a:t>
              </a:r>
              <a:r>
                <a:rPr lang="ko-KR" altLang="en-US" sz="2000" dirty="0" err="1"/>
                <a:t>조선팔도지도</a:t>
              </a:r>
              <a:r>
                <a:rPr lang="ko-KR" altLang="en-US" sz="2000" dirty="0"/>
                <a:t>  →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F89A1FAC-DF49-41E6-BF61-59DE0D3CB80A}"/>
              </a:ext>
            </a:extLst>
          </p:cNvPr>
          <p:cNvGrpSpPr/>
          <p:nvPr/>
        </p:nvGrpSpPr>
        <p:grpSpPr>
          <a:xfrm>
            <a:off x="2022085" y="748032"/>
            <a:ext cx="914400" cy="1303262"/>
            <a:chOff x="2022085" y="748032"/>
            <a:chExt cx="914400" cy="1303262"/>
          </a:xfrm>
        </p:grpSpPr>
        <p:pic>
          <p:nvPicPr>
            <p:cNvPr id="20" name="그래픽 19" descr="열대어 장면">
              <a:extLst>
                <a:ext uri="{FF2B5EF4-FFF2-40B4-BE49-F238E27FC236}">
                  <a16:creationId xmlns:a16="http://schemas.microsoft.com/office/drawing/2014/main" id="{7E3D32F2-B4CF-4244-AA66-9C6CA390C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22085" y="1136894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2DB8F3-9D07-4D14-A298-813C8BC3F5EE}"/>
                </a:ext>
              </a:extLst>
            </p:cNvPr>
            <p:cNvSpPr txBox="1"/>
            <p:nvPr/>
          </p:nvSpPr>
          <p:spPr>
            <a:xfrm>
              <a:off x="2022085" y="748032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울릉도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2E74DA6-44E1-46A6-9E3C-F6948DD97C79}"/>
              </a:ext>
            </a:extLst>
          </p:cNvPr>
          <p:cNvGrpSpPr/>
          <p:nvPr/>
        </p:nvGrpSpPr>
        <p:grpSpPr>
          <a:xfrm>
            <a:off x="5950167" y="736784"/>
            <a:ext cx="1019261" cy="1323773"/>
            <a:chOff x="5950167" y="736784"/>
            <a:chExt cx="1019261" cy="1323773"/>
          </a:xfrm>
        </p:grpSpPr>
        <p:pic>
          <p:nvPicPr>
            <p:cNvPr id="21" name="그래픽 20" descr="열대어 장면">
              <a:extLst>
                <a:ext uri="{FF2B5EF4-FFF2-40B4-BE49-F238E27FC236}">
                  <a16:creationId xmlns:a16="http://schemas.microsoft.com/office/drawing/2014/main" id="{3AB55D42-EC05-4B8B-8A5B-554BC5CC9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50167" y="1146157"/>
              <a:ext cx="914400" cy="914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565F0C-6BBF-4972-A0A0-229A802E9EA8}"/>
                </a:ext>
              </a:extLst>
            </p:cNvPr>
            <p:cNvSpPr txBox="1"/>
            <p:nvPr/>
          </p:nvSpPr>
          <p:spPr>
            <a:xfrm>
              <a:off x="6055027" y="736784"/>
              <a:ext cx="914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독도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93CA42B-F5DC-4174-B1A1-E3B664D8C37E}"/>
              </a:ext>
            </a:extLst>
          </p:cNvPr>
          <p:cNvGrpSpPr/>
          <p:nvPr/>
        </p:nvGrpSpPr>
        <p:grpSpPr>
          <a:xfrm>
            <a:off x="10335449" y="736784"/>
            <a:ext cx="1057351" cy="1323773"/>
            <a:chOff x="10335449" y="736784"/>
            <a:chExt cx="1057351" cy="1323773"/>
          </a:xfrm>
        </p:grpSpPr>
        <p:pic>
          <p:nvPicPr>
            <p:cNvPr id="22" name="그래픽 21" descr="열대어 장면">
              <a:extLst>
                <a:ext uri="{FF2B5EF4-FFF2-40B4-BE49-F238E27FC236}">
                  <a16:creationId xmlns:a16="http://schemas.microsoft.com/office/drawing/2014/main" id="{154186A2-34B1-4CF3-8012-BB347DEB5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35449" y="1146157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3CEE5D-6F9C-44C4-AC92-8BF457E99328}"/>
                </a:ext>
              </a:extLst>
            </p:cNvPr>
            <p:cNvSpPr txBox="1"/>
            <p:nvPr/>
          </p:nvSpPr>
          <p:spPr>
            <a:xfrm>
              <a:off x="10335449" y="736784"/>
              <a:ext cx="1057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오키</a:t>
              </a:r>
              <a:r>
                <a:rPr lang="ko-KR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 섬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</p:grpSp>
      <p:sp>
        <p:nvSpPr>
          <p:cNvPr id="31" name="화살표: 아래쪽 30">
            <a:extLst>
              <a:ext uri="{FF2B5EF4-FFF2-40B4-BE49-F238E27FC236}">
                <a16:creationId xmlns:a16="http://schemas.microsoft.com/office/drawing/2014/main" id="{E3F1275E-9478-442B-902D-EC873FB00B26}"/>
              </a:ext>
            </a:extLst>
          </p:cNvPr>
          <p:cNvSpPr/>
          <p:nvPr/>
        </p:nvSpPr>
        <p:spPr>
          <a:xfrm rot="16200000">
            <a:off x="8504294" y="897243"/>
            <a:ext cx="625027" cy="1412230"/>
          </a:xfrm>
          <a:prstGeom prst="downArrow">
            <a:avLst>
              <a:gd name="adj1" fmla="val 28525"/>
              <a:gd name="adj2" fmla="val 7147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67B8338-E5C2-45EB-B218-2D44F37C8BE5}"/>
              </a:ext>
            </a:extLst>
          </p:cNvPr>
          <p:cNvGrpSpPr/>
          <p:nvPr/>
        </p:nvGrpSpPr>
        <p:grpSpPr>
          <a:xfrm>
            <a:off x="3491369" y="875048"/>
            <a:ext cx="1869196" cy="1040822"/>
            <a:chOff x="3491369" y="875048"/>
            <a:chExt cx="1869196" cy="1040822"/>
          </a:xfrm>
        </p:grpSpPr>
        <p:sp>
          <p:nvSpPr>
            <p:cNvPr id="27" name="화살표: 아래쪽 26">
              <a:extLst>
                <a:ext uri="{FF2B5EF4-FFF2-40B4-BE49-F238E27FC236}">
                  <a16:creationId xmlns:a16="http://schemas.microsoft.com/office/drawing/2014/main" id="{848DF4BB-781B-4C81-B656-E52C26466C36}"/>
                </a:ext>
              </a:extLst>
            </p:cNvPr>
            <p:cNvSpPr/>
            <p:nvPr/>
          </p:nvSpPr>
          <p:spPr>
            <a:xfrm rot="16200000">
              <a:off x="4078381" y="897242"/>
              <a:ext cx="625027" cy="1412230"/>
            </a:xfrm>
            <a:prstGeom prst="downArrow">
              <a:avLst>
                <a:gd name="adj1" fmla="val 28525"/>
                <a:gd name="adj2" fmla="val 7147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34DEDD-D9A2-4EB4-9550-58B2941283DA}"/>
                </a:ext>
              </a:extLst>
            </p:cNvPr>
            <p:cNvSpPr txBox="1"/>
            <p:nvPr/>
          </p:nvSpPr>
          <p:spPr>
            <a:xfrm>
              <a:off x="3491369" y="875048"/>
              <a:ext cx="1869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bg1">
                      <a:lumMod val="7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일본 어민 추격</a:t>
              </a:r>
              <a:endParaRPr lang="en-US" altLang="ko-KR" sz="2000" dirty="0">
                <a:solidFill>
                  <a:schemeClr val="bg1">
                    <a:lumMod val="7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0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대체 처리 6">
            <a:extLst>
              <a:ext uri="{FF2B5EF4-FFF2-40B4-BE49-F238E27FC236}">
                <a16:creationId xmlns:a16="http://schemas.microsoft.com/office/drawing/2014/main" id="{ACC0789F-80E2-4D4A-B498-F65A12B57012}"/>
              </a:ext>
            </a:extLst>
          </p:cNvPr>
          <p:cNvSpPr/>
          <p:nvPr/>
        </p:nvSpPr>
        <p:spPr>
          <a:xfrm>
            <a:off x="7453461" y="1241078"/>
            <a:ext cx="3683000" cy="17018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월경 조업 일본 어민 엄벌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ctr"/>
            <a:endParaRPr lang="en-US" altLang="ko-KR" sz="20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“</a:t>
            </a:r>
            <a:r>
              <a:rPr lang="ko-KR" altLang="en-US" sz="2000" b="1" dirty="0">
                <a:solidFill>
                  <a:schemeClr val="tx1"/>
                </a:solidFill>
              </a:rPr>
              <a:t>울릉도</a:t>
            </a:r>
            <a:r>
              <a:rPr lang="en-US" altLang="ko-KR" sz="2000" b="1" dirty="0">
                <a:solidFill>
                  <a:schemeClr val="tx1"/>
                </a:solidFill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</a:rPr>
              <a:t>독도에 일본인 침범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단호히 금지시킬 것</a:t>
            </a:r>
            <a:r>
              <a:rPr lang="en-US" altLang="ko-KR" sz="2000" b="1" dirty="0">
                <a:solidFill>
                  <a:schemeClr val="tx1"/>
                </a:solidFill>
              </a:rPr>
              <a:t>.“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99ACF66-C470-4B7B-BF9F-C2C9AE2F1742}"/>
              </a:ext>
            </a:extLst>
          </p:cNvPr>
          <p:cNvGrpSpPr/>
          <p:nvPr/>
        </p:nvGrpSpPr>
        <p:grpSpPr>
          <a:xfrm>
            <a:off x="1346257" y="348358"/>
            <a:ext cx="10272413" cy="3956223"/>
            <a:chOff x="1346257" y="348358"/>
            <a:chExt cx="10272413" cy="3956223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9DB2E60C-008F-4E4B-9A09-3B2E2841B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57" y="348358"/>
              <a:ext cx="5167223" cy="3956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CED4248-846F-40A0-84EE-03BE728559A7}"/>
                </a:ext>
              </a:extLst>
            </p:cNvPr>
            <p:cNvSpPr txBox="1"/>
            <p:nvPr/>
          </p:nvSpPr>
          <p:spPr>
            <a:xfrm>
              <a:off x="7449342" y="613126"/>
              <a:ext cx="4169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← 안용복의 </a:t>
              </a:r>
              <a:r>
                <a:rPr lang="en-US" altLang="ko-KR" dirty="0"/>
                <a:t>2</a:t>
              </a:r>
              <a:r>
                <a:rPr lang="ko-KR" altLang="en-US" dirty="0"/>
                <a:t>차 도해 당시 경로</a:t>
              </a:r>
            </a:p>
          </p:txBody>
        </p:sp>
      </p:grpSp>
      <p:pic>
        <p:nvPicPr>
          <p:cNvPr id="4099" name="_x849227616">
            <a:extLst>
              <a:ext uri="{FF2B5EF4-FFF2-40B4-BE49-F238E27FC236}">
                <a16:creationId xmlns:a16="http://schemas.microsoft.com/office/drawing/2014/main" id="{92D11AC4-C15B-4306-A95E-32716974B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49" y="3282974"/>
            <a:ext cx="5167223" cy="33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BA118377-D421-4475-B5F3-68BEBBB9A57A}"/>
              </a:ext>
            </a:extLst>
          </p:cNvPr>
          <p:cNvGrpSpPr/>
          <p:nvPr/>
        </p:nvGrpSpPr>
        <p:grpSpPr>
          <a:xfrm>
            <a:off x="6001593" y="3800214"/>
            <a:ext cx="4566333" cy="2575420"/>
            <a:chOff x="6001593" y="3800214"/>
            <a:chExt cx="4566333" cy="257542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212CC8CB-2CAE-420A-B975-4E576843CBE3}"/>
                </a:ext>
              </a:extLst>
            </p:cNvPr>
            <p:cNvSpPr/>
            <p:nvPr/>
          </p:nvSpPr>
          <p:spPr>
            <a:xfrm>
              <a:off x="9773174" y="3800214"/>
              <a:ext cx="794752" cy="25754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화살표: 왼쪽 24">
              <a:extLst>
                <a:ext uri="{FF2B5EF4-FFF2-40B4-BE49-F238E27FC236}">
                  <a16:creationId xmlns:a16="http://schemas.microsoft.com/office/drawing/2014/main" id="{243D6F9E-BF78-4112-B63B-9CA2BE1B0C63}"/>
                </a:ext>
              </a:extLst>
            </p:cNvPr>
            <p:cNvSpPr/>
            <p:nvPr/>
          </p:nvSpPr>
          <p:spPr>
            <a:xfrm>
              <a:off x="6001593" y="5616922"/>
              <a:ext cx="3771581" cy="369116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순서도: 대체 처리 27">
            <a:extLst>
              <a:ext uri="{FF2B5EF4-FFF2-40B4-BE49-F238E27FC236}">
                <a16:creationId xmlns:a16="http://schemas.microsoft.com/office/drawing/2014/main" id="{0D8B4D97-FC7F-42C1-932E-D80414F99445}"/>
              </a:ext>
            </a:extLst>
          </p:cNvPr>
          <p:cNvSpPr/>
          <p:nvPr/>
        </p:nvSpPr>
        <p:spPr>
          <a:xfrm>
            <a:off x="2022438" y="4807842"/>
            <a:ext cx="3683000" cy="17018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rgbClr val="FF0000"/>
                </a:solidFill>
              </a:rPr>
              <a:t>‘</a:t>
            </a:r>
            <a:r>
              <a:rPr lang="ko-KR" altLang="en-US" sz="2000" b="1" dirty="0">
                <a:solidFill>
                  <a:srgbClr val="FF0000"/>
                </a:solidFill>
              </a:rPr>
              <a:t>다케시마</a:t>
            </a:r>
            <a:r>
              <a:rPr lang="en-US" altLang="ko-KR" sz="2000" b="1" dirty="0">
                <a:solidFill>
                  <a:srgbClr val="FF0000"/>
                </a:solidFill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</a:rPr>
              <a:t>울릉도</a:t>
            </a:r>
            <a:r>
              <a:rPr lang="en-US" altLang="ko-KR" sz="2000" b="1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ko-KR" altLang="en-US" sz="2000" b="1" dirty="0" err="1">
                <a:solidFill>
                  <a:srgbClr val="FF0000"/>
                </a:solidFill>
              </a:rPr>
              <a:t>마쓰시마</a:t>
            </a:r>
            <a:r>
              <a:rPr lang="en-US" altLang="ko-KR" sz="2000" b="1" dirty="0">
                <a:solidFill>
                  <a:srgbClr val="FF0000"/>
                </a:solidFill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</a:rPr>
              <a:t>독도</a:t>
            </a:r>
            <a:r>
              <a:rPr lang="en-US" altLang="ko-KR" sz="2000" b="1" dirty="0">
                <a:solidFill>
                  <a:srgbClr val="FF0000"/>
                </a:solidFill>
              </a:rPr>
              <a:t>)</a:t>
            </a:r>
            <a:r>
              <a:rPr lang="ko-KR" altLang="en-US" sz="2000" b="1" dirty="0">
                <a:solidFill>
                  <a:srgbClr val="FF0000"/>
                </a:solidFill>
              </a:rPr>
              <a:t>가</a:t>
            </a:r>
            <a:endParaRPr lang="en-US" altLang="ko-KR" sz="20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2000" b="1" dirty="0">
                <a:solidFill>
                  <a:srgbClr val="FF0000"/>
                </a:solidFill>
              </a:rPr>
              <a:t>조선의 강원도에 소속</a:t>
            </a:r>
            <a:r>
              <a:rPr lang="en-US" altLang="ko-KR" sz="2000" b="1" dirty="0">
                <a:solidFill>
                  <a:srgbClr val="FF0000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3007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64BC121D-2FD4-41A8-8957-80DAFF476F0C}"/>
              </a:ext>
            </a:extLst>
          </p:cNvPr>
          <p:cNvGrpSpPr/>
          <p:nvPr/>
        </p:nvGrpSpPr>
        <p:grpSpPr>
          <a:xfrm>
            <a:off x="4358335" y="1190096"/>
            <a:ext cx="4257158" cy="4203213"/>
            <a:chOff x="4358335" y="1190096"/>
            <a:chExt cx="4257158" cy="42032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29CD35-B4BF-48AE-8916-8C10CC574377}"/>
                </a:ext>
              </a:extLst>
            </p:cNvPr>
            <p:cNvSpPr txBox="1"/>
            <p:nvPr/>
          </p:nvSpPr>
          <p:spPr>
            <a:xfrm>
              <a:off x="4358335" y="4993199"/>
              <a:ext cx="42571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bg1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↑ </a:t>
              </a:r>
              <a:r>
                <a:rPr lang="ko-KR" altLang="en-US" sz="2000" dirty="0" err="1">
                  <a:solidFill>
                    <a:schemeClr val="bg1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에도막부</a:t>
              </a:r>
              <a:r>
                <a:rPr lang="ko-KR" altLang="en-US" sz="2000" dirty="0">
                  <a:solidFill>
                    <a:schemeClr val="bg1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 죽도 도해 금지령</a:t>
              </a:r>
              <a:r>
                <a:rPr lang="en-US" altLang="ko-KR" sz="2000" dirty="0">
                  <a:solidFill>
                    <a:schemeClr val="bg1">
                      <a:lumMod val="50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(1696)</a:t>
              </a:r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DD7A1DD-46E7-423A-ADA2-61335D671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715" y="1190096"/>
              <a:ext cx="3377832" cy="3782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순서도: 대체 처리 25">
            <a:extLst>
              <a:ext uri="{FF2B5EF4-FFF2-40B4-BE49-F238E27FC236}">
                <a16:creationId xmlns:a16="http://schemas.microsoft.com/office/drawing/2014/main" id="{77B0AC41-6867-47DE-B3BF-C0554F3ABE09}"/>
              </a:ext>
            </a:extLst>
          </p:cNvPr>
          <p:cNvSpPr/>
          <p:nvPr/>
        </p:nvSpPr>
        <p:spPr>
          <a:xfrm>
            <a:off x="2162990" y="5414081"/>
            <a:ext cx="8311282" cy="120526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‘…</a:t>
            </a:r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다케시마 도해는 지금까지 어업을 하고 있었다 할지라도</a:t>
            </a:r>
            <a:r>
              <a:rPr lang="ko-KR" altLang="en-US" sz="2000" b="1" dirty="0">
                <a:solidFill>
                  <a:srgbClr val="FF0000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 앞으로는</a:t>
            </a:r>
            <a:endParaRPr lang="en-US" altLang="ko-KR" sz="2000" b="1" dirty="0">
              <a:solidFill>
                <a:srgbClr val="FF0000"/>
              </a:solidFill>
              <a:latin typeface="아리따-돋움4.0(OTF)-Medium" panose="02020603020101020101" pitchFamily="18" charset="-127"/>
              <a:ea typeface="아리따-돋움4.0(OTF)-Medium" panose="02020603020101020101" pitchFamily="18" charset="-127"/>
            </a:endParaRPr>
          </a:p>
          <a:p>
            <a:pPr algn="ctr"/>
            <a:r>
              <a:rPr lang="ko-KR" altLang="en-US" sz="2000" b="1" dirty="0">
                <a:solidFill>
                  <a:srgbClr val="FF0000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 다케시마로 가는 것을 금지해야 한다는 쇼군의 지시가 있었습니다</a:t>
            </a:r>
            <a:r>
              <a:rPr lang="en-US" altLang="ko-KR" sz="2000" b="1" dirty="0">
                <a:solidFill>
                  <a:srgbClr val="FF0000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…’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16CF8C-EE9A-4767-B524-AE5E6F0C01C0}"/>
              </a:ext>
            </a:extLst>
          </p:cNvPr>
          <p:cNvSpPr txBox="1"/>
          <p:nvPr/>
        </p:nvSpPr>
        <p:spPr>
          <a:xfrm>
            <a:off x="4437777" y="729618"/>
            <a:ext cx="434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조선과 일본 사이의 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2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년 간의 논쟁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2026E1-683D-420D-87C3-529BEF8F4D8B}"/>
              </a:ext>
            </a:extLst>
          </p:cNvPr>
          <p:cNvSpPr txBox="1"/>
          <p:nvPr/>
        </p:nvSpPr>
        <p:spPr>
          <a:xfrm>
            <a:off x="1314700" y="326676"/>
            <a:ext cx="9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(3).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안용복 그 이후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80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977D0FCA-CD9B-493E-AFE2-B7C87F009935}"/>
              </a:ext>
            </a:extLst>
          </p:cNvPr>
          <p:cNvGrpSpPr/>
          <p:nvPr/>
        </p:nvGrpSpPr>
        <p:grpSpPr>
          <a:xfrm>
            <a:off x="1255881" y="733446"/>
            <a:ext cx="3457051" cy="5649663"/>
            <a:chOff x="1255881" y="733446"/>
            <a:chExt cx="3457051" cy="5649663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4A4EDBC9-1757-4300-8681-4C5443A5E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105" y="1335035"/>
              <a:ext cx="2915428" cy="5048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3C3CE2-ECF5-4B61-954D-DA1E86006788}"/>
                </a:ext>
              </a:extLst>
            </p:cNvPr>
            <p:cNvSpPr txBox="1"/>
            <p:nvPr/>
          </p:nvSpPr>
          <p:spPr>
            <a:xfrm>
              <a:off x="1255881" y="733446"/>
              <a:ext cx="3457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&lt;</a:t>
              </a: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동국 문헌 비고 </a:t>
              </a:r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(1770)&gt;</a:t>
              </a:r>
            </a:p>
          </p:txBody>
        </p:sp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35A705A-C410-4B63-8242-9E28B8BF1AA5}"/>
              </a:ext>
            </a:extLst>
          </p:cNvPr>
          <p:cNvSpPr/>
          <p:nvPr/>
        </p:nvSpPr>
        <p:spPr>
          <a:xfrm>
            <a:off x="2021747" y="2922652"/>
            <a:ext cx="486561" cy="2575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43AF9BCA-E9DA-429F-B1D0-0FAB0F0B0620}"/>
              </a:ext>
            </a:extLst>
          </p:cNvPr>
          <p:cNvSpPr/>
          <p:nvPr/>
        </p:nvSpPr>
        <p:spPr>
          <a:xfrm>
            <a:off x="5000331" y="906009"/>
            <a:ext cx="6433863" cy="10402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‘</a:t>
            </a:r>
            <a:r>
              <a: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울릉과 우산은 모두 우산국</a:t>
            </a:r>
            <a:r>
              <a:rPr lang="en-US" altLang="ko-KR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</a:t>
            </a:r>
            <a:r>
              <a: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于山國</a:t>
            </a:r>
            <a:r>
              <a:rPr lang="en-US" altLang="ko-KR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) </a:t>
            </a:r>
            <a:r>
              <a: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땅인데</a:t>
            </a:r>
            <a:r>
              <a:rPr lang="en-US" altLang="ko-KR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,</a:t>
            </a:r>
          </a:p>
          <a:p>
            <a:pPr algn="ctr"/>
            <a:r>
              <a:rPr lang="en-US" altLang="ko-KR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우산은 </a:t>
            </a:r>
            <a:r>
              <a:rPr lang="ko-KR" altLang="en-US" sz="2000" dirty="0" err="1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바로왜인들이</a:t>
            </a:r>
            <a:r>
              <a: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 말하는 송도</a:t>
            </a:r>
            <a:r>
              <a:rPr lang="en-US" altLang="ko-KR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</a:t>
            </a:r>
            <a:r>
              <a: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松島</a:t>
            </a:r>
            <a:r>
              <a:rPr lang="en-US" altLang="ko-KR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)</a:t>
            </a:r>
            <a:r>
              <a:rPr lang="ko-KR" altLang="en-US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이다</a:t>
            </a:r>
            <a:r>
              <a:rPr lang="en-US" altLang="ko-KR" sz="2000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.’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04CA0D6-DCC5-4B93-ADFA-E17A5F27C783}"/>
              </a:ext>
            </a:extLst>
          </p:cNvPr>
          <p:cNvGrpSpPr/>
          <p:nvPr/>
        </p:nvGrpSpPr>
        <p:grpSpPr>
          <a:xfrm>
            <a:off x="4545097" y="2281534"/>
            <a:ext cx="3221372" cy="4101575"/>
            <a:chOff x="4545097" y="2281534"/>
            <a:chExt cx="3221372" cy="4101575"/>
          </a:xfrm>
        </p:grpSpPr>
        <p:pic>
          <p:nvPicPr>
            <p:cNvPr id="2056" name="Picture 8" descr="성호사설(星湖僿說) - 한국민족문화대백과사전">
              <a:extLst>
                <a:ext uri="{FF2B5EF4-FFF2-40B4-BE49-F238E27FC236}">
                  <a16:creationId xmlns:a16="http://schemas.microsoft.com/office/drawing/2014/main" id="{332E5B2B-4800-4B6C-99A4-5C2BDE430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097" y="2687758"/>
              <a:ext cx="3221372" cy="36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92FF8D8-1E28-4EDD-8FB1-68E38A514E55}"/>
                </a:ext>
              </a:extLst>
            </p:cNvPr>
            <p:cNvSpPr txBox="1"/>
            <p:nvPr/>
          </p:nvSpPr>
          <p:spPr>
            <a:xfrm>
              <a:off x="4826183" y="2281534"/>
              <a:ext cx="2766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&lt;</a:t>
              </a:r>
              <a:r>
                <a:rPr lang="ko-KR" alt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성호사설유선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&gt;, </a:t>
              </a:r>
              <a:r>
                <a:rPr lang="ko-KR" altLang="en-US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아리따-돋움4.0(OTF)-Bold" panose="02020603020101020101" pitchFamily="18" charset="-127"/>
                  <a:ea typeface="아리따-돋움4.0(OTF)-Bold" panose="02020603020101020101" pitchFamily="18" charset="-127"/>
                </a:rPr>
                <a:t>안정복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endParaRPr>
            </a:p>
          </p:txBody>
        </p:sp>
      </p:grp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B7BBB746-DC1E-4AD8-95D7-0784426BDAE5}"/>
              </a:ext>
            </a:extLst>
          </p:cNvPr>
          <p:cNvSpPr/>
          <p:nvPr/>
        </p:nvSpPr>
        <p:spPr>
          <a:xfrm>
            <a:off x="7592321" y="2922652"/>
            <a:ext cx="4138641" cy="10402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“</a:t>
            </a:r>
            <a:r>
              <a:rPr lang="ko-KR" altLang="en-US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용감하고 진실된 안용복의 공로로</a:t>
            </a:r>
            <a:endParaRPr lang="en-US" altLang="ko-KR" dirty="0">
              <a:solidFill>
                <a:srgbClr val="FF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algn="ctr"/>
            <a:r>
              <a:rPr lang="ko-KR" altLang="en-US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조선의 일주</a:t>
            </a:r>
            <a:r>
              <a:rPr lang="en-US" altLang="ko-KR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울릉도와 독도</a:t>
            </a:r>
            <a:r>
              <a:rPr lang="en-US" altLang="ko-KR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)</a:t>
            </a:r>
            <a:r>
              <a:rPr lang="ko-KR" altLang="en-US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를</a:t>
            </a:r>
            <a:endParaRPr lang="en-US" altLang="ko-KR" dirty="0">
              <a:solidFill>
                <a:srgbClr val="FF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  <a:p>
            <a:pPr algn="ctr"/>
            <a:r>
              <a:rPr lang="ko-KR" altLang="en-US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 되찾았다</a:t>
            </a:r>
            <a:r>
              <a:rPr lang="en-US" altLang="ko-KR" dirty="0">
                <a:solidFill>
                  <a:srgbClr val="FF0000"/>
                </a:solidFill>
                <a:latin typeface="아리따-돋움4.0(OTF)-Bold" panose="02020603020101020101" pitchFamily="18" charset="-127"/>
                <a:ea typeface="아리따-돋움4.0(OTF)-Bold" panose="02020603020101020101" pitchFamily="18" charset="-127"/>
              </a:rPr>
              <a:t>.”</a:t>
            </a:r>
            <a:endParaRPr lang="ko-KR" altLang="en-US" dirty="0">
              <a:solidFill>
                <a:srgbClr val="FF0000"/>
              </a:solidFill>
              <a:latin typeface="아리따-돋움4.0(OTF)-Bold" panose="02020603020101020101" pitchFamily="18" charset="-127"/>
              <a:ea typeface="아리따-돋움4.0(OTF)-Bold" panose="02020603020101020101" pitchFamily="18" charset="-127"/>
            </a:endParaRPr>
          </a:p>
        </p:txBody>
      </p:sp>
      <p:sp>
        <p:nvSpPr>
          <p:cNvPr id="35" name="순서도: 대체 처리 34">
            <a:extLst>
              <a:ext uri="{FF2B5EF4-FFF2-40B4-BE49-F238E27FC236}">
                <a16:creationId xmlns:a16="http://schemas.microsoft.com/office/drawing/2014/main" id="{6BA8D431-D61D-421C-ABBD-07CC96A9E4C1}"/>
              </a:ext>
            </a:extLst>
          </p:cNvPr>
          <p:cNvSpPr/>
          <p:nvPr/>
        </p:nvSpPr>
        <p:spPr>
          <a:xfrm>
            <a:off x="8020190" y="4830612"/>
            <a:ext cx="3457051" cy="120526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조선의 울릉도</a:t>
            </a:r>
            <a:r>
              <a:rPr lang="en-US" altLang="ko-KR" sz="24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,</a:t>
            </a:r>
          </a:p>
          <a:p>
            <a:pPr algn="ctr"/>
            <a:r>
              <a:rPr lang="ko-KR" altLang="en-US" sz="24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독도에 대한</a:t>
            </a:r>
            <a:endParaRPr lang="en-US" altLang="ko-KR" sz="2400" b="1" i="1" dirty="0">
              <a:solidFill>
                <a:schemeClr val="tx1"/>
              </a:solidFill>
              <a:latin typeface="아리따-돋움4.0(OTF)-Medium" panose="02020603020101020101" pitchFamily="18" charset="-127"/>
              <a:ea typeface="아리따-돋움4.0(OTF)-Medium" panose="02020603020101020101" pitchFamily="18" charset="-127"/>
            </a:endParaRPr>
          </a:p>
          <a:p>
            <a:pPr algn="ctr"/>
            <a:r>
              <a:rPr lang="ko-KR" altLang="en-US" sz="2400" b="1" i="1" dirty="0">
                <a:solidFill>
                  <a:schemeClr val="tx1"/>
                </a:solidFill>
                <a:latin typeface="아리따-돋움4.0(OTF)-Medium" panose="02020603020101020101" pitchFamily="18" charset="-127"/>
                <a:ea typeface="아리따-돋움4.0(OTF)-Medium" panose="02020603020101020101" pitchFamily="18" charset="-127"/>
              </a:rPr>
              <a:t>인식과 관리의 개선</a:t>
            </a:r>
            <a:endParaRPr lang="en-US" altLang="ko-KR" sz="2400" b="1" i="1" dirty="0">
              <a:solidFill>
                <a:schemeClr val="tx1"/>
              </a:solidFill>
              <a:latin typeface="아리따-돋움4.0(OTF)-Medium" panose="02020603020101020101" pitchFamily="18" charset="-127"/>
              <a:ea typeface="아리따-돋움4.0(OTF)-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89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5048</TotalTime>
  <Words>761</Words>
  <Application>Microsoft Office PowerPoint</Application>
  <PresentationFormat>와이드스크린</PresentationFormat>
  <Paragraphs>157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NotoSansKRM</vt:lpstr>
      <vt:lpstr>맑은 고딕</vt:lpstr>
      <vt:lpstr>아리따-돋움4.0(OTF)-Bold</vt:lpstr>
      <vt:lpstr>아리따-돋움4.0(OTF)-Light</vt:lpstr>
      <vt:lpstr>아리따-돋움4.0(OTF)-Medium</vt:lpstr>
      <vt:lpstr>아리따-돋움4.0(OTF)-SemiBold</vt:lpstr>
      <vt:lpstr>Arial</vt:lpstr>
      <vt:lpstr>Office 테마</vt:lpstr>
      <vt:lpstr>한국의 독도 수호 방안과 그 역사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패러디 / 패스티쉬</dc:title>
  <dc:creator>찬우 이</dc:creator>
  <cp:lastModifiedBy>찬우 이</cp:lastModifiedBy>
  <cp:revision>141</cp:revision>
  <dcterms:created xsi:type="dcterms:W3CDTF">2020-05-26T14:07:16Z</dcterms:created>
  <dcterms:modified xsi:type="dcterms:W3CDTF">2021-04-04T17:12:39Z</dcterms:modified>
</cp:coreProperties>
</file>