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jpg"/><Relationship Id="rId7" Type="http://schemas.openxmlformats.org/officeDocument/2006/relationships/image" Target="../media/image18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jpe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15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6.jpeg"/><Relationship Id="rId3" Type="http://schemas.openxmlformats.org/officeDocument/2006/relationships/image" Target="../media/image25.png"/><Relationship Id="rId7" Type="http://schemas.openxmlformats.org/officeDocument/2006/relationships/image" Target="../media/image18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jpe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jpe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5" Type="http://schemas.openxmlformats.org/officeDocument/2006/relationships/image" Target="../media/image28.jpeg"/><Relationship Id="rId10" Type="http://schemas.openxmlformats.org/officeDocument/2006/relationships/image" Target="../media/image22.jpeg"/><Relationship Id="rId4" Type="http://schemas.openxmlformats.org/officeDocument/2006/relationships/image" Target="../media/image15.jpeg"/><Relationship Id="rId9" Type="http://schemas.openxmlformats.org/officeDocument/2006/relationships/image" Target="../media/image21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21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jpeg"/><Relationship Id="rId11" Type="http://schemas.openxmlformats.org/officeDocument/2006/relationships/image" Target="../media/image31.jpeg"/><Relationship Id="rId5" Type="http://schemas.openxmlformats.org/officeDocument/2006/relationships/image" Target="../media/image16.jpeg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3.jpeg"/><Relationship Id="rId1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32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jpe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jpeg"/><Relationship Id="rId11" Type="http://schemas.openxmlformats.org/officeDocument/2006/relationships/image" Target="../media/image31.jpeg"/><Relationship Id="rId5" Type="http://schemas.openxmlformats.org/officeDocument/2006/relationships/image" Target="../media/image16.jpeg"/><Relationship Id="rId15" Type="http://schemas.openxmlformats.org/officeDocument/2006/relationships/image" Target="../media/image36.jpeg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3.jpeg"/><Relationship Id="rId18" Type="http://schemas.openxmlformats.org/officeDocument/2006/relationships/image" Target="../media/image39.jpeg"/><Relationship Id="rId3" Type="http://schemas.openxmlformats.org/officeDocument/2006/relationships/image" Target="../media/image40.jpg"/><Relationship Id="rId21" Type="http://schemas.openxmlformats.org/officeDocument/2006/relationships/image" Target="../media/image43.jpeg"/><Relationship Id="rId7" Type="http://schemas.openxmlformats.org/officeDocument/2006/relationships/image" Target="../media/image21.jpeg"/><Relationship Id="rId12" Type="http://schemas.openxmlformats.org/officeDocument/2006/relationships/image" Target="../media/image32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jpeg"/><Relationship Id="rId20" Type="http://schemas.openxmlformats.org/officeDocument/2006/relationships/image" Target="../media/image42.jpeg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7.jpeg"/><Relationship Id="rId11" Type="http://schemas.openxmlformats.org/officeDocument/2006/relationships/image" Target="../media/image31.jpeg"/><Relationship Id="rId5" Type="http://schemas.openxmlformats.org/officeDocument/2006/relationships/image" Target="../media/image16.jpeg"/><Relationship Id="rId15" Type="http://schemas.openxmlformats.org/officeDocument/2006/relationships/image" Target="../media/image36.jpeg"/><Relationship Id="rId10" Type="http://schemas.openxmlformats.org/officeDocument/2006/relationships/image" Target="../media/image28.jpeg"/><Relationship Id="rId19" Type="http://schemas.openxmlformats.org/officeDocument/2006/relationships/image" Target="../media/image41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34.png"/><Relationship Id="rId22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3.jpeg"/><Relationship Id="rId18" Type="http://schemas.openxmlformats.org/officeDocument/2006/relationships/image" Target="../media/image39.jpeg"/><Relationship Id="rId26" Type="http://schemas.openxmlformats.org/officeDocument/2006/relationships/image" Target="../media/image48.jpeg"/><Relationship Id="rId3" Type="http://schemas.openxmlformats.org/officeDocument/2006/relationships/image" Target="../media/image40.jpg"/><Relationship Id="rId21" Type="http://schemas.openxmlformats.org/officeDocument/2006/relationships/image" Target="../media/image43.jpeg"/><Relationship Id="rId7" Type="http://schemas.openxmlformats.org/officeDocument/2006/relationships/image" Target="../media/image21.jpeg"/><Relationship Id="rId12" Type="http://schemas.openxmlformats.org/officeDocument/2006/relationships/image" Target="../media/image32.jpeg"/><Relationship Id="rId17" Type="http://schemas.openxmlformats.org/officeDocument/2006/relationships/image" Target="../media/image38.jpeg"/><Relationship Id="rId25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jpeg"/><Relationship Id="rId20" Type="http://schemas.openxmlformats.org/officeDocument/2006/relationships/image" Target="../media/image42.jpeg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.jpeg"/><Relationship Id="rId11" Type="http://schemas.openxmlformats.org/officeDocument/2006/relationships/image" Target="../media/image31.jpeg"/><Relationship Id="rId24" Type="http://schemas.openxmlformats.org/officeDocument/2006/relationships/image" Target="../media/image46.jpeg"/><Relationship Id="rId5" Type="http://schemas.openxmlformats.org/officeDocument/2006/relationships/image" Target="../media/image16.jpeg"/><Relationship Id="rId15" Type="http://schemas.openxmlformats.org/officeDocument/2006/relationships/image" Target="../media/image36.jpeg"/><Relationship Id="rId23" Type="http://schemas.openxmlformats.org/officeDocument/2006/relationships/image" Target="../media/image45.jpeg"/><Relationship Id="rId10" Type="http://schemas.openxmlformats.org/officeDocument/2006/relationships/image" Target="../media/image28.jpeg"/><Relationship Id="rId19" Type="http://schemas.openxmlformats.org/officeDocument/2006/relationships/image" Target="../media/image41.jpeg"/><Relationship Id="rId4" Type="http://schemas.openxmlformats.org/officeDocument/2006/relationships/image" Target="../media/image15.jpeg"/><Relationship Id="rId9" Type="http://schemas.openxmlformats.org/officeDocument/2006/relationships/image" Target="../media/image26.jpeg"/><Relationship Id="rId14" Type="http://schemas.openxmlformats.org/officeDocument/2006/relationships/image" Target="../media/image34.png"/><Relationship Id="rId22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11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30237" y="413494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토리노이치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매년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11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월에 열리는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쿠마데를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장식한다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테지메를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4448228" y="438877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4557028" y="4492293"/>
            <a:ext cx="1501695" cy="150169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7142256" y="4335001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7251056" y="4443802"/>
            <a:ext cx="1501695" cy="15016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7222773" y="6182004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7411259" y="6120338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축제의 모습들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A3107736-D204-4EAF-88F9-FA20AAB9EEBE}"/>
              </a:ext>
            </a:extLst>
          </p:cNvPr>
          <p:cNvSpPr/>
          <p:nvPr/>
        </p:nvSpPr>
        <p:spPr>
          <a:xfrm>
            <a:off x="9836969" y="433816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14AA91FB-E2FA-44CF-9E06-4B495D557D37}"/>
              </a:ext>
            </a:extLst>
          </p:cNvPr>
          <p:cNvSpPr/>
          <p:nvPr/>
        </p:nvSpPr>
        <p:spPr>
          <a:xfrm>
            <a:off x="9941300" y="4449649"/>
            <a:ext cx="1501695" cy="1501694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" name="Picture 2" descr="kumade">
            <a:extLst>
              <a:ext uri="{FF2B5EF4-FFF2-40B4-BE49-F238E27FC236}">
                <a16:creationId xmlns:a16="http://schemas.microsoft.com/office/drawing/2014/main" id="{8F1DF192-6518-4ADD-AE72-FFA088AC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58" y="1000121"/>
            <a:ext cx="3792626" cy="28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테 지메 : 일본의 박수 관습">
            <a:extLst>
              <a:ext uri="{FF2B5EF4-FFF2-40B4-BE49-F238E27FC236}">
                <a16:creationId xmlns:a16="http://schemas.microsoft.com/office/drawing/2014/main" id="{DA0FDBE5-D0B4-4965-8758-F96E2B2A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14" y="993718"/>
            <a:ext cx="3792624" cy="28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BC46B07-7D16-45DC-8A72-0E523580B6B3}"/>
              </a:ext>
            </a:extLst>
          </p:cNvPr>
          <p:cNvSpPr txBox="1"/>
          <p:nvPr/>
        </p:nvSpPr>
        <p:spPr>
          <a:xfrm>
            <a:off x="9568543" y="3798203"/>
            <a:ext cx="69139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prstClr val="white"/>
                </a:solidFill>
              </a:rPr>
              <a:t>https://www.youtube.com/watch?v=RnQqqfxwqgI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23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4814209" y="1165646"/>
            <a:ext cx="2606219" cy="2252862"/>
            <a:chOff x="4738009" y="2038801"/>
            <a:chExt cx="2606219" cy="2252862"/>
          </a:xfrm>
        </p:grpSpPr>
        <p:grpSp>
          <p:nvGrpSpPr>
            <p:cNvPr id="24" name="그룹 23"/>
            <p:cNvGrpSpPr/>
            <p:nvPr/>
          </p:nvGrpSpPr>
          <p:grpSpPr>
            <a:xfrm>
              <a:off x="4738009" y="2038804"/>
              <a:ext cx="2606219" cy="2252859"/>
              <a:chOff x="314325" y="539632"/>
              <a:chExt cx="11649075" cy="6024684"/>
            </a:xfrm>
          </p:grpSpPr>
          <p:sp>
            <p:nvSpPr>
              <p:cNvPr id="13" name="양쪽 모서리가 둥근 사각형 12"/>
              <p:cNvSpPr/>
              <p:nvPr/>
            </p:nvSpPr>
            <p:spPr>
              <a:xfrm>
                <a:off x="314325" y="1952198"/>
                <a:ext cx="11649075" cy="4612118"/>
              </a:xfrm>
              <a:prstGeom prst="round2SameRect">
                <a:avLst>
                  <a:gd name="adj1" fmla="val 0"/>
                  <a:gd name="adj2" fmla="val 16306"/>
                </a:avLst>
              </a:prstGeom>
              <a:solidFill>
                <a:srgbClr val="E0C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양쪽 모서리가 둥근 사각형 5"/>
              <p:cNvSpPr/>
              <p:nvPr/>
            </p:nvSpPr>
            <p:spPr>
              <a:xfrm>
                <a:off x="314325" y="1952198"/>
                <a:ext cx="11649075" cy="4521028"/>
              </a:xfrm>
              <a:prstGeom prst="round2SameRect">
                <a:avLst>
                  <a:gd name="adj1" fmla="val 0"/>
                  <a:gd name="adj2" fmla="val 16250"/>
                </a:avLst>
              </a:prstGeom>
              <a:solidFill>
                <a:srgbClr val="F3EBE1"/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양쪽 모서리가 둥근 사각형 4"/>
              <p:cNvSpPr/>
              <p:nvPr/>
            </p:nvSpPr>
            <p:spPr>
              <a:xfrm>
                <a:off x="314325" y="539632"/>
                <a:ext cx="11649075" cy="15598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63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/>
                <a:endParaRPr lang="en-US" altLang="ko-KR" sz="7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5047801" y="2038801"/>
              <a:ext cx="315451" cy="583308"/>
              <a:chOff x="854558" y="347570"/>
              <a:chExt cx="368427" cy="652555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854558" y="347570"/>
                <a:ext cx="92107" cy="652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946665" y="347571"/>
                <a:ext cx="92107" cy="6525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1038771" y="347573"/>
                <a:ext cx="92107" cy="65255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130878" y="347570"/>
                <a:ext cx="92107" cy="6525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5394403" y="2499267"/>
              <a:ext cx="1293432" cy="1293431"/>
              <a:chOff x="557213" y="661985"/>
              <a:chExt cx="676275" cy="676275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557213" y="661985"/>
                <a:ext cx="676275" cy="676275"/>
              </a:xfrm>
              <a:prstGeom prst="ellipse">
                <a:avLst/>
              </a:prstGeom>
              <a:solidFill>
                <a:srgbClr val="F5ECDD"/>
              </a:solidFill>
              <a:ln w="19050">
                <a:solidFill>
                  <a:srgbClr val="4A2D1E"/>
                </a:solidFill>
              </a:ln>
              <a:effectLst>
                <a:outerShdw dist="63500" dir="5400000" algn="t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652463" y="757235"/>
                <a:ext cx="485775" cy="485775"/>
              </a:xfrm>
              <a:prstGeom prst="ellipse">
                <a:avLst/>
              </a:prstGeom>
              <a:solidFill>
                <a:srgbClr val="1F2437"/>
              </a:solidFill>
              <a:ln>
                <a:solidFill>
                  <a:srgbClr val="4A2D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757238" y="862010"/>
                <a:ext cx="276225" cy="276225"/>
              </a:xfrm>
              <a:prstGeom prst="ellipse">
                <a:avLst/>
              </a:prstGeom>
              <a:solidFill>
                <a:srgbClr val="1F2437"/>
              </a:solidFill>
              <a:ln w="142875">
                <a:solidFill>
                  <a:srgbClr val="344B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872490" y="938690"/>
                <a:ext cx="45719" cy="45719"/>
              </a:xfrm>
              <a:prstGeom prst="ellipse">
                <a:avLst/>
              </a:prstGeom>
              <a:solidFill>
                <a:srgbClr val="344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886349" y="1017946"/>
                <a:ext cx="18000" cy="18000"/>
              </a:xfrm>
              <a:prstGeom prst="ellipse">
                <a:avLst/>
              </a:prstGeom>
              <a:solidFill>
                <a:srgbClr val="344B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6902521" y="2220102"/>
              <a:ext cx="229114" cy="229114"/>
              <a:chOff x="11266870" y="515897"/>
              <a:chExt cx="342914" cy="342914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11266870" y="515897"/>
                <a:ext cx="342914" cy="342914"/>
              </a:xfrm>
              <a:prstGeom prst="roundRect">
                <a:avLst/>
              </a:prstGeom>
              <a:solidFill>
                <a:srgbClr val="663D29"/>
              </a:solidFill>
              <a:ln>
                <a:noFill/>
              </a:ln>
              <a:effectLst>
                <a:innerShdw blurRad="762000">
                  <a:prstClr val="black">
                    <a:alpha val="4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11361499" y="610526"/>
                <a:ext cx="153655" cy="153655"/>
              </a:xfrm>
              <a:prstGeom prst="ellipse">
                <a:avLst/>
              </a:prstGeom>
              <a:solidFill>
                <a:srgbClr val="E0CCB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직사각형 27"/>
          <p:cNvSpPr/>
          <p:nvPr/>
        </p:nvSpPr>
        <p:spPr>
          <a:xfrm>
            <a:off x="2754882" y="3380006"/>
            <a:ext cx="6812309" cy="14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4800" b="1" dirty="0">
                <a:solidFill>
                  <a:srgbClr val="F3EBE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rgbClr val="F3EBE1"/>
                </a:solidFill>
              </a:rPr>
              <a:t>일본어 일본학과 </a:t>
            </a:r>
            <a:r>
              <a:rPr lang="en-US" altLang="ko-KR" sz="1000" dirty="0">
                <a:solidFill>
                  <a:srgbClr val="F3EBE1"/>
                </a:solidFill>
              </a:rPr>
              <a:t>21801957 </a:t>
            </a:r>
            <a:r>
              <a:rPr lang="ko-KR" altLang="en-US" sz="1000" dirty="0" err="1">
                <a:solidFill>
                  <a:srgbClr val="F3EBE1"/>
                </a:solidFill>
              </a:rPr>
              <a:t>정어진</a:t>
            </a:r>
            <a:r>
              <a:rPr lang="en-US" altLang="ko-KR" sz="1000" dirty="0">
                <a:solidFill>
                  <a:srgbClr val="F3EBE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3990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연중행사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12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591358" y="412508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오미소카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873633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242408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1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년의 마지막 날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알라딘서재]일본의 설을 장식하는 것들 (2) 門松(가도마쯔)">
            <a:extLst>
              <a:ext uri="{FF2B5EF4-FFF2-40B4-BE49-F238E27FC236}">
                <a16:creationId xmlns:a16="http://schemas.microsoft.com/office/drawing/2014/main" id="{6763F663-80E2-4C45-A419-037C46B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1000122"/>
            <a:ext cx="3792632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다루마-일본-전통2 | 글로벌코리아">
            <a:extLst>
              <a:ext uri="{FF2B5EF4-FFF2-40B4-BE49-F238E27FC236}">
                <a16:creationId xmlns:a16="http://schemas.microsoft.com/office/drawing/2014/main" id="{C8AA3833-8EDF-4A64-A2D7-CCA7EB4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1" y="1000122"/>
            <a:ext cx="3797519" cy="2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자유형 39">
            <a:extLst>
              <a:ext uri="{FF2B5EF4-FFF2-40B4-BE49-F238E27FC236}">
                <a16:creationId xmlns:a16="http://schemas.microsoft.com/office/drawing/2014/main" id="{79D83D00-E074-4026-B4BC-9803BFB78618}"/>
              </a:ext>
            </a:extLst>
          </p:cNvPr>
          <p:cNvSpPr/>
          <p:nvPr/>
        </p:nvSpPr>
        <p:spPr>
          <a:xfrm>
            <a:off x="4126569" y="391194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7437-FA24-45E6-A711-C5B9F939A97A}"/>
              </a:ext>
            </a:extLst>
          </p:cNvPr>
          <p:cNvSpPr txBox="1"/>
          <p:nvPr/>
        </p:nvSpPr>
        <p:spPr>
          <a:xfrm>
            <a:off x="4316777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토시코시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소바를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먹는다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자유형 39">
            <a:extLst>
              <a:ext uri="{FF2B5EF4-FFF2-40B4-BE49-F238E27FC236}">
                <a16:creationId xmlns:a16="http://schemas.microsoft.com/office/drawing/2014/main" id="{F68A18D2-1E66-44DB-A37E-0C1E6B1AEBEE}"/>
              </a:ext>
            </a:extLst>
          </p:cNvPr>
          <p:cNvSpPr/>
          <p:nvPr/>
        </p:nvSpPr>
        <p:spPr>
          <a:xfrm>
            <a:off x="8042541" y="3915916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B3CFBA-E9CA-48B9-A642-DCEF6087DE18}"/>
              </a:ext>
            </a:extLst>
          </p:cNvPr>
          <p:cNvSpPr txBox="1"/>
          <p:nvPr/>
        </p:nvSpPr>
        <p:spPr>
          <a:xfrm>
            <a:off x="8201564" y="3813592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오소우지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(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대청소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)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를 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DB1C342-D954-4C4C-98B1-FA622EAB4F4C}"/>
              </a:ext>
            </a:extLst>
          </p:cNvPr>
          <p:cNvSpPr/>
          <p:nvPr/>
        </p:nvSpPr>
        <p:spPr>
          <a:xfrm>
            <a:off x="5279213" y="433500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132F54E-E906-411F-AABC-5E29CCF2C27A}"/>
              </a:ext>
            </a:extLst>
          </p:cNvPr>
          <p:cNvSpPr/>
          <p:nvPr/>
        </p:nvSpPr>
        <p:spPr>
          <a:xfrm>
            <a:off x="5386484" y="4443926"/>
            <a:ext cx="1501695" cy="150169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8" name="자유형 39">
            <a:extLst>
              <a:ext uri="{FF2B5EF4-FFF2-40B4-BE49-F238E27FC236}">
                <a16:creationId xmlns:a16="http://schemas.microsoft.com/office/drawing/2014/main" id="{A6393BC3-F2F7-4589-8F80-0E632D5E8F61}"/>
              </a:ext>
            </a:extLst>
          </p:cNvPr>
          <p:cNvSpPr/>
          <p:nvPr/>
        </p:nvSpPr>
        <p:spPr>
          <a:xfrm>
            <a:off x="5238252" y="6133502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91DE5-EFB5-4C9F-B149-D1449A360472}"/>
              </a:ext>
            </a:extLst>
          </p:cNvPr>
          <p:cNvSpPr txBox="1"/>
          <p:nvPr/>
        </p:nvSpPr>
        <p:spPr>
          <a:xfrm>
            <a:off x="5452765" y="6065455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하츠모우데에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간다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AD5CCA8-0CB1-41D2-8A46-38EB29866872}"/>
              </a:ext>
            </a:extLst>
          </p:cNvPr>
          <p:cNvSpPr/>
          <p:nvPr/>
        </p:nvSpPr>
        <p:spPr>
          <a:xfrm>
            <a:off x="9065275" y="4335000"/>
            <a:ext cx="1719297" cy="1719297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D054482-93A8-47F6-893E-480149A7729F}"/>
              </a:ext>
            </a:extLst>
          </p:cNvPr>
          <p:cNvSpPr/>
          <p:nvPr/>
        </p:nvSpPr>
        <p:spPr>
          <a:xfrm>
            <a:off x="9174075" y="4443801"/>
            <a:ext cx="1501695" cy="150169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2" name="자유형 39">
            <a:extLst>
              <a:ext uri="{FF2B5EF4-FFF2-40B4-BE49-F238E27FC236}">
                <a16:creationId xmlns:a16="http://schemas.microsoft.com/office/drawing/2014/main" id="{C242C488-710E-45DA-AF33-0BAFF6BDE1E2}"/>
              </a:ext>
            </a:extLst>
          </p:cNvPr>
          <p:cNvSpPr/>
          <p:nvPr/>
        </p:nvSpPr>
        <p:spPr>
          <a:xfrm>
            <a:off x="8994368" y="6180065"/>
            <a:ext cx="190208" cy="203411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F7043-A11B-4983-82C3-0C36B01E7656}"/>
              </a:ext>
            </a:extLst>
          </p:cNvPr>
          <p:cNvSpPr txBox="1"/>
          <p:nvPr/>
        </p:nvSpPr>
        <p:spPr>
          <a:xfrm>
            <a:off x="9174075" y="6116733"/>
            <a:ext cx="388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제야의 종을 친다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새해맞이를 위해 중요한 날인 '오미소카' | Fujita Kanko Inc.">
            <a:extLst>
              <a:ext uri="{FF2B5EF4-FFF2-40B4-BE49-F238E27FC236}">
                <a16:creationId xmlns:a16="http://schemas.microsoft.com/office/drawing/2014/main" id="{F87EE793-C262-4824-8B50-34DDF942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9" y="996872"/>
            <a:ext cx="3792627" cy="28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새해맞이 대청소 팁! 꼭 버려야 할 것은? : 네이버 블로그">
            <a:extLst>
              <a:ext uri="{FF2B5EF4-FFF2-40B4-BE49-F238E27FC236}">
                <a16:creationId xmlns:a16="http://schemas.microsoft.com/office/drawing/2014/main" id="{155890EC-D616-4299-8AC5-848822884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56" y="996871"/>
            <a:ext cx="3839136" cy="28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기온마츠리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교토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55181" y="4134946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기온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역병을 물리치는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JONG :: [일본여행]교토 최대의 여름축제 기온 마츠리 [ Gion Matsuri ] / 야마보코순행 [ 山鉾巡行 ]">
            <a:extLst>
              <a:ext uri="{FF2B5EF4-FFF2-40B4-BE49-F238E27FC236}">
                <a16:creationId xmlns:a16="http://schemas.microsoft.com/office/drawing/2014/main" id="{5A52639A-7BAA-490F-86E3-F5E0628F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2" y="993902"/>
            <a:ext cx="3881516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교토 기온 마쓰리, 일본의 여름을 열어라 - 트래블바이크뉴스">
            <a:extLst>
              <a:ext uri="{FF2B5EF4-FFF2-40B4-BE49-F238E27FC236}">
                <a16:creationId xmlns:a16="http://schemas.microsoft.com/office/drawing/2014/main" id="{DB7B9986-D751-4DD1-B1E4-7F0CBF82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3608642"/>
            <a:ext cx="3881516" cy="28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1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아와도리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오도리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도쿠시마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131252" y="4143183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아와도리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오도리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춤추는 바보들의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JONG :: [일본여행]교토 최대의 여름축제 기온 마츠리 [ Gion Matsuri ] / 야마보코순행 [ 山鉾巡行 ]">
            <a:extLst>
              <a:ext uri="{FF2B5EF4-FFF2-40B4-BE49-F238E27FC236}">
                <a16:creationId xmlns:a16="http://schemas.microsoft.com/office/drawing/2014/main" id="{5A52639A-7BAA-490F-86E3-F5E0628F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2" y="993902"/>
            <a:ext cx="3881516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교토 기온 마쓰리, 일본의 여름을 열어라 - 트래블바이크뉴스">
            <a:extLst>
              <a:ext uri="{FF2B5EF4-FFF2-40B4-BE49-F238E27FC236}">
                <a16:creationId xmlns:a16="http://schemas.microsoft.com/office/drawing/2014/main" id="{DB7B9986-D751-4DD1-B1E4-7F0CBF82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3608642"/>
            <a:ext cx="3881516" cy="28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거리 전체가 흥겨움으로 가득, 일본 최대급 춤 축제 아와오도리! :: 브랜드플러스">
            <a:extLst>
              <a:ext uri="{FF2B5EF4-FFF2-40B4-BE49-F238E27FC236}">
                <a16:creationId xmlns:a16="http://schemas.microsoft.com/office/drawing/2014/main" id="{F161AB26-4020-4966-BE9F-E6E2729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19" y="1007188"/>
            <a:ext cx="3882536" cy="25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아와오도리(阿波踊り)의 도시, 도쿠시마(徳島)">
            <a:extLst>
              <a:ext uri="{FF2B5EF4-FFF2-40B4-BE49-F238E27FC236}">
                <a16:creationId xmlns:a16="http://schemas.microsoft.com/office/drawing/2014/main" id="{CE0681BD-1828-421B-9DD0-D48A0095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60" y="3610271"/>
            <a:ext cx="3881516" cy="28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간다마츠리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도쿄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32617" y="41384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간다마츠리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528400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859853" y="4656203"/>
            <a:ext cx="388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전투승리를 기념하는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JONG :: [일본여행]교토 최대의 여름축제 기온 마츠리 [ Gion Matsuri ] / 야마보코순행 [ 山鉾巡行 ]">
            <a:extLst>
              <a:ext uri="{FF2B5EF4-FFF2-40B4-BE49-F238E27FC236}">
                <a16:creationId xmlns:a16="http://schemas.microsoft.com/office/drawing/2014/main" id="{5A52639A-7BAA-490F-86E3-F5E0628F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2" y="993902"/>
            <a:ext cx="3881516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교토 기온 마쓰리, 일본의 여름을 열어라 - 트래블바이크뉴스">
            <a:extLst>
              <a:ext uri="{FF2B5EF4-FFF2-40B4-BE49-F238E27FC236}">
                <a16:creationId xmlns:a16="http://schemas.microsoft.com/office/drawing/2014/main" id="{DB7B9986-D751-4DD1-B1E4-7F0CBF82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3608642"/>
            <a:ext cx="3881516" cy="28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거리 전체가 흥겨움으로 가득, 일본 최대급 춤 축제 아와오도리! :: 브랜드플러스">
            <a:extLst>
              <a:ext uri="{FF2B5EF4-FFF2-40B4-BE49-F238E27FC236}">
                <a16:creationId xmlns:a16="http://schemas.microsoft.com/office/drawing/2014/main" id="{F161AB26-4020-4966-BE9F-E6E2729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19" y="1007188"/>
            <a:ext cx="3882536" cy="25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아와오도리(阿波踊り)의 도시, 도쿠시마(徳島)">
            <a:extLst>
              <a:ext uri="{FF2B5EF4-FFF2-40B4-BE49-F238E27FC236}">
                <a16:creationId xmlns:a16="http://schemas.microsoft.com/office/drawing/2014/main" id="{CE0681BD-1828-421B-9DD0-D48A0095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60" y="3610271"/>
            <a:ext cx="3881516" cy="28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간다 마쓰리 – Tourism of ALL JAPAN x TOKYO">
            <a:extLst>
              <a:ext uri="{FF2B5EF4-FFF2-40B4-BE49-F238E27FC236}">
                <a16:creationId xmlns:a16="http://schemas.microsoft.com/office/drawing/2014/main" id="{60B33AEF-1817-46DC-A360-61C24576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1021252"/>
            <a:ext cx="378201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월 축제_간다마쓰리 | 두피디아 여행기">
            <a:extLst>
              <a:ext uri="{FF2B5EF4-FFF2-40B4-BE49-F238E27FC236}">
                <a16:creationId xmlns:a16="http://schemas.microsoft.com/office/drawing/2014/main" id="{2AA00CED-20BD-485C-9AA9-059F9FDC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76" y="1007187"/>
            <a:ext cx="3874128" cy="25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월 축제_간다마쓰리 | 두피디아 여행기">
            <a:extLst>
              <a:ext uri="{FF2B5EF4-FFF2-40B4-BE49-F238E27FC236}">
                <a16:creationId xmlns:a16="http://schemas.microsoft.com/office/drawing/2014/main" id="{B6564CFB-404B-4292-BB6B-A706886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05" y="3608640"/>
            <a:ext cx="3782003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5월 축제_간다마쓰리 | 두피디아 여행기">
            <a:extLst>
              <a:ext uri="{FF2B5EF4-FFF2-40B4-BE49-F238E27FC236}">
                <a16:creationId xmlns:a16="http://schemas.microsoft.com/office/drawing/2014/main" id="{1540B8CE-C2C0-4A61-8479-45A6363C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19" y="3620204"/>
            <a:ext cx="3882713" cy="28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9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유키마츠리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삿포로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432617" y="41384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유키마츠리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705684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046473" y="4646507"/>
            <a:ext cx="249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새하얀 눈의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간다 마쓰리 – Tourism of ALL JAPAN x TOKYO">
            <a:extLst>
              <a:ext uri="{FF2B5EF4-FFF2-40B4-BE49-F238E27FC236}">
                <a16:creationId xmlns:a16="http://schemas.microsoft.com/office/drawing/2014/main" id="{60B33AEF-1817-46DC-A360-61C24576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1021252"/>
            <a:ext cx="378201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월 축제_간다마쓰리 | 두피디아 여행기">
            <a:extLst>
              <a:ext uri="{FF2B5EF4-FFF2-40B4-BE49-F238E27FC236}">
                <a16:creationId xmlns:a16="http://schemas.microsoft.com/office/drawing/2014/main" id="{B6564CFB-404B-4292-BB6B-A706886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05" y="3608640"/>
            <a:ext cx="3782003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sukino-ice068">
            <a:extLst>
              <a:ext uri="{FF2B5EF4-FFF2-40B4-BE49-F238E27FC236}">
                <a16:creationId xmlns:a16="http://schemas.microsoft.com/office/drawing/2014/main" id="{9A14B608-2872-4F9F-93BC-BC0B32BD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9" y="3620203"/>
            <a:ext cx="3784389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nngekiyo">
            <a:extLst>
              <a:ext uri="{FF2B5EF4-FFF2-40B4-BE49-F238E27FC236}">
                <a16:creationId xmlns:a16="http://schemas.microsoft.com/office/drawing/2014/main" id="{30A2B934-AD9C-4269-8963-07366B3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3" y="998269"/>
            <a:ext cx="3793897" cy="2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yourfather">
            <a:extLst>
              <a:ext uri="{FF2B5EF4-FFF2-40B4-BE49-F238E27FC236}">
                <a16:creationId xmlns:a16="http://schemas.microsoft.com/office/drawing/2014/main" id="{96F1568F-7EFE-4255-9770-1E4DFD42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1021250"/>
            <a:ext cx="387245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0170206 snowfes...">
            <a:extLst>
              <a:ext uri="{FF2B5EF4-FFF2-40B4-BE49-F238E27FC236}">
                <a16:creationId xmlns:a16="http://schemas.microsoft.com/office/drawing/2014/main" id="{7CE95DBB-3ADD-4652-B39D-F5E22F97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1" y="3620202"/>
            <a:ext cx="3872456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0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네부타마츠리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아오모리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304376" y="413002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네부타마츠리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705684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1046473" y="4646507"/>
            <a:ext cx="249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졸음을 쫓는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간다 마쓰리 – Tourism of ALL JAPAN x TOKYO">
            <a:extLst>
              <a:ext uri="{FF2B5EF4-FFF2-40B4-BE49-F238E27FC236}">
                <a16:creationId xmlns:a16="http://schemas.microsoft.com/office/drawing/2014/main" id="{60B33AEF-1817-46DC-A360-61C24576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1021252"/>
            <a:ext cx="378201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월 축제_간다마쓰리 | 두피디아 여행기">
            <a:extLst>
              <a:ext uri="{FF2B5EF4-FFF2-40B4-BE49-F238E27FC236}">
                <a16:creationId xmlns:a16="http://schemas.microsoft.com/office/drawing/2014/main" id="{B6564CFB-404B-4292-BB6B-A706886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05" y="3608640"/>
            <a:ext cx="3782003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sukino-ice068">
            <a:extLst>
              <a:ext uri="{FF2B5EF4-FFF2-40B4-BE49-F238E27FC236}">
                <a16:creationId xmlns:a16="http://schemas.microsoft.com/office/drawing/2014/main" id="{9A14B608-2872-4F9F-93BC-BC0B32BD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9" y="3620203"/>
            <a:ext cx="3784389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nngekiyo">
            <a:extLst>
              <a:ext uri="{FF2B5EF4-FFF2-40B4-BE49-F238E27FC236}">
                <a16:creationId xmlns:a16="http://schemas.microsoft.com/office/drawing/2014/main" id="{30A2B934-AD9C-4269-8963-07366B3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3" y="998269"/>
            <a:ext cx="3793897" cy="2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yourfather">
            <a:extLst>
              <a:ext uri="{FF2B5EF4-FFF2-40B4-BE49-F238E27FC236}">
                <a16:creationId xmlns:a16="http://schemas.microsoft.com/office/drawing/2014/main" id="{96F1568F-7EFE-4255-9770-1E4DFD42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1021250"/>
            <a:ext cx="387245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0170206 snowfes...">
            <a:extLst>
              <a:ext uri="{FF2B5EF4-FFF2-40B4-BE49-F238E27FC236}">
                <a16:creationId xmlns:a16="http://schemas.microsoft.com/office/drawing/2014/main" id="{7CE95DBB-3ADD-4652-B39D-F5E22F97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1" y="3620202"/>
            <a:ext cx="3872456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아오모리 하면 네부타 마츠리! 그 네부타 축제를 알아보자! - IKIDANE NIPPON">
            <a:extLst>
              <a:ext uri="{FF2B5EF4-FFF2-40B4-BE49-F238E27FC236}">
                <a16:creationId xmlns:a16="http://schemas.microsoft.com/office/drawing/2014/main" id="{6F5122A8-7127-40EE-AFA3-DD3C6AB8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999892"/>
            <a:ext cx="3803451" cy="25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avel Gallery] 일본 아오모리 전통 축제, 네부타 마쓰리 - 중앙일보">
            <a:extLst>
              <a:ext uri="{FF2B5EF4-FFF2-40B4-BE49-F238E27FC236}">
                <a16:creationId xmlns:a16="http://schemas.microsoft.com/office/drawing/2014/main" id="{5A30DB07-A392-4ED6-86B7-AD841677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3622215"/>
            <a:ext cx="3790760" cy="28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뷰티플 재팬에 오신 것을 환영합니다. ::">
            <a:extLst>
              <a:ext uri="{FF2B5EF4-FFF2-40B4-BE49-F238E27FC236}">
                <a16:creationId xmlns:a16="http://schemas.microsoft.com/office/drawing/2014/main" id="{B6C8AA4E-48E3-4918-9E8E-D0AE1EF5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995531"/>
            <a:ext cx="3872456" cy="25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JAL 일본 여행 가이드 - 네부타 마츠리">
            <a:extLst>
              <a:ext uri="{FF2B5EF4-FFF2-40B4-BE49-F238E27FC236}">
                <a16:creationId xmlns:a16="http://schemas.microsoft.com/office/drawing/2014/main" id="{38259E1A-6941-49CC-BE10-B6ECDCA9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91" y="3609102"/>
            <a:ext cx="3872453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기시와다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단지리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기시와다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712863" y="4119922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기시와다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단지리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491079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794550" y="4646507"/>
            <a:ext cx="299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거대한 수레를 끄는 축제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간다 마쓰리 – Tourism of ALL JAPAN x TOKYO">
            <a:extLst>
              <a:ext uri="{FF2B5EF4-FFF2-40B4-BE49-F238E27FC236}">
                <a16:creationId xmlns:a16="http://schemas.microsoft.com/office/drawing/2014/main" id="{60B33AEF-1817-46DC-A360-61C24576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1021252"/>
            <a:ext cx="378201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월 축제_간다마쓰리 | 두피디아 여행기">
            <a:extLst>
              <a:ext uri="{FF2B5EF4-FFF2-40B4-BE49-F238E27FC236}">
                <a16:creationId xmlns:a16="http://schemas.microsoft.com/office/drawing/2014/main" id="{B6564CFB-404B-4292-BB6B-A706886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05" y="3608640"/>
            <a:ext cx="3782003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sukino-ice068">
            <a:extLst>
              <a:ext uri="{FF2B5EF4-FFF2-40B4-BE49-F238E27FC236}">
                <a16:creationId xmlns:a16="http://schemas.microsoft.com/office/drawing/2014/main" id="{9A14B608-2872-4F9F-93BC-BC0B32BD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9" y="3620203"/>
            <a:ext cx="3784389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nngekiyo">
            <a:extLst>
              <a:ext uri="{FF2B5EF4-FFF2-40B4-BE49-F238E27FC236}">
                <a16:creationId xmlns:a16="http://schemas.microsoft.com/office/drawing/2014/main" id="{30A2B934-AD9C-4269-8963-07366B3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3" y="998269"/>
            <a:ext cx="3793897" cy="2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yourfather">
            <a:extLst>
              <a:ext uri="{FF2B5EF4-FFF2-40B4-BE49-F238E27FC236}">
                <a16:creationId xmlns:a16="http://schemas.microsoft.com/office/drawing/2014/main" id="{96F1568F-7EFE-4255-9770-1E4DFD42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1021250"/>
            <a:ext cx="387245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0170206 snowfes...">
            <a:extLst>
              <a:ext uri="{FF2B5EF4-FFF2-40B4-BE49-F238E27FC236}">
                <a16:creationId xmlns:a16="http://schemas.microsoft.com/office/drawing/2014/main" id="{7CE95DBB-3ADD-4652-B39D-F5E22F97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1" y="3620202"/>
            <a:ext cx="3872456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아오모리 하면 네부타 마츠리! 그 네부타 축제를 알아보자! - IKIDANE NIPPON">
            <a:extLst>
              <a:ext uri="{FF2B5EF4-FFF2-40B4-BE49-F238E27FC236}">
                <a16:creationId xmlns:a16="http://schemas.microsoft.com/office/drawing/2014/main" id="{6F5122A8-7127-40EE-AFA3-DD3C6AB8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999892"/>
            <a:ext cx="3803451" cy="25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avel Gallery] 일본 아오모리 전통 축제, 네부타 마쓰리 - 중앙일보">
            <a:extLst>
              <a:ext uri="{FF2B5EF4-FFF2-40B4-BE49-F238E27FC236}">
                <a16:creationId xmlns:a16="http://schemas.microsoft.com/office/drawing/2014/main" id="{5A30DB07-A392-4ED6-86B7-AD841677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3622215"/>
            <a:ext cx="3790760" cy="28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뷰티플 재팬에 오신 것을 환영합니다. ::">
            <a:extLst>
              <a:ext uri="{FF2B5EF4-FFF2-40B4-BE49-F238E27FC236}">
                <a16:creationId xmlns:a16="http://schemas.microsoft.com/office/drawing/2014/main" id="{B6C8AA4E-48E3-4918-9E8E-D0AE1EF5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995531"/>
            <a:ext cx="3872456" cy="25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JAL 일본 여행 가이드 - 네부타 마츠리">
            <a:extLst>
              <a:ext uri="{FF2B5EF4-FFF2-40B4-BE49-F238E27FC236}">
                <a16:creationId xmlns:a16="http://schemas.microsoft.com/office/drawing/2014/main" id="{38259E1A-6941-49CC-BE10-B6ECDCA9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91" y="3609102"/>
            <a:ext cx="3872453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일본에서 가장 박력넘치는 마츠리(축제)하면 &quot;단지리 마츠리(だんじり祭り)&quot; : 네이버 블로그">
            <a:extLst>
              <a:ext uri="{FF2B5EF4-FFF2-40B4-BE49-F238E27FC236}">
                <a16:creationId xmlns:a16="http://schemas.microsoft.com/office/drawing/2014/main" id="{C36416E9-0956-4098-A09D-8D8D3FDF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995531"/>
            <a:ext cx="3797841" cy="25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기시와다（岸和田） 단지리 마츠리（だんじり祭り）">
            <a:extLst>
              <a:ext uri="{FF2B5EF4-FFF2-40B4-BE49-F238E27FC236}">
                <a16:creationId xmlns:a16="http://schemas.microsoft.com/office/drawing/2014/main" id="{4B0A0D9B-0D57-459D-80CE-C8502159E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89" y="3623596"/>
            <a:ext cx="3868487" cy="28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일본의 여름 축제 BEST 10 | DiGJAPAN!">
            <a:extLst>
              <a:ext uri="{FF2B5EF4-FFF2-40B4-BE49-F238E27FC236}">
                <a16:creationId xmlns:a16="http://schemas.microsoft.com/office/drawing/2014/main" id="{C3538040-C85E-4574-8D61-A92CBF70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27" y="3613411"/>
            <a:ext cx="3780782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오사카 센슈 여행 3일차 - 단지리 마츠리, 기시와다성, 강코 고후소 : 네이버 블로그">
            <a:extLst>
              <a:ext uri="{FF2B5EF4-FFF2-40B4-BE49-F238E27FC236}">
                <a16:creationId xmlns:a16="http://schemas.microsoft.com/office/drawing/2014/main" id="{9228FB96-3FFD-43C6-ADE0-86E1D4D3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995531"/>
            <a:ext cx="3876424" cy="25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12"/>
          <p:cNvSpPr/>
          <p:nvPr/>
        </p:nvSpPr>
        <p:spPr>
          <a:xfrm>
            <a:off x="314325" y="1000124"/>
            <a:ext cx="11649075" cy="5564192"/>
          </a:xfrm>
          <a:prstGeom prst="round2SameRect">
            <a:avLst>
              <a:gd name="adj1" fmla="val 0"/>
              <a:gd name="adj2" fmla="val 8188"/>
            </a:avLst>
          </a:prstGeom>
          <a:solidFill>
            <a:srgbClr val="E0C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314325" y="1000124"/>
            <a:ext cx="11649075" cy="5473103"/>
          </a:xfrm>
          <a:prstGeom prst="round2SameRect">
            <a:avLst>
              <a:gd name="adj1" fmla="val 0"/>
              <a:gd name="adj2" fmla="val 7215"/>
            </a:avLst>
          </a:prstGeom>
          <a:solidFill>
            <a:srgbClr val="F3EBE1"/>
          </a:solidFill>
          <a:ln>
            <a:noFill/>
          </a:ln>
          <a:effectLst>
            <a:outerShdw blurRad="2286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314325" y="352425"/>
            <a:ext cx="1164907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3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3"/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축제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3200" b="1" dirty="0" err="1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텐진마츠리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3200" b="1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오사카</a:t>
            </a:r>
            <a:endParaRPr lang="en-US" altLang="ko-KR" sz="600" dirty="0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59853" y="352426"/>
            <a:ext cx="472135" cy="647698"/>
            <a:chOff x="854558" y="352426"/>
            <a:chExt cx="368427" cy="647698"/>
          </a:xfrm>
        </p:grpSpPr>
        <p:sp>
          <p:nvSpPr>
            <p:cNvPr id="14" name="직사각형 13"/>
            <p:cNvSpPr/>
            <p:nvPr/>
          </p:nvSpPr>
          <p:spPr>
            <a:xfrm>
              <a:off x="854558" y="352426"/>
              <a:ext cx="92107" cy="6476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46665" y="352426"/>
              <a:ext cx="92107" cy="6476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38771" y="352426"/>
              <a:ext cx="92107" cy="6476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30878" y="352426"/>
              <a:ext cx="92107" cy="6476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5088" y="599290"/>
            <a:ext cx="801665" cy="801665"/>
            <a:chOff x="557213" y="661985"/>
            <a:chExt cx="676275" cy="676275"/>
          </a:xfrm>
        </p:grpSpPr>
        <p:sp>
          <p:nvSpPr>
            <p:cNvPr id="7" name="타원 6"/>
            <p:cNvSpPr/>
            <p:nvPr/>
          </p:nvSpPr>
          <p:spPr>
            <a:xfrm>
              <a:off x="557213" y="661985"/>
              <a:ext cx="676275" cy="676275"/>
            </a:xfrm>
            <a:prstGeom prst="ellipse">
              <a:avLst/>
            </a:prstGeom>
            <a:solidFill>
              <a:srgbClr val="F5ECDD"/>
            </a:solidFill>
            <a:ln>
              <a:solidFill>
                <a:srgbClr val="4A2D1E"/>
              </a:solidFill>
            </a:ln>
            <a:effectLst>
              <a:outerShdw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652463" y="757235"/>
              <a:ext cx="485775" cy="485775"/>
            </a:xfrm>
            <a:prstGeom prst="ellipse">
              <a:avLst/>
            </a:prstGeom>
            <a:solidFill>
              <a:srgbClr val="1F2437"/>
            </a:solidFill>
            <a:ln>
              <a:solidFill>
                <a:srgbClr val="4A2D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757238" y="862010"/>
              <a:ext cx="276225" cy="276225"/>
            </a:xfrm>
            <a:prstGeom prst="ellipse">
              <a:avLst/>
            </a:prstGeom>
            <a:solidFill>
              <a:srgbClr val="1F2437"/>
            </a:solidFill>
            <a:ln w="76200">
              <a:solidFill>
                <a:srgbClr val="344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872490" y="938690"/>
              <a:ext cx="45719" cy="45719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886349" y="1017946"/>
              <a:ext cx="18000" cy="18000"/>
            </a:xfrm>
            <a:prstGeom prst="ellipse">
              <a:avLst/>
            </a:prstGeom>
            <a:solidFill>
              <a:srgbClr val="34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1295445" y="506372"/>
            <a:ext cx="342914" cy="342914"/>
            <a:chOff x="11266870" y="515897"/>
            <a:chExt cx="342914" cy="342914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1266870" y="515897"/>
              <a:ext cx="342914" cy="342914"/>
            </a:xfrm>
            <a:prstGeom prst="roundRect">
              <a:avLst/>
            </a:prstGeom>
            <a:solidFill>
              <a:srgbClr val="663D29"/>
            </a:solidFill>
            <a:ln>
              <a:noFill/>
            </a:ln>
            <a:effectLst>
              <a:innerShdw blurRad="762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1361499" y="610526"/>
              <a:ext cx="153655" cy="153655"/>
            </a:xfrm>
            <a:prstGeom prst="ellipse">
              <a:avLst/>
            </a:prstGeom>
            <a:solidFill>
              <a:srgbClr val="E0CCB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4DA80CFE-FD5B-4804-8809-D2C72D8CFAEA}"/>
              </a:ext>
            </a:extLst>
          </p:cNvPr>
          <p:cNvSpPr/>
          <p:nvPr/>
        </p:nvSpPr>
        <p:spPr>
          <a:xfrm>
            <a:off x="1046473" y="1647819"/>
            <a:ext cx="2239356" cy="22393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6000" b="1" dirty="0">
              <a:solidFill>
                <a:schemeClr val="bg1">
                  <a:lumMod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8DAD49C-EA4E-4A0A-8323-5F3D23E29E2F}"/>
              </a:ext>
            </a:extLst>
          </p:cNvPr>
          <p:cNvSpPr/>
          <p:nvPr/>
        </p:nvSpPr>
        <p:spPr>
          <a:xfrm>
            <a:off x="919999" y="1521344"/>
            <a:ext cx="2492304" cy="2492304"/>
          </a:xfrm>
          <a:prstGeom prst="ellipse">
            <a:avLst/>
          </a:prstGeom>
          <a:noFill/>
          <a:ln w="76200">
            <a:gradFill flip="none" rotWithShape="1">
              <a:gsLst>
                <a:gs pos="35000">
                  <a:srgbClr val="E6466D"/>
                </a:gs>
                <a:gs pos="27000">
                  <a:srgbClr val="624CC8"/>
                </a:gs>
                <a:gs pos="80000">
                  <a:srgbClr val="FF9248"/>
                </a:gs>
                <a:gs pos="11000">
                  <a:srgbClr val="BF33B0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E4F8B-EC0A-45B8-8A87-9E7DC64F33EA}"/>
              </a:ext>
            </a:extLst>
          </p:cNvPr>
          <p:cNvSpPr txBox="1"/>
          <p:nvPr/>
        </p:nvSpPr>
        <p:spPr>
          <a:xfrm>
            <a:off x="1391102" y="411992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텐진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마츠리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자유형 39">
            <a:extLst>
              <a:ext uri="{FF2B5EF4-FFF2-40B4-BE49-F238E27FC236}">
                <a16:creationId xmlns:a16="http://schemas.microsoft.com/office/drawing/2014/main" id="{88A92480-5C5F-4C58-9E1B-9711EC9165AD}"/>
              </a:ext>
            </a:extLst>
          </p:cNvPr>
          <p:cNvSpPr/>
          <p:nvPr/>
        </p:nvSpPr>
        <p:spPr>
          <a:xfrm>
            <a:off x="491079" y="4648125"/>
            <a:ext cx="333375" cy="396875"/>
          </a:xfrm>
          <a:custGeom>
            <a:avLst/>
            <a:gdLst>
              <a:gd name="connsiteX0" fmla="*/ 0 w 333375"/>
              <a:gd name="connsiteY0" fmla="*/ 0 h 430312"/>
              <a:gd name="connsiteX1" fmla="*/ 333375 w 333375"/>
              <a:gd name="connsiteY1" fmla="*/ 0 h 430312"/>
              <a:gd name="connsiteX2" fmla="*/ 333375 w 333375"/>
              <a:gd name="connsiteY2" fmla="*/ 250636 h 430312"/>
              <a:gd name="connsiteX3" fmla="*/ 333375 w 333375"/>
              <a:gd name="connsiteY3" fmla="*/ 253558 h 430312"/>
              <a:gd name="connsiteX4" fmla="*/ 333375 w 333375"/>
              <a:gd name="connsiteY4" fmla="*/ 430312 h 430312"/>
              <a:gd name="connsiteX5" fmla="*/ 166688 w 333375"/>
              <a:gd name="connsiteY5" fmla="*/ 278778 h 430312"/>
              <a:gd name="connsiteX6" fmla="*/ 0 w 333375"/>
              <a:gd name="connsiteY6" fmla="*/ 430312 h 430312"/>
              <a:gd name="connsiteX7" fmla="*/ 0 w 333375"/>
              <a:gd name="connsiteY7" fmla="*/ 253558 h 430312"/>
              <a:gd name="connsiteX8" fmla="*/ 0 w 333375"/>
              <a:gd name="connsiteY8" fmla="*/ 250636 h 4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00">
            <a:gradFill>
              <a:gsLst>
                <a:gs pos="0">
                  <a:srgbClr val="624CC8"/>
                </a:gs>
                <a:gs pos="100000">
                  <a:srgbClr val="FF9248"/>
                </a:gs>
                <a:gs pos="64000">
                  <a:srgbClr val="E6466D"/>
                </a:gs>
                <a:gs pos="40000">
                  <a:srgbClr val="BF33B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002ED3-2FBD-4E15-B6EF-8FBDE00A3632}"/>
              </a:ext>
            </a:extLst>
          </p:cNvPr>
          <p:cNvSpPr txBox="1"/>
          <p:nvPr/>
        </p:nvSpPr>
        <p:spPr>
          <a:xfrm>
            <a:off x="794550" y="4646507"/>
            <a:ext cx="299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 일본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3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대 축제 중 하나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ea typeface="나눔바른펜" panose="020B0503000000000000" pitchFamily="50" charset="-127"/>
              </a:rPr>
              <a:t>!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8030B1E-B630-4DC3-A221-6BB9019EB835}"/>
              </a:ext>
            </a:extLst>
          </p:cNvPr>
          <p:cNvCxnSpPr>
            <a:cxnSpLocks/>
          </p:cNvCxnSpPr>
          <p:nvPr/>
        </p:nvCxnSpPr>
        <p:spPr>
          <a:xfrm>
            <a:off x="4040408" y="1000122"/>
            <a:ext cx="0" cy="5473105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2083A056-0EAD-4894-8911-D7ADB7C5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995531"/>
            <a:ext cx="3792632" cy="25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서소문사진관]유카타입고 축제를 즐기자! 일본 3대 축제 '기온 마쓰리' 열려 - 중앙일보">
            <a:extLst>
              <a:ext uri="{FF2B5EF4-FFF2-40B4-BE49-F238E27FC236}">
                <a16:creationId xmlns:a16="http://schemas.microsoft.com/office/drawing/2014/main" id="{45BA302B-BC5F-4A4C-84EF-8EE5956F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7" y="3608642"/>
            <a:ext cx="3792632" cy="28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L 일본 여행 가이드 - 기온 마츠리">
            <a:extLst>
              <a:ext uri="{FF2B5EF4-FFF2-40B4-BE49-F238E27FC236}">
                <a16:creationId xmlns:a16="http://schemas.microsoft.com/office/drawing/2014/main" id="{28D96DBB-2262-417F-9C8C-1A06123F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8" y="3614267"/>
            <a:ext cx="3792631" cy="28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아와오도리 - 나무위키">
            <a:extLst>
              <a:ext uri="{FF2B5EF4-FFF2-40B4-BE49-F238E27FC236}">
                <a16:creationId xmlns:a16="http://schemas.microsoft.com/office/drawing/2014/main" id="{0E6CB5A2-935E-48A3-8310-05D5F0E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6" y="1005750"/>
            <a:ext cx="3792631" cy="25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의 10대 인기 축제 | tsunagu Japan">
            <a:extLst>
              <a:ext uri="{FF2B5EF4-FFF2-40B4-BE49-F238E27FC236}">
                <a16:creationId xmlns:a16="http://schemas.microsoft.com/office/drawing/2014/main" id="{FBD76303-9589-4781-9C8C-91814EFD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1" y="3614266"/>
            <a:ext cx="3782016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간다 마쓰리 – Tourism of ALL JAPAN x TOKYO">
            <a:extLst>
              <a:ext uri="{FF2B5EF4-FFF2-40B4-BE49-F238E27FC236}">
                <a16:creationId xmlns:a16="http://schemas.microsoft.com/office/drawing/2014/main" id="{60B33AEF-1817-46DC-A360-61C24576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1021252"/>
            <a:ext cx="378201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월 축제_간다마쓰리 | 두피디아 여행기">
            <a:extLst>
              <a:ext uri="{FF2B5EF4-FFF2-40B4-BE49-F238E27FC236}">
                <a16:creationId xmlns:a16="http://schemas.microsoft.com/office/drawing/2014/main" id="{B6564CFB-404B-4292-BB6B-A706886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05" y="3608640"/>
            <a:ext cx="3782003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sukino-ice068">
            <a:extLst>
              <a:ext uri="{FF2B5EF4-FFF2-40B4-BE49-F238E27FC236}">
                <a16:creationId xmlns:a16="http://schemas.microsoft.com/office/drawing/2014/main" id="{9A14B608-2872-4F9F-93BC-BC0B32BD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19" y="3620203"/>
            <a:ext cx="3784389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nngekiyo">
            <a:extLst>
              <a:ext uri="{FF2B5EF4-FFF2-40B4-BE49-F238E27FC236}">
                <a16:creationId xmlns:a16="http://schemas.microsoft.com/office/drawing/2014/main" id="{30A2B934-AD9C-4269-8963-07366B3B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3" y="998269"/>
            <a:ext cx="3793897" cy="25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yourfather">
            <a:extLst>
              <a:ext uri="{FF2B5EF4-FFF2-40B4-BE49-F238E27FC236}">
                <a16:creationId xmlns:a16="http://schemas.microsoft.com/office/drawing/2014/main" id="{96F1568F-7EFE-4255-9770-1E4DFD42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1021250"/>
            <a:ext cx="3872456" cy="25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0170206 snowfes...">
            <a:extLst>
              <a:ext uri="{FF2B5EF4-FFF2-40B4-BE49-F238E27FC236}">
                <a16:creationId xmlns:a16="http://schemas.microsoft.com/office/drawing/2014/main" id="{7CE95DBB-3ADD-4652-B39D-F5E22F97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1" y="3620202"/>
            <a:ext cx="3872456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아오모리 하면 네부타 마츠리! 그 네부타 축제를 알아보자! - IKIDANE NIPPON">
            <a:extLst>
              <a:ext uri="{FF2B5EF4-FFF2-40B4-BE49-F238E27FC236}">
                <a16:creationId xmlns:a16="http://schemas.microsoft.com/office/drawing/2014/main" id="{6F5122A8-7127-40EE-AFA3-DD3C6AB8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999892"/>
            <a:ext cx="3803451" cy="25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avel Gallery] 일본 아오모리 전통 축제, 네부타 마쓰리 - 중앙일보">
            <a:extLst>
              <a:ext uri="{FF2B5EF4-FFF2-40B4-BE49-F238E27FC236}">
                <a16:creationId xmlns:a16="http://schemas.microsoft.com/office/drawing/2014/main" id="{5A30DB07-A392-4ED6-86B7-AD8416777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8" y="3622215"/>
            <a:ext cx="3790760" cy="28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뷰티플 재팬에 오신 것을 환영합니다. ::">
            <a:extLst>
              <a:ext uri="{FF2B5EF4-FFF2-40B4-BE49-F238E27FC236}">
                <a16:creationId xmlns:a16="http://schemas.microsoft.com/office/drawing/2014/main" id="{B6C8AA4E-48E3-4918-9E8E-D0AE1EF5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995531"/>
            <a:ext cx="3872456" cy="25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JAL 일본 여행 가이드 - 네부타 마츠리">
            <a:extLst>
              <a:ext uri="{FF2B5EF4-FFF2-40B4-BE49-F238E27FC236}">
                <a16:creationId xmlns:a16="http://schemas.microsoft.com/office/drawing/2014/main" id="{38259E1A-6941-49CC-BE10-B6ECDCA9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91" y="3609102"/>
            <a:ext cx="3872453" cy="28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일본에서 가장 박력넘치는 마츠리(축제)하면 &quot;단지리 마츠리(だんじり祭り)&quot; : 네이버 블로그">
            <a:extLst>
              <a:ext uri="{FF2B5EF4-FFF2-40B4-BE49-F238E27FC236}">
                <a16:creationId xmlns:a16="http://schemas.microsoft.com/office/drawing/2014/main" id="{C36416E9-0956-4098-A09D-8D8D3FDF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995531"/>
            <a:ext cx="3797841" cy="25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기시와다（岸和田） 단지리 마츠리（だんじり祭り）">
            <a:extLst>
              <a:ext uri="{FF2B5EF4-FFF2-40B4-BE49-F238E27FC236}">
                <a16:creationId xmlns:a16="http://schemas.microsoft.com/office/drawing/2014/main" id="{4B0A0D9B-0D57-459D-80CE-C8502159E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89" y="3623596"/>
            <a:ext cx="3868487" cy="28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일본의 여름 축제 BEST 10 | DiGJAPAN!">
            <a:extLst>
              <a:ext uri="{FF2B5EF4-FFF2-40B4-BE49-F238E27FC236}">
                <a16:creationId xmlns:a16="http://schemas.microsoft.com/office/drawing/2014/main" id="{C3538040-C85E-4574-8D61-A92CBF702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27" y="3613411"/>
            <a:ext cx="3780782" cy="28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오사카 센슈 여행 3일차 - 단지리 마츠리, 기시와다성, 강코 고후소 : 네이버 블로그">
            <a:extLst>
              <a:ext uri="{FF2B5EF4-FFF2-40B4-BE49-F238E27FC236}">
                <a16:creationId xmlns:a16="http://schemas.microsoft.com/office/drawing/2014/main" id="{9228FB96-3FFD-43C6-ADE0-86E1D4D3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0" y="995531"/>
            <a:ext cx="3876424" cy="25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일본 3대 축제 : 교토 기온마츠리 / 오사카 텐진마츠리 / 도쿄 간다마츠리 - KKday Korea 공식 블로그">
            <a:extLst>
              <a:ext uri="{FF2B5EF4-FFF2-40B4-BE49-F238E27FC236}">
                <a16:creationId xmlns:a16="http://schemas.microsoft.com/office/drawing/2014/main" id="{1C24F644-D41A-410E-B64B-78F4B9A8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23" y="999235"/>
            <a:ext cx="3781785" cy="26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MAP">
            <a:extLst>
              <a:ext uri="{FF2B5EF4-FFF2-40B4-BE49-F238E27FC236}">
                <a16:creationId xmlns:a16="http://schemas.microsoft.com/office/drawing/2014/main" id="{6C4BEE14-77B7-40E1-A0C8-667786ED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55" y="1001894"/>
            <a:ext cx="3876424" cy="25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일본 3대 축제, 오사카의 텐진 마츠리&quot; : 네이버 블로그">
            <a:extLst>
              <a:ext uri="{FF2B5EF4-FFF2-40B4-BE49-F238E27FC236}">
                <a16:creationId xmlns:a16="http://schemas.microsoft.com/office/drawing/2014/main" id="{227060C8-3FF8-4037-B9CD-13B10FA2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7" y="3607785"/>
            <a:ext cx="3801818" cy="28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천년의 역사 “물과 불의 축제 오사카 텐진 마츠리”로 여러분을 초대합니다! | Event Guide">
            <a:extLst>
              <a:ext uri="{FF2B5EF4-FFF2-40B4-BE49-F238E27FC236}">
                <a16:creationId xmlns:a16="http://schemas.microsoft.com/office/drawing/2014/main" id="{D948BA16-C6F6-4299-81BD-9610BCB8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55" y="3610871"/>
            <a:ext cx="3876424" cy="28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6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158</Words>
  <Application>Microsoft Office PowerPoint</Application>
  <PresentationFormat>와이드스크린</PresentationFormat>
  <Paragraphs>37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나눔바른펜</vt:lpstr>
      <vt:lpstr>맑은 고딕</vt:lpstr>
      <vt:lpstr>야놀자 야체 B</vt:lpstr>
      <vt:lpstr>Arial</vt:lpstr>
      <vt:lpstr>18_Office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EoJin Jeong</cp:lastModifiedBy>
  <cp:revision>34</cp:revision>
  <dcterms:created xsi:type="dcterms:W3CDTF">2021-03-25T03:07:25Z</dcterms:created>
  <dcterms:modified xsi:type="dcterms:W3CDTF">2021-04-01T01:40:37Z</dcterms:modified>
</cp:coreProperties>
</file>