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 서영" userId="40c1aba34f5d6c84" providerId="LiveId" clId="{570610F2-F509-4A3F-80DF-89FBF2EEDC73}"/>
    <pc:docChg chg="modSld">
      <pc:chgData name="김 서영" userId="40c1aba34f5d6c84" providerId="LiveId" clId="{570610F2-F509-4A3F-80DF-89FBF2EEDC73}" dt="2021-03-31T15:34:22.227" v="28"/>
      <pc:docMkLst>
        <pc:docMk/>
      </pc:docMkLst>
      <pc:sldChg chg="modAnim">
        <pc:chgData name="김 서영" userId="40c1aba34f5d6c84" providerId="LiveId" clId="{570610F2-F509-4A3F-80DF-89FBF2EEDC73}" dt="2021-03-31T15:31:44.183" v="10"/>
        <pc:sldMkLst>
          <pc:docMk/>
          <pc:sldMk cId="3521952039" sldId="259"/>
        </pc:sldMkLst>
      </pc:sldChg>
      <pc:sldChg chg="modAnim">
        <pc:chgData name="김 서영" userId="40c1aba34f5d6c84" providerId="LiveId" clId="{570610F2-F509-4A3F-80DF-89FBF2EEDC73}" dt="2021-03-31T15:31:32.317" v="8"/>
        <pc:sldMkLst>
          <pc:docMk/>
          <pc:sldMk cId="4120364328" sldId="260"/>
        </pc:sldMkLst>
      </pc:sldChg>
      <pc:sldChg chg="modAnim">
        <pc:chgData name="김 서영" userId="40c1aba34f5d6c84" providerId="LiveId" clId="{570610F2-F509-4A3F-80DF-89FBF2EEDC73}" dt="2021-03-31T15:32:18.338" v="13"/>
        <pc:sldMkLst>
          <pc:docMk/>
          <pc:sldMk cId="2083215230" sldId="261"/>
        </pc:sldMkLst>
      </pc:sldChg>
      <pc:sldChg chg="modAnim">
        <pc:chgData name="김 서영" userId="40c1aba34f5d6c84" providerId="LiveId" clId="{570610F2-F509-4A3F-80DF-89FBF2EEDC73}" dt="2021-03-31T15:32:34.527" v="16"/>
        <pc:sldMkLst>
          <pc:docMk/>
          <pc:sldMk cId="4235577156" sldId="263"/>
        </pc:sldMkLst>
      </pc:sldChg>
      <pc:sldChg chg="modAnim">
        <pc:chgData name="김 서영" userId="40c1aba34f5d6c84" providerId="LiveId" clId="{570610F2-F509-4A3F-80DF-89FBF2EEDC73}" dt="2021-03-31T15:32:47.069" v="18"/>
        <pc:sldMkLst>
          <pc:docMk/>
          <pc:sldMk cId="904329777" sldId="264"/>
        </pc:sldMkLst>
      </pc:sldChg>
      <pc:sldChg chg="modAnim">
        <pc:chgData name="김 서영" userId="40c1aba34f5d6c84" providerId="LiveId" clId="{570610F2-F509-4A3F-80DF-89FBF2EEDC73}" dt="2021-03-31T15:33:12.176" v="22"/>
        <pc:sldMkLst>
          <pc:docMk/>
          <pc:sldMk cId="2725585749" sldId="266"/>
        </pc:sldMkLst>
      </pc:sldChg>
      <pc:sldChg chg="modAnim">
        <pc:chgData name="김 서영" userId="40c1aba34f5d6c84" providerId="LiveId" clId="{570610F2-F509-4A3F-80DF-89FBF2EEDC73}" dt="2021-03-31T15:31:14.983" v="5"/>
        <pc:sldMkLst>
          <pc:docMk/>
          <pc:sldMk cId="3086690032" sldId="267"/>
        </pc:sldMkLst>
      </pc:sldChg>
      <pc:sldChg chg="modAnim">
        <pc:chgData name="김 서영" userId="40c1aba34f5d6c84" providerId="LiveId" clId="{570610F2-F509-4A3F-80DF-89FBF2EEDC73}" dt="2021-03-31T15:33:47.435" v="23"/>
        <pc:sldMkLst>
          <pc:docMk/>
          <pc:sldMk cId="2441615463" sldId="270"/>
        </pc:sldMkLst>
      </pc:sldChg>
      <pc:sldChg chg="modAnim">
        <pc:chgData name="김 서영" userId="40c1aba34f5d6c84" providerId="LiveId" clId="{570610F2-F509-4A3F-80DF-89FBF2EEDC73}" dt="2021-03-31T15:33:51.895" v="24"/>
        <pc:sldMkLst>
          <pc:docMk/>
          <pc:sldMk cId="2426749285" sldId="271"/>
        </pc:sldMkLst>
      </pc:sldChg>
      <pc:sldChg chg="modAnim">
        <pc:chgData name="김 서영" userId="40c1aba34f5d6c84" providerId="LiveId" clId="{570610F2-F509-4A3F-80DF-89FBF2EEDC73}" dt="2021-03-31T15:34:22.227" v="28"/>
        <pc:sldMkLst>
          <pc:docMk/>
          <pc:sldMk cId="2150754305" sldId="272"/>
        </pc:sldMkLst>
      </pc:sldChg>
      <pc:sldChg chg="modAnim">
        <pc:chgData name="김 서영" userId="40c1aba34f5d6c84" providerId="LiveId" clId="{570610F2-F509-4A3F-80DF-89FBF2EEDC73}" dt="2021-03-31T15:33:55.493" v="25"/>
        <pc:sldMkLst>
          <pc:docMk/>
          <pc:sldMk cId="3342349078" sldId="273"/>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ko-KR" altLang="en-US"/>
              <a:t>마스터 제목 스타일 편집</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3/31/2021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ko-KR" altLang="en-US"/>
              <a:t>마스터 제목 스타일 편집</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열">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ko-KR" altLang="en-US"/>
              <a:t>마스터 제목 스타일 편집</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3" name="Date Placeholder 2"/>
          <p:cNvSpPr>
            <a:spLocks noGrp="1"/>
          </p:cNvSpPr>
          <p:nvPr>
            <p:ph type="dt" sz="half" idx="10"/>
          </p:nvPr>
        </p:nvSpPr>
        <p:spPr/>
        <p:txBody>
          <a:bodyPr/>
          <a:lstStyle/>
          <a:p>
            <a:fld id="{48A87A34-81AB-432B-8DAE-1953F412C126}"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그림 열 3개">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ko-KR" altLang="en-US"/>
              <a:t>마스터 제목 스타일 편집</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3" name="Date Placeholder 2"/>
          <p:cNvSpPr>
            <a:spLocks noGrp="1"/>
          </p:cNvSpPr>
          <p:nvPr>
            <p:ph type="dt" sz="half" idx="10"/>
          </p:nvPr>
        </p:nvSpPr>
        <p:spPr/>
        <p:txBody>
          <a:bodyPr/>
          <a:lstStyle/>
          <a:p>
            <a:fld id="{48A87A34-81AB-432B-8DAE-1953F412C126}"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ko-KR" altLang="en-US"/>
              <a:t>마스터 제목 스타일 편집</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48A87A34-81AB-432B-8DAE-1953F412C126}"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1141410" y="3073397"/>
            <a:ext cx="4878391" cy="2717801"/>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3073397"/>
            <a:ext cx="4875210" cy="2717801"/>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8A87A34-81AB-432B-8DAE-1953F412C126}"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3/31/2021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1"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1"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1"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1"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1"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5u6NjM75Tw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0F85C9-35A7-460F-A4C2-77FB3C9FE003}"/>
              </a:ext>
            </a:extLst>
          </p:cNvPr>
          <p:cNvSpPr>
            <a:spLocks noGrp="1"/>
          </p:cNvSpPr>
          <p:nvPr>
            <p:ph type="ctrTitle"/>
          </p:nvPr>
        </p:nvSpPr>
        <p:spPr>
          <a:xfrm>
            <a:off x="1787647" y="1600200"/>
            <a:ext cx="8791575" cy="953194"/>
          </a:xfrm>
        </p:spPr>
        <p:txBody>
          <a:bodyPr/>
          <a:lstStyle/>
          <a:p>
            <a:pPr algn="ctr"/>
            <a:r>
              <a:rPr lang="ko-KR" altLang="en-US" dirty="0"/>
              <a:t>한국의 영토 수호 방안</a:t>
            </a:r>
          </a:p>
        </p:txBody>
      </p:sp>
      <p:sp>
        <p:nvSpPr>
          <p:cNvPr id="3" name="부제목 2">
            <a:extLst>
              <a:ext uri="{FF2B5EF4-FFF2-40B4-BE49-F238E27FC236}">
                <a16:creationId xmlns:a16="http://schemas.microsoft.com/office/drawing/2014/main" id="{93E1888C-6C1C-4E0F-A565-CBBA4251E605}"/>
              </a:ext>
            </a:extLst>
          </p:cNvPr>
          <p:cNvSpPr>
            <a:spLocks noGrp="1"/>
          </p:cNvSpPr>
          <p:nvPr>
            <p:ph type="subTitle" idx="1"/>
          </p:nvPr>
        </p:nvSpPr>
        <p:spPr>
          <a:xfrm>
            <a:off x="5832630" y="3183716"/>
            <a:ext cx="3648722" cy="490568"/>
          </a:xfrm>
        </p:spPr>
        <p:txBody>
          <a:bodyPr>
            <a:normAutofit fontScale="92500"/>
          </a:bodyPr>
          <a:lstStyle/>
          <a:p>
            <a:r>
              <a:rPr lang="en-US" altLang="ko-KR" dirty="0">
                <a:solidFill>
                  <a:schemeClr val="tx1"/>
                </a:solidFill>
              </a:rPr>
              <a:t>21902131 </a:t>
            </a:r>
            <a:r>
              <a:rPr lang="ko-KR" altLang="en-US" dirty="0">
                <a:solidFill>
                  <a:schemeClr val="tx1"/>
                </a:solidFill>
              </a:rPr>
              <a:t>영어영문학과 김서영</a:t>
            </a:r>
          </a:p>
        </p:txBody>
      </p:sp>
    </p:spTree>
    <p:extLst>
      <p:ext uri="{BB962C8B-B14F-4D97-AF65-F5344CB8AC3E}">
        <p14:creationId xmlns:p14="http://schemas.microsoft.com/office/powerpoint/2010/main" val="5212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27D1506-FE63-4B9C-8350-7A1374FC996C}"/>
              </a:ext>
            </a:extLst>
          </p:cNvPr>
          <p:cNvSpPr>
            <a:spLocks noGrp="1"/>
          </p:cNvSpPr>
          <p:nvPr>
            <p:ph type="title"/>
          </p:nvPr>
        </p:nvSpPr>
        <p:spPr/>
        <p:txBody>
          <a:bodyPr>
            <a:normAutofit/>
          </a:bodyPr>
          <a:lstStyle/>
          <a:p>
            <a:r>
              <a:rPr lang="en-US" altLang="ko-KR" sz="3200" dirty="0"/>
              <a:t>8. </a:t>
            </a:r>
            <a:r>
              <a:rPr lang="ko-KR" altLang="en-US" sz="3200" dirty="0"/>
              <a:t>독도 영유권을 위해 체계적이고 적극적인 국가 차원의 대응 정책을  수립해야 한다</a:t>
            </a:r>
            <a:r>
              <a:rPr lang="en-US" altLang="ko-KR" sz="3200" dirty="0"/>
              <a:t>.</a:t>
            </a:r>
            <a:r>
              <a:rPr lang="ko-KR" altLang="en-US" sz="3200" dirty="0"/>
              <a:t> </a:t>
            </a:r>
          </a:p>
        </p:txBody>
      </p:sp>
      <p:sp>
        <p:nvSpPr>
          <p:cNvPr id="3" name="내용 개체 틀 2">
            <a:extLst>
              <a:ext uri="{FF2B5EF4-FFF2-40B4-BE49-F238E27FC236}">
                <a16:creationId xmlns:a16="http://schemas.microsoft.com/office/drawing/2014/main" id="{EA996525-DBB3-4E43-A276-742CB597092E}"/>
              </a:ext>
            </a:extLst>
          </p:cNvPr>
          <p:cNvSpPr>
            <a:spLocks noGrp="1"/>
          </p:cNvSpPr>
          <p:nvPr>
            <p:ph idx="1"/>
          </p:nvPr>
        </p:nvSpPr>
        <p:spPr/>
        <p:txBody>
          <a:bodyPr/>
          <a:lstStyle/>
          <a:p>
            <a:r>
              <a:rPr lang="ko-KR" altLang="en-US" dirty="0"/>
              <a:t>지금 시점에서 독도 영유권 문제는 단순한 섬 분쟁이 아닌 역사와 민족의 문제로 전환되어 가고 있음을 인식 해야 한다</a:t>
            </a:r>
            <a:r>
              <a:rPr lang="en-US" altLang="ko-KR" dirty="0"/>
              <a:t>. </a:t>
            </a:r>
          </a:p>
          <a:p>
            <a:endParaRPr lang="en-US" altLang="ko-KR" dirty="0"/>
          </a:p>
          <a:p>
            <a:r>
              <a:rPr lang="ko-KR" altLang="en-US" dirty="0"/>
              <a:t>역사적으로 논리를 정당하게 체계화하여 전 세계에 독도에 대한 객관적인 홍보를 통해 우리에게 유리한 여론으로 유도해 나아가야 한다</a:t>
            </a:r>
            <a:r>
              <a:rPr lang="en-US" altLang="ko-KR" dirty="0"/>
              <a:t>. </a:t>
            </a:r>
            <a:endParaRPr lang="ko-KR" altLang="en-US" dirty="0"/>
          </a:p>
        </p:txBody>
      </p:sp>
    </p:spTree>
    <p:extLst>
      <p:ext uri="{BB962C8B-B14F-4D97-AF65-F5344CB8AC3E}">
        <p14:creationId xmlns:p14="http://schemas.microsoft.com/office/powerpoint/2010/main" val="27255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B307EC-1312-4963-A842-BA1D477D0DA9}"/>
              </a:ext>
            </a:extLst>
          </p:cNvPr>
          <p:cNvSpPr>
            <a:spLocks noGrp="1"/>
          </p:cNvSpPr>
          <p:nvPr>
            <p:ph type="title"/>
          </p:nvPr>
        </p:nvSpPr>
        <p:spPr/>
        <p:txBody>
          <a:bodyPr/>
          <a:lstStyle/>
          <a:p>
            <a:r>
              <a:rPr lang="en-US" altLang="ko-KR" dirty="0"/>
              <a:t>9.</a:t>
            </a:r>
            <a:r>
              <a:rPr lang="ko-KR" altLang="en-US" dirty="0"/>
              <a:t> 외교력을 강화</a:t>
            </a:r>
          </a:p>
        </p:txBody>
      </p:sp>
      <p:pic>
        <p:nvPicPr>
          <p:cNvPr id="8194" name="Picture 2">
            <a:extLst>
              <a:ext uri="{FF2B5EF4-FFF2-40B4-BE49-F238E27FC236}">
                <a16:creationId xmlns:a16="http://schemas.microsoft.com/office/drawing/2014/main" id="{C252F474-285B-4361-A491-2CB1095360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69002" y="1811045"/>
            <a:ext cx="3548392" cy="39497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9D46B2E-9D3C-49FB-AE69-B0D09070FA2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8" y="2421906"/>
            <a:ext cx="4875213" cy="325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additive="base">
                                        <p:cTn id="18" dur="500" fill="hold"/>
                                        <p:tgtEl>
                                          <p:spTgt spid="8196"/>
                                        </p:tgtEl>
                                        <p:attrNameLst>
                                          <p:attrName>ppt_x</p:attrName>
                                        </p:attrNameLst>
                                      </p:cBhvr>
                                      <p:tavLst>
                                        <p:tav tm="0">
                                          <p:val>
                                            <p:strVal val="#ppt_x"/>
                                          </p:val>
                                        </p:tav>
                                        <p:tav tm="100000">
                                          <p:val>
                                            <p:strVal val="#ppt_x"/>
                                          </p:val>
                                        </p:tav>
                                      </p:tavLst>
                                    </p:anim>
                                    <p:anim calcmode="lin" valueType="num">
                                      <p:cBhvr additive="base">
                                        <p:cTn id="19"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F2CC68-D49C-409E-AC9E-082ACABA6D4C}"/>
              </a:ext>
            </a:extLst>
          </p:cNvPr>
          <p:cNvSpPr>
            <a:spLocks noGrp="1"/>
          </p:cNvSpPr>
          <p:nvPr>
            <p:ph type="title"/>
          </p:nvPr>
        </p:nvSpPr>
        <p:spPr/>
        <p:txBody>
          <a:bodyPr/>
          <a:lstStyle/>
          <a:p>
            <a:r>
              <a:rPr lang="en-US" altLang="ko-KR" dirty="0"/>
              <a:t>9. </a:t>
            </a:r>
            <a:r>
              <a:rPr lang="ko-KR" altLang="en-US" dirty="0"/>
              <a:t>외교력을 강화 </a:t>
            </a:r>
          </a:p>
        </p:txBody>
      </p:sp>
      <p:sp>
        <p:nvSpPr>
          <p:cNvPr id="3" name="내용 개체 틀 2">
            <a:extLst>
              <a:ext uri="{FF2B5EF4-FFF2-40B4-BE49-F238E27FC236}">
                <a16:creationId xmlns:a16="http://schemas.microsoft.com/office/drawing/2014/main" id="{8A8607DD-BD15-4AC3-8394-E40E27C9672E}"/>
              </a:ext>
            </a:extLst>
          </p:cNvPr>
          <p:cNvSpPr>
            <a:spLocks noGrp="1"/>
          </p:cNvSpPr>
          <p:nvPr>
            <p:ph sz="half" idx="1"/>
          </p:nvPr>
        </p:nvSpPr>
        <p:spPr/>
        <p:txBody>
          <a:bodyPr/>
          <a:lstStyle/>
          <a:p>
            <a:r>
              <a:rPr lang="ko-KR" altLang="en-US" dirty="0"/>
              <a:t>미국과의 동맹</a:t>
            </a:r>
            <a:r>
              <a:rPr lang="en-US" altLang="ko-KR" dirty="0"/>
              <a:t> </a:t>
            </a:r>
            <a:r>
              <a:rPr lang="ko-KR" altLang="en-US" dirty="0"/>
              <a:t>강화</a:t>
            </a:r>
            <a:endParaRPr lang="en-US" altLang="ko-KR" dirty="0"/>
          </a:p>
          <a:p>
            <a:r>
              <a:rPr lang="ko-KR" altLang="en-US" dirty="0"/>
              <a:t>동북아시아 주변 </a:t>
            </a:r>
            <a:r>
              <a:rPr lang="ko-KR" altLang="en-US" dirty="0" err="1"/>
              <a:t>국가들과의</a:t>
            </a:r>
            <a:r>
              <a:rPr lang="ko-KR" altLang="en-US" dirty="0"/>
              <a:t> 밀접한 외교관계 유지 </a:t>
            </a:r>
            <a:endParaRPr lang="en-US" altLang="ko-KR" dirty="0"/>
          </a:p>
          <a:p>
            <a:pPr marL="0" indent="0">
              <a:buNone/>
            </a:pPr>
            <a:r>
              <a:rPr lang="en-US" altLang="ko-KR" dirty="0"/>
              <a:t>   </a:t>
            </a:r>
            <a:r>
              <a:rPr lang="ko-KR" altLang="en-US" dirty="0"/>
              <a:t>첫번째는 미국과 한국 동맹 강화 </a:t>
            </a:r>
            <a:endParaRPr lang="en-US" altLang="ko-KR" dirty="0"/>
          </a:p>
          <a:p>
            <a:pPr marL="0" indent="0">
              <a:buNone/>
            </a:pPr>
            <a:r>
              <a:rPr lang="en-US" altLang="ko-KR" dirty="0"/>
              <a:t>   </a:t>
            </a:r>
            <a:r>
              <a:rPr lang="ko-KR" altLang="en-US" dirty="0"/>
              <a:t>두번째는 대만과의 밀접한 관계     </a:t>
            </a:r>
            <a:endParaRPr lang="en-US" altLang="ko-KR" dirty="0"/>
          </a:p>
          <a:p>
            <a:pPr marL="0" indent="0">
              <a:buNone/>
            </a:pPr>
            <a:r>
              <a:rPr lang="en-US" altLang="ko-KR" dirty="0"/>
              <a:t>    </a:t>
            </a:r>
            <a:r>
              <a:rPr lang="ko-KR" altLang="en-US" dirty="0"/>
              <a:t>유지</a:t>
            </a:r>
            <a:endParaRPr lang="en-US" altLang="ko-KR" dirty="0"/>
          </a:p>
        </p:txBody>
      </p:sp>
      <p:sp>
        <p:nvSpPr>
          <p:cNvPr id="4" name="내용 개체 틀 3">
            <a:extLst>
              <a:ext uri="{FF2B5EF4-FFF2-40B4-BE49-F238E27FC236}">
                <a16:creationId xmlns:a16="http://schemas.microsoft.com/office/drawing/2014/main" id="{9BC7D9F4-F188-491F-889E-084DA1EACF0F}"/>
              </a:ext>
            </a:extLst>
          </p:cNvPr>
          <p:cNvSpPr>
            <a:spLocks noGrp="1"/>
          </p:cNvSpPr>
          <p:nvPr>
            <p:ph sz="half" idx="2"/>
          </p:nvPr>
        </p:nvSpPr>
        <p:spPr/>
        <p:txBody>
          <a:bodyPr/>
          <a:lstStyle/>
          <a:p>
            <a:r>
              <a:rPr lang="ko-KR" altLang="en-US" dirty="0"/>
              <a:t>독도가 역사적으로 현실적으로 한국의 실효적인 영토 라는 점을 각인 시켜야 함</a:t>
            </a:r>
            <a:r>
              <a:rPr lang="en-US" altLang="ko-KR" dirty="0"/>
              <a:t>. </a:t>
            </a:r>
          </a:p>
          <a:p>
            <a:pPr marL="0" indent="0">
              <a:buNone/>
            </a:pPr>
            <a:r>
              <a:rPr lang="en-US" altLang="ko-KR" dirty="0">
                <a:latin typeface="Bell MT" panose="020B0604020202020204" pitchFamily="18" charset="0"/>
              </a:rPr>
              <a:t> </a:t>
            </a:r>
            <a:r>
              <a:rPr lang="en-US" altLang="ko-KR" dirty="0">
                <a:latin typeface="Batang" panose="02030600000101010101" pitchFamily="18" charset="-127"/>
                <a:ea typeface="Batang" panose="02030600000101010101" pitchFamily="18" charset="-127"/>
              </a:rPr>
              <a:t>→ </a:t>
            </a:r>
            <a:r>
              <a:rPr lang="ko-KR" altLang="en-US" dirty="0">
                <a:latin typeface="Batang" panose="02030600000101010101" pitchFamily="18" charset="-127"/>
                <a:ea typeface="Batang" panose="02030600000101010101" pitchFamily="18" charset="-127"/>
              </a:rPr>
              <a:t>각인 시켜 나아가기 위한 정치적 외교적 대응 방안을 강구해야 함</a:t>
            </a:r>
            <a:endParaRPr lang="ko-KR" altLang="en-US" dirty="0"/>
          </a:p>
        </p:txBody>
      </p:sp>
    </p:spTree>
    <p:extLst>
      <p:ext uri="{BB962C8B-B14F-4D97-AF65-F5344CB8AC3E}">
        <p14:creationId xmlns:p14="http://schemas.microsoft.com/office/powerpoint/2010/main" val="30866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3AA0F3-53F0-4499-9424-EF4FA000C15E}"/>
              </a:ext>
            </a:extLst>
          </p:cNvPr>
          <p:cNvSpPr>
            <a:spLocks noGrp="1"/>
          </p:cNvSpPr>
          <p:nvPr>
            <p:ph type="title"/>
          </p:nvPr>
        </p:nvSpPr>
        <p:spPr/>
        <p:txBody>
          <a:bodyPr/>
          <a:lstStyle/>
          <a:p>
            <a:r>
              <a:rPr lang="en-US" altLang="ko-KR" dirty="0"/>
              <a:t>10. </a:t>
            </a:r>
            <a:r>
              <a:rPr lang="ko-KR" altLang="en-US" dirty="0"/>
              <a:t>현상 유지 정책</a:t>
            </a:r>
          </a:p>
        </p:txBody>
      </p:sp>
      <p:sp>
        <p:nvSpPr>
          <p:cNvPr id="3" name="내용 개체 틀 2">
            <a:extLst>
              <a:ext uri="{FF2B5EF4-FFF2-40B4-BE49-F238E27FC236}">
                <a16:creationId xmlns:a16="http://schemas.microsoft.com/office/drawing/2014/main" id="{EFD8A40E-658F-499D-B5EC-DE207C807E56}"/>
              </a:ext>
            </a:extLst>
          </p:cNvPr>
          <p:cNvSpPr>
            <a:spLocks noGrp="1"/>
          </p:cNvSpPr>
          <p:nvPr>
            <p:ph sz="half" idx="1"/>
          </p:nvPr>
        </p:nvSpPr>
        <p:spPr>
          <a:xfrm>
            <a:off x="972735" y="2683250"/>
            <a:ext cx="4878389" cy="1337093"/>
          </a:xfrm>
        </p:spPr>
        <p:txBody>
          <a:bodyPr/>
          <a:lstStyle/>
          <a:p>
            <a:r>
              <a:rPr lang="ko-KR" altLang="en-US" dirty="0"/>
              <a:t>현재 독도는 우리 한국이 실질적으로 관리하고 지배하고 있다</a:t>
            </a:r>
            <a:r>
              <a:rPr lang="en-US" altLang="ko-KR" dirty="0"/>
              <a:t>. </a:t>
            </a:r>
          </a:p>
        </p:txBody>
      </p:sp>
      <p:pic>
        <p:nvPicPr>
          <p:cNvPr id="9218" name="Picture 2">
            <a:extLst>
              <a:ext uri="{FF2B5EF4-FFF2-40B4-BE49-F238E27FC236}">
                <a16:creationId xmlns:a16="http://schemas.microsoft.com/office/drawing/2014/main" id="{BFB118A3-A571-495E-824D-EFF96A4258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198" y="2501347"/>
            <a:ext cx="4875213" cy="323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500" fill="hold"/>
                                        <p:tgtEl>
                                          <p:spTgt spid="9218"/>
                                        </p:tgtEl>
                                        <p:attrNameLst>
                                          <p:attrName>ppt_x</p:attrName>
                                        </p:attrNameLst>
                                      </p:cBhvr>
                                      <p:tavLst>
                                        <p:tav tm="0">
                                          <p:val>
                                            <p:strVal val="#ppt_x"/>
                                          </p:val>
                                        </p:tav>
                                        <p:tav tm="100000">
                                          <p:val>
                                            <p:strVal val="#ppt_x"/>
                                          </p:val>
                                        </p:tav>
                                      </p:tavLst>
                                    </p:anim>
                                    <p:anim calcmode="lin" valueType="num">
                                      <p:cBhvr additive="base">
                                        <p:cTn id="1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32D4DC-1A05-42E0-962B-6188CBC4962C}"/>
              </a:ext>
            </a:extLst>
          </p:cNvPr>
          <p:cNvSpPr>
            <a:spLocks noGrp="1"/>
          </p:cNvSpPr>
          <p:nvPr>
            <p:ph type="title"/>
          </p:nvPr>
        </p:nvSpPr>
        <p:spPr/>
        <p:txBody>
          <a:bodyPr/>
          <a:lstStyle/>
          <a:p>
            <a:r>
              <a:rPr lang="en-US" altLang="ko-KR" dirty="0"/>
              <a:t>10. </a:t>
            </a:r>
            <a:r>
              <a:rPr lang="ko-KR" altLang="en-US" dirty="0"/>
              <a:t>현상 유지 정책 </a:t>
            </a:r>
          </a:p>
        </p:txBody>
      </p:sp>
      <p:sp>
        <p:nvSpPr>
          <p:cNvPr id="3" name="내용 개체 틀 2">
            <a:extLst>
              <a:ext uri="{FF2B5EF4-FFF2-40B4-BE49-F238E27FC236}">
                <a16:creationId xmlns:a16="http://schemas.microsoft.com/office/drawing/2014/main" id="{453F7A16-679D-407B-B285-5E61AF5A65A2}"/>
              </a:ext>
            </a:extLst>
          </p:cNvPr>
          <p:cNvSpPr>
            <a:spLocks noGrp="1"/>
          </p:cNvSpPr>
          <p:nvPr>
            <p:ph sz="half" idx="1"/>
          </p:nvPr>
        </p:nvSpPr>
        <p:spPr/>
        <p:txBody>
          <a:bodyPr/>
          <a:lstStyle/>
          <a:p>
            <a:r>
              <a:rPr lang="ko-KR" altLang="en-US" dirty="0"/>
              <a:t>독도가 더 이상 분쟁 지역이 아님을 국제적으로 확인 시키기 위해 군이 아닌 울릉 수비대가 독도를 수호함</a:t>
            </a:r>
            <a:r>
              <a:rPr lang="en-US" altLang="ko-KR" dirty="0"/>
              <a:t>.</a:t>
            </a:r>
          </a:p>
          <a:p>
            <a:endParaRPr lang="ko-KR" altLang="en-US" dirty="0"/>
          </a:p>
        </p:txBody>
      </p:sp>
      <p:pic>
        <p:nvPicPr>
          <p:cNvPr id="10242" name="Picture 2">
            <a:extLst>
              <a:ext uri="{FF2B5EF4-FFF2-40B4-BE49-F238E27FC236}">
                <a16:creationId xmlns:a16="http://schemas.microsoft.com/office/drawing/2014/main" id="{3733577B-591E-4E2E-AD27-D48C704AF5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3275" y="1500326"/>
            <a:ext cx="3035944" cy="429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F854731-EF6E-470D-8EFF-64821775FB6A}"/>
              </a:ext>
            </a:extLst>
          </p:cNvPr>
          <p:cNvSpPr>
            <a:spLocks noGrp="1"/>
          </p:cNvSpPr>
          <p:nvPr>
            <p:ph type="title"/>
          </p:nvPr>
        </p:nvSpPr>
        <p:spPr/>
        <p:txBody>
          <a:bodyPr/>
          <a:lstStyle/>
          <a:p>
            <a:r>
              <a:rPr lang="en-US" altLang="ko-KR" dirty="0"/>
              <a:t>10. </a:t>
            </a:r>
            <a:r>
              <a:rPr lang="ko-KR" altLang="en-US" dirty="0"/>
              <a:t>현상 유지 정책</a:t>
            </a:r>
          </a:p>
        </p:txBody>
      </p:sp>
      <p:sp>
        <p:nvSpPr>
          <p:cNvPr id="5" name="내용 개체 틀 4">
            <a:extLst>
              <a:ext uri="{FF2B5EF4-FFF2-40B4-BE49-F238E27FC236}">
                <a16:creationId xmlns:a16="http://schemas.microsoft.com/office/drawing/2014/main" id="{3FBE08BB-F845-4155-BF2B-16D4F948DD7C}"/>
              </a:ext>
            </a:extLst>
          </p:cNvPr>
          <p:cNvSpPr>
            <a:spLocks noGrp="1"/>
          </p:cNvSpPr>
          <p:nvPr>
            <p:ph idx="1"/>
          </p:nvPr>
        </p:nvSpPr>
        <p:spPr/>
        <p:txBody>
          <a:bodyPr/>
          <a:lstStyle/>
          <a:p>
            <a:r>
              <a:rPr lang="ko-KR" altLang="en-US" kern="0" spc="0" dirty="0">
                <a:effectLst/>
                <a:latin typeface="함초롬바탕" panose="02030604000101010101" pitchFamily="18" charset="-127"/>
                <a:ea typeface="함초롬바탕" panose="02030604000101010101" pitchFamily="18" charset="-127"/>
              </a:rPr>
              <a:t>현상 유지정책의 본질은 현 상태의 자국의 유리한 입장을 고수하는 것으로 자국의 독립과 안전을 위하여 국제권력관계를 그 현상대로 지속할 것을 목적으로 하여 추진하는 것입니다</a:t>
            </a:r>
            <a:r>
              <a:rPr lang="en-US" altLang="ko-KR" kern="0" spc="0" dirty="0">
                <a:effectLst/>
                <a:latin typeface="함초롬바탕" panose="02030604000101010101" pitchFamily="18" charset="-127"/>
                <a:ea typeface="함초롬바탕" panose="02030604000101010101" pitchFamily="18" charset="-127"/>
              </a:rPr>
              <a:t>.</a:t>
            </a:r>
            <a:endParaRPr lang="ko-KR" altLang="en-US" kern="0" spc="0" dirty="0">
              <a:effectLst/>
              <a:latin typeface="함초롬바탕" panose="02030604000101010101" pitchFamily="18" charset="-127"/>
            </a:endParaRPr>
          </a:p>
          <a:p>
            <a:endParaRPr lang="ko-KR" altLang="en-US" dirty="0"/>
          </a:p>
        </p:txBody>
      </p:sp>
    </p:spTree>
    <p:extLst>
      <p:ext uri="{BB962C8B-B14F-4D97-AF65-F5344CB8AC3E}">
        <p14:creationId xmlns:p14="http://schemas.microsoft.com/office/powerpoint/2010/main" val="24267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B2162C-90EF-47DA-9889-999ABA6BFCA0}"/>
              </a:ext>
            </a:extLst>
          </p:cNvPr>
          <p:cNvSpPr>
            <a:spLocks noGrp="1"/>
          </p:cNvSpPr>
          <p:nvPr>
            <p:ph type="title"/>
          </p:nvPr>
        </p:nvSpPr>
        <p:spPr/>
        <p:txBody>
          <a:bodyPr/>
          <a:lstStyle/>
          <a:p>
            <a:r>
              <a:rPr lang="en-US" altLang="ko-KR" dirty="0"/>
              <a:t>10. </a:t>
            </a:r>
            <a:r>
              <a:rPr lang="ko-KR" altLang="en-US" dirty="0"/>
              <a:t>현상 유지 정책</a:t>
            </a:r>
          </a:p>
        </p:txBody>
      </p:sp>
      <p:sp>
        <p:nvSpPr>
          <p:cNvPr id="3" name="내용 개체 틀 2">
            <a:extLst>
              <a:ext uri="{FF2B5EF4-FFF2-40B4-BE49-F238E27FC236}">
                <a16:creationId xmlns:a16="http://schemas.microsoft.com/office/drawing/2014/main" id="{DD4D3166-23D4-48F0-8750-BA7030E343EB}"/>
              </a:ext>
            </a:extLst>
          </p:cNvPr>
          <p:cNvSpPr>
            <a:spLocks noGrp="1"/>
          </p:cNvSpPr>
          <p:nvPr>
            <p:ph idx="1"/>
          </p:nvPr>
        </p:nvSpPr>
        <p:spPr/>
        <p:txBody>
          <a:bodyPr>
            <a:normAutofit/>
          </a:bodyPr>
          <a:lstStyle/>
          <a:p>
            <a:pPr marL="0" marR="0" indent="0" algn="just" fontAlgn="base" latinLnBrk="1">
              <a:lnSpc>
                <a:spcPct val="195000"/>
              </a:lnSpc>
              <a:spcBef>
                <a:spcPts val="0"/>
              </a:spcBef>
              <a:spcAft>
                <a:spcPts val="0"/>
              </a:spcAft>
            </a:pPr>
            <a:r>
              <a:rPr lang="ko-KR" altLang="en-US" sz="1800" kern="0" spc="0" dirty="0">
                <a:effectLst/>
                <a:latin typeface="함초롬바탕" panose="02030604000101010101" pitchFamily="18" charset="-127"/>
                <a:ea typeface="함초롬바탕" panose="02030604000101010101" pitchFamily="18" charset="-127"/>
              </a:rPr>
              <a:t>자국의 이익을 보존하기 위한 방법을 말하는 것입니다</a:t>
            </a:r>
            <a:r>
              <a:rPr lang="en-US" altLang="ko-KR" sz="1800" kern="0" spc="0" dirty="0">
                <a:effectLst/>
                <a:latin typeface="함초롬바탕" panose="02030604000101010101" pitchFamily="18" charset="-127"/>
                <a:ea typeface="함초롬바탕" panose="02030604000101010101" pitchFamily="18" charset="-127"/>
              </a:rPr>
              <a:t>. </a:t>
            </a:r>
            <a:r>
              <a:rPr lang="ko-KR" altLang="en-US" sz="1800" kern="0" spc="0" dirty="0">
                <a:effectLst/>
                <a:latin typeface="함초롬바탕" panose="02030604000101010101" pitchFamily="18" charset="-127"/>
                <a:ea typeface="함초롬바탕" panose="02030604000101010101" pitchFamily="18" charset="-127"/>
              </a:rPr>
              <a:t>일본은 </a:t>
            </a:r>
            <a:r>
              <a:rPr lang="en-US" altLang="ko-KR" sz="1800" kern="0" spc="0" dirty="0">
                <a:effectLst/>
                <a:latin typeface="함초롬바탕" panose="02030604000101010101" pitchFamily="18" charset="-127"/>
                <a:ea typeface="함초롬바탕" panose="02030604000101010101" pitchFamily="18" charset="-127"/>
              </a:rPr>
              <a:t>1955</a:t>
            </a:r>
            <a:r>
              <a:rPr lang="ko-KR" altLang="en-US" sz="1800" kern="0" spc="0" dirty="0">
                <a:effectLst/>
                <a:latin typeface="함초롬바탕" panose="02030604000101010101" pitchFamily="18" charset="-127"/>
                <a:ea typeface="함초롬바탕" panose="02030604000101010101" pitchFamily="18" charset="-127"/>
              </a:rPr>
              <a:t>년부터 </a:t>
            </a:r>
            <a:r>
              <a:rPr lang="ko-KR" altLang="en-US" sz="1800" kern="0" spc="0" dirty="0" err="1">
                <a:effectLst/>
                <a:latin typeface="함초롬바탕" panose="02030604000101010101" pitchFamily="18" charset="-127"/>
                <a:ea typeface="함초롬바탕" panose="02030604000101010101" pitchFamily="18" charset="-127"/>
              </a:rPr>
              <a:t>국가간의</a:t>
            </a:r>
            <a:r>
              <a:rPr lang="ko-KR" altLang="en-US" sz="1800" kern="0" spc="0" dirty="0">
                <a:effectLst/>
                <a:latin typeface="함초롬바탕" panose="02030604000101010101" pitchFamily="18" charset="-127"/>
                <a:ea typeface="함초롬바탕" panose="02030604000101010101" pitchFamily="18" charset="-127"/>
              </a:rPr>
              <a:t> 분쟁을 조정하는 국제사법재판소에 제소하여 독도의 영유권 문제를 해결하자는 방안을 내세움</a:t>
            </a:r>
            <a:r>
              <a:rPr lang="en-US" altLang="ko-KR" sz="1800" kern="0" spc="0" dirty="0">
                <a:effectLst/>
                <a:latin typeface="함초롬바탕" panose="02030604000101010101" pitchFamily="18" charset="-127"/>
                <a:ea typeface="함초롬바탕" panose="02030604000101010101" pitchFamily="18" charset="-127"/>
              </a:rPr>
              <a:t>.</a:t>
            </a:r>
          </a:p>
          <a:p>
            <a:pPr marL="0" marR="0" indent="0" algn="just" fontAlgn="base" latinLnBrk="1">
              <a:lnSpc>
                <a:spcPct val="195000"/>
              </a:lnSpc>
              <a:spcBef>
                <a:spcPts val="0"/>
              </a:spcBef>
              <a:spcAft>
                <a:spcPts val="0"/>
              </a:spcAft>
            </a:pPr>
            <a:endParaRPr lang="en-US" altLang="ko-KR" sz="1800" kern="0" dirty="0">
              <a:latin typeface="함초롬바탕" panose="02030604000101010101" pitchFamily="18" charset="-127"/>
              <a:ea typeface="함초롬바탕" panose="02030604000101010101" pitchFamily="18" charset="-127"/>
            </a:endParaRPr>
          </a:p>
          <a:p>
            <a:pPr marL="0" marR="0" indent="0" algn="just" fontAlgn="base" latinLnBrk="1">
              <a:lnSpc>
                <a:spcPct val="195000"/>
              </a:lnSpc>
              <a:spcBef>
                <a:spcPts val="0"/>
              </a:spcBef>
              <a:spcAft>
                <a:spcPts val="0"/>
              </a:spcAft>
            </a:pPr>
            <a:r>
              <a:rPr lang="ko-KR" altLang="en-US" sz="1800" kern="0" spc="0" dirty="0">
                <a:effectLst/>
                <a:latin typeface="함초롬바탕" panose="02030604000101010101" pitchFamily="18" charset="-127"/>
                <a:ea typeface="함초롬바탕" panose="02030604000101010101" pitchFamily="18" charset="-127"/>
              </a:rPr>
              <a:t>이것은 오히려 역사적으로 독도가 한국의 고유 영토임에도 불구하고 스스로 독도를 분쟁지역으로 인정한 것으로 볼 수 있으므로 국제사법재판소에 문제 해결을 제소할 일말의 필요성이 없는 것이다</a:t>
            </a:r>
            <a:r>
              <a:rPr lang="en-US" altLang="ko-KR" sz="1800" kern="0" spc="0" dirty="0">
                <a:effectLst/>
                <a:latin typeface="함초롬바탕" panose="02030604000101010101" pitchFamily="18" charset="-127"/>
                <a:ea typeface="함초롬바탕" panose="02030604000101010101" pitchFamily="18" charset="-127"/>
              </a:rPr>
              <a:t>. </a:t>
            </a:r>
            <a:endParaRPr lang="ko-KR" altLang="en-US" sz="1800" kern="0" spc="0" dirty="0">
              <a:effectLst/>
              <a:latin typeface="함초롬바탕" panose="02030604000101010101" pitchFamily="18" charset="-127"/>
            </a:endParaRPr>
          </a:p>
          <a:p>
            <a:pPr marL="0" indent="0">
              <a:buNone/>
            </a:pPr>
            <a:endParaRPr lang="ko-KR" altLang="en-US" dirty="0"/>
          </a:p>
        </p:txBody>
      </p:sp>
    </p:spTree>
    <p:extLst>
      <p:ext uri="{BB962C8B-B14F-4D97-AF65-F5344CB8AC3E}">
        <p14:creationId xmlns:p14="http://schemas.microsoft.com/office/powerpoint/2010/main" val="21507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CE763EB-D5FD-4633-AE6E-15A148AB9F2D}"/>
              </a:ext>
            </a:extLst>
          </p:cNvPr>
          <p:cNvSpPr>
            <a:spLocks noGrp="1"/>
          </p:cNvSpPr>
          <p:nvPr>
            <p:ph type="title"/>
          </p:nvPr>
        </p:nvSpPr>
        <p:spPr/>
        <p:txBody>
          <a:bodyPr/>
          <a:lstStyle/>
          <a:p>
            <a:r>
              <a:rPr lang="en-US" altLang="ko-KR" dirty="0"/>
              <a:t>10. </a:t>
            </a:r>
            <a:r>
              <a:rPr lang="ko-KR" altLang="en-US" dirty="0"/>
              <a:t>현상 유지 정책 </a:t>
            </a:r>
          </a:p>
        </p:txBody>
      </p:sp>
      <p:sp>
        <p:nvSpPr>
          <p:cNvPr id="3" name="내용 개체 틀 2">
            <a:extLst>
              <a:ext uri="{FF2B5EF4-FFF2-40B4-BE49-F238E27FC236}">
                <a16:creationId xmlns:a16="http://schemas.microsoft.com/office/drawing/2014/main" id="{6588D06A-8810-41D0-A861-954F7A54E4C0}"/>
              </a:ext>
            </a:extLst>
          </p:cNvPr>
          <p:cNvSpPr>
            <a:spLocks noGrp="1"/>
          </p:cNvSpPr>
          <p:nvPr>
            <p:ph idx="1"/>
          </p:nvPr>
        </p:nvSpPr>
        <p:spPr/>
        <p:txBody>
          <a:bodyPr/>
          <a:lstStyle/>
          <a:p>
            <a:pPr marL="0" marR="0" indent="0" algn="just" fontAlgn="base" latinLnBrk="1">
              <a:lnSpc>
                <a:spcPct val="195000"/>
              </a:lnSpc>
              <a:spcBef>
                <a:spcPts val="0"/>
              </a:spcBef>
              <a:spcAft>
                <a:spcPts val="0"/>
              </a:spcAft>
            </a:pPr>
            <a:endParaRPr lang="ko-KR" altLang="en-US" sz="1800" kern="0" spc="0" dirty="0">
              <a:solidFill>
                <a:srgbClr val="000000"/>
              </a:solidFill>
              <a:effectLst/>
              <a:latin typeface="함초롬바탕" panose="02030604000101010101" pitchFamily="18" charset="-127"/>
            </a:endParaRPr>
          </a:p>
          <a:p>
            <a:pPr marL="0" marR="0" indent="0" algn="just" fontAlgn="base" latinLnBrk="1">
              <a:lnSpc>
                <a:spcPct val="195000"/>
              </a:lnSpc>
              <a:spcBef>
                <a:spcPts val="0"/>
              </a:spcBef>
              <a:spcAft>
                <a:spcPts val="0"/>
              </a:spcAft>
            </a:pPr>
            <a:r>
              <a:rPr lang="ko-KR" altLang="en-US" sz="1800" kern="0" spc="0" dirty="0">
                <a:effectLst/>
                <a:latin typeface="함초롬바탕" panose="02030604000101010101" pitchFamily="18" charset="-127"/>
                <a:ea typeface="함초롬바탕" panose="02030604000101010101" pitchFamily="18" charset="-127"/>
              </a:rPr>
              <a:t>결국 현재와 같이 한국이 독도를 실질적으로 지배하고 있는 상태를 지속하는 것이 독도에 대한 한국의 실효적 점유의 현재 상태를 계속 유지하여 국제법상으로 인정이 되는 영토에 대한 시효취득의 요건을 충족하여 만일 국제사법재판소에서 재판을 받게 되더라도 한국에게 가장 큰 이익이 될 것입니다</a:t>
            </a:r>
            <a:r>
              <a:rPr lang="en-US" altLang="ko-KR" sz="1800" kern="0" spc="0" dirty="0">
                <a:effectLst/>
                <a:latin typeface="함초롬바탕" panose="02030604000101010101" pitchFamily="18" charset="-127"/>
                <a:ea typeface="함초롬바탕" panose="02030604000101010101" pitchFamily="18" charset="-127"/>
              </a:rPr>
              <a:t>.</a:t>
            </a:r>
            <a:endParaRPr lang="ko-KR" altLang="en-US" sz="1800" kern="0" spc="0" dirty="0">
              <a:effectLst/>
              <a:latin typeface="함초롬바탕" panose="02030604000101010101" pitchFamily="18" charset="-127"/>
            </a:endParaRPr>
          </a:p>
          <a:p>
            <a:pPr marL="0" indent="0">
              <a:buNone/>
            </a:pPr>
            <a:endParaRPr lang="ko-KR" altLang="en-US" dirty="0"/>
          </a:p>
        </p:txBody>
      </p:sp>
    </p:spTree>
    <p:extLst>
      <p:ext uri="{BB962C8B-B14F-4D97-AF65-F5344CB8AC3E}">
        <p14:creationId xmlns:p14="http://schemas.microsoft.com/office/powerpoint/2010/main" val="33423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149DFE-6EDC-492F-BC78-4086AB371192}"/>
              </a:ext>
            </a:extLst>
          </p:cNvPr>
          <p:cNvSpPr>
            <a:spLocks noGrp="1"/>
          </p:cNvSpPr>
          <p:nvPr>
            <p:ph type="title"/>
          </p:nvPr>
        </p:nvSpPr>
        <p:spPr/>
        <p:txBody>
          <a:bodyPr/>
          <a:lstStyle/>
          <a:p>
            <a:r>
              <a:rPr lang="ko-KR" altLang="en-US" dirty="0"/>
              <a:t>독도는 우리 땅</a:t>
            </a:r>
            <a:r>
              <a:rPr lang="en-US" altLang="ko-KR" dirty="0"/>
              <a:t>!!!</a:t>
            </a:r>
            <a:endParaRPr lang="ko-KR" altLang="en-US" dirty="0"/>
          </a:p>
        </p:txBody>
      </p:sp>
      <p:sp>
        <p:nvSpPr>
          <p:cNvPr id="3" name="내용 개체 틀 2">
            <a:extLst>
              <a:ext uri="{FF2B5EF4-FFF2-40B4-BE49-F238E27FC236}">
                <a16:creationId xmlns:a16="http://schemas.microsoft.com/office/drawing/2014/main" id="{308EAA21-A07E-41C8-8B8B-A2CE5F4B9AF0}"/>
              </a:ext>
            </a:extLst>
          </p:cNvPr>
          <p:cNvSpPr>
            <a:spLocks noGrp="1"/>
          </p:cNvSpPr>
          <p:nvPr>
            <p:ph idx="1"/>
          </p:nvPr>
        </p:nvSpPr>
        <p:spPr/>
        <p:txBody>
          <a:bodyPr/>
          <a:lstStyle/>
          <a:p>
            <a:r>
              <a:rPr lang="en-US" altLang="ko-KR" dirty="0">
                <a:hlinkClick r:id="rId2"/>
              </a:rPr>
              <a:t>(319) </a:t>
            </a:r>
            <a:r>
              <a:rPr lang="ko-KR" altLang="en-US" dirty="0">
                <a:hlinkClick r:id="rId2"/>
              </a:rPr>
              <a:t>독도는 우리땅</a:t>
            </a:r>
            <a:r>
              <a:rPr lang="en-US" altLang="ko-KR" dirty="0">
                <a:hlinkClick r:id="rId2"/>
              </a:rPr>
              <a:t>! </a:t>
            </a:r>
            <a:r>
              <a:rPr lang="ko-KR" altLang="en-US" dirty="0" err="1">
                <a:hlinkClick r:id="rId2"/>
              </a:rPr>
              <a:t>홈런프렌즈와</a:t>
            </a:r>
            <a:r>
              <a:rPr lang="ko-KR" altLang="en-US" dirty="0">
                <a:hlinkClick r:id="rId2"/>
              </a:rPr>
              <a:t> 함께 불러요 </a:t>
            </a:r>
            <a:r>
              <a:rPr lang="en-US" altLang="ko-KR" dirty="0">
                <a:hlinkClick r:id="rId2"/>
              </a:rPr>
              <a:t>l </a:t>
            </a:r>
            <a:r>
              <a:rPr lang="ko-KR" altLang="en-US" dirty="0">
                <a:hlinkClick r:id="rId2"/>
              </a:rPr>
              <a:t>독도의날 </a:t>
            </a:r>
            <a:r>
              <a:rPr lang="en-US" altLang="ko-KR" dirty="0">
                <a:hlinkClick r:id="rId2"/>
              </a:rPr>
              <a:t>l </a:t>
            </a:r>
            <a:r>
              <a:rPr lang="en-US" altLang="ko-KR" dirty="0" err="1">
                <a:hlinkClick r:id="rId2"/>
              </a:rPr>
              <a:t>Dokdo</a:t>
            </a:r>
            <a:r>
              <a:rPr lang="en-US" altLang="ko-KR" dirty="0">
                <a:hlinkClick r:id="rId2"/>
              </a:rPr>
              <a:t> l Korea l </a:t>
            </a:r>
            <a:r>
              <a:rPr lang="ko-KR" altLang="en-US" dirty="0">
                <a:hlinkClick r:id="rId2"/>
              </a:rPr>
              <a:t>어린이동요 </a:t>
            </a:r>
            <a:r>
              <a:rPr lang="en-US" altLang="ko-KR" dirty="0">
                <a:hlinkClick r:id="rId2"/>
              </a:rPr>
              <a:t>- YouTube</a:t>
            </a:r>
            <a:endParaRPr lang="ko-KR" altLang="en-US" dirty="0"/>
          </a:p>
        </p:txBody>
      </p:sp>
    </p:spTree>
    <p:extLst>
      <p:ext uri="{BB962C8B-B14F-4D97-AF65-F5344CB8AC3E}">
        <p14:creationId xmlns:p14="http://schemas.microsoft.com/office/powerpoint/2010/main" val="21779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C0A57D2-3289-4646-92F3-3CFAEA53832D}"/>
              </a:ext>
            </a:extLst>
          </p:cNvPr>
          <p:cNvSpPr>
            <a:spLocks noGrp="1"/>
          </p:cNvSpPr>
          <p:nvPr>
            <p:ph type="title"/>
          </p:nvPr>
        </p:nvSpPr>
        <p:spPr/>
        <p:txBody>
          <a:bodyPr/>
          <a:lstStyle/>
          <a:p>
            <a:r>
              <a:rPr lang="en-US" altLang="ko-KR" dirty="0"/>
              <a:t>1.</a:t>
            </a:r>
            <a:r>
              <a:rPr lang="ko-KR" altLang="en-US" dirty="0"/>
              <a:t> 시설물을 설치하기 </a:t>
            </a:r>
          </a:p>
        </p:txBody>
      </p:sp>
      <p:sp>
        <p:nvSpPr>
          <p:cNvPr id="3" name="내용 개체 틀 2">
            <a:extLst>
              <a:ext uri="{FF2B5EF4-FFF2-40B4-BE49-F238E27FC236}">
                <a16:creationId xmlns:a16="http://schemas.microsoft.com/office/drawing/2014/main" id="{38CAB5DB-AF41-4056-88C5-1CC60C44D581}"/>
              </a:ext>
            </a:extLst>
          </p:cNvPr>
          <p:cNvSpPr>
            <a:spLocks noGrp="1"/>
          </p:cNvSpPr>
          <p:nvPr>
            <p:ph sz="half" idx="1"/>
          </p:nvPr>
        </p:nvSpPr>
        <p:spPr/>
        <p:txBody>
          <a:bodyPr/>
          <a:lstStyle/>
          <a:p>
            <a:r>
              <a:rPr lang="ko-KR" altLang="en-US" dirty="0"/>
              <a:t>독도에 시설물 </a:t>
            </a:r>
            <a:r>
              <a:rPr lang="en-US" altLang="ko-KR" dirty="0"/>
              <a:t>(</a:t>
            </a:r>
            <a:r>
              <a:rPr lang="ko-KR" altLang="en-US" dirty="0"/>
              <a:t>부두</a:t>
            </a:r>
            <a:r>
              <a:rPr lang="en-US" altLang="ko-KR" dirty="0"/>
              <a:t>) </a:t>
            </a:r>
            <a:r>
              <a:rPr lang="ko-KR" altLang="en-US" dirty="0"/>
              <a:t>설치하기</a:t>
            </a:r>
          </a:p>
        </p:txBody>
      </p:sp>
      <p:pic>
        <p:nvPicPr>
          <p:cNvPr id="2050" name="Picture 2">
            <a:extLst>
              <a:ext uri="{FF2B5EF4-FFF2-40B4-BE49-F238E27FC236}">
                <a16:creationId xmlns:a16="http://schemas.microsoft.com/office/drawing/2014/main" id="{F279F32C-B817-4BB1-958A-067B8E01D4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2249486"/>
            <a:ext cx="475297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459E62-F84A-402E-A914-EA4E349780D1}"/>
              </a:ext>
            </a:extLst>
          </p:cNvPr>
          <p:cNvSpPr>
            <a:spLocks noGrp="1"/>
          </p:cNvSpPr>
          <p:nvPr>
            <p:ph type="title"/>
          </p:nvPr>
        </p:nvSpPr>
        <p:spPr/>
        <p:txBody>
          <a:bodyPr/>
          <a:lstStyle/>
          <a:p>
            <a:r>
              <a:rPr lang="en-US" altLang="ko-KR" dirty="0"/>
              <a:t>2. </a:t>
            </a:r>
            <a:r>
              <a:rPr lang="ko-KR" altLang="en-US" dirty="0"/>
              <a:t>유인도화 </a:t>
            </a:r>
          </a:p>
        </p:txBody>
      </p:sp>
      <p:sp>
        <p:nvSpPr>
          <p:cNvPr id="3" name="내용 개체 틀 2">
            <a:extLst>
              <a:ext uri="{FF2B5EF4-FFF2-40B4-BE49-F238E27FC236}">
                <a16:creationId xmlns:a16="http://schemas.microsoft.com/office/drawing/2014/main" id="{59DA0BA0-9FA4-4E9E-99E4-1E8BD302B403}"/>
              </a:ext>
            </a:extLst>
          </p:cNvPr>
          <p:cNvSpPr>
            <a:spLocks noGrp="1"/>
          </p:cNvSpPr>
          <p:nvPr>
            <p:ph idx="1"/>
          </p:nvPr>
        </p:nvSpPr>
        <p:spPr/>
        <p:txBody>
          <a:bodyPr/>
          <a:lstStyle/>
          <a:p>
            <a:r>
              <a:rPr lang="ko-KR" altLang="en-US" dirty="0"/>
              <a:t>단지 서류로 주소만 독도로 올려서는 안된다</a:t>
            </a:r>
            <a:r>
              <a:rPr lang="en-US" altLang="ko-KR" dirty="0"/>
              <a:t>.</a:t>
            </a:r>
          </a:p>
          <a:p>
            <a:endParaRPr lang="en-US" altLang="ko-KR" dirty="0"/>
          </a:p>
          <a:p>
            <a:r>
              <a:rPr lang="ko-KR" altLang="en-US" dirty="0"/>
              <a:t>최소 </a:t>
            </a:r>
            <a:r>
              <a:rPr lang="en-US" altLang="ko-KR" dirty="0"/>
              <a:t>5</a:t>
            </a:r>
            <a:r>
              <a:rPr lang="ko-KR" altLang="en-US" dirty="0"/>
              <a:t>인 이상 가구가 실제 거주해야 국제 법상 최우선 인정이 된다</a:t>
            </a:r>
            <a:r>
              <a:rPr lang="en-US" altLang="ko-KR" dirty="0"/>
              <a:t>.</a:t>
            </a:r>
          </a:p>
        </p:txBody>
      </p:sp>
    </p:spTree>
    <p:extLst>
      <p:ext uri="{BB962C8B-B14F-4D97-AF65-F5344CB8AC3E}">
        <p14:creationId xmlns:p14="http://schemas.microsoft.com/office/powerpoint/2010/main" val="352195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E40BF1F-83E6-4881-9476-70F73E6574C8}"/>
              </a:ext>
            </a:extLst>
          </p:cNvPr>
          <p:cNvSpPr>
            <a:spLocks noGrp="1"/>
          </p:cNvSpPr>
          <p:nvPr>
            <p:ph type="title"/>
          </p:nvPr>
        </p:nvSpPr>
        <p:spPr/>
        <p:txBody>
          <a:bodyPr/>
          <a:lstStyle/>
          <a:p>
            <a:r>
              <a:rPr lang="en-US" altLang="ko-KR" dirty="0"/>
              <a:t>3. </a:t>
            </a:r>
            <a:r>
              <a:rPr lang="ko-KR" altLang="en-US" dirty="0"/>
              <a:t>경비 강화 </a:t>
            </a:r>
          </a:p>
        </p:txBody>
      </p:sp>
      <p:sp>
        <p:nvSpPr>
          <p:cNvPr id="3" name="내용 개체 틀 2">
            <a:extLst>
              <a:ext uri="{FF2B5EF4-FFF2-40B4-BE49-F238E27FC236}">
                <a16:creationId xmlns:a16="http://schemas.microsoft.com/office/drawing/2014/main" id="{768F4BF8-72A1-4D2B-857E-1F514D5C2E5F}"/>
              </a:ext>
            </a:extLst>
          </p:cNvPr>
          <p:cNvSpPr>
            <a:spLocks noGrp="1"/>
          </p:cNvSpPr>
          <p:nvPr>
            <p:ph sz="half" idx="1"/>
          </p:nvPr>
        </p:nvSpPr>
        <p:spPr/>
        <p:txBody>
          <a:bodyPr/>
          <a:lstStyle/>
          <a:p>
            <a:r>
              <a:rPr lang="ko-KR" altLang="en-US" dirty="0"/>
              <a:t>지금 현재 독도는 경비수비대가 지키고 있다</a:t>
            </a:r>
            <a:r>
              <a:rPr lang="en-US" altLang="ko-KR" dirty="0"/>
              <a:t>.</a:t>
            </a:r>
          </a:p>
          <a:p>
            <a:r>
              <a:rPr lang="ko-KR" altLang="en-US" dirty="0"/>
              <a:t>대한민국 영토는 모든 지역이 경찰 뿐만 아니라 군대가 </a:t>
            </a:r>
            <a:r>
              <a:rPr lang="ko-KR" altLang="en-US" dirty="0" err="1"/>
              <a:t>동원되서</a:t>
            </a:r>
            <a:r>
              <a:rPr lang="ko-KR" altLang="en-US" dirty="0"/>
              <a:t> 나라를 지키는 중이다</a:t>
            </a:r>
            <a:r>
              <a:rPr lang="en-US" altLang="ko-KR" dirty="0"/>
              <a:t>.</a:t>
            </a:r>
          </a:p>
          <a:p>
            <a:r>
              <a:rPr lang="ko-KR" altLang="en-US" dirty="0"/>
              <a:t>울릉도에 해군기지를 세워 독도를 지켜야 함</a:t>
            </a:r>
            <a:r>
              <a:rPr lang="en-US" altLang="ko-KR" dirty="0"/>
              <a:t>.</a:t>
            </a:r>
          </a:p>
          <a:p>
            <a:pPr marL="0" indent="0">
              <a:buNone/>
            </a:pPr>
            <a:endParaRPr lang="ko-KR" altLang="en-US" dirty="0"/>
          </a:p>
        </p:txBody>
      </p:sp>
      <p:pic>
        <p:nvPicPr>
          <p:cNvPr id="3074" name="Picture 2">
            <a:extLst>
              <a:ext uri="{FF2B5EF4-FFF2-40B4-BE49-F238E27FC236}">
                <a16:creationId xmlns:a16="http://schemas.microsoft.com/office/drawing/2014/main" id="{57173500-4A98-4829-9F56-BD1A57AB99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59850"/>
            <a:ext cx="4875213" cy="352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595C16-F123-4220-9DE9-F64FDCCF99BA}"/>
              </a:ext>
            </a:extLst>
          </p:cNvPr>
          <p:cNvSpPr>
            <a:spLocks noGrp="1"/>
          </p:cNvSpPr>
          <p:nvPr>
            <p:ph type="title"/>
          </p:nvPr>
        </p:nvSpPr>
        <p:spPr/>
        <p:txBody>
          <a:bodyPr/>
          <a:lstStyle/>
          <a:p>
            <a:r>
              <a:rPr lang="en-US" altLang="ko-KR" dirty="0"/>
              <a:t>4. </a:t>
            </a:r>
            <a:r>
              <a:rPr lang="ko-KR" altLang="en-US" dirty="0"/>
              <a:t>세계적으로 홍보하기 </a:t>
            </a:r>
          </a:p>
        </p:txBody>
      </p:sp>
      <p:sp>
        <p:nvSpPr>
          <p:cNvPr id="3" name="내용 개체 틀 2">
            <a:extLst>
              <a:ext uri="{FF2B5EF4-FFF2-40B4-BE49-F238E27FC236}">
                <a16:creationId xmlns:a16="http://schemas.microsoft.com/office/drawing/2014/main" id="{2EF342F9-5B86-45D5-86FA-2CF440BC9C6B}"/>
              </a:ext>
            </a:extLst>
          </p:cNvPr>
          <p:cNvSpPr>
            <a:spLocks noGrp="1"/>
          </p:cNvSpPr>
          <p:nvPr>
            <p:ph sz="half" idx="1"/>
          </p:nvPr>
        </p:nvSpPr>
        <p:spPr/>
        <p:txBody>
          <a:bodyPr/>
          <a:lstStyle/>
          <a:p>
            <a:r>
              <a:rPr lang="ko-KR" altLang="en-US" dirty="0"/>
              <a:t>일본에 비해 홍보가 적은 편이다</a:t>
            </a:r>
            <a:r>
              <a:rPr lang="en-US" altLang="ko-KR" dirty="0"/>
              <a:t>.</a:t>
            </a:r>
          </a:p>
          <a:p>
            <a:endParaRPr lang="en-US" altLang="ko-KR" dirty="0"/>
          </a:p>
          <a:p>
            <a:r>
              <a:rPr lang="ko-KR" altLang="en-US" dirty="0"/>
              <a:t>일본과 대등하게 격에 맞게 대응해야 한다</a:t>
            </a:r>
            <a:r>
              <a:rPr lang="en-US" altLang="ko-KR" dirty="0"/>
              <a:t>.</a:t>
            </a:r>
            <a:endParaRPr lang="ko-KR" altLang="en-US" dirty="0"/>
          </a:p>
        </p:txBody>
      </p:sp>
      <p:pic>
        <p:nvPicPr>
          <p:cNvPr id="4098" name="Picture 2">
            <a:extLst>
              <a:ext uri="{FF2B5EF4-FFF2-40B4-BE49-F238E27FC236}">
                <a16:creationId xmlns:a16="http://schemas.microsoft.com/office/drawing/2014/main" id="{985B2424-5ADA-498D-A0EC-BA891F3B3F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5586" y="1075375"/>
            <a:ext cx="3847315" cy="471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additive="base">
                                        <p:cTn id="20" dur="500" fill="hold"/>
                                        <p:tgtEl>
                                          <p:spTgt spid="4098"/>
                                        </p:tgtEl>
                                        <p:attrNameLst>
                                          <p:attrName>ppt_x</p:attrName>
                                        </p:attrNameLst>
                                      </p:cBhvr>
                                      <p:tavLst>
                                        <p:tav tm="0">
                                          <p:val>
                                            <p:strVal val="#ppt_x"/>
                                          </p:val>
                                        </p:tav>
                                        <p:tav tm="100000">
                                          <p:val>
                                            <p:strVal val="#ppt_x"/>
                                          </p:val>
                                        </p:tav>
                                      </p:tavLst>
                                    </p:anim>
                                    <p:anim calcmode="lin" valueType="num">
                                      <p:cBhvr additive="base">
                                        <p:cTn id="2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A50B1E-FC8E-4811-A08A-C00392CF7ED3}"/>
              </a:ext>
            </a:extLst>
          </p:cNvPr>
          <p:cNvSpPr>
            <a:spLocks noGrp="1"/>
          </p:cNvSpPr>
          <p:nvPr>
            <p:ph type="title"/>
          </p:nvPr>
        </p:nvSpPr>
        <p:spPr/>
        <p:txBody>
          <a:bodyPr/>
          <a:lstStyle/>
          <a:p>
            <a:r>
              <a:rPr lang="en-US" altLang="ko-KR" dirty="0"/>
              <a:t>5. </a:t>
            </a:r>
            <a:r>
              <a:rPr lang="ko-KR" altLang="en-US" dirty="0"/>
              <a:t>어업협정을 수정해야 한다</a:t>
            </a:r>
            <a:r>
              <a:rPr lang="en-US" altLang="ko-KR" dirty="0"/>
              <a:t>.</a:t>
            </a:r>
            <a:endParaRPr lang="ko-KR" altLang="en-US" dirty="0"/>
          </a:p>
        </p:txBody>
      </p:sp>
      <p:sp>
        <p:nvSpPr>
          <p:cNvPr id="3" name="내용 개체 틀 2">
            <a:extLst>
              <a:ext uri="{FF2B5EF4-FFF2-40B4-BE49-F238E27FC236}">
                <a16:creationId xmlns:a16="http://schemas.microsoft.com/office/drawing/2014/main" id="{D24AAEF0-B333-45F1-A8C1-C8FF010989C6}"/>
              </a:ext>
            </a:extLst>
          </p:cNvPr>
          <p:cNvSpPr>
            <a:spLocks noGrp="1"/>
          </p:cNvSpPr>
          <p:nvPr>
            <p:ph sz="half" idx="1"/>
          </p:nvPr>
        </p:nvSpPr>
        <p:spPr/>
        <p:txBody>
          <a:bodyPr/>
          <a:lstStyle/>
          <a:p>
            <a:r>
              <a:rPr lang="ko-KR" altLang="en-US" dirty="0"/>
              <a:t>어업협정에 불필요한 영토에 관한 이야기는 빼고 순수 어업에 관련된 사항만 제기해야 한다</a:t>
            </a:r>
            <a:r>
              <a:rPr lang="en-US" altLang="ko-KR" dirty="0"/>
              <a:t>. </a:t>
            </a:r>
            <a:endParaRPr lang="ko-KR" altLang="en-US" dirty="0"/>
          </a:p>
        </p:txBody>
      </p:sp>
      <p:pic>
        <p:nvPicPr>
          <p:cNvPr id="5122" name="Picture 2">
            <a:extLst>
              <a:ext uri="{FF2B5EF4-FFF2-40B4-BE49-F238E27FC236}">
                <a16:creationId xmlns:a16="http://schemas.microsoft.com/office/drawing/2014/main" id="{268A5F36-43E1-4972-BE3A-B1320E4AF3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3562" y="1597981"/>
            <a:ext cx="3986074" cy="464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9222F1-682C-486E-A410-A6FA9C02FD71}"/>
              </a:ext>
            </a:extLst>
          </p:cNvPr>
          <p:cNvSpPr>
            <a:spLocks noGrp="1"/>
          </p:cNvSpPr>
          <p:nvPr>
            <p:ph type="title"/>
          </p:nvPr>
        </p:nvSpPr>
        <p:spPr/>
        <p:txBody>
          <a:bodyPr/>
          <a:lstStyle/>
          <a:p>
            <a:r>
              <a:rPr lang="en-US" altLang="ko-KR" dirty="0"/>
              <a:t>6. </a:t>
            </a:r>
            <a:r>
              <a:rPr lang="ko-KR" altLang="en-US" dirty="0"/>
              <a:t>국제 문제화 하지 않기</a:t>
            </a:r>
            <a:r>
              <a:rPr lang="en-US" altLang="ko-KR" dirty="0"/>
              <a:t>.</a:t>
            </a:r>
            <a:endParaRPr lang="ko-KR" altLang="en-US" dirty="0"/>
          </a:p>
        </p:txBody>
      </p:sp>
      <p:sp>
        <p:nvSpPr>
          <p:cNvPr id="3" name="내용 개체 틀 2">
            <a:extLst>
              <a:ext uri="{FF2B5EF4-FFF2-40B4-BE49-F238E27FC236}">
                <a16:creationId xmlns:a16="http://schemas.microsoft.com/office/drawing/2014/main" id="{B47AD210-8E70-461D-8A5A-91A99A75D37A}"/>
              </a:ext>
            </a:extLst>
          </p:cNvPr>
          <p:cNvSpPr>
            <a:spLocks noGrp="1"/>
          </p:cNvSpPr>
          <p:nvPr>
            <p:ph sz="half" idx="1"/>
          </p:nvPr>
        </p:nvSpPr>
        <p:spPr/>
        <p:txBody>
          <a:bodyPr/>
          <a:lstStyle/>
          <a:p>
            <a:r>
              <a:rPr lang="ko-KR" altLang="en-US" dirty="0"/>
              <a:t>독도 문제를 국제 재판소에 요청하지 않아야 한다</a:t>
            </a:r>
            <a:r>
              <a:rPr lang="en-US" altLang="ko-KR" dirty="0"/>
              <a:t>.</a:t>
            </a:r>
          </a:p>
          <a:p>
            <a:r>
              <a:rPr lang="ko-KR" altLang="en-US" dirty="0"/>
              <a:t>독도가 일본 땅일 수도 있는 가능성을 제기하게 되는 것이다</a:t>
            </a:r>
            <a:r>
              <a:rPr lang="en-US" altLang="ko-KR" dirty="0"/>
              <a:t>.</a:t>
            </a:r>
            <a:endParaRPr lang="ko-KR" altLang="en-US" dirty="0"/>
          </a:p>
        </p:txBody>
      </p:sp>
      <p:pic>
        <p:nvPicPr>
          <p:cNvPr id="6146" name="Picture 2">
            <a:extLst>
              <a:ext uri="{FF2B5EF4-FFF2-40B4-BE49-F238E27FC236}">
                <a16:creationId xmlns:a16="http://schemas.microsoft.com/office/drawing/2014/main" id="{7054D036-0EFF-45E8-BDB8-AF52CF2F27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5255" y="1926454"/>
            <a:ext cx="4726119" cy="374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E97ECD-C5C7-47EC-85CD-C143BAB0902C}"/>
              </a:ext>
            </a:extLst>
          </p:cNvPr>
          <p:cNvSpPr>
            <a:spLocks noGrp="1"/>
          </p:cNvSpPr>
          <p:nvPr>
            <p:ph type="title"/>
          </p:nvPr>
        </p:nvSpPr>
        <p:spPr/>
        <p:txBody>
          <a:bodyPr/>
          <a:lstStyle/>
          <a:p>
            <a:r>
              <a:rPr lang="en-US" altLang="ko-KR" dirty="0"/>
              <a:t>7. </a:t>
            </a:r>
            <a:r>
              <a:rPr lang="ko-KR" altLang="en-US" dirty="0"/>
              <a:t>각종 역사 자료를 통일화 하기</a:t>
            </a:r>
            <a:r>
              <a:rPr lang="en-US" altLang="ko-KR" dirty="0"/>
              <a:t>.</a:t>
            </a:r>
            <a:endParaRPr lang="ko-KR" altLang="en-US" dirty="0"/>
          </a:p>
        </p:txBody>
      </p:sp>
      <p:sp>
        <p:nvSpPr>
          <p:cNvPr id="3" name="내용 개체 틀 2">
            <a:extLst>
              <a:ext uri="{FF2B5EF4-FFF2-40B4-BE49-F238E27FC236}">
                <a16:creationId xmlns:a16="http://schemas.microsoft.com/office/drawing/2014/main" id="{B4495E46-CB4A-4F25-B505-1B726B1B81CA}"/>
              </a:ext>
            </a:extLst>
          </p:cNvPr>
          <p:cNvSpPr>
            <a:spLocks noGrp="1"/>
          </p:cNvSpPr>
          <p:nvPr>
            <p:ph idx="1"/>
          </p:nvPr>
        </p:nvSpPr>
        <p:spPr/>
        <p:txBody>
          <a:bodyPr/>
          <a:lstStyle/>
          <a:p>
            <a:r>
              <a:rPr lang="ko-KR" altLang="en-US" dirty="0"/>
              <a:t>일본은 자국의 국력과 경제력으로 세계적인 언론매체에 전략적으로 접근하여 역사 인식을 흐리게 만든다</a:t>
            </a:r>
            <a:r>
              <a:rPr lang="en-US" altLang="ko-KR" dirty="0"/>
              <a:t>.</a:t>
            </a:r>
          </a:p>
          <a:p>
            <a:r>
              <a:rPr lang="ko-KR" altLang="en-US" dirty="0"/>
              <a:t>하지만 한국은 독도 관련 부처는 많고 정보도 많지만 통일성이 없어서 서로 다르게 기록하기도 한다</a:t>
            </a:r>
            <a:r>
              <a:rPr lang="en-US" altLang="ko-KR" dirty="0"/>
              <a:t>. </a:t>
            </a:r>
          </a:p>
          <a:p>
            <a:pPr marL="0" indent="0">
              <a:buNone/>
            </a:pPr>
            <a:r>
              <a:rPr lang="ko-KR" altLang="en-US" dirty="0">
                <a:latin typeface="Batang" panose="02030600000101010101" pitchFamily="18" charset="-127"/>
                <a:ea typeface="Batang" panose="02030600000101010101" pitchFamily="18" charset="-127"/>
              </a:rPr>
              <a:t>→→ 이는 신뢰성을 떨어뜨리게 된다</a:t>
            </a:r>
            <a:r>
              <a:rPr lang="en-US" altLang="ko-KR" dirty="0">
                <a:latin typeface="Batang" panose="02030600000101010101" pitchFamily="18" charset="-127"/>
                <a:ea typeface="Batang" panose="02030600000101010101" pitchFamily="18" charset="-127"/>
              </a:rPr>
              <a:t>. </a:t>
            </a:r>
            <a:r>
              <a:rPr lang="ko-KR" altLang="en-US" dirty="0">
                <a:latin typeface="Batang" panose="02030600000101010101" pitchFamily="18" charset="-127"/>
                <a:ea typeface="Batang" panose="02030600000101010101" pitchFamily="18" charset="-127"/>
              </a:rPr>
              <a:t>정부는 독도 관련 역사자료를 통일 시켜 대응 논리의 개발 및 </a:t>
            </a:r>
            <a:r>
              <a:rPr lang="ko-KR" altLang="en-US" dirty="0" err="1">
                <a:latin typeface="Batang" panose="02030600000101010101" pitchFamily="18" charset="-127"/>
                <a:ea typeface="Batang" panose="02030600000101010101" pitchFamily="18" charset="-127"/>
              </a:rPr>
              <a:t>교육등에</a:t>
            </a:r>
            <a:r>
              <a:rPr lang="ko-KR" altLang="en-US" dirty="0">
                <a:latin typeface="Batang" panose="02030600000101010101" pitchFamily="18" charset="-127"/>
                <a:ea typeface="Batang" panose="02030600000101010101" pitchFamily="18" charset="-127"/>
              </a:rPr>
              <a:t> 활용해야 함</a:t>
            </a:r>
            <a:r>
              <a:rPr lang="en-US" altLang="ko-KR" dirty="0">
                <a:latin typeface="Batang" panose="02030600000101010101" pitchFamily="18" charset="-127"/>
                <a:ea typeface="Batang" panose="02030600000101010101" pitchFamily="18" charset="-127"/>
              </a:rPr>
              <a:t>.</a:t>
            </a:r>
            <a:endParaRPr lang="ko-KR" altLang="en-US" dirty="0"/>
          </a:p>
        </p:txBody>
      </p:sp>
    </p:spTree>
    <p:extLst>
      <p:ext uri="{BB962C8B-B14F-4D97-AF65-F5344CB8AC3E}">
        <p14:creationId xmlns:p14="http://schemas.microsoft.com/office/powerpoint/2010/main" val="90432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AC9FED-D1FB-48A3-B44D-CDC0D3E6C44C}"/>
              </a:ext>
            </a:extLst>
          </p:cNvPr>
          <p:cNvSpPr>
            <a:spLocks noGrp="1"/>
          </p:cNvSpPr>
          <p:nvPr>
            <p:ph type="title"/>
          </p:nvPr>
        </p:nvSpPr>
        <p:spPr/>
        <p:txBody>
          <a:bodyPr>
            <a:normAutofit/>
          </a:bodyPr>
          <a:lstStyle/>
          <a:p>
            <a:r>
              <a:rPr lang="en-US" altLang="ko-KR" sz="3200" dirty="0"/>
              <a:t>8. </a:t>
            </a:r>
            <a:r>
              <a:rPr lang="ko-KR" altLang="en-US" sz="3200" dirty="0"/>
              <a:t>독도영유권을 위해 체계적이고 적극적인 국가 차원의 대응 정책을 수립해야 한다</a:t>
            </a:r>
            <a:r>
              <a:rPr lang="en-US" altLang="ko-KR" sz="3200" dirty="0"/>
              <a:t>.</a:t>
            </a:r>
            <a:endParaRPr lang="ko-KR" altLang="en-US" sz="3200" dirty="0"/>
          </a:p>
        </p:txBody>
      </p:sp>
      <p:pic>
        <p:nvPicPr>
          <p:cNvPr id="7170" name="Picture 2">
            <a:extLst>
              <a:ext uri="{FF2B5EF4-FFF2-40B4-BE49-F238E27FC236}">
                <a16:creationId xmlns:a16="http://schemas.microsoft.com/office/drawing/2014/main" id="{AA07459F-6D33-4FF8-8C51-FF1E8B16B6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26018"/>
            <a:ext cx="4875213" cy="31886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1727D2E-69F5-4A5E-A81E-D923751BF1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60256" y="2249488"/>
            <a:ext cx="2840700"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additive="base">
                                        <p:cTn id="18" dur="500" fill="hold"/>
                                        <p:tgtEl>
                                          <p:spTgt spid="7170"/>
                                        </p:tgtEl>
                                        <p:attrNameLst>
                                          <p:attrName>ppt_x</p:attrName>
                                        </p:attrNameLst>
                                      </p:cBhvr>
                                      <p:tavLst>
                                        <p:tav tm="0">
                                          <p:val>
                                            <p:strVal val="#ppt_x"/>
                                          </p:val>
                                        </p:tav>
                                        <p:tav tm="100000">
                                          <p:val>
                                            <p:strVal val="#ppt_x"/>
                                          </p:val>
                                        </p:tav>
                                      </p:tavLst>
                                    </p:anim>
                                    <p:anim calcmode="lin" valueType="num">
                                      <p:cBhvr additive="base">
                                        <p:cTn id="1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회로">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TM04033919[[fn=회로]]</Template>
  <TotalTime>70</TotalTime>
  <Words>492</Words>
  <Application>Microsoft Office PowerPoint</Application>
  <PresentationFormat>와이드스크린</PresentationFormat>
  <Paragraphs>54</Paragraphs>
  <Slides>18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18</vt:i4>
      </vt:variant>
    </vt:vector>
  </HeadingPairs>
  <TitlesOfParts>
    <vt:vector size="24" baseType="lpstr">
      <vt:lpstr>바탕</vt:lpstr>
      <vt:lpstr>함초롬바탕</vt:lpstr>
      <vt:lpstr>Arial</vt:lpstr>
      <vt:lpstr>Bell MT</vt:lpstr>
      <vt:lpstr>Tw Cen MT</vt:lpstr>
      <vt:lpstr>회로</vt:lpstr>
      <vt:lpstr>한국의 영토 수호 방안</vt:lpstr>
      <vt:lpstr>1. 시설물을 설치하기 </vt:lpstr>
      <vt:lpstr>2. 유인도화 </vt:lpstr>
      <vt:lpstr>3. 경비 강화 </vt:lpstr>
      <vt:lpstr>4. 세계적으로 홍보하기 </vt:lpstr>
      <vt:lpstr>5. 어업협정을 수정해야 한다.</vt:lpstr>
      <vt:lpstr>6. 국제 문제화 하지 않기.</vt:lpstr>
      <vt:lpstr>7. 각종 역사 자료를 통일화 하기.</vt:lpstr>
      <vt:lpstr>8. 독도영유권을 위해 체계적이고 적극적인 국가 차원의 대응 정책을 수립해야 한다.</vt:lpstr>
      <vt:lpstr>8. 독도 영유권을 위해 체계적이고 적극적인 국가 차원의 대응 정책을  수립해야 한다. </vt:lpstr>
      <vt:lpstr>9. 외교력을 강화</vt:lpstr>
      <vt:lpstr>9. 외교력을 강화 </vt:lpstr>
      <vt:lpstr>10. 현상 유지 정책</vt:lpstr>
      <vt:lpstr>10. 현상 유지 정책 </vt:lpstr>
      <vt:lpstr>10. 현상 유지 정책</vt:lpstr>
      <vt:lpstr>10. 현상 유지 정책</vt:lpstr>
      <vt:lpstr>10. 현상 유지 정책 </vt:lpstr>
      <vt:lpstr>독도는 우리 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한국의 영토 수호 방안</dc:title>
  <dc:creator>김 서영</dc:creator>
  <cp:lastModifiedBy>김 서영</cp:lastModifiedBy>
  <cp:revision>7</cp:revision>
  <dcterms:created xsi:type="dcterms:W3CDTF">2021-03-31T14:23:49Z</dcterms:created>
  <dcterms:modified xsi:type="dcterms:W3CDTF">2021-03-31T15:34:35Z</dcterms:modified>
</cp:coreProperties>
</file>