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1"/>
  </p:sldMasterIdLst>
  <p:notesMasterIdLst>
    <p:notesMasterId r:id="rId23"/>
  </p:notesMasterIdLst>
  <p:handoutMasterIdLst>
    <p:handoutMasterId r:id="rId24"/>
  </p:handoutMasterIdLst>
  <p:sldIdLst>
    <p:sldId id="270" r:id="rId2"/>
    <p:sldId id="275" r:id="rId3"/>
    <p:sldId id="268" r:id="rId4"/>
    <p:sldId id="285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8" r:id="rId16"/>
    <p:sldId id="299" r:id="rId17"/>
    <p:sldId id="300" r:id="rId18"/>
    <p:sldId id="301" r:id="rId19"/>
    <p:sldId id="302" r:id="rId20"/>
    <p:sldId id="303" r:id="rId21"/>
    <p:sldId id="297" r:id="rId22"/>
  </p:sldIdLst>
  <p:sldSz cx="12192000" cy="6858000"/>
  <p:notesSz cx="6858000" cy="9144000"/>
  <p:defaultTextStyle>
    <a:defPPr rtl="0">
      <a:defRPr lang="ko-k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C48"/>
    <a:srgbClr val="2C2D39"/>
    <a:srgbClr val="242630"/>
    <a:srgbClr val="2A1F43"/>
    <a:srgbClr val="0C1B43"/>
    <a:srgbClr val="000000"/>
    <a:srgbClr val="1D2225"/>
    <a:srgbClr val="F8F8F8"/>
    <a:srgbClr val="363C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488" autoAdjust="0"/>
  </p:normalViewPr>
  <p:slideViewPr>
    <p:cSldViewPr snapToGrid="0" snapToObjects="1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20" d="100"/>
          <a:sy n="120" d="100"/>
        </p:scale>
        <p:origin x="504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8D5A2E05-2C6E-484E-9BB1-366C90717B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D2043844-B7FE-EC43-89AA-8831B859F9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ECFE44B-5956-4C55-A3A0-57F7FB1A98DC}" type="datetime1">
              <a:rPr lang="ko-KR" altLang="en-US" smtClean="0">
                <a:latin typeface="Malgun Gothic" panose="020B0503020000020004" pitchFamily="50" charset="-127"/>
                <a:ea typeface="Malgun Gothic" panose="020B0503020000020004" pitchFamily="50" charset="-127"/>
              </a:rPr>
              <a:t>2021-03-31</a:t>
            </a:fld>
            <a:endParaRPr lang="en-US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BFAC2EDC-03FB-D147-9BAA-37FCFF988C7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98E195D-E935-D746-A5D1-61E2EBF7EF6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F57D167-9BB5-2048-9DDA-7DF8E5D94DC9}" type="slidenum">
              <a:rPr lang="en-US" smtClean="0">
                <a:latin typeface="Malgun Gothic" panose="020B0503020000020004" pitchFamily="50" charset="-127"/>
                <a:ea typeface="Malgun Gothic" panose="020B0503020000020004" pitchFamily="50" charset="-127"/>
              </a:rPr>
              <a:t>‹#›</a:t>
            </a:fld>
            <a:endParaRPr lang="en-US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7751213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endParaRPr 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DF9231D1-02BB-4FB3-AFA4-D79BFC4C88C2}" type="datetime1">
              <a:rPr lang="ko-KR" altLang="en-US" smtClean="0"/>
              <a:pPr/>
              <a:t>2021-03-31</a:t>
            </a:fld>
            <a:endParaRPr 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 noProof="0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ko" noProof="0" dirty="0"/>
              <a:t>마스터 텍스트 스타일을 편집하려면 클릭하세요.</a:t>
            </a:r>
          </a:p>
          <a:p>
            <a:pPr lvl="1" rtl="0"/>
            <a:r>
              <a:rPr lang="ko" noProof="0" dirty="0"/>
              <a:t>둘째 수준</a:t>
            </a:r>
          </a:p>
          <a:p>
            <a:pPr lvl="2" rtl="0"/>
            <a:r>
              <a:rPr lang="ko" noProof="0" dirty="0"/>
              <a:t>셋째 수준</a:t>
            </a:r>
          </a:p>
          <a:p>
            <a:pPr lvl="3" rtl="0"/>
            <a:r>
              <a:rPr lang="ko" noProof="0" dirty="0"/>
              <a:t>넷째 수준</a:t>
            </a:r>
          </a:p>
          <a:p>
            <a:pPr lvl="4" rtl="0"/>
            <a:r>
              <a:rPr lang="ko" noProof="0" dirty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endParaRPr 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DB303FA8-A3F3-7640-B13D-36C73B3E55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17856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Malgun Gothic" panose="020B0503020000020004" pitchFamily="50" charset="-127"/>
        <a:ea typeface="Malgun Gothic" panose="020B0503020000020004" pitchFamily="50" charset="-127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B303FA8-A3F3-7640-B13D-36C73B3E5587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659533B-E887-448C-AD48-C3C0032D52F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3E3A75D5-0948-405C-A430-B245B8B0B505}" type="datetime1">
              <a:rPr lang="ko-KR" altLang="en-US" noProof="0" smtClean="0"/>
              <a:t>2021-03-31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29199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B303FA8-A3F3-7640-B13D-36C73B3E5587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2C132CA-450F-4415-883F-AF2F9F4125F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12BE3C31-83FA-4EBB-8764-CD3F62A7A620}" type="datetime1">
              <a:rPr lang="ko-KR" altLang="en-US" noProof="0" smtClean="0"/>
              <a:t>2021-03-31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30432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B303FA8-A3F3-7640-B13D-36C73B3E5587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E487CA5-5E57-466C-A948-5976CC0B997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3608CC85-7437-4189-B9DF-490C04E55003}" type="datetime1">
              <a:rPr lang="ko-KR" altLang="en-US" noProof="0" smtClean="0"/>
              <a:t>2021-03-31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15906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B303FA8-A3F3-7640-B13D-36C73B3E5587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BC3A927-B57F-4FF9-B06C-1522423AE67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F7448ACE-8DF4-4123-9DBA-FC2266CDA343}" type="datetime1">
              <a:rPr lang="ko-KR" altLang="en-US" noProof="0" smtClean="0"/>
              <a:t>2021-03-31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50009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자유형: 도형 20">
            <a:extLst>
              <a:ext uri="{FF2B5EF4-FFF2-40B4-BE49-F238E27FC236}">
                <a16:creationId xmlns:a16="http://schemas.microsoft.com/office/drawing/2014/main" id="{63B165D0-0594-9843-A653-74260F146AE5}"/>
              </a:ext>
            </a:extLst>
          </p:cNvPr>
          <p:cNvSpPr/>
          <p:nvPr userDrawn="1"/>
        </p:nvSpPr>
        <p:spPr>
          <a:xfrm rot="10800000">
            <a:off x="4516427" y="1"/>
            <a:ext cx="7675573" cy="2322894"/>
          </a:xfrm>
          <a:custGeom>
            <a:avLst/>
            <a:gdLst>
              <a:gd name="connsiteX0" fmla="*/ 3447958 w 5216859"/>
              <a:gd name="connsiteY0" fmla="*/ 463 h 1478847"/>
              <a:gd name="connsiteX1" fmla="*/ 3570648 w 5216859"/>
              <a:gd name="connsiteY1" fmla="*/ 11997 h 1478847"/>
              <a:gd name="connsiteX2" fmla="*/ 4142148 w 5216859"/>
              <a:gd name="connsiteY2" fmla="*/ 850197 h 1478847"/>
              <a:gd name="connsiteX3" fmla="*/ 4942248 w 5216859"/>
              <a:gd name="connsiteY3" fmla="*/ 1174047 h 1478847"/>
              <a:gd name="connsiteX4" fmla="*/ 5164151 w 5216859"/>
              <a:gd name="connsiteY4" fmla="*/ 1405605 h 1478847"/>
              <a:gd name="connsiteX5" fmla="*/ 5216859 w 5216859"/>
              <a:gd name="connsiteY5" fmla="*/ 1478847 h 1478847"/>
              <a:gd name="connsiteX6" fmla="*/ 0 w 5216859"/>
              <a:gd name="connsiteY6" fmla="*/ 1478847 h 1478847"/>
              <a:gd name="connsiteX7" fmla="*/ 28985 w 5216859"/>
              <a:gd name="connsiteY7" fmla="*/ 1403243 h 1478847"/>
              <a:gd name="connsiteX8" fmla="*/ 560748 w 5216859"/>
              <a:gd name="connsiteY8" fmla="*/ 640647 h 1478847"/>
              <a:gd name="connsiteX9" fmla="*/ 2294298 w 5216859"/>
              <a:gd name="connsiteY9" fmla="*/ 373947 h 1478847"/>
              <a:gd name="connsiteX10" fmla="*/ 3447958 w 5216859"/>
              <a:gd name="connsiteY10" fmla="*/ 463 h 1478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16859" h="1478847">
                <a:moveTo>
                  <a:pt x="3447958" y="463"/>
                </a:moveTo>
                <a:cubicBezTo>
                  <a:pt x="3491174" y="-1348"/>
                  <a:pt x="3532151" y="2075"/>
                  <a:pt x="3570648" y="11997"/>
                </a:cubicBezTo>
                <a:cubicBezTo>
                  <a:pt x="3878623" y="91372"/>
                  <a:pt x="3913548" y="656522"/>
                  <a:pt x="4142148" y="850197"/>
                </a:cubicBezTo>
                <a:cubicBezTo>
                  <a:pt x="4370748" y="1043872"/>
                  <a:pt x="4739048" y="1031172"/>
                  <a:pt x="4942248" y="1174047"/>
                </a:cubicBezTo>
                <a:cubicBezTo>
                  <a:pt x="5018448" y="1227625"/>
                  <a:pt x="5096434" y="1316029"/>
                  <a:pt x="5164151" y="1405605"/>
                </a:cubicBezTo>
                <a:lnTo>
                  <a:pt x="5216859" y="1478847"/>
                </a:lnTo>
                <a:lnTo>
                  <a:pt x="0" y="1478847"/>
                </a:lnTo>
                <a:lnTo>
                  <a:pt x="28985" y="1403243"/>
                </a:lnTo>
                <a:cubicBezTo>
                  <a:pt x="121408" y="1159760"/>
                  <a:pt x="267854" y="793047"/>
                  <a:pt x="560748" y="640647"/>
                </a:cubicBezTo>
                <a:cubicBezTo>
                  <a:pt x="951273" y="437447"/>
                  <a:pt x="1792648" y="478722"/>
                  <a:pt x="2294298" y="373947"/>
                </a:cubicBezTo>
                <a:cubicBezTo>
                  <a:pt x="2733242" y="282269"/>
                  <a:pt x="3145446" y="13138"/>
                  <a:pt x="3447958" y="463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14" name="자유형: 도형 19">
            <a:extLst>
              <a:ext uri="{FF2B5EF4-FFF2-40B4-BE49-F238E27FC236}">
                <a16:creationId xmlns:a16="http://schemas.microsoft.com/office/drawing/2014/main" id="{31F8B615-0030-2047-8652-146BCEF22564}"/>
              </a:ext>
            </a:extLst>
          </p:cNvPr>
          <p:cNvSpPr/>
          <p:nvPr userDrawn="1"/>
        </p:nvSpPr>
        <p:spPr>
          <a:xfrm>
            <a:off x="0" y="3232602"/>
            <a:ext cx="7674963" cy="3625398"/>
          </a:xfrm>
          <a:custGeom>
            <a:avLst/>
            <a:gdLst>
              <a:gd name="connsiteX0" fmla="*/ 333366 w 2058995"/>
              <a:gd name="connsiteY0" fmla="*/ 940 h 972601"/>
              <a:gd name="connsiteX1" fmla="*/ 400050 w 2058995"/>
              <a:gd name="connsiteY1" fmla="*/ 1051 h 972601"/>
              <a:gd name="connsiteX2" fmla="*/ 952500 w 2058995"/>
              <a:gd name="connsiteY2" fmla="*/ 534451 h 972601"/>
              <a:gd name="connsiteX3" fmla="*/ 1924050 w 2058995"/>
              <a:gd name="connsiteY3" fmla="*/ 686851 h 972601"/>
              <a:gd name="connsiteX4" fmla="*/ 2054591 w 2058995"/>
              <a:gd name="connsiteY4" fmla="*/ 942966 h 972601"/>
              <a:gd name="connsiteX5" fmla="*/ 2058995 w 2058995"/>
              <a:gd name="connsiteY5" fmla="*/ 972601 h 972601"/>
              <a:gd name="connsiteX6" fmla="*/ 0 w 2058995"/>
              <a:gd name="connsiteY6" fmla="*/ 972601 h 972601"/>
              <a:gd name="connsiteX7" fmla="*/ 0 w 2058995"/>
              <a:gd name="connsiteY7" fmla="*/ 61952 h 972601"/>
              <a:gd name="connsiteX8" fmla="*/ 75605 w 2058995"/>
              <a:gd name="connsiteY8" fmla="*/ 42128 h 972601"/>
              <a:gd name="connsiteX9" fmla="*/ 333366 w 2058995"/>
              <a:gd name="connsiteY9" fmla="*/ 940 h 972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58995" h="972601">
                <a:moveTo>
                  <a:pt x="333366" y="940"/>
                </a:moveTo>
                <a:cubicBezTo>
                  <a:pt x="357485" y="-326"/>
                  <a:pt x="379809" y="-338"/>
                  <a:pt x="400050" y="1051"/>
                </a:cubicBezTo>
                <a:cubicBezTo>
                  <a:pt x="723900" y="23276"/>
                  <a:pt x="698500" y="420151"/>
                  <a:pt x="952500" y="534451"/>
                </a:cubicBezTo>
                <a:cubicBezTo>
                  <a:pt x="1206500" y="648751"/>
                  <a:pt x="1736725" y="556676"/>
                  <a:pt x="1924050" y="686851"/>
                </a:cubicBezTo>
                <a:cubicBezTo>
                  <a:pt x="1994297" y="735667"/>
                  <a:pt x="2033290" y="836275"/>
                  <a:pt x="2054591" y="942966"/>
                </a:cubicBezTo>
                <a:lnTo>
                  <a:pt x="2058995" y="972601"/>
                </a:lnTo>
                <a:lnTo>
                  <a:pt x="0" y="972601"/>
                </a:lnTo>
                <a:lnTo>
                  <a:pt x="0" y="61952"/>
                </a:lnTo>
                <a:lnTo>
                  <a:pt x="75605" y="42128"/>
                </a:lnTo>
                <a:cubicBezTo>
                  <a:pt x="172492" y="19804"/>
                  <a:pt x="261007" y="4735"/>
                  <a:pt x="333366" y="94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16" name="그림 개체 틀 7">
            <a:extLst>
              <a:ext uri="{FF2B5EF4-FFF2-40B4-BE49-F238E27FC236}">
                <a16:creationId xmlns:a16="http://schemas.microsoft.com/office/drawing/2014/main" id="{05C21D6A-A628-2443-8075-ACD2B911C6D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4338" y="481013"/>
            <a:ext cx="11368087" cy="5875337"/>
          </a:xfrm>
          <a:solidFill>
            <a:schemeClr val="bg1">
              <a:lumMod val="95000"/>
            </a:schemeClr>
          </a:solidFill>
        </p:spPr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  <a:endParaRPr lang="ko" noProof="0"/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042BB51D-E7C1-3746-85E9-889CCB24F74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01383" y="2552298"/>
            <a:ext cx="8789234" cy="1220477"/>
          </a:xfrm>
        </p:spPr>
        <p:txBody>
          <a:bodyPr rtlCol="0" anchor="b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1" i="0">
                <a:solidFill>
                  <a:schemeClr val="bg1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rtl="0"/>
            <a:r>
              <a:rPr lang="ko" noProof="0"/>
              <a:t>제목</a:t>
            </a:r>
          </a:p>
        </p:txBody>
      </p:sp>
      <p:sp>
        <p:nvSpPr>
          <p:cNvPr id="7" name="부제목 2">
            <a:extLst>
              <a:ext uri="{FF2B5EF4-FFF2-40B4-BE49-F238E27FC236}">
                <a16:creationId xmlns:a16="http://schemas.microsoft.com/office/drawing/2014/main" id="{7E016467-0564-6D4C-BF17-F4FA3991C1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1383" y="3919840"/>
            <a:ext cx="8789234" cy="846381"/>
          </a:xfrm>
        </p:spPr>
        <p:txBody>
          <a:bodyPr rtlCol="0"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i="0">
                <a:solidFill>
                  <a:schemeClr val="bg1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ko" noProof="0"/>
              <a:t>부제목</a:t>
            </a:r>
          </a:p>
        </p:txBody>
      </p:sp>
    </p:spTree>
    <p:extLst>
      <p:ext uri="{BB962C8B-B14F-4D97-AF65-F5344CB8AC3E}">
        <p14:creationId xmlns:p14="http://schemas.microsoft.com/office/powerpoint/2010/main" val="187689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 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자유형(F) 5">
            <a:extLst>
              <a:ext uri="{FF2B5EF4-FFF2-40B4-BE49-F238E27FC236}">
                <a16:creationId xmlns:a16="http://schemas.microsoft.com/office/drawing/2014/main" id="{FADF1099-92E5-4749-8E94-299FD6249EFD}"/>
              </a:ext>
            </a:extLst>
          </p:cNvPr>
          <p:cNvSpPr>
            <a:spLocks/>
          </p:cNvSpPr>
          <p:nvPr userDrawn="1"/>
        </p:nvSpPr>
        <p:spPr bwMode="auto">
          <a:xfrm>
            <a:off x="-1587" y="0"/>
            <a:ext cx="12193587" cy="2840682"/>
          </a:xfrm>
          <a:custGeom>
            <a:avLst/>
            <a:gdLst>
              <a:gd name="T0" fmla="*/ 0 w 3296"/>
              <a:gd name="T1" fmla="*/ 0 h 934"/>
              <a:gd name="T2" fmla="*/ 0 w 3296"/>
              <a:gd name="T3" fmla="*/ 775 h 934"/>
              <a:gd name="T4" fmla="*/ 973 w 3296"/>
              <a:gd name="T5" fmla="*/ 825 h 934"/>
              <a:gd name="T6" fmla="*/ 1957 w 3296"/>
              <a:gd name="T7" fmla="*/ 408 h 934"/>
              <a:gd name="T8" fmla="*/ 3032 w 3296"/>
              <a:gd name="T9" fmla="*/ 426 h 934"/>
              <a:gd name="T10" fmla="*/ 3296 w 3296"/>
              <a:gd name="T11" fmla="*/ 257 h 934"/>
              <a:gd name="T12" fmla="*/ 3296 w 3296"/>
              <a:gd name="T13" fmla="*/ 0 h 934"/>
              <a:gd name="T14" fmla="*/ 0 w 3296"/>
              <a:gd name="T15" fmla="*/ 0 h 9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96" h="934">
                <a:moveTo>
                  <a:pt x="0" y="0"/>
                </a:moveTo>
                <a:cubicBezTo>
                  <a:pt x="0" y="775"/>
                  <a:pt x="0" y="775"/>
                  <a:pt x="0" y="775"/>
                </a:cubicBezTo>
                <a:cubicBezTo>
                  <a:pt x="302" y="913"/>
                  <a:pt x="658" y="934"/>
                  <a:pt x="973" y="825"/>
                </a:cubicBezTo>
                <a:cubicBezTo>
                  <a:pt x="1311" y="708"/>
                  <a:pt x="1602" y="453"/>
                  <a:pt x="1957" y="408"/>
                </a:cubicBezTo>
                <a:cubicBezTo>
                  <a:pt x="2315" y="363"/>
                  <a:pt x="2690" y="541"/>
                  <a:pt x="3032" y="426"/>
                </a:cubicBezTo>
                <a:cubicBezTo>
                  <a:pt x="3132" y="393"/>
                  <a:pt x="3223" y="334"/>
                  <a:pt x="3296" y="257"/>
                </a:cubicBezTo>
                <a:cubicBezTo>
                  <a:pt x="3296" y="0"/>
                  <a:pt x="3296" y="0"/>
                  <a:pt x="3296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  <a:alpha val="90000"/>
                </a:schemeClr>
              </a:gs>
            </a:gsLst>
            <a:lin ang="3000000" scaled="0"/>
          </a:gra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noProof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258940EE-A100-A74F-A549-CAD4DFFD1738}"/>
              </a:ext>
            </a:extLst>
          </p:cNvPr>
          <p:cNvSpPr/>
          <p:nvPr userDrawn="1"/>
        </p:nvSpPr>
        <p:spPr>
          <a:xfrm>
            <a:off x="413825" y="483781"/>
            <a:ext cx="11364350" cy="58904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11" name="제목 1">
            <a:extLst>
              <a:ext uri="{FF2B5EF4-FFF2-40B4-BE49-F238E27FC236}">
                <a16:creationId xmlns:a16="http://schemas.microsoft.com/office/drawing/2014/main" id="{451E21C1-74BE-0348-B8AE-3174A9AAA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583800"/>
          </a:xfrm>
        </p:spPr>
        <p:txBody>
          <a:bodyPr lIns="91440" rIns="91440" rtlCol="0">
            <a:noAutofit/>
          </a:bodyPr>
          <a:lstStyle>
            <a:lvl1pPr>
              <a:defRPr sz="2400" b="1" i="0" spc="150" baseline="0">
                <a:solidFill>
                  <a:schemeClr val="accent1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" noProof="0"/>
          </a:p>
        </p:txBody>
      </p:sp>
      <p:cxnSp>
        <p:nvCxnSpPr>
          <p:cNvPr id="3" name="직선 연결선(S) 2">
            <a:extLst>
              <a:ext uri="{FF2B5EF4-FFF2-40B4-BE49-F238E27FC236}">
                <a16:creationId xmlns:a16="http://schemas.microsoft.com/office/drawing/2014/main" id="{85852ED6-B7AC-5148-BC43-09B76E856F9F}"/>
              </a:ext>
            </a:extLst>
          </p:cNvPr>
          <p:cNvCxnSpPr/>
          <p:nvPr userDrawn="1"/>
        </p:nvCxnSpPr>
        <p:spPr>
          <a:xfrm>
            <a:off x="838200" y="1264837"/>
            <a:ext cx="10524344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776AF7-97C9-4365-B2B5-E20C6BB04B4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265238"/>
            <a:ext cx="10524344" cy="4911725"/>
          </a:xfrm>
        </p:spPr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  <a:lvl2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2pPr>
            <a:lvl3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3pPr>
            <a:lvl4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4pPr>
            <a:lvl5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5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  <a:p>
            <a:pPr lvl="1" rtl="0"/>
            <a:r>
              <a:rPr lang="ko-KR" altLang="en-US" noProof="0"/>
              <a:t>두 번째 수준</a:t>
            </a:r>
          </a:p>
          <a:p>
            <a:pPr lvl="2" rtl="0"/>
            <a:r>
              <a:rPr lang="ko-KR" altLang="en-US" noProof="0"/>
              <a:t>세 번째 수준</a:t>
            </a:r>
          </a:p>
          <a:p>
            <a:pPr lvl="3" rtl="0"/>
            <a:r>
              <a:rPr lang="ko-KR" altLang="en-US" noProof="0"/>
              <a:t>네 번째 수준</a:t>
            </a:r>
          </a:p>
          <a:p>
            <a:pPr lvl="4" rtl="0"/>
            <a:r>
              <a:rPr lang="ko-KR" altLang="en-US" noProof="0"/>
              <a:t>다섯 번째 수준</a:t>
            </a:r>
            <a:endParaRPr lang="ko" noProof="0"/>
          </a:p>
        </p:txBody>
      </p:sp>
    </p:spTree>
    <p:extLst>
      <p:ext uri="{BB962C8B-B14F-4D97-AF65-F5344CB8AC3E}">
        <p14:creationId xmlns:p14="http://schemas.microsoft.com/office/powerpoint/2010/main" val="1645148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 2개 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자유형(F) 5">
            <a:extLst>
              <a:ext uri="{FF2B5EF4-FFF2-40B4-BE49-F238E27FC236}">
                <a16:creationId xmlns:a16="http://schemas.microsoft.com/office/drawing/2014/main" id="{FADF1099-92E5-4749-8E94-299FD6249EFD}"/>
              </a:ext>
            </a:extLst>
          </p:cNvPr>
          <p:cNvSpPr>
            <a:spLocks/>
          </p:cNvSpPr>
          <p:nvPr userDrawn="1"/>
        </p:nvSpPr>
        <p:spPr bwMode="auto">
          <a:xfrm>
            <a:off x="-1587" y="0"/>
            <a:ext cx="12193587" cy="2840682"/>
          </a:xfrm>
          <a:custGeom>
            <a:avLst/>
            <a:gdLst>
              <a:gd name="T0" fmla="*/ 0 w 3296"/>
              <a:gd name="T1" fmla="*/ 0 h 934"/>
              <a:gd name="T2" fmla="*/ 0 w 3296"/>
              <a:gd name="T3" fmla="*/ 775 h 934"/>
              <a:gd name="T4" fmla="*/ 973 w 3296"/>
              <a:gd name="T5" fmla="*/ 825 h 934"/>
              <a:gd name="T6" fmla="*/ 1957 w 3296"/>
              <a:gd name="T7" fmla="*/ 408 h 934"/>
              <a:gd name="T8" fmla="*/ 3032 w 3296"/>
              <a:gd name="T9" fmla="*/ 426 h 934"/>
              <a:gd name="T10" fmla="*/ 3296 w 3296"/>
              <a:gd name="T11" fmla="*/ 257 h 934"/>
              <a:gd name="T12" fmla="*/ 3296 w 3296"/>
              <a:gd name="T13" fmla="*/ 0 h 934"/>
              <a:gd name="T14" fmla="*/ 0 w 3296"/>
              <a:gd name="T15" fmla="*/ 0 h 9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96" h="934">
                <a:moveTo>
                  <a:pt x="0" y="0"/>
                </a:moveTo>
                <a:cubicBezTo>
                  <a:pt x="0" y="775"/>
                  <a:pt x="0" y="775"/>
                  <a:pt x="0" y="775"/>
                </a:cubicBezTo>
                <a:cubicBezTo>
                  <a:pt x="302" y="913"/>
                  <a:pt x="658" y="934"/>
                  <a:pt x="973" y="825"/>
                </a:cubicBezTo>
                <a:cubicBezTo>
                  <a:pt x="1311" y="708"/>
                  <a:pt x="1602" y="453"/>
                  <a:pt x="1957" y="408"/>
                </a:cubicBezTo>
                <a:cubicBezTo>
                  <a:pt x="2315" y="363"/>
                  <a:pt x="2690" y="541"/>
                  <a:pt x="3032" y="426"/>
                </a:cubicBezTo>
                <a:cubicBezTo>
                  <a:pt x="3132" y="393"/>
                  <a:pt x="3223" y="334"/>
                  <a:pt x="3296" y="257"/>
                </a:cubicBezTo>
                <a:cubicBezTo>
                  <a:pt x="3296" y="0"/>
                  <a:pt x="3296" y="0"/>
                  <a:pt x="3296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  <a:alpha val="90000"/>
                </a:schemeClr>
              </a:gs>
            </a:gsLst>
            <a:lin ang="3000000" scaled="0"/>
          </a:gra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noProof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33168214-BA64-4247-995E-0238E9E404F7}"/>
              </a:ext>
            </a:extLst>
          </p:cNvPr>
          <p:cNvSpPr/>
          <p:nvPr userDrawn="1"/>
        </p:nvSpPr>
        <p:spPr>
          <a:xfrm>
            <a:off x="413824" y="483781"/>
            <a:ext cx="5682176" cy="58904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15" name="그림 개체 틀 14">
            <a:extLst>
              <a:ext uri="{FF2B5EF4-FFF2-40B4-BE49-F238E27FC236}">
                <a16:creationId xmlns:a16="http://schemas.microsoft.com/office/drawing/2014/main" id="{8745AAA3-09E3-4504-B3FD-611C81F4163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55634" y="37553"/>
            <a:ext cx="5536366" cy="6820447"/>
          </a:xfrm>
          <a:custGeom>
            <a:avLst/>
            <a:gdLst>
              <a:gd name="connsiteX0" fmla="*/ 4141175 w 5285281"/>
              <a:gd name="connsiteY0" fmla="*/ 950 h 6525434"/>
              <a:gd name="connsiteX1" fmla="*/ 5222879 w 5285281"/>
              <a:gd name="connsiteY1" fmla="*/ 82101 h 6525434"/>
              <a:gd name="connsiteX2" fmla="*/ 5285281 w 5285281"/>
              <a:gd name="connsiteY2" fmla="*/ 86253 h 6525434"/>
              <a:gd name="connsiteX3" fmla="*/ 5285281 w 5285281"/>
              <a:gd name="connsiteY3" fmla="*/ 6525434 h 6525434"/>
              <a:gd name="connsiteX4" fmla="*/ 338864 w 5285281"/>
              <a:gd name="connsiteY4" fmla="*/ 6525434 h 6525434"/>
              <a:gd name="connsiteX5" fmla="*/ 355504 w 5285281"/>
              <a:gd name="connsiteY5" fmla="*/ 6284640 h 6525434"/>
              <a:gd name="connsiteX6" fmla="*/ 122536 w 5285281"/>
              <a:gd name="connsiteY6" fmla="*/ 5603772 h 6525434"/>
              <a:gd name="connsiteX7" fmla="*/ 197419 w 5285281"/>
              <a:gd name="connsiteY7" fmla="*/ 4013697 h 6525434"/>
              <a:gd name="connsiteX8" fmla="*/ 1395542 w 5285281"/>
              <a:gd name="connsiteY8" fmla="*/ 2963334 h 6525434"/>
              <a:gd name="connsiteX9" fmla="*/ 2431419 w 5285281"/>
              <a:gd name="connsiteY9" fmla="*/ 2618748 h 6525434"/>
              <a:gd name="connsiteX10" fmla="*/ 2868234 w 5285281"/>
              <a:gd name="connsiteY10" fmla="*/ 1805029 h 6525434"/>
              <a:gd name="connsiteX11" fmla="*/ 2780871 w 5285281"/>
              <a:gd name="connsiteY11" fmla="*/ 941489 h 6525434"/>
              <a:gd name="connsiteX12" fmla="*/ 3783467 w 5285281"/>
              <a:gd name="connsiteY12" fmla="*/ 36433 h 6525434"/>
              <a:gd name="connsiteX13" fmla="*/ 4141175 w 5285281"/>
              <a:gd name="connsiteY13" fmla="*/ 950 h 6525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285281" h="6525434">
                <a:moveTo>
                  <a:pt x="4141175" y="950"/>
                </a:moveTo>
                <a:cubicBezTo>
                  <a:pt x="4500573" y="-8197"/>
                  <a:pt x="4864065" y="50964"/>
                  <a:pt x="5222879" y="82101"/>
                </a:cubicBezTo>
                <a:cubicBezTo>
                  <a:pt x="5243679" y="82101"/>
                  <a:pt x="5264481" y="82101"/>
                  <a:pt x="5285281" y="86253"/>
                </a:cubicBezTo>
                <a:lnTo>
                  <a:pt x="5285281" y="6525434"/>
                </a:lnTo>
                <a:cubicBezTo>
                  <a:pt x="5285281" y="6525434"/>
                  <a:pt x="5285281" y="6525434"/>
                  <a:pt x="338864" y="6525434"/>
                </a:cubicBezTo>
                <a:cubicBezTo>
                  <a:pt x="355504" y="6446553"/>
                  <a:pt x="363825" y="6363521"/>
                  <a:pt x="355504" y="6284640"/>
                </a:cubicBezTo>
                <a:cubicBezTo>
                  <a:pt x="330543" y="6043845"/>
                  <a:pt x="205739" y="5827960"/>
                  <a:pt x="122536" y="5603772"/>
                </a:cubicBezTo>
                <a:cubicBezTo>
                  <a:pt x="-64671" y="5093121"/>
                  <a:pt x="-35550" y="4503589"/>
                  <a:pt x="197419" y="4013697"/>
                </a:cubicBezTo>
                <a:cubicBezTo>
                  <a:pt x="434547" y="3523804"/>
                  <a:pt x="875523" y="3137703"/>
                  <a:pt x="1395542" y="2963334"/>
                </a:cubicBezTo>
                <a:cubicBezTo>
                  <a:pt x="1740834" y="2851240"/>
                  <a:pt x="2127728" y="2822178"/>
                  <a:pt x="2431419" y="2618748"/>
                </a:cubicBezTo>
                <a:cubicBezTo>
                  <a:pt x="2693508" y="2436077"/>
                  <a:pt x="2864074" y="2124704"/>
                  <a:pt x="2868234" y="1805029"/>
                </a:cubicBezTo>
                <a:cubicBezTo>
                  <a:pt x="2872395" y="1514414"/>
                  <a:pt x="2747590" y="1232103"/>
                  <a:pt x="2780871" y="941489"/>
                </a:cubicBezTo>
                <a:cubicBezTo>
                  <a:pt x="2834953" y="464051"/>
                  <a:pt x="3309210" y="127769"/>
                  <a:pt x="3783467" y="36433"/>
                </a:cubicBezTo>
                <a:cubicBezTo>
                  <a:pt x="3902031" y="14637"/>
                  <a:pt x="4021376" y="3999"/>
                  <a:pt x="4141175" y="95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800"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  <a:endParaRPr lang="ko" noProof="0"/>
          </a:p>
        </p:txBody>
      </p:sp>
      <p:sp>
        <p:nvSpPr>
          <p:cNvPr id="7" name="제목 1">
            <a:extLst>
              <a:ext uri="{FF2B5EF4-FFF2-40B4-BE49-F238E27FC236}">
                <a16:creationId xmlns:a16="http://schemas.microsoft.com/office/drawing/2014/main" id="{53703B7C-2DC4-C14C-A9CA-F1D21E7FC6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81037"/>
            <a:ext cx="4791637" cy="583800"/>
          </a:xfrm>
        </p:spPr>
        <p:txBody>
          <a:bodyPr lIns="91440" rIns="91440" rtlCol="0">
            <a:noAutofit/>
          </a:bodyPr>
          <a:lstStyle>
            <a:lvl1pPr>
              <a:defRPr sz="2000" b="1" i="0" spc="150" baseline="0">
                <a:solidFill>
                  <a:schemeClr val="accent1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rtl="0"/>
            <a:r>
              <a:rPr lang="ko" noProof="0" dirty="0"/>
              <a:t>마스터 제목 스타일을 편집하려면</a:t>
            </a:r>
            <a:br>
              <a:rPr lang="en-US" altLang="ko" noProof="0" dirty="0"/>
            </a:br>
            <a:r>
              <a:rPr lang="ko" noProof="0" dirty="0"/>
              <a:t>클릭하세요.</a:t>
            </a:r>
          </a:p>
        </p:txBody>
      </p:sp>
      <p:cxnSp>
        <p:nvCxnSpPr>
          <p:cNvPr id="8" name="직선 연결선(S) 7">
            <a:extLst>
              <a:ext uri="{FF2B5EF4-FFF2-40B4-BE49-F238E27FC236}">
                <a16:creationId xmlns:a16="http://schemas.microsoft.com/office/drawing/2014/main" id="{AD28B953-BDF8-6C47-ADCD-D3EAF78963C3}"/>
              </a:ext>
            </a:extLst>
          </p:cNvPr>
          <p:cNvCxnSpPr>
            <a:cxnSpLocks/>
          </p:cNvCxnSpPr>
          <p:nvPr userDrawn="1"/>
        </p:nvCxnSpPr>
        <p:spPr>
          <a:xfrm>
            <a:off x="838200" y="1264837"/>
            <a:ext cx="4791636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4B0C521-A2C1-48E6-B26C-DFF1B4FD422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8200" y="1265238"/>
            <a:ext cx="4791637" cy="4911725"/>
          </a:xfrm>
        </p:spPr>
        <p:txBody>
          <a:bodyPr rtlCol="0">
            <a:normAutofit/>
          </a:bodyPr>
          <a:lstStyle>
            <a:lvl1pPr>
              <a:defRPr sz="1400"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</p:txBody>
      </p:sp>
    </p:spTree>
    <p:extLst>
      <p:ext uri="{BB962C8B-B14F-4D97-AF65-F5344CB8AC3E}">
        <p14:creationId xmlns:p14="http://schemas.microsoft.com/office/powerpoint/2010/main" val="354854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비교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자유형: 도형 8">
            <a:extLst>
              <a:ext uri="{FF2B5EF4-FFF2-40B4-BE49-F238E27FC236}">
                <a16:creationId xmlns:a16="http://schemas.microsoft.com/office/drawing/2014/main" id="{94B2908E-04B3-4B40-8DDD-1667E3F93DAE}"/>
              </a:ext>
            </a:extLst>
          </p:cNvPr>
          <p:cNvSpPr/>
          <p:nvPr userDrawn="1"/>
        </p:nvSpPr>
        <p:spPr>
          <a:xfrm rot="10800000">
            <a:off x="0" y="4362449"/>
            <a:ext cx="12192000" cy="2495550"/>
          </a:xfrm>
          <a:custGeom>
            <a:avLst/>
            <a:gdLst>
              <a:gd name="connsiteX0" fmla="*/ 0 w 12192000"/>
              <a:gd name="connsiteY0" fmla="*/ 0 h 2539624"/>
              <a:gd name="connsiteX1" fmla="*/ 12192000 w 12192000"/>
              <a:gd name="connsiteY1" fmla="*/ 0 h 2539624"/>
              <a:gd name="connsiteX2" fmla="*/ 12192000 w 12192000"/>
              <a:gd name="connsiteY2" fmla="*/ 1784674 h 2539624"/>
              <a:gd name="connsiteX3" fmla="*/ 12052232 w 12192000"/>
              <a:gd name="connsiteY3" fmla="*/ 1825247 h 2539624"/>
              <a:gd name="connsiteX4" fmla="*/ 10344150 w 12192000"/>
              <a:gd name="connsiteY4" fmla="*/ 2133600 h 2539624"/>
              <a:gd name="connsiteX5" fmla="*/ 7181850 w 12192000"/>
              <a:gd name="connsiteY5" fmla="*/ 1809750 h 2539624"/>
              <a:gd name="connsiteX6" fmla="*/ 2724150 w 12192000"/>
              <a:gd name="connsiteY6" fmla="*/ 2533650 h 2539624"/>
              <a:gd name="connsiteX7" fmla="*/ 64443 w 12192000"/>
              <a:gd name="connsiteY7" fmla="*/ 1610320 h 2539624"/>
              <a:gd name="connsiteX8" fmla="*/ 0 w 12192000"/>
              <a:gd name="connsiteY8" fmla="*/ 1575868 h 2539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2539624">
                <a:moveTo>
                  <a:pt x="0" y="0"/>
                </a:moveTo>
                <a:lnTo>
                  <a:pt x="12192000" y="0"/>
                </a:lnTo>
                <a:lnTo>
                  <a:pt x="12192000" y="1784674"/>
                </a:lnTo>
                <a:lnTo>
                  <a:pt x="12052232" y="1825247"/>
                </a:lnTo>
                <a:cubicBezTo>
                  <a:pt x="11558836" y="1963688"/>
                  <a:pt x="10923588" y="2113756"/>
                  <a:pt x="10344150" y="2133600"/>
                </a:cubicBezTo>
                <a:cubicBezTo>
                  <a:pt x="9417050" y="2165350"/>
                  <a:pt x="8451850" y="1743075"/>
                  <a:pt x="7181850" y="1809750"/>
                </a:cubicBezTo>
                <a:cubicBezTo>
                  <a:pt x="5911850" y="1876425"/>
                  <a:pt x="3997325" y="2613025"/>
                  <a:pt x="2724150" y="2533650"/>
                </a:cubicBezTo>
                <a:cubicBezTo>
                  <a:pt x="1769269" y="2474119"/>
                  <a:pt x="728663" y="1962746"/>
                  <a:pt x="64443" y="1610320"/>
                </a:cubicBezTo>
                <a:lnTo>
                  <a:pt x="0" y="1575868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  <a:alpha val="9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258940EE-A100-A74F-A549-CAD4DFFD1738}"/>
              </a:ext>
            </a:extLst>
          </p:cNvPr>
          <p:cNvSpPr/>
          <p:nvPr userDrawn="1"/>
        </p:nvSpPr>
        <p:spPr>
          <a:xfrm>
            <a:off x="838822" y="1721223"/>
            <a:ext cx="4857421" cy="46529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/>
          </a:p>
        </p:txBody>
      </p:sp>
      <p:sp>
        <p:nvSpPr>
          <p:cNvPr id="17" name="텍스트 개체 틀 2">
            <a:extLst>
              <a:ext uri="{FF2B5EF4-FFF2-40B4-BE49-F238E27FC236}">
                <a16:creationId xmlns:a16="http://schemas.microsoft.com/office/drawing/2014/main" id="{525A7DB0-14F0-B341-AEBA-0DC92D001E3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63197" y="2038570"/>
            <a:ext cx="4086146" cy="703135"/>
          </a:xfrm>
        </p:spPr>
        <p:txBody>
          <a:bodyPr lIns="91440" rIns="91440" rtlCol="0" anchor="ctr">
            <a:noAutofit/>
          </a:bodyPr>
          <a:lstStyle>
            <a:lvl1pPr marL="0" indent="0" algn="l">
              <a:lnSpc>
                <a:spcPct val="150000"/>
              </a:lnSpc>
              <a:buNone/>
              <a:defRPr sz="1600" b="1" i="0" cap="all" spc="150" baseline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" noProof="0" dirty="0"/>
              <a:t>마스터 텍스트 스타일을</a:t>
            </a:r>
            <a:br>
              <a:rPr lang="en-US" altLang="ko" noProof="0" dirty="0"/>
            </a:br>
            <a:r>
              <a:rPr lang="ko" noProof="0" dirty="0"/>
              <a:t>편집하려면 클릭하세요.</a:t>
            </a: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79D42B85-1179-7D46-AE33-2B64EEFC44B2}"/>
              </a:ext>
            </a:extLst>
          </p:cNvPr>
          <p:cNvSpPr/>
          <p:nvPr userDrawn="1"/>
        </p:nvSpPr>
        <p:spPr>
          <a:xfrm>
            <a:off x="6495759" y="1721223"/>
            <a:ext cx="4858040" cy="46529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/>
          </a:p>
        </p:txBody>
      </p:sp>
      <p:sp>
        <p:nvSpPr>
          <p:cNvPr id="25" name="텍스트 개체 틀 2">
            <a:extLst>
              <a:ext uri="{FF2B5EF4-FFF2-40B4-BE49-F238E27FC236}">
                <a16:creationId xmlns:a16="http://schemas.microsoft.com/office/drawing/2014/main" id="{2197AEE6-BBEC-494F-985F-3855AE4B14B5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854754" y="2038570"/>
            <a:ext cx="4086666" cy="703135"/>
          </a:xfrm>
        </p:spPr>
        <p:txBody>
          <a:bodyPr lIns="91440" rIns="91440" rtlCol="0" anchor="ctr">
            <a:noAutofit/>
          </a:bodyPr>
          <a:lstStyle>
            <a:lvl1pPr marL="0" indent="0" algn="l">
              <a:lnSpc>
                <a:spcPct val="150000"/>
              </a:lnSpc>
              <a:buNone/>
              <a:defRPr sz="1600" b="1" i="0" cap="all" spc="150" baseline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" noProof="0" dirty="0"/>
              <a:t>마스터 텍스트 스타일을</a:t>
            </a:r>
            <a:br>
              <a:rPr lang="en-US" altLang="ko" noProof="0" dirty="0"/>
            </a:br>
            <a:r>
              <a:rPr lang="ko" noProof="0" dirty="0"/>
              <a:t>편집하려면 클릭하세요.</a:t>
            </a:r>
          </a:p>
        </p:txBody>
      </p:sp>
      <p:sp>
        <p:nvSpPr>
          <p:cNvPr id="27" name="제목 1">
            <a:extLst>
              <a:ext uri="{FF2B5EF4-FFF2-40B4-BE49-F238E27FC236}">
                <a16:creationId xmlns:a16="http://schemas.microsoft.com/office/drawing/2014/main" id="{C2E270DF-A15A-D547-8882-6E5797B22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583800"/>
          </a:xfrm>
        </p:spPr>
        <p:txBody>
          <a:bodyPr lIns="91440" rIns="91440" rtlCol="0">
            <a:noAutofit/>
          </a:bodyPr>
          <a:lstStyle>
            <a:lvl1pPr>
              <a:defRPr sz="2200" b="1" i="0" spc="150" baseline="0">
                <a:solidFill>
                  <a:schemeClr val="accent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" noProof="0" dirty="0"/>
          </a:p>
        </p:txBody>
      </p:sp>
      <p:cxnSp>
        <p:nvCxnSpPr>
          <p:cNvPr id="28" name="직선 연결선(S) 27">
            <a:extLst>
              <a:ext uri="{FF2B5EF4-FFF2-40B4-BE49-F238E27FC236}">
                <a16:creationId xmlns:a16="http://schemas.microsoft.com/office/drawing/2014/main" id="{79B3613A-9294-EA43-9505-F156E86E6E10}"/>
              </a:ext>
            </a:extLst>
          </p:cNvPr>
          <p:cNvCxnSpPr/>
          <p:nvPr userDrawn="1"/>
        </p:nvCxnSpPr>
        <p:spPr>
          <a:xfrm>
            <a:off x="838200" y="1264837"/>
            <a:ext cx="10524344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42E4B45-6E8A-44C6-9117-DF2BA981288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263195" y="2885581"/>
            <a:ext cx="4086147" cy="3102469"/>
          </a:xfrm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lvl="0" rtl="0"/>
            <a:r>
              <a:rPr lang="ko" noProof="0" dirty="0"/>
              <a:t>마스터 텍스트 스타일을 편집하려면</a:t>
            </a:r>
            <a:br>
              <a:rPr lang="en-US" altLang="ko" noProof="0" dirty="0"/>
            </a:br>
            <a:r>
              <a:rPr lang="ko" noProof="0" dirty="0"/>
              <a:t>클릭하세요.</a:t>
            </a:r>
          </a:p>
        </p:txBody>
      </p:sp>
      <p:sp>
        <p:nvSpPr>
          <p:cNvPr id="13" name="내용 개체 틀 2">
            <a:extLst>
              <a:ext uri="{FF2B5EF4-FFF2-40B4-BE49-F238E27FC236}">
                <a16:creationId xmlns:a16="http://schemas.microsoft.com/office/drawing/2014/main" id="{2B29B9FA-7273-4615-BD56-12D6427D02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861067" y="2885581"/>
            <a:ext cx="4086667" cy="3102469"/>
          </a:xfrm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lvl="0" rtl="0"/>
            <a:r>
              <a:rPr lang="ko" noProof="0" dirty="0"/>
              <a:t>마스터 텍스트 스타일을 편집하려면</a:t>
            </a:r>
            <a:br>
              <a:rPr lang="en-US" altLang="ko" noProof="0" dirty="0"/>
            </a:br>
            <a:r>
              <a:rPr lang="ko" noProof="0" dirty="0"/>
              <a:t>클릭하세요.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A093508-506F-4731-B6DA-F6E8F8B0955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AD4527FF-0FB1-43A9-B486-4194ED87A11C}" type="datetime1">
              <a:rPr lang="ko-KR" altLang="en-US" noProof="0" smtClean="0"/>
              <a:t>2021-03-31</a:t>
            </a:fld>
            <a:endParaRPr lang="en-US" noProof="0" dirty="0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00CFF9F-3D1C-430B-BECE-49D87C7AE90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en-US" noProof="0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CD95F5F-990E-4917-82C6-FBFD4547AFB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A693002F-D6EA-CF48-8F44-2316036B2B87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54033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이미지 및 캡션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자유형: 도형 6">
            <a:extLst>
              <a:ext uri="{FF2B5EF4-FFF2-40B4-BE49-F238E27FC236}">
                <a16:creationId xmlns:a16="http://schemas.microsoft.com/office/drawing/2014/main" id="{E0728D6F-9DC1-CD49-A2D6-834724E8AF3F}"/>
              </a:ext>
            </a:extLst>
          </p:cNvPr>
          <p:cNvSpPr/>
          <p:nvPr userDrawn="1"/>
        </p:nvSpPr>
        <p:spPr>
          <a:xfrm>
            <a:off x="0" y="0"/>
            <a:ext cx="12181097" cy="4981942"/>
          </a:xfrm>
          <a:custGeom>
            <a:avLst/>
            <a:gdLst>
              <a:gd name="connsiteX0" fmla="*/ 0 w 2412595"/>
              <a:gd name="connsiteY0" fmla="*/ 0 h 1044036"/>
              <a:gd name="connsiteX1" fmla="*/ 2412595 w 2412595"/>
              <a:gd name="connsiteY1" fmla="*/ 0 h 1044036"/>
              <a:gd name="connsiteX2" fmla="*/ 2328863 w 2412595"/>
              <a:gd name="connsiteY2" fmla="*/ 69540 h 1044036"/>
              <a:gd name="connsiteX3" fmla="*/ 2000250 w 2412595"/>
              <a:gd name="connsiteY3" fmla="*/ 285750 h 1044036"/>
              <a:gd name="connsiteX4" fmla="*/ 1162050 w 2412595"/>
              <a:gd name="connsiteY4" fmla="*/ 400050 h 1044036"/>
              <a:gd name="connsiteX5" fmla="*/ 552450 w 2412595"/>
              <a:gd name="connsiteY5" fmla="*/ 952500 h 1044036"/>
              <a:gd name="connsiteX6" fmla="*/ 107640 w 2412595"/>
              <a:gd name="connsiteY6" fmla="*/ 1035825 h 1044036"/>
              <a:gd name="connsiteX7" fmla="*/ 0 w 2412595"/>
              <a:gd name="connsiteY7" fmla="*/ 1044036 h 1044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2595" h="1044036">
                <a:moveTo>
                  <a:pt x="0" y="0"/>
                </a:moveTo>
                <a:lnTo>
                  <a:pt x="2412595" y="0"/>
                </a:lnTo>
                <a:lnTo>
                  <a:pt x="2328863" y="69540"/>
                </a:lnTo>
                <a:cubicBezTo>
                  <a:pt x="2215753" y="160139"/>
                  <a:pt x="2095500" y="245269"/>
                  <a:pt x="2000250" y="285750"/>
                </a:cubicBezTo>
                <a:cubicBezTo>
                  <a:pt x="1746250" y="393700"/>
                  <a:pt x="1403350" y="288925"/>
                  <a:pt x="1162050" y="400050"/>
                </a:cubicBezTo>
                <a:cubicBezTo>
                  <a:pt x="920750" y="511175"/>
                  <a:pt x="844550" y="841375"/>
                  <a:pt x="552450" y="952500"/>
                </a:cubicBezTo>
                <a:cubicBezTo>
                  <a:pt x="442913" y="994172"/>
                  <a:pt x="278904" y="1019770"/>
                  <a:pt x="107640" y="1035825"/>
                </a:cubicBezTo>
                <a:lnTo>
                  <a:pt x="0" y="1044036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31" name="그림 개체 틀 30">
            <a:extLst>
              <a:ext uri="{FF2B5EF4-FFF2-40B4-BE49-F238E27FC236}">
                <a16:creationId xmlns:a16="http://schemas.microsoft.com/office/drawing/2014/main" id="{2120EC90-BDC2-0E4B-9A3F-97CA90AA39F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298096" cy="6858000"/>
          </a:xfrm>
          <a:custGeom>
            <a:avLst/>
            <a:gdLst>
              <a:gd name="connsiteX0" fmla="*/ 0 w 9298096"/>
              <a:gd name="connsiteY0" fmla="*/ 0 h 6858000"/>
              <a:gd name="connsiteX1" fmla="*/ 8705997 w 9298096"/>
              <a:gd name="connsiteY1" fmla="*/ 0 h 6858000"/>
              <a:gd name="connsiteX2" fmla="*/ 8676710 w 9298096"/>
              <a:gd name="connsiteY2" fmla="*/ 366601 h 6858000"/>
              <a:gd name="connsiteX3" fmla="*/ 9086747 w 9298096"/>
              <a:gd name="connsiteY3" fmla="*/ 1403199 h 6858000"/>
              <a:gd name="connsiteX4" fmla="*/ 9297958 w 9298096"/>
              <a:gd name="connsiteY4" fmla="*/ 2314162 h 6858000"/>
              <a:gd name="connsiteX5" fmla="*/ 9298096 w 9298096"/>
              <a:gd name="connsiteY5" fmla="*/ 2513013 h 6858000"/>
              <a:gd name="connsiteX6" fmla="*/ 6405563 w 9298096"/>
              <a:gd name="connsiteY6" fmla="*/ 2513013 h 6858000"/>
              <a:gd name="connsiteX7" fmla="*/ 6405563 w 9298096"/>
              <a:gd name="connsiteY7" fmla="*/ 5528005 h 6858000"/>
              <a:gd name="connsiteX8" fmla="*/ 6380081 w 9298096"/>
              <a:gd name="connsiteY8" fmla="*/ 5533593 h 6858000"/>
              <a:gd name="connsiteX9" fmla="*/ 5022973 w 9298096"/>
              <a:gd name="connsiteY9" fmla="*/ 5947798 h 6858000"/>
              <a:gd name="connsiteX10" fmla="*/ 4312498 w 9298096"/>
              <a:gd name="connsiteY10" fmla="*/ 6826871 h 6858000"/>
              <a:gd name="connsiteX11" fmla="*/ 4305141 w 9298096"/>
              <a:gd name="connsiteY11" fmla="*/ 6858000 h 6858000"/>
              <a:gd name="connsiteX12" fmla="*/ 0 w 9298096"/>
              <a:gd name="connsiteY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98096" h="6858000">
                <a:moveTo>
                  <a:pt x="0" y="0"/>
                </a:moveTo>
                <a:cubicBezTo>
                  <a:pt x="0" y="0"/>
                  <a:pt x="0" y="0"/>
                  <a:pt x="8705997" y="0"/>
                </a:cubicBezTo>
                <a:cubicBezTo>
                  <a:pt x="8676710" y="120093"/>
                  <a:pt x="8662063" y="246508"/>
                  <a:pt x="8676710" y="366601"/>
                </a:cubicBezTo>
                <a:cubicBezTo>
                  <a:pt x="8720642" y="733203"/>
                  <a:pt x="8940304" y="1061881"/>
                  <a:pt x="9086747" y="1403199"/>
                </a:cubicBezTo>
                <a:cubicBezTo>
                  <a:pt x="9210308" y="1694743"/>
                  <a:pt x="9280326" y="2003174"/>
                  <a:pt x="9297958" y="2314162"/>
                </a:cubicBezTo>
                <a:lnTo>
                  <a:pt x="9298096" y="2513013"/>
                </a:lnTo>
                <a:lnTo>
                  <a:pt x="6405563" y="2513013"/>
                </a:lnTo>
                <a:lnTo>
                  <a:pt x="6405563" y="5528005"/>
                </a:lnTo>
                <a:lnTo>
                  <a:pt x="6380081" y="5533593"/>
                </a:lnTo>
                <a:cubicBezTo>
                  <a:pt x="5907118" y="5632552"/>
                  <a:pt x="5423859" y="5715512"/>
                  <a:pt x="5022973" y="5947798"/>
                </a:cubicBezTo>
                <a:cubicBezTo>
                  <a:pt x="4677003" y="6156381"/>
                  <a:pt x="4421644" y="6475183"/>
                  <a:pt x="4312498" y="6826871"/>
                </a:cubicBezTo>
                <a:lnTo>
                  <a:pt x="430514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  <a:endParaRPr lang="ko" noProof="0"/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F8985295-F0BC-9B4D-981C-D474C9EDECD0}"/>
              </a:ext>
            </a:extLst>
          </p:cNvPr>
          <p:cNvSpPr/>
          <p:nvPr userDrawn="1"/>
        </p:nvSpPr>
        <p:spPr>
          <a:xfrm>
            <a:off x="6405102" y="2512661"/>
            <a:ext cx="5284607" cy="43453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23" name="제목 1">
            <a:extLst>
              <a:ext uri="{FF2B5EF4-FFF2-40B4-BE49-F238E27FC236}">
                <a16:creationId xmlns:a16="http://schemas.microsoft.com/office/drawing/2014/main" id="{5CB02C94-6046-2E46-BE22-98A994B16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867" y="2763704"/>
            <a:ext cx="4559075" cy="583800"/>
          </a:xfrm>
        </p:spPr>
        <p:txBody>
          <a:bodyPr lIns="91440" rIns="91440" rtlCol="0">
            <a:noAutofit/>
          </a:bodyPr>
          <a:lstStyle>
            <a:lvl1pPr>
              <a:defRPr sz="2200" b="1" i="0" spc="150" baseline="0">
                <a:solidFill>
                  <a:schemeClr val="accent1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" noProof="0" dirty="0"/>
          </a:p>
        </p:txBody>
      </p:sp>
      <p:cxnSp>
        <p:nvCxnSpPr>
          <p:cNvPr id="24" name="직선 연결선(S) 23">
            <a:extLst>
              <a:ext uri="{FF2B5EF4-FFF2-40B4-BE49-F238E27FC236}">
                <a16:creationId xmlns:a16="http://schemas.microsoft.com/office/drawing/2014/main" id="{E80620B5-CD54-A44A-A690-BB5E58FBDA77}"/>
              </a:ext>
            </a:extLst>
          </p:cNvPr>
          <p:cNvCxnSpPr>
            <a:cxnSpLocks/>
          </p:cNvCxnSpPr>
          <p:nvPr userDrawn="1"/>
        </p:nvCxnSpPr>
        <p:spPr>
          <a:xfrm>
            <a:off x="6767867" y="3347504"/>
            <a:ext cx="4443697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933D35FF-5668-47B8-A93C-30923509CC0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767513" y="3348038"/>
            <a:ext cx="4559074" cy="3008312"/>
          </a:xfrm>
        </p:spPr>
        <p:txBody>
          <a:bodyPr rtlCol="0">
            <a:normAutofit/>
          </a:bodyPr>
          <a:lstStyle>
            <a:lvl1pPr marL="0" indent="0">
              <a:buNone/>
              <a:defRPr sz="1400"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lvl="0" rtl="0"/>
            <a:r>
              <a:rPr lang="ko" noProof="0" dirty="0"/>
              <a:t>마스터 텍스트 스타일을 편집하려면</a:t>
            </a:r>
            <a:br>
              <a:rPr lang="en-US" altLang="ko" noProof="0" dirty="0"/>
            </a:br>
            <a:r>
              <a:rPr lang="ko" noProof="0" dirty="0"/>
              <a:t>클릭하세요.</a:t>
            </a:r>
          </a:p>
        </p:txBody>
      </p:sp>
    </p:spTree>
    <p:extLst>
      <p:ext uri="{BB962C8B-B14F-4D97-AF65-F5344CB8AC3E}">
        <p14:creationId xmlns:p14="http://schemas.microsoft.com/office/powerpoint/2010/main" val="1117143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비어 있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5AC4EB4B-30F5-5541-B2A0-6BD04D010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E412A6BA-37CB-4200-BFDC-D4E7C46ECB43}" type="datetime1">
              <a:rPr lang="ko-KR" altLang="en-US" smtClean="0"/>
              <a:t>2021-03-31</a:t>
            </a:fld>
            <a:endParaRPr lang="en-US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72D97956-7D4F-5346-B8DD-3653B600E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endParaRPr 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D5AB29D-BA7D-E743-8CA0-6953FF72B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99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FD9B7248-6025-0744-9C6E-BC6F9FDBD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ko" noProof="0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84367D3-6495-C045-872D-F4C6CB656C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ko" noProof="0"/>
              <a:t>마스터 텍스트 스타일을 편집하려면 클릭하세요.</a:t>
            </a:r>
          </a:p>
          <a:p>
            <a:pPr lvl="1" rtl="0"/>
            <a:r>
              <a:rPr lang="ko" noProof="0"/>
              <a:t>둘째 수준</a:t>
            </a:r>
          </a:p>
          <a:p>
            <a:pPr lvl="2" rtl="0"/>
            <a:r>
              <a:rPr lang="ko" noProof="0"/>
              <a:t>셋째 수준</a:t>
            </a:r>
          </a:p>
          <a:p>
            <a:pPr lvl="3" rtl="0"/>
            <a:r>
              <a:rPr lang="ko" noProof="0"/>
              <a:t>넷째 수준</a:t>
            </a:r>
          </a:p>
          <a:p>
            <a:pPr lvl="4" rtl="0"/>
            <a:r>
              <a:rPr lang="ko" noProof="0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5CC2195-E771-AB42-B5A7-7832D8F418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92875"/>
            <a:ext cx="2743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06E75CBB-837C-4076-9928-A2608EB18B9E}" type="datetime1">
              <a:rPr lang="ko-KR" altLang="en-US" smtClean="0"/>
              <a:t>2021-03-31</a:t>
            </a:fld>
            <a:endParaRPr 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37F28BA-DFC0-3946-9FE9-DE388CB020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2875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endParaRPr 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DDF77CB-EF35-DF4C-95FE-31419B6CA9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36940" y="6492875"/>
            <a:ext cx="4168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74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3" r:id="rId2"/>
    <p:sldLayoutId id="2147483682" r:id="rId3"/>
    <p:sldLayoutId id="2147483687" r:id="rId4"/>
    <p:sldLayoutId id="2147483693" r:id="rId5"/>
    <p:sldLayoutId id="2147483676" r:id="rId6"/>
  </p:sldLayoutIdLst>
  <p:hf sldNum="0" hdr="0" ftr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2400" b="1" kern="1200" spc="150" baseline="0">
          <a:solidFill>
            <a:schemeClr val="accent1"/>
          </a:solidFill>
          <a:latin typeface="Malgun Gothic" panose="020B0503020000020004" pitchFamily="50" charset="-127"/>
          <a:ea typeface="Malgun Gothic" panose="020B0503020000020004" pitchFamily="50" charset="-127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500" kern="1200" spc="150" baseline="0">
          <a:solidFill>
            <a:schemeClr val="tx1"/>
          </a:solidFill>
          <a:latin typeface="Malgun Gothic" panose="020B0503020000020004" pitchFamily="50" charset="-127"/>
          <a:ea typeface="Malgun Gothic" panose="020B0503020000020004" pitchFamily="50" charset="-127"/>
          <a:cs typeface="+mn-cs"/>
        </a:defRPr>
      </a:lvl1pPr>
      <a:lvl2pPr marL="685800" indent="-228600" algn="l" defTabSz="914400" rtl="0" eaLnBrk="1" latinLnBrk="1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500" kern="1200" spc="150" baseline="0">
          <a:solidFill>
            <a:schemeClr val="tx1"/>
          </a:solidFill>
          <a:latin typeface="Malgun Gothic" panose="020B0503020000020004" pitchFamily="50" charset="-127"/>
          <a:ea typeface="Malgun Gothic" panose="020B0503020000020004" pitchFamily="50" charset="-127"/>
          <a:cs typeface="+mn-cs"/>
        </a:defRPr>
      </a:lvl2pPr>
      <a:lvl3pPr marL="1143000" indent="-228600" algn="l" defTabSz="914400" rtl="0" eaLnBrk="1" latinLnBrk="1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400" kern="1200" spc="150" baseline="0">
          <a:solidFill>
            <a:schemeClr val="tx1"/>
          </a:solidFill>
          <a:latin typeface="Malgun Gothic" panose="020B0503020000020004" pitchFamily="50" charset="-127"/>
          <a:ea typeface="Malgun Gothic" panose="020B0503020000020004" pitchFamily="50" charset="-127"/>
          <a:cs typeface="+mn-cs"/>
        </a:defRPr>
      </a:lvl3pPr>
      <a:lvl4pPr marL="1600200" indent="-228600" algn="l" defTabSz="914400" rtl="0" eaLnBrk="1" latinLnBrk="1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400" kern="1200" spc="150" baseline="0">
          <a:solidFill>
            <a:schemeClr val="tx1"/>
          </a:solidFill>
          <a:latin typeface="Malgun Gothic" panose="020B0503020000020004" pitchFamily="50" charset="-127"/>
          <a:ea typeface="Malgun Gothic" panose="020B0503020000020004" pitchFamily="50" charset="-127"/>
          <a:cs typeface="+mn-cs"/>
        </a:defRPr>
      </a:lvl4pPr>
      <a:lvl5pPr marL="2057400" indent="-228600" algn="l" defTabSz="914400" rtl="0" eaLnBrk="1" latinLnBrk="1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400" kern="1200" spc="150" baseline="0">
          <a:solidFill>
            <a:schemeClr val="tx1"/>
          </a:solidFill>
          <a:latin typeface="Malgun Gothic" panose="020B0503020000020004" pitchFamily="50" charset="-127"/>
          <a:ea typeface="Malgun Gothic" panose="020B0503020000020004" pitchFamily="50" charset="-127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terms.naver.com/entry.naver?docId=1224900&amp;cid=40942&amp;categoryId=31614" TargetMode="Externa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covideo.jp/watch/sm8463786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개체 틀 12" descr="꽃 클로즈업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1956" y="491331"/>
            <a:ext cx="11368087" cy="5875337"/>
          </a:xfrm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4" name="제목 3">
            <a:extLst>
              <a:ext uri="{FF2B5EF4-FFF2-40B4-BE49-F238E27FC236}">
                <a16:creationId xmlns:a16="http://schemas.microsoft.com/office/drawing/2014/main" id="{4A2D73A5-4430-0F47-84CE-C3324CEBA7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ko-KR" altLang="en-US" dirty="0"/>
              <a:t>일본 애니메이션</a:t>
            </a:r>
            <a:endParaRPr lang="ko" dirty="0"/>
          </a:p>
        </p:txBody>
      </p:sp>
      <p:sp>
        <p:nvSpPr>
          <p:cNvPr id="5" name="부제목 4">
            <a:extLst>
              <a:ext uri="{FF2B5EF4-FFF2-40B4-BE49-F238E27FC236}">
                <a16:creationId xmlns:a16="http://schemas.microsoft.com/office/drawing/2014/main" id="{9107CE13-DFD5-424B-B4BF-ADF75F3976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ko-KR" altLang="en-US" dirty="0" err="1"/>
              <a:t>일본어일본학과</a:t>
            </a:r>
            <a:r>
              <a:rPr lang="ko-KR" altLang="en-US" dirty="0"/>
              <a:t> </a:t>
            </a:r>
            <a:r>
              <a:rPr lang="en-US" altLang="ko-KR" dirty="0"/>
              <a:t>1</a:t>
            </a:r>
            <a:r>
              <a:rPr lang="ko-KR" altLang="en-US" dirty="0"/>
              <a:t>학년 이지수</a:t>
            </a:r>
            <a:endParaRPr lang="ko" dirty="0"/>
          </a:p>
        </p:txBody>
      </p:sp>
    </p:spTree>
    <p:extLst>
      <p:ext uri="{BB962C8B-B14F-4D97-AF65-F5344CB8AC3E}">
        <p14:creationId xmlns:p14="http://schemas.microsoft.com/office/powerpoint/2010/main" val="222165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280D33D4-6EB8-46E0-9747-FF7E8F24D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2) </a:t>
            </a:r>
            <a:r>
              <a:rPr lang="ko-KR" altLang="en-US" dirty="0"/>
              <a:t>상품 개발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9E64628-E5FA-48ED-9A4B-7DCDBDAB88B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ko-KR" altLang="en-US" sz="1500" dirty="0"/>
              <a:t>애니메이션 팬 관광객들을 위한 상품개발    활발</a:t>
            </a:r>
            <a:endParaRPr lang="en-US" altLang="ko-KR" sz="1500" dirty="0"/>
          </a:p>
          <a:p>
            <a:r>
              <a:rPr lang="en-US" altLang="ko-KR" sz="1500" dirty="0"/>
              <a:t>Ex:</a:t>
            </a:r>
            <a:r>
              <a:rPr lang="ko-KR" altLang="en-US" sz="1500" dirty="0"/>
              <a:t> 해당 지역의 상점에서 애니메이션의 캐릭터를 특별 한정판 피규어나 상품으로 제작 각 지역 편의점 배경이 된 장소에서만 판매</a:t>
            </a:r>
            <a:endParaRPr lang="en-US" altLang="ko-KR" sz="1500" dirty="0"/>
          </a:p>
          <a:p>
            <a:r>
              <a:rPr lang="ko-KR" altLang="en-US" sz="1500" dirty="0"/>
              <a:t>애니메이션 “</a:t>
            </a:r>
            <a:r>
              <a:rPr lang="ko-KR" altLang="en-US" sz="1500" dirty="0" err="1"/>
              <a:t>타마유라”의</a:t>
            </a:r>
            <a:r>
              <a:rPr lang="ko-KR" altLang="en-US" sz="1500" dirty="0"/>
              <a:t> 배경이 된 히로시마현 에 극 중에 출현했던 </a:t>
            </a:r>
            <a:r>
              <a:rPr lang="ko-KR" altLang="en-US" sz="1500" dirty="0" err="1"/>
              <a:t>오코노미야키</a:t>
            </a:r>
            <a:r>
              <a:rPr lang="ko-KR" altLang="en-US" sz="1500" dirty="0"/>
              <a:t> 음식점에 </a:t>
            </a:r>
            <a:r>
              <a:rPr lang="ko-KR" altLang="en-US" sz="1500" dirty="0" err="1"/>
              <a:t>타마유라야키</a:t>
            </a:r>
            <a:r>
              <a:rPr lang="en-US" altLang="ko-KR" sz="1500" dirty="0"/>
              <a:t>, </a:t>
            </a:r>
            <a:r>
              <a:rPr lang="ko-KR" altLang="en-US" sz="1500" dirty="0" err="1"/>
              <a:t>타마유라젤리</a:t>
            </a:r>
            <a:r>
              <a:rPr lang="ko-KR" altLang="en-US" sz="1500" dirty="0"/>
              <a:t> 등 오리지널 한정판 메뉴를 출시</a:t>
            </a:r>
            <a:r>
              <a:rPr lang="en-US" altLang="ko-KR" sz="1500" dirty="0"/>
              <a:t>.</a:t>
            </a:r>
            <a:endParaRPr lang="ko-KR" altLang="en-US" sz="1500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D53A6173-4A7A-4F0E-A622-7888919A8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204" y="2592199"/>
            <a:ext cx="3808178" cy="295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34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38E37EE2-C44C-4D7D-A97E-240FCACC4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4. </a:t>
            </a:r>
            <a:r>
              <a:rPr lang="ko-KR" altLang="en-US" dirty="0"/>
              <a:t>애니메이션에 대한 인식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277626F-54D7-4493-8767-9FF68DB57D6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767513" y="3348038"/>
            <a:ext cx="4559074" cy="3371544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500" dirty="0"/>
              <a:t>일본 애니메이션을 생각하면 </a:t>
            </a:r>
            <a:r>
              <a:rPr lang="ko-KR" altLang="en-US" sz="1500" dirty="0" err="1"/>
              <a:t>오타쿠라는</a:t>
            </a:r>
            <a:r>
              <a:rPr lang="ko-KR" altLang="en-US" sz="1500" dirty="0"/>
              <a:t> 말이 떠오름</a:t>
            </a:r>
            <a:endParaRPr lang="en-US" altLang="ko-KR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500" dirty="0" err="1"/>
              <a:t>오타쿠의</a:t>
            </a:r>
            <a:r>
              <a:rPr lang="ko-KR" altLang="en-US" sz="1500" dirty="0"/>
              <a:t> 의미</a:t>
            </a:r>
            <a:r>
              <a:rPr lang="en-US" altLang="ko-KR" sz="1500" dirty="0"/>
              <a:t>:</a:t>
            </a:r>
            <a:r>
              <a:rPr lang="ko-KR" altLang="en-US" sz="1500" dirty="0"/>
              <a:t> 한 분야에 열중하는 사람</a:t>
            </a:r>
            <a:endParaRPr lang="en-US" altLang="ko-KR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500" dirty="0"/>
              <a:t>단어의 의미가 변질</a:t>
            </a:r>
            <a:endParaRPr lang="en-US" altLang="ko-KR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500" dirty="0"/>
              <a:t> 애니메이션</a:t>
            </a:r>
            <a:r>
              <a:rPr lang="en-US" altLang="ko-KR" sz="1500" dirty="0"/>
              <a:t>, SF</a:t>
            </a:r>
            <a:r>
              <a:rPr lang="ko-KR" altLang="en-US" sz="1500" dirty="0"/>
              <a:t>영화 등 특정 취미에 깊은 관심을 가짐 하지만 다른 분야의 지식이 부족하고 사교성이 결여된 </a:t>
            </a:r>
            <a:r>
              <a:rPr lang="ko-KR" altLang="en-US" sz="1500" dirty="0" err="1"/>
              <a:t>인물’이라는</a:t>
            </a:r>
            <a:r>
              <a:rPr lang="ko-KR" altLang="en-US" sz="1500" dirty="0"/>
              <a:t>     부정적 뜻 바뀜</a:t>
            </a:r>
          </a:p>
        </p:txBody>
      </p:sp>
    </p:spTree>
    <p:extLst>
      <p:ext uri="{BB962C8B-B14F-4D97-AF65-F5344CB8AC3E}">
        <p14:creationId xmlns:p14="http://schemas.microsoft.com/office/powerpoint/2010/main" val="3349799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242A0627-E59F-4A18-8B87-DF7B2DAEB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4. </a:t>
            </a:r>
            <a:r>
              <a:rPr lang="ko-KR" altLang="en-US" dirty="0"/>
              <a:t>애니메이션에 대한 인식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2631BE9-3A9C-4D70-A251-CADD4D981570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500" dirty="0"/>
              <a:t>한국과 일본의 오타쿠 인식 차이</a:t>
            </a:r>
            <a:endParaRPr lang="en-US" altLang="ko-KR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500" dirty="0"/>
              <a:t>조사결과 한국과 일본 모두 부정적인 글이 더 많음</a:t>
            </a:r>
            <a:endParaRPr lang="en-US" altLang="ko-KR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500" dirty="0"/>
              <a:t> 다른 점은 긍정적인 글의 비율이 한국보다 일본이 좀 더 많음</a:t>
            </a:r>
            <a:endParaRPr lang="en-US" altLang="ko-KR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4409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4529F8CE-E6C5-40B7-BEE0-4633A7EB9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4. </a:t>
            </a:r>
            <a:r>
              <a:rPr lang="ko-KR" altLang="en-US" dirty="0"/>
              <a:t>애니메이션에 대한 인식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A600B80-2C2A-4D84-B4DC-F447F6079C5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altLang="ko-KR" sz="1500" dirty="0"/>
              <a:t>Ex: </a:t>
            </a:r>
            <a:r>
              <a:rPr lang="ko-KR" altLang="en-US" sz="1500" dirty="0"/>
              <a:t>일본의 한 설문조사에서 여학생 </a:t>
            </a:r>
            <a:r>
              <a:rPr lang="en-US" altLang="ko-KR" sz="1500" dirty="0"/>
              <a:t>1,230</a:t>
            </a:r>
            <a:r>
              <a:rPr lang="ko-KR" altLang="en-US" sz="1500" dirty="0"/>
              <a:t>명을 대상으로 </a:t>
            </a:r>
            <a:r>
              <a:rPr lang="en-US" altLang="ko-KR" sz="1500" dirty="0"/>
              <a:t>'</a:t>
            </a:r>
            <a:r>
              <a:rPr lang="ko-KR" altLang="en-US" sz="1500" dirty="0"/>
              <a:t>취미 활동</a:t>
            </a:r>
            <a:r>
              <a:rPr lang="en-US" altLang="ko-KR" sz="1500" dirty="0"/>
              <a:t>'</a:t>
            </a:r>
            <a:r>
              <a:rPr lang="ko-KR" altLang="en-US" sz="1500" dirty="0"/>
              <a:t>에 대한 인식 조사를 실시</a:t>
            </a:r>
            <a:endParaRPr lang="en-US" altLang="ko-KR" sz="1500" dirty="0"/>
          </a:p>
          <a:p>
            <a:r>
              <a:rPr lang="ko-KR" altLang="en-US" sz="1500" dirty="0"/>
              <a:t>여고생의 </a:t>
            </a:r>
            <a:r>
              <a:rPr lang="en-US" altLang="ko-KR" sz="1500" dirty="0"/>
              <a:t>80%</a:t>
            </a:r>
            <a:r>
              <a:rPr lang="ko-KR" altLang="en-US" sz="1500" dirty="0"/>
              <a:t>가 자칭 </a:t>
            </a:r>
            <a:r>
              <a:rPr lang="en-US" altLang="ko-KR" sz="1500" dirty="0"/>
              <a:t>'</a:t>
            </a:r>
            <a:r>
              <a:rPr lang="ko-KR" altLang="en-US" sz="1500" dirty="0"/>
              <a:t>오타쿠</a:t>
            </a:r>
            <a:r>
              <a:rPr lang="en-US" altLang="ko-KR" sz="1500" dirty="0"/>
              <a:t>’ 80%</a:t>
            </a:r>
            <a:r>
              <a:rPr lang="ko-KR" altLang="en-US" sz="1500" dirty="0"/>
              <a:t>는         </a:t>
            </a:r>
            <a:r>
              <a:rPr lang="en-US" altLang="ko-KR" sz="1500" dirty="0"/>
              <a:t>'</a:t>
            </a:r>
            <a:r>
              <a:rPr lang="ko-KR" altLang="en-US" sz="1500" dirty="0"/>
              <a:t>오타쿠</a:t>
            </a:r>
            <a:r>
              <a:rPr lang="en-US" altLang="ko-KR" sz="1500" dirty="0"/>
              <a:t>'</a:t>
            </a:r>
            <a:r>
              <a:rPr lang="ko-KR" altLang="en-US" sz="1500" dirty="0"/>
              <a:t>에 대한 긍정적인 인상을 가지고     있다고 답함</a:t>
            </a:r>
            <a:endParaRPr lang="en-US" altLang="ko-KR" sz="1500" dirty="0"/>
          </a:p>
          <a:p>
            <a:r>
              <a:rPr lang="ko-KR" altLang="en-US" sz="1500" dirty="0"/>
              <a:t>또한</a:t>
            </a:r>
            <a:r>
              <a:rPr lang="en-US" altLang="ko-KR" sz="1500" dirty="0"/>
              <a:t>"</a:t>
            </a:r>
            <a:r>
              <a:rPr lang="ko-KR" altLang="en-US" sz="1500" dirty="0" err="1"/>
              <a:t>오타쿠에</a:t>
            </a:r>
            <a:r>
              <a:rPr lang="ko-KR" altLang="en-US" sz="1500" dirty="0"/>
              <a:t> 대한 인상은 어떻습니까</a:t>
            </a:r>
            <a:r>
              <a:rPr lang="en-US" altLang="ko-KR" sz="1500" dirty="0"/>
              <a:t>?"    </a:t>
            </a:r>
            <a:r>
              <a:rPr lang="ko-KR" altLang="en-US" sz="1500" dirty="0"/>
              <a:t>여고생의 </a:t>
            </a:r>
            <a:r>
              <a:rPr lang="en-US" altLang="ko-KR" sz="1500" dirty="0"/>
              <a:t>81.4%</a:t>
            </a:r>
            <a:r>
              <a:rPr lang="ko-KR" altLang="en-US" sz="1500" dirty="0"/>
              <a:t>는 </a:t>
            </a:r>
            <a:r>
              <a:rPr lang="en-US" altLang="ko-KR" sz="1500" dirty="0"/>
              <a:t>"</a:t>
            </a:r>
            <a:r>
              <a:rPr lang="ko-KR" altLang="en-US" sz="1500" dirty="0"/>
              <a:t>좋아하는 것을 가지고   있거나 흥분하는 것이 좋다</a:t>
            </a:r>
            <a:r>
              <a:rPr lang="en-US" altLang="ko-KR" sz="1500" dirty="0"/>
              <a:t>"</a:t>
            </a:r>
            <a:r>
              <a:rPr lang="ko-KR" altLang="en-US" sz="1500" dirty="0"/>
              <a:t>거나 </a:t>
            </a:r>
            <a:r>
              <a:rPr lang="en-US" altLang="ko-KR" sz="1500" dirty="0"/>
              <a:t>"</a:t>
            </a:r>
            <a:r>
              <a:rPr lang="ko-KR" altLang="en-US" sz="1500" dirty="0"/>
              <a:t>존중         할 수 있다</a:t>
            </a:r>
            <a:r>
              <a:rPr lang="en-US" altLang="ko-KR" sz="1500" dirty="0"/>
              <a:t>"</a:t>
            </a:r>
            <a:r>
              <a:rPr lang="ko-KR" altLang="en-US" sz="1500" dirty="0"/>
              <a:t>고 답함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0958BA5-A4B3-49B8-8AC9-AF39BF2835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1918" y="1626415"/>
            <a:ext cx="4281881" cy="2569129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D58E7A9B-7A7A-41AA-97D2-4264DB8B14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90" r="25078"/>
          <a:stretch/>
        </p:blipFill>
        <p:spPr>
          <a:xfrm>
            <a:off x="7071918" y="4195544"/>
            <a:ext cx="4281881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599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DF8E693C-A049-4931-8957-A666FC4D8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5. </a:t>
            </a:r>
            <a:r>
              <a:rPr lang="ko-KR" altLang="en-US" dirty="0"/>
              <a:t>일본 애니메이션의 현재와 미래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E2B9A50-9645-4EF7-9223-CB7012CDC35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ko-KR" altLang="en-US" sz="1500" dirty="0"/>
              <a:t>일본 애니메이션은 일본의 대표적인 콘텐츠</a:t>
            </a:r>
            <a:endParaRPr lang="en-US" altLang="ko-KR" sz="1500" dirty="0"/>
          </a:p>
          <a:p>
            <a:r>
              <a:rPr lang="ko-KR" altLang="en-US" sz="1500" dirty="0"/>
              <a:t>매력적인 캐릭터와 스토리</a:t>
            </a:r>
            <a:r>
              <a:rPr lang="en-US" altLang="ko-KR" sz="1500" dirty="0"/>
              <a:t>, </a:t>
            </a:r>
            <a:r>
              <a:rPr lang="ko-KR" altLang="en-US" sz="1500" dirty="0"/>
              <a:t>재미있는 영상</a:t>
            </a:r>
            <a:r>
              <a:rPr lang="en-US" altLang="ko-KR" sz="1500" dirty="0"/>
              <a:t>,  </a:t>
            </a:r>
            <a:r>
              <a:rPr lang="ko-KR" altLang="en-US" sz="1500" dirty="0"/>
              <a:t>독특한 세계관 등이 해외에서 극찬 받고 있음</a:t>
            </a:r>
            <a:endParaRPr lang="en-US" altLang="ko-KR" sz="1500" dirty="0"/>
          </a:p>
          <a:p>
            <a:r>
              <a:rPr lang="ko-KR" altLang="en-US" sz="1500" dirty="0"/>
              <a:t>일본 첫 텔레비전 애니메이션인 철인 아톰은 </a:t>
            </a:r>
            <a:r>
              <a:rPr lang="en-US" altLang="ko-KR" sz="1500" dirty="0"/>
              <a:t>1964</a:t>
            </a:r>
            <a:r>
              <a:rPr lang="ko-KR" altLang="en-US" sz="1500" dirty="0"/>
              <a:t>년 미국에 공개</a:t>
            </a:r>
            <a:r>
              <a:rPr lang="en-US" altLang="ko-KR" sz="1500" dirty="0"/>
              <a:t>, </a:t>
            </a:r>
            <a:r>
              <a:rPr lang="ko-KR" altLang="en-US" sz="1500" dirty="0"/>
              <a:t>미국 </a:t>
            </a:r>
            <a:r>
              <a:rPr lang="en-US" altLang="ko-KR" sz="1500" dirty="0"/>
              <a:t>50</a:t>
            </a:r>
            <a:r>
              <a:rPr lang="ko-KR" altLang="en-US" sz="1500" dirty="0"/>
              <a:t>세 이상의 사람들의 기억에 남음</a:t>
            </a:r>
            <a:endParaRPr lang="en-US" altLang="ko-KR" sz="1500" dirty="0"/>
          </a:p>
          <a:p>
            <a:r>
              <a:rPr lang="ko-KR" altLang="en-US" sz="1500" dirty="0"/>
              <a:t>“</a:t>
            </a:r>
            <a:r>
              <a:rPr lang="en-US" altLang="ko-KR" sz="1500" dirty="0"/>
              <a:t>rise of new champions”</a:t>
            </a:r>
            <a:r>
              <a:rPr lang="ko-KR" altLang="en-US" sz="1500" dirty="0"/>
              <a:t>은 유럽에도 방영</a:t>
            </a:r>
            <a:r>
              <a:rPr lang="en-US" altLang="ko-KR" sz="1500" dirty="0"/>
              <a:t>, </a:t>
            </a:r>
            <a:r>
              <a:rPr lang="ko-KR" altLang="en-US" sz="1500" dirty="0"/>
              <a:t>프로축구 선수인 지단 등</a:t>
            </a:r>
            <a:r>
              <a:rPr lang="en-US" altLang="ko-KR" sz="1500" dirty="0"/>
              <a:t>, </a:t>
            </a:r>
            <a:r>
              <a:rPr lang="ko-KR" altLang="en-US" sz="1500" dirty="0"/>
              <a:t>많은 사랑을 받음</a:t>
            </a:r>
          </a:p>
        </p:txBody>
      </p:sp>
    </p:spTree>
    <p:extLst>
      <p:ext uri="{BB962C8B-B14F-4D97-AF65-F5344CB8AC3E}">
        <p14:creationId xmlns:p14="http://schemas.microsoft.com/office/powerpoint/2010/main" val="1674303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개체 틀 7">
            <a:extLst>
              <a:ext uri="{FF2B5EF4-FFF2-40B4-BE49-F238E27FC236}">
                <a16:creationId xmlns:a16="http://schemas.microsoft.com/office/drawing/2014/main" id="{D574BC5A-448C-4376-B0B1-EDF8A6AA2D8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tretch>
            <a:fillRect/>
          </a:stretch>
        </p:blipFill>
        <p:spPr>
          <a:xfrm>
            <a:off x="7046864" y="1803633"/>
            <a:ext cx="4684397" cy="4643306"/>
          </a:xfrm>
          <a:prstGeom prst="rect">
            <a:avLst/>
          </a:prstGeom>
        </p:spPr>
      </p:pic>
      <p:sp>
        <p:nvSpPr>
          <p:cNvPr id="3" name="제목 2">
            <a:extLst>
              <a:ext uri="{FF2B5EF4-FFF2-40B4-BE49-F238E27FC236}">
                <a16:creationId xmlns:a16="http://schemas.microsoft.com/office/drawing/2014/main" id="{6AFDC2AC-217D-49BB-8FD6-C2AF4F0CD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5. </a:t>
            </a:r>
            <a:r>
              <a:rPr lang="ko-KR" altLang="en-US" dirty="0"/>
              <a:t>일본 애니메이션의 현재와 미래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9939A73-89F4-46DB-AF63-5E465DDB7D6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ko-KR" altLang="en-US" sz="1500" dirty="0" err="1"/>
              <a:t>프란다스의</a:t>
            </a:r>
            <a:r>
              <a:rPr lang="ko-KR" altLang="en-US" sz="1500" dirty="0"/>
              <a:t> 개 이 원작은 무대가 된 벨기에  에서 별로 알려 지지 않은 소설 </a:t>
            </a:r>
            <a:endParaRPr lang="en-US" altLang="ko-KR" sz="1500" dirty="0"/>
          </a:p>
          <a:p>
            <a:r>
              <a:rPr lang="ko-KR" altLang="en-US" sz="1500" dirty="0"/>
              <a:t>일본에서 </a:t>
            </a:r>
            <a:r>
              <a:rPr lang="ko-KR" altLang="en-US" sz="1500" dirty="0" err="1"/>
              <a:t>에니메이션화</a:t>
            </a:r>
            <a:r>
              <a:rPr lang="ko-KR" altLang="en-US" sz="1500" dirty="0"/>
              <a:t> 되면서 배경이 된 현지의 교회를 방문하는 사람이 늘면서 벨기에 사람들에게 인정받게 되었다</a:t>
            </a:r>
            <a:endParaRPr lang="en-US" altLang="ko-KR" sz="1500" dirty="0"/>
          </a:p>
          <a:p>
            <a:r>
              <a:rPr lang="ko-KR" altLang="en-US" sz="1500" dirty="0"/>
              <a:t>해외에서도 여러 영향을 미치고 있다</a:t>
            </a:r>
            <a:r>
              <a:rPr lang="en-US" altLang="ko-KR" sz="1500" dirty="0"/>
              <a:t> </a:t>
            </a:r>
            <a:endParaRPr lang="ko-KR" altLang="en-US" sz="1500" dirty="0"/>
          </a:p>
        </p:txBody>
      </p:sp>
    </p:spTree>
    <p:extLst>
      <p:ext uri="{BB962C8B-B14F-4D97-AF65-F5344CB8AC3E}">
        <p14:creationId xmlns:p14="http://schemas.microsoft.com/office/powerpoint/2010/main" val="392208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개체 틀 5">
            <a:extLst>
              <a:ext uri="{FF2B5EF4-FFF2-40B4-BE49-F238E27FC236}">
                <a16:creationId xmlns:a16="http://schemas.microsoft.com/office/drawing/2014/main" id="{032344AD-488E-49C3-964E-93FA3F781EA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tretch>
            <a:fillRect/>
          </a:stretch>
        </p:blipFill>
        <p:spPr>
          <a:xfrm>
            <a:off x="7130642" y="1777760"/>
            <a:ext cx="3716397" cy="4252416"/>
          </a:xfrm>
          <a:prstGeom prst="rect">
            <a:avLst/>
          </a:prstGeom>
        </p:spPr>
      </p:pic>
      <p:sp>
        <p:nvSpPr>
          <p:cNvPr id="3" name="제목 2">
            <a:extLst>
              <a:ext uri="{FF2B5EF4-FFF2-40B4-BE49-F238E27FC236}">
                <a16:creationId xmlns:a16="http://schemas.microsoft.com/office/drawing/2014/main" id="{ABE82C4F-C584-4467-A597-6F77A1E87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5. </a:t>
            </a:r>
            <a:r>
              <a:rPr lang="ko-KR" altLang="en-US" dirty="0"/>
              <a:t>일본 애니메이션의 현재와 미래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91AB562-3DBE-4F91-96C3-5291D0C4B73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altLang="ko-KR" sz="1500" dirty="0"/>
              <a:t>2019</a:t>
            </a:r>
            <a:r>
              <a:rPr lang="ko-KR" altLang="en-US" sz="1500" dirty="0"/>
              <a:t>년에 실시한 조사</a:t>
            </a:r>
            <a:r>
              <a:rPr lang="en-US" altLang="ko-KR" sz="1500" dirty="0"/>
              <a:t>(</a:t>
            </a:r>
            <a:r>
              <a:rPr lang="ko-KR" altLang="en-US" sz="1500" dirty="0"/>
              <a:t>표</a:t>
            </a:r>
            <a:r>
              <a:rPr lang="en-US" altLang="ko-KR" sz="1500" dirty="0"/>
              <a:t>1)</a:t>
            </a:r>
            <a:r>
              <a:rPr lang="ko-KR" altLang="en-US" sz="1500" dirty="0"/>
              <a:t>에 의하면 애니메이션제작업계의 시장규모는 </a:t>
            </a:r>
            <a:r>
              <a:rPr lang="en-US" altLang="ko-KR" sz="1500" dirty="0"/>
              <a:t>2427</a:t>
            </a:r>
            <a:r>
              <a:rPr lang="ko-KR" altLang="en-US" sz="1500" dirty="0"/>
              <a:t>억 </a:t>
            </a:r>
            <a:r>
              <a:rPr lang="en-US" altLang="ko-KR" sz="1500" dirty="0"/>
              <a:t>4900</a:t>
            </a:r>
            <a:r>
              <a:rPr lang="ko-KR" altLang="en-US" sz="1500" dirty="0"/>
              <a:t>만엔 이었다</a:t>
            </a:r>
            <a:endParaRPr lang="en-US" altLang="ko-KR" sz="1500" dirty="0"/>
          </a:p>
          <a:p>
            <a:r>
              <a:rPr lang="en-US" altLang="ko-KR" sz="1500" dirty="0"/>
              <a:t>2011</a:t>
            </a:r>
            <a:r>
              <a:rPr lang="ko-KR" altLang="en-US" sz="1500" dirty="0"/>
              <a:t>년 이후 </a:t>
            </a:r>
            <a:r>
              <a:rPr lang="en-US" altLang="ko-KR" sz="1500" dirty="0"/>
              <a:t>9</a:t>
            </a:r>
            <a:r>
              <a:rPr lang="ko-KR" altLang="en-US" sz="1500" dirty="0"/>
              <a:t>년 연속으로 전년도를 웃도는 과거 최고 기록을 갱신하고 있는 것을       알 수 있다</a:t>
            </a:r>
          </a:p>
        </p:txBody>
      </p:sp>
    </p:spTree>
    <p:extLst>
      <p:ext uri="{BB962C8B-B14F-4D97-AF65-F5344CB8AC3E}">
        <p14:creationId xmlns:p14="http://schemas.microsoft.com/office/powerpoint/2010/main" val="63099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개체 틀 5">
            <a:extLst>
              <a:ext uri="{FF2B5EF4-FFF2-40B4-BE49-F238E27FC236}">
                <a16:creationId xmlns:a16="http://schemas.microsoft.com/office/drawing/2014/main" id="{98D00722-DB2B-49F7-9FA7-DF7002D8896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tretch>
            <a:fillRect/>
          </a:stretch>
        </p:blipFill>
        <p:spPr>
          <a:xfrm>
            <a:off x="6220566" y="1893552"/>
            <a:ext cx="5813311" cy="1627727"/>
          </a:xfrm>
          <a:prstGeom prst="rect">
            <a:avLst/>
          </a:prstGeom>
        </p:spPr>
      </p:pic>
      <p:sp>
        <p:nvSpPr>
          <p:cNvPr id="3" name="제목 2">
            <a:extLst>
              <a:ext uri="{FF2B5EF4-FFF2-40B4-BE49-F238E27FC236}">
                <a16:creationId xmlns:a16="http://schemas.microsoft.com/office/drawing/2014/main" id="{31BA752C-DCB0-4A76-9726-0EBEFEBD6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5. </a:t>
            </a:r>
            <a:r>
              <a:rPr lang="ko-KR" altLang="en-US" dirty="0"/>
              <a:t>일본 애니메이션의 현재와 미래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D362282-4252-483F-9101-700A43B7035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altLang="ko-KR" sz="1500" dirty="0"/>
              <a:t>11</a:t>
            </a:r>
            <a:r>
              <a:rPr lang="ko-KR" altLang="en-US" sz="1500" dirty="0"/>
              <a:t>년간 쭉 성장세를 이어 온 일본 애니메이션 업계 최근 코로나 바이러스의 감염 확대와 코스트 부담 등의 영향으로 규모가 축소될     가능성 있음</a:t>
            </a:r>
            <a:endParaRPr lang="en-US" altLang="ko-KR" sz="1500" dirty="0"/>
          </a:p>
          <a:p>
            <a:r>
              <a:rPr lang="ko-KR" altLang="en-US" sz="1500" dirty="0"/>
              <a:t>극복하기 위해 현재 일본에서는 일본 애니   </a:t>
            </a:r>
            <a:r>
              <a:rPr lang="ko-KR" altLang="en-US" sz="1500" dirty="0" err="1"/>
              <a:t>메이션을</a:t>
            </a:r>
            <a:r>
              <a:rPr lang="ko-KR" altLang="en-US" sz="1500" dirty="0"/>
              <a:t> 둘러싼 현재 상황을 정확하게 분석</a:t>
            </a:r>
            <a:r>
              <a:rPr lang="en-US" altLang="ko-KR" sz="1500" dirty="0"/>
              <a:t>   </a:t>
            </a:r>
            <a:r>
              <a:rPr lang="ko-KR" altLang="en-US" sz="1500" dirty="0"/>
              <a:t>세계규모의 산업으로서 애니메이션 시장과     장래성을 </a:t>
            </a:r>
            <a:r>
              <a:rPr lang="ko-KR" altLang="en-US" sz="1500" dirty="0" err="1"/>
              <a:t>생각여러</a:t>
            </a:r>
            <a:r>
              <a:rPr lang="ko-KR" altLang="en-US" sz="1500" dirty="0"/>
              <a:t> 가능성을 열어 놓고 제작</a:t>
            </a:r>
            <a:endParaRPr lang="en-US" altLang="ko-KR" sz="1500" dirty="0"/>
          </a:p>
        </p:txBody>
      </p:sp>
    </p:spTree>
    <p:extLst>
      <p:ext uri="{BB962C8B-B14F-4D97-AF65-F5344CB8AC3E}">
        <p14:creationId xmlns:p14="http://schemas.microsoft.com/office/powerpoint/2010/main" val="3205969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591C1942-31A7-47F6-8D3B-FA5D2F4F8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5. </a:t>
            </a:r>
            <a:r>
              <a:rPr lang="ko-KR" altLang="en-US" dirty="0"/>
              <a:t>일본 애니메이션의 현재와 미래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2393C23-607C-4D3B-A5F3-A2C1BFBAAB3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ko-KR" altLang="en-US" sz="1500" dirty="0"/>
              <a:t>최근 중국에서 일본 애니메이션을 대량 수입 하는 등의 움직임도 보이고 있어 앞으로 일본 애니메이션은 인도와 아프리카</a:t>
            </a:r>
            <a:r>
              <a:rPr lang="en-US" altLang="ko-KR" sz="1500" dirty="0"/>
              <a:t>, </a:t>
            </a:r>
            <a:r>
              <a:rPr lang="ko-KR" altLang="en-US" sz="1500" dirty="0"/>
              <a:t>영미 등 더욱 넓은 지역에서 인기를 높여갈 것이라고 예상된다</a:t>
            </a:r>
            <a:r>
              <a:rPr lang="en-US" altLang="ko-KR" sz="1500" dirty="0"/>
              <a:t>. </a:t>
            </a:r>
            <a:r>
              <a:rPr lang="ko-KR" altLang="en-US" sz="1500" dirty="0"/>
              <a:t>또한 일본 국내에서도 더욱 여러 산업과 여러 형태의 </a:t>
            </a:r>
            <a:r>
              <a:rPr lang="ko-KR" altLang="en-US" sz="1500" dirty="0" err="1"/>
              <a:t>콜라보레이션이</a:t>
            </a:r>
            <a:r>
              <a:rPr lang="ko-KR" altLang="en-US" sz="1500" dirty="0"/>
              <a:t> 진행</a:t>
            </a:r>
            <a:endParaRPr lang="en-US" altLang="ko-KR" sz="1500" dirty="0"/>
          </a:p>
          <a:p>
            <a:r>
              <a:rPr lang="en-US" altLang="ko-KR" sz="1500" dirty="0"/>
              <a:t>Ex: </a:t>
            </a:r>
            <a:r>
              <a:rPr lang="ko-KR" altLang="en-US" sz="1500" dirty="0" err="1"/>
              <a:t>마도조사</a:t>
            </a:r>
            <a:r>
              <a:rPr lang="ko-KR" altLang="en-US" sz="1500" dirty="0"/>
              <a:t> </a:t>
            </a:r>
            <a:r>
              <a:rPr lang="en-US" altLang="ko-KR" sz="1500" dirty="0"/>
              <a:t>(</a:t>
            </a:r>
            <a:r>
              <a:rPr lang="ko-KR" altLang="en-US" sz="1500" dirty="0"/>
              <a:t>魔道祖师</a:t>
            </a:r>
            <a:r>
              <a:rPr lang="en-US" altLang="ko-KR" sz="1500" dirty="0"/>
              <a:t>) 2018, 2019</a:t>
            </a:r>
          </a:p>
          <a:p>
            <a:r>
              <a:rPr lang="ko-KR" altLang="en-US" sz="1500" dirty="0" err="1"/>
              <a:t>흑묘경장</a:t>
            </a:r>
            <a:r>
              <a:rPr lang="ko-KR" altLang="en-US" sz="1500" dirty="0"/>
              <a:t> </a:t>
            </a:r>
            <a:r>
              <a:rPr lang="en-US" altLang="ko-KR" sz="1500" dirty="0"/>
              <a:t>1984~1987, 2006</a:t>
            </a:r>
          </a:p>
          <a:p>
            <a:r>
              <a:rPr lang="ko-KR" altLang="en-US" sz="1500" dirty="0" err="1"/>
              <a:t>성유기</a:t>
            </a:r>
            <a:r>
              <a:rPr lang="en-US" altLang="ko-KR" sz="1500" dirty="0"/>
              <a:t>(</a:t>
            </a:r>
            <a:r>
              <a:rPr lang="ko-KR" altLang="en-US" sz="1500" dirty="0"/>
              <a:t>星游记</a:t>
            </a:r>
            <a:r>
              <a:rPr lang="en-US" altLang="ko-KR" sz="1500" dirty="0"/>
              <a:t>, Rainbow sea) 2011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83660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81CBF8BD-916F-46F7-9AC0-1BC6CD621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&lt;</a:t>
            </a:r>
            <a:r>
              <a:rPr lang="ko-KR" altLang="en-US" dirty="0"/>
              <a:t>참고문헌 및 사이트</a:t>
            </a:r>
            <a:r>
              <a:rPr lang="en-US" altLang="ko-KR" dirty="0"/>
              <a:t>&gt;</a:t>
            </a:r>
            <a:endParaRPr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05025F4-DB04-4A13-86E8-2C7B049E187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8200" y="1265238"/>
            <a:ext cx="4791637" cy="5110395"/>
          </a:xfrm>
        </p:spPr>
        <p:txBody>
          <a:bodyPr>
            <a:noAutofit/>
          </a:bodyPr>
          <a:lstStyle/>
          <a:p>
            <a:r>
              <a:rPr lang="ko-KR" altLang="en-US" sz="1500" dirty="0" err="1"/>
              <a:t>마케진뉴스</a:t>
            </a:r>
            <a:r>
              <a:rPr lang="en-US" altLang="ko-KR" sz="1500" dirty="0"/>
              <a:t>. “</a:t>
            </a:r>
            <a:r>
              <a:rPr lang="ko-KR" altLang="en-US" sz="1500" dirty="0"/>
              <a:t>여고생의 </a:t>
            </a:r>
            <a:r>
              <a:rPr lang="ko-KR" altLang="en-US" sz="1500" dirty="0" err="1"/>
              <a:t>오타쿠에</a:t>
            </a:r>
            <a:r>
              <a:rPr lang="ko-KR" altLang="en-US" sz="1500" dirty="0"/>
              <a:t> 대한 인식조사”</a:t>
            </a:r>
            <a:r>
              <a:rPr lang="en-US" altLang="ko-KR" sz="1500" dirty="0"/>
              <a:t>. htps://markezine.jp/article/detail/31039. (2021.3.27)</a:t>
            </a:r>
          </a:p>
          <a:p>
            <a:r>
              <a:rPr lang="en-US" altLang="ko-KR" sz="1500" dirty="0" err="1"/>
              <a:t>Wirelesswire</a:t>
            </a:r>
            <a:r>
              <a:rPr lang="en-US" altLang="ko-KR" sz="1500" dirty="0"/>
              <a:t> news. “</a:t>
            </a:r>
            <a:r>
              <a:rPr lang="ko-KR" altLang="en-US" sz="1500" dirty="0"/>
              <a:t>애니메이션 무대가 현실 관광에 연결되는 성지순례”</a:t>
            </a:r>
            <a:r>
              <a:rPr lang="en-US" altLang="ko-KR" sz="1500" dirty="0"/>
              <a:t>. https://wirelesswire.jp/2020/08/76894/. (2021.3.20)</a:t>
            </a:r>
          </a:p>
          <a:p>
            <a:r>
              <a:rPr lang="ja-JP" altLang="en-US" sz="1500" dirty="0"/>
              <a:t>帝国データバンク</a:t>
            </a:r>
            <a:r>
              <a:rPr lang="en-US" altLang="ja-JP" sz="1500" dirty="0"/>
              <a:t>. </a:t>
            </a:r>
            <a:r>
              <a:rPr lang="ja-JP" altLang="en-US" sz="1500" dirty="0"/>
              <a:t>アニメ制作業界動向調査（</a:t>
            </a:r>
            <a:r>
              <a:rPr lang="en-US" altLang="ja-JP" sz="1500" dirty="0"/>
              <a:t>2020</a:t>
            </a:r>
            <a:r>
              <a:rPr lang="ja-JP" altLang="en-US" sz="1500" dirty="0"/>
              <a:t>年）</a:t>
            </a:r>
            <a:r>
              <a:rPr lang="en-US" altLang="ja-JP" sz="1500" dirty="0"/>
              <a:t>. https://www.tdb.co.jp/report/watching/press/p201002.html. (2021.3.19)</a:t>
            </a:r>
          </a:p>
          <a:p>
            <a:r>
              <a:rPr lang="ja-JP" altLang="en-US" sz="1500" dirty="0"/>
              <a:t>森口弘章、「アニメ聖地巡礼は地域に何を与えるか」</a:t>
            </a:r>
            <a:endParaRPr lang="ko-KR" altLang="en-US" sz="1500" dirty="0"/>
          </a:p>
        </p:txBody>
      </p:sp>
    </p:spTree>
    <p:extLst>
      <p:ext uri="{BB962C8B-B14F-4D97-AF65-F5344CB8AC3E}">
        <p14:creationId xmlns:p14="http://schemas.microsoft.com/office/powerpoint/2010/main" val="365300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내용 개체 틀 17">
            <a:extLst>
              <a:ext uri="{FF2B5EF4-FFF2-40B4-BE49-F238E27FC236}">
                <a16:creationId xmlns:a16="http://schemas.microsoft.com/office/drawing/2014/main" id="{F451EBE7-64A3-7E40-8C33-3C01E8EBABD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264837"/>
            <a:ext cx="10524344" cy="4912126"/>
          </a:xfrm>
        </p:spPr>
        <p:txBody>
          <a:bodyPr rtlCol="0"/>
          <a:lstStyle/>
          <a:p>
            <a:pPr rtl="0"/>
            <a:r>
              <a:rPr lang="ko-KR" altLang="en-US" dirty="0"/>
              <a:t>일본 </a:t>
            </a:r>
            <a:r>
              <a:rPr lang="ko-KR" altLang="en-US" dirty="0" err="1"/>
              <a:t>에니메이션</a:t>
            </a:r>
            <a:r>
              <a:rPr lang="ko-KR" altLang="en-US" dirty="0"/>
              <a:t> 역사와 시대별 특징</a:t>
            </a:r>
            <a:r>
              <a:rPr lang="ko" dirty="0"/>
              <a:t> </a:t>
            </a:r>
          </a:p>
          <a:p>
            <a:pPr rtl="0"/>
            <a:r>
              <a:rPr lang="ko-KR" altLang="en-US" dirty="0"/>
              <a:t>일본애니메이션의 대표 작품 </a:t>
            </a:r>
            <a:r>
              <a:rPr lang="en-US" altLang="ko-KR" dirty="0"/>
              <a:t>[</a:t>
            </a:r>
            <a:r>
              <a:rPr lang="ko-KR" altLang="en-US" dirty="0" err="1"/>
              <a:t>지브리</a:t>
            </a:r>
            <a:r>
              <a:rPr lang="en-US" altLang="ko-KR" dirty="0"/>
              <a:t>]</a:t>
            </a:r>
            <a:endParaRPr lang="ko" dirty="0"/>
          </a:p>
          <a:p>
            <a:pPr rtl="0"/>
            <a:r>
              <a:rPr lang="ko-KR" altLang="en-US" dirty="0"/>
              <a:t>애니메이션의 활용</a:t>
            </a:r>
            <a:r>
              <a:rPr lang="en-US" altLang="ko-KR" dirty="0"/>
              <a:t>: </a:t>
            </a:r>
            <a:r>
              <a:rPr lang="ko-KR" altLang="en-US" dirty="0"/>
              <a:t>경제 효과</a:t>
            </a:r>
            <a:r>
              <a:rPr lang="ko" dirty="0"/>
              <a:t>. </a:t>
            </a:r>
          </a:p>
          <a:p>
            <a:pPr marL="800100" lvl="1" indent="-342900">
              <a:buFont typeface="+mj-lt"/>
              <a:buAutoNum type="arabicParenR"/>
            </a:pPr>
            <a:r>
              <a:rPr lang="ko-KR" altLang="en-US" dirty="0"/>
              <a:t>관광지 개발</a:t>
            </a:r>
            <a:r>
              <a:rPr lang="en-US" altLang="ko-KR" dirty="0"/>
              <a:t>: </a:t>
            </a:r>
            <a:r>
              <a:rPr lang="ko-KR" altLang="en-US" dirty="0"/>
              <a:t>성지순례</a:t>
            </a:r>
          </a:p>
          <a:p>
            <a:pPr marL="800100" lvl="1" indent="-342900">
              <a:buFont typeface="+mj-lt"/>
              <a:buAutoNum type="arabicParenR"/>
            </a:pPr>
            <a:r>
              <a:rPr lang="ko-KR" altLang="en-US" dirty="0"/>
              <a:t>상품 개발</a:t>
            </a:r>
            <a:endParaRPr lang="en-US" altLang="ko-KR" dirty="0"/>
          </a:p>
          <a:p>
            <a:r>
              <a:rPr lang="ko-KR" altLang="en-US" dirty="0"/>
              <a:t>애니메이션에 대한 인식</a:t>
            </a:r>
            <a:endParaRPr lang="en-US" altLang="ko-KR" dirty="0"/>
          </a:p>
          <a:p>
            <a:r>
              <a:rPr lang="ko-KR" altLang="en-US" dirty="0"/>
              <a:t>일본 애니메이션의 현재와 미래</a:t>
            </a:r>
            <a:endParaRPr lang="en-US" altLang="ko-KR" dirty="0"/>
          </a:p>
          <a:p>
            <a:r>
              <a:rPr lang="en-US" altLang="ko-KR" dirty="0"/>
              <a:t>&lt;</a:t>
            </a:r>
            <a:r>
              <a:rPr lang="ko-KR" altLang="en-US" dirty="0"/>
              <a:t>참고문헌 및 사이트</a:t>
            </a:r>
            <a:r>
              <a:rPr lang="en-US" altLang="ko-KR" dirty="0"/>
              <a:t>&gt;</a:t>
            </a:r>
          </a:p>
          <a:p>
            <a:endParaRPr lang="ko-KR" altLang="en-US" dirty="0"/>
          </a:p>
          <a:p>
            <a:pPr marL="800100" lvl="1" indent="-342900">
              <a:buFont typeface="+mj-lt"/>
              <a:buAutoNum type="arabicParenR"/>
            </a:pPr>
            <a:endParaRPr lang="en-US" altLang="ko-KR" dirty="0"/>
          </a:p>
          <a:p>
            <a:pPr marL="4000500" lvl="8" indent="-342900">
              <a:buFont typeface="+mj-lt"/>
              <a:buAutoNum type="arabicParenR"/>
            </a:pPr>
            <a:endParaRPr lang="en-US" altLang="ko-KR" dirty="0"/>
          </a:p>
          <a:p>
            <a:pPr marL="457200" lvl="1" indent="0">
              <a:buNone/>
            </a:pPr>
            <a:endParaRPr lang="en-US" altLang="ko-KR" dirty="0"/>
          </a:p>
        </p:txBody>
      </p:sp>
      <p:sp>
        <p:nvSpPr>
          <p:cNvPr id="11" name="제목 10">
            <a:extLst>
              <a:ext uri="{FF2B5EF4-FFF2-40B4-BE49-F238E27FC236}">
                <a16:creationId xmlns:a16="http://schemas.microsoft.com/office/drawing/2014/main" id="{010FB232-4CB4-C34D-A688-C51B6E7CD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dirty="0"/>
              <a:t>목차</a:t>
            </a:r>
            <a:endParaRPr lang="ko" dirty="0"/>
          </a:p>
        </p:txBody>
      </p:sp>
    </p:spTree>
    <p:extLst>
      <p:ext uri="{BB962C8B-B14F-4D97-AF65-F5344CB8AC3E}">
        <p14:creationId xmlns:p14="http://schemas.microsoft.com/office/powerpoint/2010/main" val="234823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8D940EB5-0E68-4CFF-B74D-DCA3D86DA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&lt;</a:t>
            </a:r>
            <a:r>
              <a:rPr lang="ko-KR" altLang="en-US" dirty="0"/>
              <a:t>참고문헌 및 사이트</a:t>
            </a:r>
            <a:r>
              <a:rPr lang="en-US" altLang="ko-KR" dirty="0"/>
              <a:t>&gt;</a:t>
            </a:r>
            <a:endParaRPr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D06437D-AAF8-42DA-B33F-E74D427F307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sz="1500" dirty="0"/>
              <a:t>年代流行</a:t>
            </a:r>
            <a:r>
              <a:rPr lang="en-US" altLang="ko-KR" sz="1500" dirty="0"/>
              <a:t>. </a:t>
            </a:r>
            <a:r>
              <a:rPr lang="ko-KR" altLang="en-US" sz="1500" dirty="0"/>
              <a:t>日本アニメの歴史</a:t>
            </a:r>
            <a:r>
              <a:rPr lang="en-US" altLang="ko-KR" sz="1500" dirty="0"/>
              <a:t>. Nendai-ryuukou.com/history/011.html. (2021.3.19)</a:t>
            </a:r>
          </a:p>
          <a:p>
            <a:endParaRPr lang="en-US" altLang="ko-KR" sz="1500" dirty="0"/>
          </a:p>
          <a:p>
            <a:r>
              <a:rPr lang="ko-KR" altLang="en-US" sz="1500" dirty="0" err="1"/>
              <a:t>지브리</a:t>
            </a:r>
            <a:r>
              <a:rPr lang="ko-KR" altLang="en-US" sz="1500" dirty="0"/>
              <a:t> 명작 베스트 </a:t>
            </a:r>
            <a:r>
              <a:rPr lang="en-US" altLang="ko-KR" sz="1500" dirty="0"/>
              <a:t>10. https://post.naver.com/viewer/postView.nhn?volumeNo=20836788&amp;memberNo=42552691&amp;vType=VERTICAL (2021.3.26)</a:t>
            </a:r>
          </a:p>
          <a:p>
            <a:endParaRPr lang="en-US" altLang="ko-KR" sz="1500" dirty="0"/>
          </a:p>
          <a:p>
            <a:r>
              <a:rPr lang="ko-KR" altLang="en-US" sz="1500" dirty="0"/>
              <a:t>두산백과 </a:t>
            </a:r>
            <a:r>
              <a:rPr lang="ko-KR" altLang="en-US" sz="1500" dirty="0" err="1"/>
              <a:t>오타쿠의</a:t>
            </a:r>
            <a:r>
              <a:rPr lang="ko-KR" altLang="en-US" sz="1500" dirty="0"/>
              <a:t> 정의</a:t>
            </a:r>
          </a:p>
          <a:p>
            <a:r>
              <a:rPr lang="en-US" altLang="ko-KR" sz="1500" dirty="0">
                <a:hlinkClick r:id="rId2"/>
              </a:rPr>
              <a:t>https://terms.naver.com/entry.naver?docId=1224900&amp;cid=40942&amp;categoryId=31614</a:t>
            </a:r>
            <a:r>
              <a:rPr lang="en-US" altLang="ko-KR" sz="1500" dirty="0"/>
              <a:t> (2021.3.26)</a:t>
            </a:r>
          </a:p>
          <a:p>
            <a:endParaRPr lang="en-US" altLang="ko-KR" sz="1500" dirty="0"/>
          </a:p>
          <a:p>
            <a:endParaRPr lang="ko-KR" altLang="en-US" sz="1500" dirty="0"/>
          </a:p>
        </p:txBody>
      </p:sp>
    </p:spTree>
    <p:extLst>
      <p:ext uri="{BB962C8B-B14F-4D97-AF65-F5344CB8AC3E}">
        <p14:creationId xmlns:p14="http://schemas.microsoft.com/office/powerpoint/2010/main" val="2879078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개체 틀 12" descr="꽃 클로즈업">
            <a:extLst>
              <a:ext uri="{FF2B5EF4-FFF2-40B4-BE49-F238E27FC236}">
                <a16:creationId xmlns:a16="http://schemas.microsoft.com/office/drawing/2014/main" id="{5C276A9B-8EB8-43D7-8240-0DA8958F792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" r="24"/>
          <a:stretch>
            <a:fillRect/>
          </a:stretch>
        </p:blipFill>
        <p:spPr>
          <a:xfrm>
            <a:off x="414338" y="481013"/>
            <a:ext cx="11368087" cy="5875337"/>
          </a:xfrm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3" name="제목 2">
            <a:extLst>
              <a:ext uri="{FF2B5EF4-FFF2-40B4-BE49-F238E27FC236}">
                <a16:creationId xmlns:a16="http://schemas.microsoft.com/office/drawing/2014/main" id="{CC86BABE-751D-4029-8D0B-A8BD5B0C69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감사합니다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255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FAA1EC2F-B535-4658-927E-9C9051A4A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737" y="681037"/>
            <a:ext cx="5221705" cy="583800"/>
          </a:xfrm>
        </p:spPr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 err="1"/>
              <a:t>일본에니메이션</a:t>
            </a:r>
            <a:r>
              <a:rPr lang="ko-KR" altLang="en-US" dirty="0"/>
              <a:t> 역사와 시대별 특징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BCFE18-2AD0-4F10-9660-59BE33354CD0}"/>
              </a:ext>
            </a:extLst>
          </p:cNvPr>
          <p:cNvSpPr txBox="1"/>
          <p:nvPr/>
        </p:nvSpPr>
        <p:spPr>
          <a:xfrm>
            <a:off x="830178" y="1983689"/>
            <a:ext cx="488482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1917</a:t>
            </a:r>
            <a:r>
              <a:rPr lang="ko-KR" altLang="en-US" dirty="0"/>
              <a:t>년 일본 국산 애니메이션 제작</a:t>
            </a:r>
            <a:endParaRPr lang="en-US" altLang="ko-KR" dirty="0"/>
          </a:p>
          <a:p>
            <a:r>
              <a:rPr lang="en-US" altLang="ko-KR" dirty="0"/>
              <a:t>            </a:t>
            </a:r>
            <a:r>
              <a:rPr lang="ko-KR" altLang="en-US" dirty="0"/>
              <a:t>프랑스</a:t>
            </a:r>
            <a:r>
              <a:rPr lang="en-US" altLang="ko-KR" dirty="0"/>
              <a:t>, </a:t>
            </a:r>
            <a:r>
              <a:rPr lang="ko-KR" altLang="en-US" dirty="0"/>
              <a:t>영국 등 참고</a:t>
            </a:r>
            <a:r>
              <a:rPr lang="en-US" altLang="ko-KR" dirty="0"/>
              <a:t>	</a:t>
            </a:r>
          </a:p>
          <a:p>
            <a:r>
              <a:rPr lang="en-US" altLang="ko-KR" dirty="0"/>
              <a:t>	</a:t>
            </a:r>
            <a:r>
              <a:rPr lang="ko-KR" altLang="en-US" dirty="0"/>
              <a:t>비싼 제작비</a:t>
            </a:r>
            <a:r>
              <a:rPr lang="en-US" altLang="ko-KR" dirty="0"/>
              <a:t>, </a:t>
            </a:r>
            <a:r>
              <a:rPr lang="ko-KR" altLang="en-US" dirty="0"/>
              <a:t>디즈니 단편에 밀림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1923</a:t>
            </a:r>
            <a:r>
              <a:rPr lang="ko-KR" altLang="en-US" dirty="0"/>
              <a:t>년 공공기관 광고</a:t>
            </a:r>
            <a:r>
              <a:rPr lang="en-US" altLang="ko-KR" dirty="0"/>
              <a:t>, </a:t>
            </a:r>
            <a:r>
              <a:rPr lang="ko-KR" altLang="en-US" dirty="0"/>
              <a:t>선전용 제작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관동대지진 후 처음부터 재출발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1932</a:t>
            </a:r>
            <a:r>
              <a:rPr lang="ko-KR" altLang="en-US" dirty="0"/>
              <a:t>년 컬러필름 등장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224708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내용 개체 틀 17">
            <a:extLst>
              <a:ext uri="{FF2B5EF4-FFF2-40B4-BE49-F238E27FC236}">
                <a16:creationId xmlns:a16="http://schemas.microsoft.com/office/drawing/2014/main" id="{F451EBE7-64A3-7E40-8C33-3C01E8EBABD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767868" y="3347504"/>
            <a:ext cx="4559075" cy="3221076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ko-KR" altLang="en-US" dirty="0" err="1"/>
              <a:t>다이토</a:t>
            </a:r>
            <a:r>
              <a:rPr lang="ko-KR" altLang="en-US" dirty="0"/>
              <a:t> </a:t>
            </a:r>
            <a:r>
              <a:rPr lang="ko-KR" altLang="en-US" dirty="0" err="1"/>
              <a:t>노부오</a:t>
            </a:r>
            <a:r>
              <a:rPr lang="ko-KR" altLang="en-US" dirty="0"/>
              <a:t> 색종이 애니메이션 발표</a:t>
            </a:r>
            <a:r>
              <a:rPr lang="en-US" altLang="ko-KR" dirty="0"/>
              <a:t> </a:t>
            </a:r>
          </a:p>
          <a:p>
            <a:pPr rtl="0"/>
            <a:r>
              <a:rPr lang="ko-KR" altLang="en-US" dirty="0"/>
              <a:t>국제적 명성을 얻음</a:t>
            </a:r>
            <a:endParaRPr lang="en-US" altLang="ko-KR" dirty="0"/>
          </a:p>
          <a:p>
            <a:pPr rtl="0"/>
            <a:r>
              <a:rPr lang="ko-KR" altLang="en-US" dirty="0"/>
              <a:t>종전 직전해군 제작 장편 애니메이션 영화 ‘</a:t>
            </a:r>
            <a:r>
              <a:rPr lang="ko-KR" altLang="en-US" dirty="0" err="1"/>
              <a:t>모모타로</a:t>
            </a:r>
            <a:r>
              <a:rPr lang="ko-KR" altLang="en-US" dirty="0"/>
              <a:t> 바다의 신병’ 공개</a:t>
            </a:r>
            <a:endParaRPr lang="en-US" altLang="ko-KR" dirty="0"/>
          </a:p>
          <a:p>
            <a:pPr rtl="0"/>
            <a:r>
              <a:rPr lang="ko-KR" altLang="en-US" dirty="0"/>
              <a:t>일본 애니메이션 사상 최초 장편 극장 용 작품 탄생</a:t>
            </a:r>
            <a:endParaRPr lang="en-US" altLang="ko-KR" dirty="0"/>
          </a:p>
          <a:p>
            <a:pPr rtl="0"/>
            <a:r>
              <a:rPr lang="ko-KR" altLang="en-US" dirty="0">
                <a:hlinkClick r:id="rId3"/>
              </a:rPr>
              <a:t>桃太郎　海</a:t>
            </a:r>
            <a:r>
              <a:rPr lang="ja-JP" altLang="en-US" dirty="0">
                <a:hlinkClick r:id="rId3"/>
              </a:rPr>
              <a:t>の</a:t>
            </a:r>
            <a:r>
              <a:rPr lang="ko-KR" altLang="en-US" dirty="0">
                <a:hlinkClick r:id="rId3"/>
              </a:rPr>
              <a:t>神兵　</a:t>
            </a:r>
            <a:r>
              <a:rPr lang="en-US" altLang="ko-KR" dirty="0">
                <a:hlinkClick r:id="rId3"/>
              </a:rPr>
              <a:t>1/9 - </a:t>
            </a:r>
            <a:r>
              <a:rPr lang="en-US" altLang="ko-KR" dirty="0" err="1">
                <a:hlinkClick r:id="rId3"/>
              </a:rPr>
              <a:t>Niconico</a:t>
            </a:r>
            <a:r>
              <a:rPr lang="en-US" altLang="ko-KR" dirty="0">
                <a:hlinkClick r:id="rId3"/>
              </a:rPr>
              <a:t> Video</a:t>
            </a:r>
            <a:endParaRPr lang="en-US" altLang="ko-KR" dirty="0"/>
          </a:p>
          <a:p>
            <a:pPr rtl="0"/>
            <a:endParaRPr lang="ko" dirty="0"/>
          </a:p>
        </p:txBody>
      </p:sp>
      <p:sp>
        <p:nvSpPr>
          <p:cNvPr id="11" name="제목 10">
            <a:extLst>
              <a:ext uri="{FF2B5EF4-FFF2-40B4-BE49-F238E27FC236}">
                <a16:creationId xmlns:a16="http://schemas.microsoft.com/office/drawing/2014/main" id="{010FB232-4CB4-C34D-A688-C51B6E7CD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7093" y="2763704"/>
            <a:ext cx="5146826" cy="583800"/>
          </a:xfrm>
        </p:spPr>
        <p:txBody>
          <a:bodyPr rtlCol="0"/>
          <a:lstStyle/>
          <a:p>
            <a:pPr rtl="0"/>
            <a:r>
              <a:rPr lang="en-US" altLang="ko-KR" dirty="0"/>
              <a:t>1. </a:t>
            </a:r>
            <a:r>
              <a:rPr lang="ko-KR" altLang="en-US" dirty="0" err="1"/>
              <a:t>일본에니메이션</a:t>
            </a:r>
            <a:r>
              <a:rPr lang="ko-KR" altLang="en-US" dirty="0"/>
              <a:t> 역사와 시대별 </a:t>
            </a:r>
            <a:br>
              <a:rPr lang="en-US" altLang="ko-KR" dirty="0"/>
            </a:br>
            <a:r>
              <a:rPr lang="ko-KR" altLang="en-US" dirty="0"/>
              <a:t>특징</a:t>
            </a:r>
            <a:endParaRPr lang="ko" dirty="0"/>
          </a:p>
        </p:txBody>
      </p:sp>
      <p:pic>
        <p:nvPicPr>
          <p:cNvPr id="6" name="그림 개체 틀 5">
            <a:extLst>
              <a:ext uri="{FF2B5EF4-FFF2-40B4-BE49-F238E27FC236}">
                <a16:creationId xmlns:a16="http://schemas.microsoft.com/office/drawing/2014/main" id="{4F74C7DD-036C-4F55-92D4-6CBD0561D08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/>
          <a:stretch>
            <a:fillRect/>
          </a:stretch>
        </p:blipFill>
        <p:spPr>
          <a:xfrm>
            <a:off x="461394" y="754863"/>
            <a:ext cx="4829849" cy="560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020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개체 틀 6">
            <a:extLst>
              <a:ext uri="{FF2B5EF4-FFF2-40B4-BE49-F238E27FC236}">
                <a16:creationId xmlns:a16="http://schemas.microsoft.com/office/drawing/2014/main" id="{2DAC7801-5BC4-48B1-8B6E-F7370BFB228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tretch>
            <a:fillRect/>
          </a:stretch>
        </p:blipFill>
        <p:spPr>
          <a:xfrm>
            <a:off x="293614" y="702169"/>
            <a:ext cx="4069822" cy="5654181"/>
          </a:xfrm>
          <a:prstGeom prst="rect">
            <a:avLst/>
          </a:prstGeom>
        </p:spPr>
      </p:pic>
      <p:sp>
        <p:nvSpPr>
          <p:cNvPr id="3" name="제목 2">
            <a:extLst>
              <a:ext uri="{FF2B5EF4-FFF2-40B4-BE49-F238E27FC236}">
                <a16:creationId xmlns:a16="http://schemas.microsoft.com/office/drawing/2014/main" id="{676170E8-3DA8-43DA-9DF3-CC4902D08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1803" y="2763704"/>
            <a:ext cx="5083728" cy="583800"/>
          </a:xfrm>
        </p:spPr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 err="1"/>
              <a:t>일본에니메이션</a:t>
            </a:r>
            <a:r>
              <a:rPr lang="ko-KR" altLang="en-US" dirty="0"/>
              <a:t> 역사와 시대별 특징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8500CC7-6C48-49DF-85B4-1C2BDD059F0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767513" y="3348037"/>
            <a:ext cx="4559074" cy="3195376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500" dirty="0"/>
              <a:t>전쟁이 끝난 후 동양 디즈니를 목표 </a:t>
            </a:r>
            <a:r>
              <a:rPr lang="ko-KR" altLang="en-US" sz="1500" dirty="0" err="1"/>
              <a:t>토에이</a:t>
            </a:r>
            <a:r>
              <a:rPr lang="ko-KR" altLang="en-US" sz="1500" dirty="0"/>
              <a:t> 동화 제작</a:t>
            </a:r>
            <a:endParaRPr lang="en-US" altLang="ko-KR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500" dirty="0"/>
              <a:t>1963</a:t>
            </a:r>
            <a:r>
              <a:rPr lang="ko-KR" altLang="en-US" sz="1500" dirty="0"/>
              <a:t>년에는 국산 텔레비전 애니메이션 </a:t>
            </a:r>
            <a:r>
              <a:rPr lang="en-US" altLang="ko-KR" sz="1500" dirty="0"/>
              <a:t>1</a:t>
            </a:r>
            <a:r>
              <a:rPr lang="ko-KR" altLang="en-US" sz="1500" dirty="0"/>
              <a:t>호인 철완 아톰을 방영</a:t>
            </a:r>
            <a:endParaRPr lang="en-US" altLang="ko-KR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500" dirty="0"/>
              <a:t>새로운 애니메이션 산업 탄생</a:t>
            </a:r>
            <a:endParaRPr lang="en-US" altLang="ko-KR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500" dirty="0"/>
              <a:t> 이후</a:t>
            </a:r>
            <a:r>
              <a:rPr lang="en-US" altLang="ko-KR" sz="1500" dirty="0"/>
              <a:t>, </a:t>
            </a:r>
            <a:r>
              <a:rPr lang="ko-KR" altLang="en-US" sz="1500" dirty="0"/>
              <a:t>본격적으로 </a:t>
            </a:r>
            <a:r>
              <a:rPr lang="en-US" altLang="ko-KR" sz="1500" dirty="0"/>
              <a:t>TV</a:t>
            </a:r>
            <a:r>
              <a:rPr lang="ko-KR" altLang="en-US" sz="1500" dirty="0"/>
              <a:t>애니메이션 산업이 발전</a:t>
            </a:r>
          </a:p>
        </p:txBody>
      </p:sp>
    </p:spTree>
    <p:extLst>
      <p:ext uri="{BB962C8B-B14F-4D97-AF65-F5344CB8AC3E}">
        <p14:creationId xmlns:p14="http://schemas.microsoft.com/office/powerpoint/2010/main" val="416150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73387EFA-C5CD-45B1-BD16-1BB88CFE4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867" y="2763704"/>
            <a:ext cx="4808940" cy="583800"/>
          </a:xfrm>
        </p:spPr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 err="1"/>
              <a:t>일본에니메이션</a:t>
            </a:r>
            <a:r>
              <a:rPr lang="ko-KR" altLang="en-US" dirty="0"/>
              <a:t> 역사와 시대별 특징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CACAFCA-7B54-44A7-9709-0598339B8C23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500" dirty="0"/>
              <a:t>1980</a:t>
            </a:r>
            <a:r>
              <a:rPr lang="ko-KR" altLang="en-US" sz="1500" dirty="0"/>
              <a:t>년대 이후 명탐정 코난</a:t>
            </a:r>
            <a:r>
              <a:rPr lang="en-US" altLang="ko-KR" sz="1500" dirty="0"/>
              <a:t>, </a:t>
            </a:r>
            <a:r>
              <a:rPr lang="ko-KR" altLang="en-US" sz="1500" dirty="0"/>
              <a:t>도라에몽</a:t>
            </a:r>
            <a:r>
              <a:rPr lang="en-US" altLang="ko-KR" sz="1500" dirty="0"/>
              <a:t>, </a:t>
            </a:r>
            <a:r>
              <a:rPr lang="ko-KR" altLang="en-US" sz="1500" dirty="0" err="1"/>
              <a:t>호빵맨</a:t>
            </a:r>
            <a:r>
              <a:rPr lang="en-US" altLang="ko-KR" sz="1500" dirty="0"/>
              <a:t>, </a:t>
            </a:r>
            <a:r>
              <a:rPr lang="ko-KR" altLang="en-US" sz="1500" dirty="0" err="1"/>
              <a:t>지브리</a:t>
            </a:r>
            <a:r>
              <a:rPr lang="en-US" altLang="ko-KR" sz="1500" dirty="0"/>
              <a:t>, </a:t>
            </a:r>
            <a:r>
              <a:rPr lang="ko-KR" altLang="en-US" sz="1500" dirty="0"/>
              <a:t>포켓몬스터 등이 방영</a:t>
            </a:r>
            <a:endParaRPr lang="en-US" altLang="ko-KR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500" dirty="0"/>
              <a:t>2000</a:t>
            </a:r>
            <a:r>
              <a:rPr lang="ko-KR" altLang="en-US" sz="1500" dirty="0"/>
              <a:t>년대 인터넷으로 애니메이션을 방영하기 시작 </a:t>
            </a:r>
            <a:r>
              <a:rPr lang="en-US" altLang="ko-KR" sz="1500" dirty="0"/>
              <a:t>TV</a:t>
            </a:r>
            <a:r>
              <a:rPr lang="ko-KR" altLang="en-US" sz="1500" dirty="0"/>
              <a:t>는 물론 인터넷에서도 일본의 애니메이션이 대중화</a:t>
            </a:r>
          </a:p>
        </p:txBody>
      </p:sp>
      <p:pic>
        <p:nvPicPr>
          <p:cNvPr id="10" name="그림 개체 틀 9">
            <a:extLst>
              <a:ext uri="{FF2B5EF4-FFF2-40B4-BE49-F238E27FC236}">
                <a16:creationId xmlns:a16="http://schemas.microsoft.com/office/drawing/2014/main" id="{39E7E505-CA4B-484C-BD10-57CB4E2D1BD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tretch>
            <a:fillRect/>
          </a:stretch>
        </p:blipFill>
        <p:spPr>
          <a:xfrm>
            <a:off x="1015067" y="882941"/>
            <a:ext cx="3677640" cy="509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94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BB074F76-61B1-4774-A555-94E0B9804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5000538" cy="583800"/>
          </a:xfrm>
        </p:spPr>
        <p:txBody>
          <a:bodyPr/>
          <a:lstStyle/>
          <a:p>
            <a:r>
              <a:rPr lang="en-US" altLang="ko-KR" dirty="0"/>
              <a:t>2.</a:t>
            </a:r>
            <a:r>
              <a:rPr lang="ko-KR" altLang="en-US" dirty="0"/>
              <a:t>일본애니메이션의 대표 작품 </a:t>
            </a:r>
            <a:r>
              <a:rPr lang="en-US" altLang="ko-KR" dirty="0"/>
              <a:t>[</a:t>
            </a:r>
            <a:r>
              <a:rPr lang="ko-KR" altLang="en-US" dirty="0" err="1"/>
              <a:t>지브리</a:t>
            </a:r>
            <a:r>
              <a:rPr lang="en-US" altLang="ko-KR" dirty="0"/>
              <a:t>]</a:t>
            </a:r>
            <a:endParaRPr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E01D902-013E-44E7-A7A9-51DDED4165B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8200" y="1265238"/>
            <a:ext cx="5000538" cy="4911725"/>
          </a:xfrm>
        </p:spPr>
        <p:txBody>
          <a:bodyPr>
            <a:normAutofit/>
          </a:bodyPr>
          <a:lstStyle/>
          <a:p>
            <a:r>
              <a:rPr lang="ko-KR" altLang="en-US" sz="1500" dirty="0" err="1"/>
              <a:t>지브리의</a:t>
            </a:r>
            <a:r>
              <a:rPr lang="ko-KR" altLang="en-US" sz="1500" dirty="0"/>
              <a:t> 대표작 천공의 성 </a:t>
            </a:r>
            <a:r>
              <a:rPr lang="ko-KR" altLang="en-US" sz="1500" dirty="0" err="1"/>
              <a:t>라퓨타</a:t>
            </a:r>
            <a:r>
              <a:rPr lang="en-US" altLang="ko-KR" sz="1500" dirty="0"/>
              <a:t>(1986),     </a:t>
            </a:r>
            <a:r>
              <a:rPr lang="ko-KR" altLang="en-US" sz="1500" dirty="0"/>
              <a:t>이웃집 토토로</a:t>
            </a:r>
            <a:r>
              <a:rPr lang="en-US" altLang="ko-KR" sz="1500" dirty="0"/>
              <a:t>(1988), </a:t>
            </a:r>
            <a:r>
              <a:rPr lang="ko-KR" altLang="en-US" sz="1500" dirty="0"/>
              <a:t>마녀 배달부 </a:t>
            </a:r>
            <a:r>
              <a:rPr lang="ko-KR" altLang="en-US" sz="1500" dirty="0" err="1"/>
              <a:t>키키</a:t>
            </a:r>
            <a:r>
              <a:rPr lang="en-US" altLang="ko-KR" sz="1500" dirty="0"/>
              <a:t>(1989), </a:t>
            </a:r>
            <a:r>
              <a:rPr lang="ko-KR" altLang="en-US" sz="1500" dirty="0" err="1"/>
              <a:t>모노노케</a:t>
            </a:r>
            <a:r>
              <a:rPr lang="ko-KR" altLang="en-US" sz="1500" dirty="0"/>
              <a:t> </a:t>
            </a:r>
            <a:r>
              <a:rPr lang="ko-KR" altLang="en-US" sz="1500" dirty="0" err="1"/>
              <a:t>히메</a:t>
            </a:r>
            <a:r>
              <a:rPr lang="en-US" altLang="ko-KR" sz="1500" dirty="0"/>
              <a:t>(1997), </a:t>
            </a:r>
            <a:r>
              <a:rPr lang="ko-KR" altLang="en-US" sz="1500" dirty="0" err="1"/>
              <a:t>센과</a:t>
            </a:r>
            <a:r>
              <a:rPr lang="ko-KR" altLang="en-US" sz="1500" dirty="0"/>
              <a:t> </a:t>
            </a:r>
            <a:r>
              <a:rPr lang="ko-KR" altLang="en-US" sz="1500" dirty="0" err="1"/>
              <a:t>치히로의</a:t>
            </a:r>
            <a:r>
              <a:rPr lang="ko-KR" altLang="en-US" sz="1500" dirty="0"/>
              <a:t> 행방불명</a:t>
            </a:r>
            <a:r>
              <a:rPr lang="en-US" altLang="ko-KR" sz="1500" dirty="0"/>
              <a:t>(2001), </a:t>
            </a:r>
            <a:r>
              <a:rPr lang="ko-KR" altLang="en-US" sz="1500" dirty="0"/>
              <a:t>고양이의 보은</a:t>
            </a:r>
            <a:r>
              <a:rPr lang="en-US" altLang="ko-KR" sz="1500" dirty="0"/>
              <a:t>(2002), </a:t>
            </a:r>
            <a:r>
              <a:rPr lang="ko-KR" altLang="en-US" sz="1500" dirty="0" err="1"/>
              <a:t>하울의</a:t>
            </a:r>
            <a:r>
              <a:rPr lang="ko-KR" altLang="en-US" sz="1500" dirty="0"/>
              <a:t> 움직이는 성</a:t>
            </a:r>
            <a:r>
              <a:rPr lang="en-US" altLang="ko-KR" sz="1500" dirty="0"/>
              <a:t>(2004), </a:t>
            </a:r>
            <a:r>
              <a:rPr lang="ko-KR" altLang="en-US" sz="1500" dirty="0"/>
              <a:t>벼랑 위의 </a:t>
            </a:r>
            <a:r>
              <a:rPr lang="ko-KR" altLang="en-US" sz="1500" dirty="0" err="1"/>
              <a:t>포뇨</a:t>
            </a:r>
            <a:r>
              <a:rPr lang="en-US" altLang="ko-KR" sz="1500" dirty="0"/>
              <a:t>(2008) </a:t>
            </a:r>
            <a:r>
              <a:rPr lang="ko-KR" altLang="en-US" sz="1500" dirty="0"/>
              <a:t>등이 있음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8DA64DEA-ACD8-4F72-BC30-8C8D4408D0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9540" y="990600"/>
            <a:ext cx="34671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95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5235F3D3-D2B6-4747-8873-E21C350E9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" dirty="0"/>
              <a:t>3. </a:t>
            </a:r>
            <a:r>
              <a:rPr lang="ko-KR" altLang="en-US" dirty="0"/>
              <a:t>애니메이션의 활용</a:t>
            </a:r>
            <a:r>
              <a:rPr lang="en-US" altLang="ko-KR" dirty="0"/>
              <a:t>: </a:t>
            </a:r>
            <a:r>
              <a:rPr lang="ko-KR" altLang="en-US" dirty="0"/>
              <a:t>경제 효과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0FFEA49-73A9-4A90-AF60-6EF43A31896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marL="342900" indent="-342900">
              <a:buAutoNum type="arabicParenR"/>
            </a:pPr>
            <a:r>
              <a:rPr lang="ko-KR" altLang="en-US" sz="1500" b="1" dirty="0"/>
              <a:t>관광지 개발</a:t>
            </a:r>
            <a:r>
              <a:rPr lang="en-US" altLang="ko-KR" sz="1500" b="1" dirty="0"/>
              <a:t>: </a:t>
            </a:r>
            <a:r>
              <a:rPr lang="ko-KR" altLang="en-US" sz="1500" b="1" dirty="0"/>
              <a:t>성지순례</a:t>
            </a:r>
            <a:endParaRPr lang="en-US" altLang="ko-KR" sz="1500" b="1" dirty="0"/>
          </a:p>
          <a:p>
            <a:r>
              <a:rPr lang="ko-KR" altLang="en-US" sz="1500" dirty="0"/>
              <a:t>성지순례라는 것은 종교 시설이 아니라</a:t>
            </a:r>
            <a:r>
              <a:rPr lang="en-US" altLang="ko-KR" sz="1500" dirty="0"/>
              <a:t>, </a:t>
            </a:r>
            <a:r>
              <a:rPr lang="ko-KR" altLang="en-US" sz="1500" dirty="0"/>
              <a:t>애니메이션의 배경이 된 장소에 방문하는 것</a:t>
            </a:r>
          </a:p>
          <a:p>
            <a:r>
              <a:rPr lang="ko-KR" altLang="en-US" sz="1500" dirty="0"/>
              <a:t>일본 애니메이션이 부흥하기 시작한 </a:t>
            </a:r>
            <a:r>
              <a:rPr lang="en-US" altLang="ko-KR" sz="1500" dirty="0"/>
              <a:t>20</a:t>
            </a:r>
            <a:r>
              <a:rPr lang="ko-KR" altLang="en-US" sz="1500" dirty="0"/>
              <a:t>년 전에도 실제 배경이 된 장소에 여행을 가는    사람들도 있었지만 점점 대규모로 바뀜</a:t>
            </a:r>
            <a:endParaRPr lang="en-US" altLang="ko-KR" sz="1500" dirty="0"/>
          </a:p>
          <a:p>
            <a:r>
              <a:rPr lang="ko-KR" altLang="en-US" sz="1500" dirty="0"/>
              <a:t>각 지역에서도 애니메이션 팬 관광객들을 위한 시설 정비와 콘텐츠 개발 등 관광자원을  활성화 추세</a:t>
            </a:r>
          </a:p>
        </p:txBody>
      </p:sp>
    </p:spTree>
    <p:extLst>
      <p:ext uri="{BB962C8B-B14F-4D97-AF65-F5344CB8AC3E}">
        <p14:creationId xmlns:p14="http://schemas.microsoft.com/office/powerpoint/2010/main" val="382811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892F3EF3-DCFC-49FA-99A9-C4AD3C27E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>
              <a:buFont typeface="+mj-lt"/>
              <a:buAutoNum type="arabicParenR" startAt="3"/>
            </a:pPr>
            <a:r>
              <a:rPr lang="ko-KR" altLang="en-US" dirty="0"/>
              <a:t>애니메이션의 활용</a:t>
            </a:r>
            <a:r>
              <a:rPr lang="en-US" altLang="ko-KR" dirty="0"/>
              <a:t>: </a:t>
            </a:r>
            <a:r>
              <a:rPr lang="ko-KR" altLang="en-US" dirty="0"/>
              <a:t>경제 효과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AC3C008-25E3-4356-AF7F-46157B39B20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ko-KR" altLang="en-US" sz="1500" b="1" dirty="0"/>
              <a:t>관광지 개발</a:t>
            </a:r>
            <a:r>
              <a:rPr lang="en-US" altLang="ko-KR" sz="1500" b="1" dirty="0"/>
              <a:t>: </a:t>
            </a:r>
            <a:r>
              <a:rPr lang="ko-KR" altLang="en-US" sz="1500" b="1" dirty="0"/>
              <a:t>성지순례</a:t>
            </a:r>
          </a:p>
          <a:p>
            <a:r>
              <a:rPr lang="en-US" altLang="ko-KR" sz="1500" dirty="0"/>
              <a:t>Ex:</a:t>
            </a:r>
            <a:r>
              <a:rPr lang="ko-KR" altLang="en-US" sz="1500" dirty="0"/>
              <a:t> </a:t>
            </a:r>
            <a:r>
              <a:rPr lang="en-US" altLang="ko-KR" sz="1500" dirty="0"/>
              <a:t>2007</a:t>
            </a:r>
            <a:r>
              <a:rPr lang="ko-KR" altLang="en-US" sz="1500" dirty="0"/>
              <a:t>년에 방영 </a:t>
            </a:r>
            <a:r>
              <a:rPr lang="en-US" altLang="ko-KR" sz="1500" dirty="0"/>
              <a:t>tv</a:t>
            </a:r>
            <a:r>
              <a:rPr lang="ko-KR" altLang="en-US" sz="1500" dirty="0"/>
              <a:t>애니메이션 “</a:t>
            </a:r>
            <a:r>
              <a:rPr lang="ko-KR" altLang="en-US" sz="1500" dirty="0" err="1"/>
              <a:t>럭키스타”가</a:t>
            </a:r>
            <a:r>
              <a:rPr lang="ko-KR" altLang="en-US" sz="1500" dirty="0"/>
              <a:t> 큰 인기를 얻음</a:t>
            </a:r>
            <a:endParaRPr lang="en-US" altLang="ko-KR" sz="1500" dirty="0"/>
          </a:p>
          <a:p>
            <a:r>
              <a:rPr lang="ko-KR" altLang="en-US" sz="1500" dirty="0"/>
              <a:t> 그 배경이 된 사이타마현에는 많은 팬들이  방문</a:t>
            </a:r>
            <a:endParaRPr lang="en-US" altLang="ko-KR" sz="1500" dirty="0"/>
          </a:p>
          <a:p>
            <a:r>
              <a:rPr lang="ko-KR" altLang="en-US" sz="1500" dirty="0"/>
              <a:t>애니메이션을 활용 관광산업의 일환 새로운 비즈니스 기회를 얻음</a:t>
            </a:r>
            <a:r>
              <a:rPr lang="en-US" altLang="ko-KR" sz="1500" dirty="0"/>
              <a:t> </a:t>
            </a:r>
            <a:endParaRPr lang="ko-KR" altLang="en-US" sz="1500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D32FE7C9-9733-4C2B-868A-8B3361A695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7298" y="2575421"/>
            <a:ext cx="4132274" cy="309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91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theme/theme1.xml><?xml version="1.0" encoding="utf-8"?>
<a:theme xmlns:a="http://schemas.openxmlformats.org/drawingml/2006/main" name="창의적 그라데이션 ">
  <a:themeElements>
    <a:clrScheme name="Japan 1">
      <a:dk1>
        <a:srgbClr val="000000"/>
      </a:dk1>
      <a:lt1>
        <a:srgbClr val="FFFFFF"/>
      </a:lt1>
      <a:dk2>
        <a:srgbClr val="073A4B"/>
      </a:dk2>
      <a:lt2>
        <a:srgbClr val="E7E6E6"/>
      </a:lt2>
      <a:accent1>
        <a:srgbClr val="EE476E"/>
      </a:accent1>
      <a:accent2>
        <a:srgbClr val="E3B95A"/>
      </a:accent2>
      <a:accent3>
        <a:srgbClr val="07D69F"/>
      </a:accent3>
      <a:accent4>
        <a:srgbClr val="118AB1"/>
      </a:accent4>
      <a:accent5>
        <a:srgbClr val="073A4B"/>
      </a:accent5>
      <a:accent6>
        <a:srgbClr val="E7ECF2"/>
      </a:accent6>
      <a:hlink>
        <a:srgbClr val="E7456B"/>
      </a:hlink>
      <a:folHlink>
        <a:srgbClr val="F0C55F"/>
      </a:folHlink>
    </a:clrScheme>
    <a:fontScheme name="Japanese Template">
      <a:majorFont>
        <a:latin typeface="Meiryo UI"/>
        <a:ea typeface=""/>
        <a:cs typeface=""/>
      </a:majorFont>
      <a:minorFont>
        <a:latin typeface="Meiryo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01420_TF11176810" id="{92003175-AFFD-4F79-9585-AAC82676176E}" vid="{86F791FD-9DBF-499A-92ED-A4D7611EAA71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{5C657065-4EDD-4AF2-ADD9-78B466060348}tf11176810_win32</Template>
  <TotalTime>1003</TotalTime>
  <Words>1019</Words>
  <Application>Microsoft Office PowerPoint</Application>
  <PresentationFormat>와이드스크린</PresentationFormat>
  <Paragraphs>111</Paragraphs>
  <Slides>21</Slides>
  <Notes>4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6" baseType="lpstr">
      <vt:lpstr>Meiryo UI</vt:lpstr>
      <vt:lpstr>Malgun Gothic</vt:lpstr>
      <vt:lpstr>Arial</vt:lpstr>
      <vt:lpstr>Calibri</vt:lpstr>
      <vt:lpstr>창의적 그라데이션 </vt:lpstr>
      <vt:lpstr>일본 애니메이션</vt:lpstr>
      <vt:lpstr>목차</vt:lpstr>
      <vt:lpstr>1. 일본에니메이션 역사와 시대별 특징</vt:lpstr>
      <vt:lpstr>1. 일본에니메이션 역사와 시대별  특징</vt:lpstr>
      <vt:lpstr>1. 일본에니메이션 역사와 시대별 특징</vt:lpstr>
      <vt:lpstr>1. 일본에니메이션 역사와 시대별 특징</vt:lpstr>
      <vt:lpstr>2.일본애니메이션의 대표 작품 [지브리]</vt:lpstr>
      <vt:lpstr>3. 애니메이션의 활용: 경제 효과</vt:lpstr>
      <vt:lpstr>애니메이션의 활용: 경제 효과</vt:lpstr>
      <vt:lpstr>2) 상품 개발</vt:lpstr>
      <vt:lpstr>4. 애니메이션에 대한 인식</vt:lpstr>
      <vt:lpstr>4. 애니메이션에 대한 인식</vt:lpstr>
      <vt:lpstr>4. 애니메이션에 대한 인식</vt:lpstr>
      <vt:lpstr>5. 일본 애니메이션의 현재와 미래</vt:lpstr>
      <vt:lpstr>5. 일본 애니메이션의 현재와 미래</vt:lpstr>
      <vt:lpstr>5. 일본 애니메이션의 현재와 미래</vt:lpstr>
      <vt:lpstr>5. 일본 애니메이션의 현재와 미래</vt:lpstr>
      <vt:lpstr>5. 일본 애니메이션의 현재와 미래</vt:lpstr>
      <vt:lpstr>&lt;참고문헌 및 사이트&gt;</vt:lpstr>
      <vt:lpstr>&lt;참고문헌 및 사이트&gt;</vt:lpstr>
      <vt:lpstr>감사합니다.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 애니메이션</dc:title>
  <dc:creator>이 지수</dc:creator>
  <cp:lastModifiedBy>이 지수</cp:lastModifiedBy>
  <cp:revision>74</cp:revision>
  <dcterms:created xsi:type="dcterms:W3CDTF">2021-03-26T15:37:38Z</dcterms:created>
  <dcterms:modified xsi:type="dcterms:W3CDTF">2021-03-31T14:30:01Z</dcterms:modified>
</cp:coreProperties>
</file>