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4" r:id="rId3"/>
    <p:sldId id="269" r:id="rId4"/>
    <p:sldId id="285" r:id="rId5"/>
    <p:sldId id="265" r:id="rId6"/>
    <p:sldId id="291" r:id="rId7"/>
    <p:sldId id="292" r:id="rId8"/>
    <p:sldId id="293" r:id="rId9"/>
    <p:sldId id="294" r:id="rId10"/>
    <p:sldId id="266" r:id="rId11"/>
    <p:sldId id="271" r:id="rId12"/>
    <p:sldId id="288" r:id="rId13"/>
    <p:sldId id="272" r:id="rId14"/>
    <p:sldId id="273" r:id="rId15"/>
    <p:sldId id="274" r:id="rId16"/>
    <p:sldId id="275" r:id="rId17"/>
    <p:sldId id="276" r:id="rId18"/>
    <p:sldId id="289" r:id="rId19"/>
    <p:sldId id="290" r:id="rId20"/>
    <p:sldId id="282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C6514-647A-4DB4-9134-B6C3818EFFBA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3A57E-4944-4225-9AA0-F0AB109120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48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7054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1401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260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496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09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8912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45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366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711F6-E6B7-46D2-A802-380E4EAA5BFA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83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E733B0-52C3-4214-AEA0-CC42E0570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FC2A55C-D65F-4A27-9857-02087797D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7DABD8-8D4F-49B1-B94A-94A32398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DA9CE9-BF0F-4421-AB70-617C30F4A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A3536A-DB97-4A76-9E42-2249A11C8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935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287FB8-3C6C-4328-9434-8E9BA2D5F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26FD3AD-4EBC-4FE8-8055-6A51D7F8A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A28C23-8705-47AE-9690-4B49B258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409F2B-9FF1-445D-9BE2-D63BD652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9A2D470-CE07-4F5F-9AD6-409EBE03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803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AC91D07-393E-4FE0-89E4-67C75DA69C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36C1291-7D7E-4B92-A041-CCECE1795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7FD959-3518-424D-8ACD-241C5B9D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114D70-A4B5-47E2-BBE2-E906A2E1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A2F0CF-8ED2-4EE8-945B-2CEB4DC9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178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E4A4C2-79CD-468B-B338-A5F6FAB3B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588040-1EC1-41B3-9A6F-41E2F66F8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68BC17-114B-41AC-AD51-5F5C27422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1D898B-B84E-4E8A-973E-6D739331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1838CC-2D2A-4899-8EC4-EE9BAF3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05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9A1310-B880-4DD1-80DC-6843F57D9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960B4B-D2B4-4B72-A50D-FDBA772D7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84F5E5-1DDC-45C7-88B4-90615E7B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6CDEE1-A650-4063-BFCC-5E3F7503D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35478E-85B2-4950-B84E-2E053CE78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140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CCFE9F-59ED-4124-B845-65FFF328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E42387C-12B7-4187-A9DC-0E2584091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41981B2-DC07-4153-B2EA-D14383E53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D41BCE6-79DD-411D-928D-6D493F3B0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F29FFB5-92FA-4C8C-AC00-8A5DE83F1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65A416B-9934-469A-836E-4A67FDF7B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66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4255EF-E3D7-4017-BC0A-1A486D957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65A4B9-9CED-4690-B112-078ECEA1D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03DAC8A-9BB9-4071-B995-F685E27B7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C348E48-5FCE-4A92-A9B1-A17D0176E5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B780392-EAE5-4144-BFCE-43B87CA8EE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2A174D9-385B-4509-ADB8-5413C0C6B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18562A2-A280-4456-B9F3-188255D13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52FD3CF-D21B-4719-8B6C-5C94F502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75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54D07D-F9EC-4E6F-9E47-95432D968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9EE3BCC-8249-4674-AF75-1E58644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E944348-CCB7-43F0-99E8-63C2E470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74953D3-EBDB-4C5F-AB5A-3B387AB3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44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8434635-0E31-430F-A5EB-0D5E145C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2C43050-218D-46F3-BAC0-B261DC349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E216585-952E-48EF-AED6-B43365879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44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EC4ED7-0982-458D-B948-1FB34542B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1A1D2E-270A-48F8-8EF4-9C2CB6F97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865E33A-CF91-48A5-864F-6FBAF7C4B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9CFB61D-0EF3-42A4-B3FD-D26C3CC02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D98AF7C-C875-4AF1-9616-7137B1F3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7E3679-3FA0-4886-BAFE-E9220A22F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99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379F3E-AE0B-4921-B1D6-1F403331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1105BD1-0A94-45B2-A5DE-0125975A6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EB51FD0-DF90-4E57-B830-CA374BEF5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97CC49-0DC5-4D9C-8A9A-2B874E6AE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62E2C7-69BC-470C-B4BE-7DD23B3A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7D44C0A-D26C-470C-8D02-242D7B14F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019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4BA2C75-7711-41EA-90D0-EE4DBD9B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7DBB518-1971-4110-922C-BD3E65E61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CB56F8-F1D9-4E0D-B117-C118173AB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2734-3058-49D3-9A7B-48A66827AD7C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FD8143-BCBC-4526-B2CC-6656A9D46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EDB77A-E2E0-485E-A33C-44D157985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0317E-6FDD-4A18-8050-D56BA899C6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768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XWIVgzsRhs&amp;ab_channel=TRIPCHANNE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UWts6OM9vM&amp;ab_channel=%E3%82%AA%E3%83%B3%E3%83%A9%E3%82%A4%E3%83%B3%E3%81%95%E3%81%A3%E3%81%BD%E3%82%8D%E9%9B%AA%E3%81%BE%E3%81%A4%E3%82%8A%E5%85%AC%E5%BC%8F%E3%83%81%E3%83%A3%E3%83%B3%E3%83%8D%E3%83%AB%E3%80%90%E6%9C%AD%E5%B9%8C%E8%A6%B3%E5%85%89%E5%8D%94%E4%BC%9A%E3%83%81%E3%83%A3%E3%83%B3%E3%83%8D%E3%83%AB%E3%80%9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nIdc86v430&amp;ab_channel=%E3%82%AA%E3%83%B3%E3%83%A9%E3%82%A4%E3%83%B3%E3%81%95%E3%81%A3%E3%81%BD%E3%82%8D%E9%9B%AA%E3%81%BE%E3%81%A4%E3%82%8A%E5%85%AC%E5%BC%8F%E3%83%81%E3%83%A3%E3%83%B3%E3%83%8D%E3%83%AB%E3%80%90%E6%9C%AD%E5%B9%8C%E8%A6%B3%E5%85%89%E5%8D%94%E4%BC%9A%E3%83%81%E3%83%A3%E3%83%B3%E3%83%8D%E3%83%AB%E3%80%91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japan.com/ko/in-hokkaido/in-pref-hokkaido/in-sapporo_chitose/article-a1000230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abirai.net/sightseeing/column/0000250.aspx" TargetMode="External"/><Relationship Id="rId5" Type="http://schemas.openxmlformats.org/officeDocument/2006/relationships/hyperlink" Target="http://lilac.sapporo-fes.com/" TargetMode="External"/><Relationship Id="rId4" Type="http://schemas.openxmlformats.org/officeDocument/2006/relationships/hyperlink" Target="https://www.kr.jal.co.jp/krl/ko/guidetojapan/detail/?spot_code=sapporo_s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N3hvxT7HGo&amp;ab_channel=SapporoPR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66579" y="6118072"/>
            <a:ext cx="5044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21619123 </a:t>
            </a:r>
            <a:r>
              <a:rPr lang="ko-KR" altLang="en-US" sz="1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권기승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4132" y="1544617"/>
            <a:ext cx="10849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축제의 나라 일본</a:t>
            </a:r>
            <a:r>
              <a:rPr lang="en-US" altLang="ko-KR" sz="48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, </a:t>
            </a:r>
            <a:r>
              <a:rPr lang="ko-KR" altLang="en-US" sz="48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그 열기는 </a:t>
            </a:r>
            <a:r>
              <a:rPr lang="ko-KR" altLang="en-US" sz="48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rgbClr val="FF0000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사시사철</a:t>
            </a:r>
            <a:r>
              <a:rPr lang="ko-KR" altLang="en-US" sz="48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식지 않는다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6579" y="5733256"/>
            <a:ext cx="5044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일본문화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2D1915-7D0A-4706-AF62-76B09BFEFA7D}"/>
              </a:ext>
            </a:extLst>
          </p:cNvPr>
          <p:cNvSpPr txBox="1"/>
          <p:nvPr/>
        </p:nvSpPr>
        <p:spPr>
          <a:xfrm>
            <a:off x="3389253" y="2756926"/>
            <a:ext cx="539896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-</a:t>
            </a:r>
            <a:r>
              <a:rPr lang="ko-KR" altLang="en-US" sz="2667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홋카이도 삿포로를 중심으로 한 행사 탐방</a:t>
            </a:r>
            <a:r>
              <a:rPr lang="en-US" altLang="ko-KR" sz="2667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784586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77A5501-96A4-40DA-965C-5D59AF57E0CC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참고영상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F26CA04-74CC-4190-B2B8-8C87DEC57128}"/>
              </a:ext>
            </a:extLst>
          </p:cNvPr>
          <p:cNvSpPr/>
          <p:nvPr/>
        </p:nvSpPr>
        <p:spPr>
          <a:xfrm>
            <a:off x="2255573" y="2516899"/>
            <a:ext cx="9936427" cy="18242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r>
              <a:rPr lang="ja-JP" altLang="en-US" sz="2400" dirty="0">
                <a:latin typeface="+mj-lt"/>
                <a:ea typeface="a옛날사진관4" panose="02020600000000000000" pitchFamily="18" charset="-127"/>
                <a:hlinkClick r:id="rId3"/>
              </a:rPr>
              <a:t>札幌大通りビアガデン</a:t>
            </a:r>
            <a:endParaRPr lang="en-US" altLang="ko-KR" sz="2400" dirty="0">
              <a:latin typeface="+mj-lt"/>
              <a:ea typeface="a옛날사진관4" panose="02020600000000000000" pitchFamily="18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삿포로 </a:t>
            </a:r>
            <a:r>
              <a:rPr lang="ko-KR" altLang="en-US" sz="2400" dirty="0" err="1">
                <a:latin typeface="a옛날사진관4" panose="02020600000000000000" pitchFamily="18" charset="-127"/>
                <a:ea typeface="a옛날사진관4" panose="02020600000000000000" pitchFamily="18" charset="-127"/>
              </a:rPr>
              <a:t>오도리</a:t>
            </a: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 비어 가든</a:t>
            </a:r>
            <a:endParaRPr lang="en-US" altLang="ja-JP" sz="2400" dirty="0">
              <a:latin typeface="a옛날사진관4" panose="02020600000000000000" pitchFamily="18" charset="-127"/>
              <a:ea typeface="a옛날사진관4" panose="02020600000000000000" pitchFamily="18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CE2FEFF-B959-43C6-B13F-89AAAD591226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50C45B-CF94-42C8-82C8-8C025F62BC2D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EC844A-2304-40DF-89FE-CC15687181D7}"/>
              </a:ext>
            </a:extLst>
          </p:cNvPr>
          <p:cNvSpPr txBox="1"/>
          <p:nvPr/>
        </p:nvSpPr>
        <p:spPr>
          <a:xfrm>
            <a:off x="107525" y="3750297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</a:t>
            </a:r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삿포로 </a:t>
            </a:r>
            <a:r>
              <a:rPr lang="ko-KR" altLang="en-US" sz="12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오도리</a:t>
            </a:r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비어 가든</a:t>
            </a:r>
          </a:p>
        </p:txBody>
      </p:sp>
    </p:spTree>
    <p:extLst>
      <p:ext uri="{BB962C8B-B14F-4D97-AF65-F5344CB8AC3E}">
        <p14:creationId xmlns:p14="http://schemas.microsoft.com/office/powerpoint/2010/main" val="2355324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68C6F63-4C3F-4047-8AE9-479DE3385843}"/>
              </a:ext>
            </a:extLst>
          </p:cNvPr>
          <p:cNvSpPr txBox="1"/>
          <p:nvPr/>
        </p:nvSpPr>
        <p:spPr>
          <a:xfrm>
            <a:off x="2447595" y="260649"/>
            <a:ext cx="2784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삿포로 라일락 축제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8" name="그림 7" descr="나무, 실외, 꽃, 식물이(가) 표시된 사진&#10;&#10;자동 생성된 설명">
            <a:extLst>
              <a:ext uri="{FF2B5EF4-FFF2-40B4-BE49-F238E27FC236}">
                <a16:creationId xmlns:a16="http://schemas.microsoft.com/office/drawing/2014/main" id="{6CECC886-09B2-442E-88B9-8ACEEE0CD84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5841" y="1714500"/>
            <a:ext cx="4996721" cy="3429000"/>
          </a:xfrm>
          <a:prstGeom prst="rect">
            <a:avLst/>
          </a:prstGeom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12E4B2BF-78CD-40FE-AE61-FA35D3464C11}"/>
              </a:ext>
            </a:extLst>
          </p:cNvPr>
          <p:cNvSpPr/>
          <p:nvPr/>
        </p:nvSpPr>
        <p:spPr>
          <a:xfrm>
            <a:off x="3099811" y="5283903"/>
            <a:ext cx="8352928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일본 홋카이도 삿포로시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오도리공원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이시구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하류 공원에서 개최되는 행사이다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.</a:t>
            </a:r>
            <a:endParaRPr lang="ko-KR" altLang="en-US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D277B43-C5AA-483E-AB8B-67668CE08ACB}"/>
              </a:ext>
            </a:extLst>
          </p:cNvPr>
          <p:cNvSpPr/>
          <p:nvPr/>
        </p:nvSpPr>
        <p:spPr>
          <a:xfrm>
            <a:off x="2255573" y="2516899"/>
            <a:ext cx="9936427" cy="18242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r>
              <a:rPr lang="en-US" altLang="ja-JP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19</a:t>
            </a: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년 제 </a:t>
            </a:r>
            <a:r>
              <a:rPr lang="en-US" altLang="ko-KR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61</a:t>
            </a: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회에 연인원 약 </a:t>
            </a:r>
            <a:r>
              <a:rPr lang="en-US" altLang="ko-KR" sz="2400" dirty="0">
                <a:solidFill>
                  <a:srgbClr val="FF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70</a:t>
            </a:r>
            <a:r>
              <a:rPr lang="ko-KR" altLang="en-US" sz="2400" dirty="0">
                <a:solidFill>
                  <a:srgbClr val="FF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만 명</a:t>
            </a: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이 방문하는 성황을 이룸</a:t>
            </a:r>
            <a:endParaRPr lang="en-US" altLang="ja-JP" sz="2400" dirty="0">
              <a:latin typeface="a옛날사진관4" panose="02020600000000000000" pitchFamily="18" charset="-127"/>
              <a:ea typeface="a옛날사진관4" panose="02020600000000000000" pitchFamily="18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219CEA69-E616-4EE5-8993-8BF581ABC4A8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C52245-08DB-4908-B309-DA3A96AC92F8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524BE6-668E-4502-9BEF-54BDF6C9ABB8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라일락 축제</a:t>
            </a:r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a옛날사진관2" panose="02020600000000000000" pitchFamily="18" charset="-127"/>
              <a:ea typeface="a옛날사진관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452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D3EA8F8-2CDE-4A4F-9074-A7F591201FD6}"/>
              </a:ext>
            </a:extLst>
          </p:cNvPr>
          <p:cNvSpPr txBox="1"/>
          <p:nvPr/>
        </p:nvSpPr>
        <p:spPr>
          <a:xfrm>
            <a:off x="2447595" y="260649"/>
            <a:ext cx="15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역사</a:t>
            </a:r>
            <a:r>
              <a:rPr lang="en-US" altLang="ko-KR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(</a:t>
            </a:r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歴史</a:t>
            </a:r>
            <a:r>
              <a:rPr lang="en-US" altLang="ko-KR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)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C5224C3-8656-47F5-8C46-795422533CF6}"/>
              </a:ext>
            </a:extLst>
          </p:cNvPr>
          <p:cNvSpPr/>
          <p:nvPr/>
        </p:nvSpPr>
        <p:spPr>
          <a:xfrm>
            <a:off x="6352653" y="2061888"/>
            <a:ext cx="5119945" cy="334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라일락은 본래 홋카이도에 있던 나무가 아니었음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1890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년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호쿠세이학원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대학 설립자인 사라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클라라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스미스 여사가 고향 미국에서 삿포로 라일락을 반입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삿포로 라일락 축제는 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1959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년 시작됨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그 </a:t>
            </a:r>
            <a:r>
              <a:rPr lang="ko-KR" altLang="en-US" sz="14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다음 해부터 라일락은 </a:t>
            </a:r>
            <a:r>
              <a:rPr lang="ko-KR" altLang="en-US" sz="14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삿포로시를 대표하는 나무</a:t>
            </a:r>
            <a:r>
              <a:rPr lang="ko-KR" altLang="en-US" sz="14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로 지정됨</a:t>
            </a:r>
            <a:endParaRPr lang="en-US" altLang="ko-KR" sz="1467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467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pic>
        <p:nvPicPr>
          <p:cNvPr id="3" name="그림 2" descr="텍스트, 사람, 벽, 남자이(가) 표시된 사진&#10;&#10;자동 생성된 설명">
            <a:extLst>
              <a:ext uri="{FF2B5EF4-FFF2-40B4-BE49-F238E27FC236}">
                <a16:creationId xmlns:a16="http://schemas.microsoft.com/office/drawing/2014/main" id="{3272758A-CFFF-4875-AB6A-C18E9A3A81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5627" y="1505755"/>
            <a:ext cx="2936383" cy="3846491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995BE247-AA23-4EBA-A7E2-79B1B1418D0A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6CF36C-B181-4187-AB04-24DD95A30360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2CD98D-953B-49D0-82B4-77412F9CE332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라일락 축제</a:t>
            </a:r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a옛날사진관2" panose="02020600000000000000" pitchFamily="18" charset="-127"/>
              <a:ea typeface="a옛날사진관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454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A82681A-EB82-4250-9FC9-C16AB6E8606A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이모저모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7" name="그림 6" descr="사람, 텐트, 옥외설치물이(가) 표시된 사진&#10;&#10;자동 생성된 설명">
            <a:extLst>
              <a:ext uri="{FF2B5EF4-FFF2-40B4-BE49-F238E27FC236}">
                <a16:creationId xmlns:a16="http://schemas.microsoft.com/office/drawing/2014/main" id="{6C51D01F-BDB9-486C-BF68-2582C478A8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9669" y="987767"/>
            <a:ext cx="3341008" cy="2239284"/>
          </a:xfrm>
          <a:prstGeom prst="rect">
            <a:avLst/>
          </a:prstGeom>
        </p:spPr>
      </p:pic>
      <p:pic>
        <p:nvPicPr>
          <p:cNvPr id="19" name="그림 18" descr="사람, 사람들, 그룹, 군중이(가) 표시된 사진&#10;&#10;자동 생성된 설명">
            <a:extLst>
              <a:ext uri="{FF2B5EF4-FFF2-40B4-BE49-F238E27FC236}">
                <a16:creationId xmlns:a16="http://schemas.microsoft.com/office/drawing/2014/main" id="{895E47C3-BFCD-4A40-96EE-4B5D80A8090C}"/>
              </a:ext>
            </a:extLst>
          </p:cNvPr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9668" y="3797533"/>
            <a:ext cx="3340800" cy="2239284"/>
          </a:xfrm>
          <a:prstGeom prst="rect">
            <a:avLst/>
          </a:prstGeom>
        </p:spPr>
      </p:pic>
      <p:pic>
        <p:nvPicPr>
          <p:cNvPr id="21" name="그림 20" descr="사람, 실외, 군중이(가) 표시된 사진&#10;&#10;자동 생성된 설명">
            <a:extLst>
              <a:ext uri="{FF2B5EF4-FFF2-40B4-BE49-F238E27FC236}">
                <a16:creationId xmlns:a16="http://schemas.microsoft.com/office/drawing/2014/main" id="{790A830A-B7D5-4F51-B155-2A8D75A279CC}"/>
              </a:ext>
            </a:extLst>
          </p:cNvPr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0837" y="3797532"/>
            <a:ext cx="3340800" cy="2241600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3DCAFCBF-71ED-4174-9DBC-E3E0A904DF5B}"/>
              </a:ext>
            </a:extLst>
          </p:cNvPr>
          <p:cNvSpPr/>
          <p:nvPr/>
        </p:nvSpPr>
        <p:spPr>
          <a:xfrm>
            <a:off x="3662281" y="3170853"/>
            <a:ext cx="2255575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차를 끓여 마시는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다회</a:t>
            </a:r>
            <a:endParaRPr lang="ko-KR" altLang="en-US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CD0360F3-897B-4609-B8EC-8277CD071F8C}"/>
              </a:ext>
            </a:extLst>
          </p:cNvPr>
          <p:cNvSpPr/>
          <p:nvPr/>
        </p:nvSpPr>
        <p:spPr>
          <a:xfrm>
            <a:off x="8681298" y="3168521"/>
            <a:ext cx="1811828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라일락 와인 가든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BDA175F2-D191-4CC8-B7A7-E58B20F736D8}"/>
              </a:ext>
            </a:extLst>
          </p:cNvPr>
          <p:cNvSpPr/>
          <p:nvPr/>
        </p:nvSpPr>
        <p:spPr>
          <a:xfrm>
            <a:off x="8345261" y="6051988"/>
            <a:ext cx="2451953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라일락 묘목 증정 이벤트</a:t>
            </a:r>
          </a:p>
        </p:txBody>
      </p:sp>
      <p:pic>
        <p:nvPicPr>
          <p:cNvPr id="26" name="그림 25" descr="사람, 실내, 사람들, 여러개이(가) 표시된 사진&#10;&#10;자동 생성된 설명">
            <a:extLst>
              <a:ext uri="{FF2B5EF4-FFF2-40B4-BE49-F238E27FC236}">
                <a16:creationId xmlns:a16="http://schemas.microsoft.com/office/drawing/2014/main" id="{D4548200-EB22-47BC-9BAF-68D26BF9BE5B}"/>
              </a:ext>
            </a:extLst>
          </p:cNvPr>
          <p:cNvPicPr>
            <a:picLocks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0837" y="980787"/>
            <a:ext cx="3340800" cy="2241600"/>
          </a:xfrm>
          <a:prstGeom prst="rect">
            <a:avLst/>
          </a:prstGeom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id="{61DFA935-BC89-4D4F-9CDD-4326EC78A8B8}"/>
              </a:ext>
            </a:extLst>
          </p:cNvPr>
          <p:cNvSpPr/>
          <p:nvPr/>
        </p:nvSpPr>
        <p:spPr>
          <a:xfrm>
            <a:off x="4013847" y="6051988"/>
            <a:ext cx="1552439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라일락 음악제</a:t>
            </a:r>
            <a:endParaRPr lang="ko-KR" altLang="en-US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A55345CB-359C-4A6B-8F75-4CAC7521C802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9170A1-92BC-4EFD-AA08-13AEB02C209B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10D5F50-8A16-4924-AFAA-CCC4C13F0111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라일락 축제</a:t>
            </a:r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a옛날사진관2" panose="02020600000000000000" pitchFamily="18" charset="-127"/>
              <a:ea typeface="a옛날사진관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087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>
            <a:extLst>
              <a:ext uri="{FF2B5EF4-FFF2-40B4-BE49-F238E27FC236}">
                <a16:creationId xmlns:a16="http://schemas.microsoft.com/office/drawing/2014/main" id="{FD606E55-D67C-4D79-B8EF-C3CEF21ED895}"/>
              </a:ext>
            </a:extLst>
          </p:cNvPr>
          <p:cNvSpPr/>
          <p:nvPr/>
        </p:nvSpPr>
        <p:spPr>
          <a:xfrm>
            <a:off x="2255573" y="2516899"/>
            <a:ext cx="9936427" cy="18242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r>
              <a:rPr lang="ja-JP" altLang="en-US" sz="2400" dirty="0">
                <a:hlinkClick r:id="rId3"/>
              </a:rPr>
              <a:t>第</a:t>
            </a:r>
            <a:r>
              <a:rPr lang="en-US" altLang="ja-JP" sz="2400" dirty="0">
                <a:hlinkClick r:id="rId3"/>
              </a:rPr>
              <a:t>61</a:t>
            </a:r>
            <a:r>
              <a:rPr lang="ja-JP" altLang="en-US" sz="2400" dirty="0">
                <a:hlinkClick r:id="rId3"/>
              </a:rPr>
              <a:t>回 （</a:t>
            </a:r>
            <a:r>
              <a:rPr lang="en-US" altLang="ja-JP" sz="2400" dirty="0">
                <a:hlinkClick r:id="rId3"/>
              </a:rPr>
              <a:t>2019</a:t>
            </a:r>
            <a:r>
              <a:rPr lang="ja-JP" altLang="en-US" sz="2400" dirty="0">
                <a:hlinkClick r:id="rId3"/>
              </a:rPr>
              <a:t>年）さっぽろライラックまつり</a:t>
            </a:r>
            <a:endParaRPr lang="ja-JP" altLang="en-US" sz="2400" dirty="0"/>
          </a:p>
          <a:p>
            <a:pPr algn="ctr" fontAlgn="base">
              <a:lnSpc>
                <a:spcPct val="150000"/>
              </a:lnSpc>
            </a:pP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제 </a:t>
            </a:r>
            <a:r>
              <a:rPr lang="en-US" altLang="ko-KR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61</a:t>
            </a: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회 삿포로 라일락 축제</a:t>
            </a:r>
            <a:endParaRPr lang="en-US" altLang="ja-JP" sz="2400" dirty="0">
              <a:latin typeface="a옛날사진관4" panose="02020600000000000000" pitchFamily="18" charset="-127"/>
              <a:ea typeface="a옛날사진관4" panose="02020600000000000000" pitchFamily="18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41669E-C367-44E5-8E1D-C56B5F2017D4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참고영상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D4F578F-1C07-4965-91ED-82124870E0DB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7CFB9F-0F9F-4E64-AB64-CC3078F05901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20C027-0324-4F90-B6A8-E1E4986D00B0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라일락 축제</a:t>
            </a:r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a옛날사진관2" panose="02020600000000000000" pitchFamily="18" charset="-127"/>
              <a:ea typeface="a옛날사진관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8546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184560B7-7087-4328-9EF0-A8E8240E12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5787" y="1287112"/>
            <a:ext cx="6003408" cy="37740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A625147-155D-4FF0-80B0-CE1E2F3AF4D6}"/>
              </a:ext>
            </a:extLst>
          </p:cNvPr>
          <p:cNvSpPr txBox="1"/>
          <p:nvPr/>
        </p:nvSpPr>
        <p:spPr>
          <a:xfrm>
            <a:off x="2447595" y="260649"/>
            <a:ext cx="3072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삿포로 </a:t>
            </a:r>
            <a:r>
              <a:rPr lang="ko-KR" altLang="en-US" sz="2400" b="1" kern="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오텀</a:t>
            </a:r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 페스티벌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523F6B5-557E-4CEE-8FD4-DEAF7BFE3BE9}"/>
              </a:ext>
            </a:extLst>
          </p:cNvPr>
          <p:cNvSpPr/>
          <p:nvPr/>
        </p:nvSpPr>
        <p:spPr>
          <a:xfrm>
            <a:off x="3099811" y="5253203"/>
            <a:ext cx="8352928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9~10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월 상순에 개최되는 삿포로의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현지음식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제품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특산품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을 맛볼 수 있는 이벤트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0530A16-BC76-4F73-A98A-F281342400AE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939F8D-712B-4A91-9E33-2D350112EE96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737361-59B4-4351-998E-F2E956EA712D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</a:t>
            </a:r>
            <a:r>
              <a:rPr lang="ko-KR" altLang="en-US" sz="1333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오텀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페스티벌</a:t>
            </a:r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a옛날사진관2" panose="02020600000000000000" pitchFamily="18" charset="-127"/>
              <a:ea typeface="a옛날사진관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810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7BA78D-DB17-443D-9581-2CAA8ED545F7}"/>
              </a:ext>
            </a:extLst>
          </p:cNvPr>
          <p:cNvSpPr txBox="1"/>
          <p:nvPr/>
        </p:nvSpPr>
        <p:spPr>
          <a:xfrm>
            <a:off x="2447595" y="260649"/>
            <a:ext cx="15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역사</a:t>
            </a:r>
            <a:r>
              <a:rPr lang="en-US" altLang="ko-KR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(</a:t>
            </a:r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歴史</a:t>
            </a:r>
            <a:r>
              <a:rPr lang="en-US" altLang="ko-KR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)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F6CA520-0599-40D3-89C9-15106D69DF05}"/>
              </a:ext>
            </a:extLst>
          </p:cNvPr>
          <p:cNvSpPr/>
          <p:nvPr/>
        </p:nvSpPr>
        <p:spPr>
          <a:xfrm>
            <a:off x="4350988" y="4063822"/>
            <a:ext cx="5534541" cy="226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2008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년도에 처음 개최됨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삿포로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여름 축제와 삿포로 화이트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일루미네이션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동안 축제가 개최되지 않는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공백 기간을 채우기 위해 개최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됨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지역 특산물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음식 등 지역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활성화를 목표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로 함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pic>
        <p:nvPicPr>
          <p:cNvPr id="11" name="그림 10" descr="텍스트, 간식용음식이(가) 표시된 사진&#10;&#10;자동 생성된 설명">
            <a:extLst>
              <a:ext uri="{FF2B5EF4-FFF2-40B4-BE49-F238E27FC236}">
                <a16:creationId xmlns:a16="http://schemas.microsoft.com/office/drawing/2014/main" id="{C65E7AB0-1403-430F-BF3F-A4F68D9455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0989" y="1276841"/>
            <a:ext cx="5221743" cy="2473457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24C6E48F-4777-4282-B0EE-E108B6B81162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72D07-DB7E-4EBD-A389-59DE7500555B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361102-7D45-4382-9E0C-DBCAA84A4B8A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</a:t>
            </a:r>
            <a:r>
              <a:rPr lang="ko-KR" altLang="en-US" sz="1333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오텀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페스티벌</a:t>
            </a:r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a옛날사진관2" panose="02020600000000000000" pitchFamily="18" charset="-127"/>
              <a:ea typeface="a옛날사진관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483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BC9497D-1115-4AF5-B355-5178322320B0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이모저모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12" name="그림 11" descr="테이블, 병, 와인, 음식이(가) 표시된 사진&#10;&#10;자동 생성된 설명">
            <a:extLst>
              <a:ext uri="{FF2B5EF4-FFF2-40B4-BE49-F238E27FC236}">
                <a16:creationId xmlns:a16="http://schemas.microsoft.com/office/drawing/2014/main" id="{3F1AB7F0-6065-4D66-BF47-255EE495F102}"/>
              </a:ext>
            </a:extLst>
          </p:cNvPr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6160" y="1088449"/>
            <a:ext cx="3552395" cy="2383575"/>
          </a:xfrm>
          <a:prstGeom prst="rect">
            <a:avLst/>
          </a:prstGeom>
        </p:spPr>
      </p:pic>
      <p:pic>
        <p:nvPicPr>
          <p:cNvPr id="14" name="그림 13" descr="실내, 진드기, 그릴, 식사이(가) 표시된 사진&#10;&#10;자동 생성된 설명">
            <a:extLst>
              <a:ext uri="{FF2B5EF4-FFF2-40B4-BE49-F238E27FC236}">
                <a16:creationId xmlns:a16="http://schemas.microsoft.com/office/drawing/2014/main" id="{192A6DB7-6B47-470E-BED2-108D2A13D9E1}"/>
              </a:ext>
            </a:extLst>
          </p:cNvPr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693" y="3909053"/>
            <a:ext cx="3552393" cy="2383575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EF0B71F3-D5A2-45F3-8841-068C005FC5A4}"/>
              </a:ext>
            </a:extLst>
          </p:cNvPr>
          <p:cNvSpPr/>
          <p:nvPr/>
        </p:nvSpPr>
        <p:spPr>
          <a:xfrm>
            <a:off x="7536159" y="4037581"/>
            <a:ext cx="4128460" cy="226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삿포로 특산품인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양고기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해산물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와인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등 다양한 음식을 즐길 수 있음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삿포로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오도리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홋카이도 시장에서 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지역 특산품 판매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solidFill>
                <a:srgbClr val="FF0000"/>
              </a:solidFill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pic>
        <p:nvPicPr>
          <p:cNvPr id="17" name="그림 16" descr="음식, 테이블, 플레이트, 식사이(가) 표시된 사진&#10;&#10;자동 생성된 설명">
            <a:extLst>
              <a:ext uri="{FF2B5EF4-FFF2-40B4-BE49-F238E27FC236}">
                <a16:creationId xmlns:a16="http://schemas.microsoft.com/office/drawing/2014/main" id="{9D21B01F-2D46-418F-9ADF-13747E084DA4}"/>
              </a:ext>
            </a:extLst>
          </p:cNvPr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6561" y="1083764"/>
            <a:ext cx="3552000" cy="2385600"/>
          </a:xfrm>
          <a:prstGeom prst="rect">
            <a:avLst/>
          </a:prstGeom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BF03468F-E435-4753-BC8A-4393F774206C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770F2D-661F-44B3-BDD5-0F68CEFA3350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F325E32-0195-40B3-9DB0-B95015E0F652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</a:t>
            </a:r>
            <a:r>
              <a:rPr lang="ko-KR" altLang="en-US" sz="1333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오텀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페스티벌</a:t>
            </a:r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a옛날사진관2" panose="02020600000000000000" pitchFamily="18" charset="-127"/>
              <a:ea typeface="a옛날사진관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367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3D0001-37B5-4BB1-A861-B3FB294EBC09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참고영상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89FCC98B-9D78-4FDF-99AF-DE036EED6CC8}"/>
              </a:ext>
            </a:extLst>
          </p:cNvPr>
          <p:cNvSpPr/>
          <p:nvPr/>
        </p:nvSpPr>
        <p:spPr>
          <a:xfrm>
            <a:off x="2255573" y="2516899"/>
            <a:ext cx="9936427" cy="18242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hlinkClick r:id="rId3"/>
              </a:rPr>
              <a:t>さっぽろオータムフェスト</a:t>
            </a:r>
            <a:r>
              <a:rPr lang="en-US" altLang="ja-JP" sz="2400" dirty="0">
                <a:hlinkClick r:id="rId3"/>
              </a:rPr>
              <a:t>2018</a:t>
            </a:r>
            <a:endParaRPr lang="en-US" altLang="ko-KR" sz="2400" dirty="0">
              <a:latin typeface="a옛날사진관4" panose="02020600000000000000" pitchFamily="18" charset="-127"/>
              <a:ea typeface="a옛날사진관4" panose="02020600000000000000" pitchFamily="18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삿포로 </a:t>
            </a:r>
            <a:r>
              <a:rPr lang="ko-KR" altLang="en-US" sz="2400" dirty="0" err="1">
                <a:latin typeface="a옛날사진관4" panose="02020600000000000000" pitchFamily="18" charset="-127"/>
                <a:ea typeface="a옛날사진관4" panose="02020600000000000000" pitchFamily="18" charset="-127"/>
              </a:rPr>
              <a:t>오텀</a:t>
            </a: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 페스티벌 </a:t>
            </a:r>
            <a:r>
              <a:rPr lang="en-US" altLang="ko-KR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2018 </a:t>
            </a: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소개 영상</a:t>
            </a:r>
            <a:endParaRPr lang="en-US" altLang="ja-JP" sz="2400" dirty="0">
              <a:latin typeface="a옛날사진관4" panose="02020600000000000000" pitchFamily="18" charset="-127"/>
              <a:ea typeface="a옛날사진관4" panose="02020600000000000000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FE146AD-E750-4049-9B06-64D0B75B99B2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574759-013E-4CE8-A70B-9E715CAB7C99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3A741D-AD78-408B-8BE2-30C04372D908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</a:t>
            </a:r>
            <a:r>
              <a:rPr lang="ko-KR" altLang="en-US" sz="1333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오텀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페스티벌</a:t>
            </a:r>
            <a:endParaRPr lang="ko-KR" altLang="en-US" sz="12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a옛날사진관2" panose="02020600000000000000" pitchFamily="18" charset="-127"/>
              <a:ea typeface="a옛날사진관2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1897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04D0928-8181-49FC-AE4F-1902D7BAAF7D}"/>
              </a:ext>
            </a:extLst>
          </p:cNvPr>
          <p:cNvSpPr txBox="1"/>
          <p:nvPr/>
        </p:nvSpPr>
        <p:spPr>
          <a:xfrm>
            <a:off x="2543605" y="248260"/>
            <a:ext cx="1824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참고자료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AFA794-5CC4-4615-8C89-9376F3E288B5}"/>
              </a:ext>
            </a:extLst>
          </p:cNvPr>
          <p:cNvSpPr txBox="1"/>
          <p:nvPr/>
        </p:nvSpPr>
        <p:spPr>
          <a:xfrm>
            <a:off x="2508568" y="1029163"/>
            <a:ext cx="9313035" cy="4976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Tx/>
              <a:buChar char="-"/>
            </a:pPr>
            <a:r>
              <a:rPr lang="en-US" altLang="ko-KR" sz="1867" kern="0" dirty="0">
                <a:solidFill>
                  <a:schemeClr val="bg1">
                    <a:lumMod val="50000"/>
                  </a:schemeClr>
                </a:solidFill>
              </a:rPr>
              <a:t>LIVE JAPAN, </a:t>
            </a:r>
            <a:r>
              <a:rPr lang="en-US" altLang="ko-KR" sz="1867" kern="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https://livejapan.com/ko/in-hokkaido/in-pref-hokkaido/in-sapporo_chitose/article-a1000230/</a:t>
            </a:r>
            <a:endParaRPr lang="en-US" altLang="ko-KR" sz="1867" kern="0" dirty="0">
              <a:solidFill>
                <a:schemeClr val="bg1">
                  <a:lumMod val="50000"/>
                </a:schemeClr>
              </a:solidFill>
            </a:endParaRP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“さっぽろ雪まつり”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JAPAN AIRLINES, 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https://www.kr.jal.co.jp/krl/ko/guidetojapan/detail/?spot_code=sapporo_sf</a:t>
            </a:r>
            <a:endParaRPr lang="en-US" altLang="ja-JP" sz="1867" kern="0" dirty="0">
              <a:solidFill>
                <a:schemeClr val="bg1">
                  <a:lumMod val="50000"/>
                </a:schemeClr>
              </a:solidFill>
            </a:endParaRP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“さっぽろ雪まつり”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Wikipedia, https://ja.wikipedia.org/wiki/</a:t>
            </a: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さっぽろ雪まつり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#</a:t>
            </a: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雪まつりの始まり</a:t>
            </a:r>
            <a:endParaRPr lang="en-US" altLang="ja-JP" sz="1867" kern="0" dirty="0">
              <a:solidFill>
                <a:schemeClr val="bg1">
                  <a:lumMod val="50000"/>
                </a:schemeClr>
              </a:solidFill>
            </a:endParaRP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サッポロビール園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https://www.sapporo-bier-garten.jp/ </a:t>
            </a: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“さっぽろライラックまつり”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  <a:hlinkClick r:id="rId5"/>
              </a:rPr>
              <a:t>http://lilac.sapporo-fes.com/</a:t>
            </a:r>
            <a:endParaRPr lang="en-US" altLang="ja-JP" sz="1867" kern="0" dirty="0">
              <a:solidFill>
                <a:schemeClr val="bg1">
                  <a:lumMod val="50000"/>
                </a:schemeClr>
              </a:solidFill>
            </a:endParaRP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“さっぽろライラックまつり”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Wikipedia, https://ja.wikipedia.org/wiki/</a:t>
            </a: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さっぽろライラックまつり </a:t>
            </a:r>
            <a:endParaRPr lang="en-US" altLang="ja-JP" sz="1867" kern="0" dirty="0">
              <a:solidFill>
                <a:schemeClr val="bg1">
                  <a:lumMod val="50000"/>
                </a:schemeClr>
              </a:solidFill>
            </a:endParaRP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“札幌に初夏の訪れをつげるお祭り”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札幌観光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https://tripnote.jp/sapporo/place-sapporo-lilac-matsuri </a:t>
            </a: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“さっぽろオータムフェスト”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Wikipedia, https://ja.wikipedia.org/wiki/</a:t>
            </a: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さっぽろオータムフェスト</a:t>
            </a:r>
            <a:endParaRPr lang="en-US" altLang="ja-JP" sz="1867" kern="0" dirty="0">
              <a:solidFill>
                <a:schemeClr val="bg1">
                  <a:lumMod val="50000"/>
                </a:schemeClr>
              </a:solidFill>
            </a:endParaRP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“さっぽろオータムフェスト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2020”, </a:t>
            </a: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たびらい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  <a:hlinkClick r:id="rId6"/>
              </a:rPr>
              <a:t>https://www.tabirai.net/sightseeing/column/0000250.aspx</a:t>
            </a:r>
            <a:endParaRPr lang="en-US" altLang="ja-JP" sz="1867" kern="0" dirty="0">
              <a:solidFill>
                <a:schemeClr val="bg1">
                  <a:lumMod val="50000"/>
                </a:schemeClr>
              </a:solidFill>
            </a:endParaRPr>
          </a:p>
          <a:p>
            <a:pPr marL="380990" indent="-380990">
              <a:buFontTx/>
              <a:buChar char="-"/>
            </a:pPr>
            <a:r>
              <a:rPr lang="ja-JP" altLang="en-US" sz="1867" kern="0" dirty="0">
                <a:solidFill>
                  <a:schemeClr val="bg1">
                    <a:lumMod val="50000"/>
                  </a:schemeClr>
                </a:solidFill>
              </a:rPr>
              <a:t>さっぽろオータムフェスト 公式ホームページ</a:t>
            </a:r>
            <a:r>
              <a:rPr lang="en-US" altLang="ja-JP" sz="1867" kern="0" dirty="0">
                <a:solidFill>
                  <a:schemeClr val="bg1">
                    <a:lumMod val="50000"/>
                  </a:schemeClr>
                </a:solidFill>
              </a:rPr>
              <a:t>, www.sapporo-autumnfest.jp </a:t>
            </a:r>
            <a:endParaRPr lang="ko-KR" altLang="en-US" sz="1867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8A85647-03CB-4FC4-AA17-681C945BD650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362B6D-7202-441E-9A6F-63DBE756DC68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</p:spTree>
    <p:extLst>
      <p:ext uri="{BB962C8B-B14F-4D97-AF65-F5344CB8AC3E}">
        <p14:creationId xmlns:p14="http://schemas.microsoft.com/office/powerpoint/2010/main" val="1269103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339" y="644691"/>
            <a:ext cx="50443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목차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7632172" y="3428998"/>
            <a:ext cx="3419257" cy="2005691"/>
            <a:chOff x="5652120" y="2108855"/>
            <a:chExt cx="2306464" cy="1352942"/>
          </a:xfrm>
        </p:grpSpPr>
        <p:grpSp>
          <p:nvGrpSpPr>
            <p:cNvPr id="2" name="그룹 1"/>
            <p:cNvGrpSpPr/>
            <p:nvPr/>
          </p:nvGrpSpPr>
          <p:grpSpPr>
            <a:xfrm>
              <a:off x="5652120" y="2108855"/>
              <a:ext cx="2306464" cy="1003935"/>
              <a:chOff x="5498916" y="1217202"/>
              <a:chExt cx="2306464" cy="1003935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5498916" y="1577242"/>
                <a:ext cx="2304256" cy="269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00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옛날사진관2" panose="02020600000000000000" pitchFamily="18" charset="-127"/>
                    <a:ea typeface="a옛날사진관2" panose="02020600000000000000" pitchFamily="18" charset="-127"/>
                  </a:rPr>
                  <a:t># </a:t>
                </a:r>
                <a:r>
                  <a:rPr lang="ko-KR" altLang="en-US" sz="200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옛날사진관2" panose="02020600000000000000" pitchFamily="18" charset="-127"/>
                    <a:ea typeface="a옛날사진관2" panose="02020600000000000000" pitchFamily="18" charset="-127"/>
                  </a:rPr>
                  <a:t>삿포로 </a:t>
                </a:r>
                <a:r>
                  <a:rPr lang="ko-KR" altLang="en-US" sz="200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옛날사진관2" panose="02020600000000000000" pitchFamily="18" charset="-127"/>
                    <a:ea typeface="a옛날사진관2" panose="02020600000000000000" pitchFamily="18" charset="-127"/>
                  </a:rPr>
                  <a:t>오도리</a:t>
                </a:r>
                <a:r>
                  <a:rPr lang="ko-KR" altLang="en-US" sz="200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옛날사진관2" panose="02020600000000000000" pitchFamily="18" charset="-127"/>
                    <a:ea typeface="a옛날사진관2" panose="02020600000000000000" pitchFamily="18" charset="-127"/>
                  </a:rPr>
                  <a:t> 비어 가든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498916" y="1951242"/>
                <a:ext cx="2304256" cy="269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00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옛날사진관2" panose="02020600000000000000" pitchFamily="18" charset="-127"/>
                    <a:ea typeface="a옛날사진관2" panose="02020600000000000000" pitchFamily="18" charset="-127"/>
                  </a:rPr>
                  <a:t># </a:t>
                </a:r>
                <a:r>
                  <a:rPr lang="ko-KR" altLang="en-US" sz="200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옛날사진관2" panose="02020600000000000000" pitchFamily="18" charset="-127"/>
                    <a:ea typeface="a옛날사진관2" panose="02020600000000000000" pitchFamily="18" charset="-127"/>
                  </a:rPr>
                  <a:t>삿포로 라일락 축제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501124" y="1217202"/>
                <a:ext cx="2304256" cy="269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00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옛날사진관2" panose="02020600000000000000" pitchFamily="18" charset="-127"/>
                    <a:ea typeface="a옛날사진관2" panose="02020600000000000000" pitchFamily="18" charset="-127"/>
                  </a:rPr>
                  <a:t># </a:t>
                </a:r>
                <a:r>
                  <a:rPr lang="ko-KR" altLang="en-US" sz="200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옛날사진관2" panose="02020600000000000000" pitchFamily="18" charset="-127"/>
                    <a:ea typeface="a옛날사진관2" panose="02020600000000000000" pitchFamily="18" charset="-127"/>
                  </a:rPr>
                  <a:t>삿포로 눈 축제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652120" y="3191902"/>
              <a:ext cx="2304256" cy="269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a옛날사진관2" panose="02020600000000000000" pitchFamily="18" charset="-127"/>
                  <a:ea typeface="a옛날사진관2" panose="02020600000000000000" pitchFamily="18" charset="-127"/>
                </a:rPr>
                <a:t># </a:t>
              </a:r>
              <a:r>
                <a:rPr lang="ko-KR" altLang="en-US" sz="20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a옛날사진관2" panose="02020600000000000000" pitchFamily="18" charset="-127"/>
                  <a:ea typeface="a옛날사진관2" panose="02020600000000000000" pitchFamily="18" charset="-127"/>
                </a:rPr>
                <a:t>삿포로 </a:t>
              </a:r>
              <a:r>
                <a:rPr lang="ko-KR" altLang="en-US" sz="200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a옛날사진관2" panose="02020600000000000000" pitchFamily="18" charset="-127"/>
                  <a:ea typeface="a옛날사진관2" panose="02020600000000000000" pitchFamily="18" charset="-127"/>
                </a:rPr>
                <a:t>오텀</a:t>
              </a:r>
              <a:r>
                <a:rPr lang="ko-KR" altLang="en-US" sz="20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a옛날사진관2" panose="02020600000000000000" pitchFamily="18" charset="-127"/>
                  <a:ea typeface="a옛날사진관2" panose="02020600000000000000" pitchFamily="18" charset="-127"/>
                </a:rPr>
                <a:t> 페스티벌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4380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7589" y="1254045"/>
            <a:ext cx="5886851" cy="4195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3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Thank You </a:t>
            </a:r>
            <a:endParaRPr lang="ko-KR" altLang="en-US" sz="13333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745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3099811" y="5203106"/>
            <a:ext cx="8352928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일본 홋카이도 삿포로시에서 매년 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2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월 초에 열리는 겨울 축제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.</a:t>
            </a:r>
            <a:endParaRPr lang="ko-KR" altLang="en-US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CEDD7AC-BBD4-4811-B3C1-1F032FB52C80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081B6F-CB96-4995-88EB-B086CED3E039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5ACF39-50CD-41EC-86A2-1FD66E1BE947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눈 축제</a:t>
            </a:r>
          </a:p>
        </p:txBody>
      </p:sp>
      <p:pic>
        <p:nvPicPr>
          <p:cNvPr id="7" name="그림 6" descr="실외, 하늘, 건물, 청사이(가) 표시된 사진&#10;&#10;자동 생성된 설명">
            <a:extLst>
              <a:ext uri="{FF2B5EF4-FFF2-40B4-BE49-F238E27FC236}">
                <a16:creationId xmlns:a16="http://schemas.microsoft.com/office/drawing/2014/main" id="{BCA581E5-EC5C-4799-BBCC-4A2CC176408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9829" y="1220755"/>
            <a:ext cx="5432891" cy="3621021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FC9A4525-0C8C-4799-B084-06D549DCB5C9}"/>
              </a:ext>
            </a:extLst>
          </p:cNvPr>
          <p:cNvSpPr/>
          <p:nvPr/>
        </p:nvSpPr>
        <p:spPr>
          <a:xfrm>
            <a:off x="2255573" y="2516899"/>
            <a:ext cx="9936427" cy="18242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r>
              <a:rPr lang="ko-KR" altLang="en-US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특히</a:t>
            </a:r>
            <a:r>
              <a:rPr lang="en-US" altLang="ko-KR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, 2019</a:t>
            </a:r>
            <a:r>
              <a:rPr lang="ko-KR" altLang="en-US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년에는 방문객 수가 약 </a:t>
            </a:r>
            <a:r>
              <a:rPr lang="en-US" altLang="ko-KR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273</a:t>
            </a:r>
            <a:r>
              <a:rPr lang="ko-KR" altLang="en-US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만 명</a:t>
            </a:r>
            <a:r>
              <a:rPr lang="ko-KR" altLang="en-US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을 기록함</a:t>
            </a:r>
            <a:r>
              <a:rPr lang="en-US" altLang="ko-KR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.</a:t>
            </a:r>
            <a:endParaRPr lang="ko-KR" altLang="en-US" sz="2667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9A68CB-36DA-4D9A-B07D-D9F7B834E45B}"/>
              </a:ext>
            </a:extLst>
          </p:cNvPr>
          <p:cNvSpPr txBox="1"/>
          <p:nvPr/>
        </p:nvSpPr>
        <p:spPr>
          <a:xfrm>
            <a:off x="2447595" y="260649"/>
            <a:ext cx="2255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삿포로 눈 축제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57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눈 축제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961861" y="2278354"/>
            <a:ext cx="5119945" cy="263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제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2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차 세계 대전 직후인 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1950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년 처음 개최</a:t>
            </a: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오도리공원은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원래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시민들이 눈을 버리러 오는 곳이었음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삿포로의 중고등학생이 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6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개의 눈 조각을 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오도리공원에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만든 것을 계기로 시작됨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ko-KR" altLang="en-US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1E5E45C-F4ED-45CA-80C3-1B86C817A8B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47595" y="1914302"/>
            <a:ext cx="4322244" cy="30293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DDA1E9-BFA4-4AE6-9651-DB690818F8DB}"/>
              </a:ext>
            </a:extLst>
          </p:cNvPr>
          <p:cNvSpPr txBox="1"/>
          <p:nvPr/>
        </p:nvSpPr>
        <p:spPr>
          <a:xfrm>
            <a:off x="2447595" y="260649"/>
            <a:ext cx="15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역사</a:t>
            </a:r>
            <a:r>
              <a:rPr lang="en-US" altLang="ko-KR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(</a:t>
            </a:r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歴史</a:t>
            </a:r>
            <a:r>
              <a:rPr lang="en-US" altLang="ko-KR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)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4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F3DBCD-EBBE-4923-AC6F-3889E40982FA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이야기거리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7" name="그림 6" descr="텍스트, 눈, 실외, 스키토이(가) 표시된 사진&#10;&#10;자동 생성된 설명">
            <a:extLst>
              <a:ext uri="{FF2B5EF4-FFF2-40B4-BE49-F238E27FC236}">
                <a16:creationId xmlns:a16="http://schemas.microsoft.com/office/drawing/2014/main" id="{160154BA-7073-4A99-AACC-28810DFFF6A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8182" y="1892830"/>
            <a:ext cx="3580543" cy="2379569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0D8CC18B-FF7E-4102-86DD-C8D1B30F27DD}"/>
              </a:ext>
            </a:extLst>
          </p:cNvPr>
          <p:cNvSpPr/>
          <p:nvPr/>
        </p:nvSpPr>
        <p:spPr>
          <a:xfrm>
            <a:off x="7491546" y="4750667"/>
            <a:ext cx="4053813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조각상을 세우기 위해 자위대가 동원된 모습 </a:t>
            </a:r>
          </a:p>
        </p:txBody>
      </p:sp>
      <p:pic>
        <p:nvPicPr>
          <p:cNvPr id="8" name="그림 7" descr="눈, 실외, 총이(가) 표시된 사진&#10;&#10;자동 생성된 설명">
            <a:extLst>
              <a:ext uri="{FF2B5EF4-FFF2-40B4-BE49-F238E27FC236}">
                <a16:creationId xmlns:a16="http://schemas.microsoft.com/office/drawing/2014/main" id="{9FE499C8-D1B0-42F9-8BB1-DA3C554D6C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6339" y="1892828"/>
            <a:ext cx="3579515" cy="2379571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6C80E4ED-458D-4E68-8CAF-60B310F75286}"/>
              </a:ext>
            </a:extLst>
          </p:cNvPr>
          <p:cNvSpPr/>
          <p:nvPr/>
        </p:nvSpPr>
        <p:spPr>
          <a:xfrm>
            <a:off x="3374837" y="4750667"/>
            <a:ext cx="3246332" cy="41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군용트럭으로 눈을 운반하는 모습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09F900B-2812-4885-B297-5E7EBC7DED60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B3E2CE-3771-44AB-9DD4-448762DBA1D0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04D03F-A8E3-419C-B5B9-25AAD977E8C9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눈 축제</a:t>
            </a:r>
          </a:p>
        </p:txBody>
      </p:sp>
    </p:spTree>
    <p:extLst>
      <p:ext uri="{BB962C8B-B14F-4D97-AF65-F5344CB8AC3E}">
        <p14:creationId xmlns:p14="http://schemas.microsoft.com/office/powerpoint/2010/main" val="42909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04F7BFF0-20D2-4F1F-A13C-D080310D0BC1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이모저모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8A72208-C429-43A9-9C43-05F2E3266BFD}"/>
              </a:ext>
            </a:extLst>
          </p:cNvPr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5680" y="1087455"/>
            <a:ext cx="3580800" cy="2380800"/>
          </a:xfrm>
          <a:prstGeom prst="rect">
            <a:avLst/>
          </a:prstGeom>
        </p:spPr>
      </p:pic>
      <p:pic>
        <p:nvPicPr>
          <p:cNvPr id="12" name="그림 11" descr="텍스트, 옅은, 밤하늘이(가) 표시된 사진&#10;&#10;자동 생성된 설명">
            <a:extLst>
              <a:ext uri="{FF2B5EF4-FFF2-40B4-BE49-F238E27FC236}">
                <a16:creationId xmlns:a16="http://schemas.microsoft.com/office/drawing/2014/main" id="{93CFE00B-1082-42A5-8F7F-C19178DAD708}"/>
              </a:ext>
            </a:extLst>
          </p:cNvPr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3925" y="4024531"/>
            <a:ext cx="3580800" cy="2380800"/>
          </a:xfrm>
          <a:prstGeom prst="rect">
            <a:avLst/>
          </a:prstGeom>
        </p:spPr>
      </p:pic>
      <p:pic>
        <p:nvPicPr>
          <p:cNvPr id="31" name="그림 30" descr="실내이(가) 표시된 사진&#10;&#10;자동 생성된 설명">
            <a:extLst>
              <a:ext uri="{FF2B5EF4-FFF2-40B4-BE49-F238E27FC236}">
                <a16:creationId xmlns:a16="http://schemas.microsoft.com/office/drawing/2014/main" id="{4AD64B99-995E-4BE8-BF7C-7490D7122766}"/>
              </a:ext>
            </a:extLst>
          </p:cNvPr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587" y="1095353"/>
            <a:ext cx="3580800" cy="2380800"/>
          </a:xfrm>
          <a:prstGeom prst="rect">
            <a:avLst/>
          </a:prstGeom>
        </p:spPr>
      </p:pic>
      <p:sp>
        <p:nvSpPr>
          <p:cNvPr id="37" name="직사각형 36">
            <a:extLst>
              <a:ext uri="{FF2B5EF4-FFF2-40B4-BE49-F238E27FC236}">
                <a16:creationId xmlns:a16="http://schemas.microsoft.com/office/drawing/2014/main" id="{36F58A28-C0B7-4A1E-B3CC-554BB33C9891}"/>
              </a:ext>
            </a:extLst>
          </p:cNvPr>
          <p:cNvSpPr/>
          <p:nvPr/>
        </p:nvSpPr>
        <p:spPr>
          <a:xfrm>
            <a:off x="2255573" y="2516899"/>
            <a:ext cx="9936427" cy="18242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r>
              <a:rPr lang="ko-KR" altLang="en-US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일몰 후</a:t>
            </a:r>
            <a:r>
              <a:rPr lang="en-US" altLang="ko-KR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구조물에 </a:t>
            </a:r>
            <a:r>
              <a:rPr lang="ko-KR" altLang="en-US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화려한 조명</a:t>
            </a:r>
            <a:r>
              <a:rPr lang="ko-KR" altLang="en-US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을 덧씌워 진풍경을 연출한다</a:t>
            </a:r>
            <a:r>
              <a:rPr lang="en-US" altLang="ko-KR" sz="2667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.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1DE1859E-CB44-42EF-9C75-56D8CA1E3471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30955F-441B-4F41-9775-1C565BB4D74C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88545C-D98F-49DC-9424-B792906DF701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눈 축제</a:t>
            </a:r>
          </a:p>
        </p:txBody>
      </p:sp>
    </p:spTree>
    <p:extLst>
      <p:ext uri="{BB962C8B-B14F-4D97-AF65-F5344CB8AC3E}">
        <p14:creationId xmlns:p14="http://schemas.microsoft.com/office/powerpoint/2010/main" val="117397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66FD53DA-9898-4254-9763-677011F264B6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참고영상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9F6474F-740B-48A5-9F47-2B2CC3636760}"/>
              </a:ext>
            </a:extLst>
          </p:cNvPr>
          <p:cNvSpPr/>
          <p:nvPr/>
        </p:nvSpPr>
        <p:spPr>
          <a:xfrm>
            <a:off x="2255573" y="2516899"/>
            <a:ext cx="9936427" cy="18242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</a:pPr>
            <a:r>
              <a:rPr lang="ja-JP" altLang="en-US" sz="2400" dirty="0">
                <a:latin typeface="+mj-lt"/>
                <a:hlinkClick r:id="rId3"/>
              </a:rPr>
              <a:t>第</a:t>
            </a:r>
            <a:r>
              <a:rPr lang="en-US" altLang="ja-JP" sz="2400" dirty="0">
                <a:latin typeface="+mj-lt"/>
                <a:ea typeface="a옛날사진관4" panose="02020600000000000000" pitchFamily="18" charset="-127"/>
                <a:hlinkClick r:id="rId3"/>
              </a:rPr>
              <a:t>70</a:t>
            </a:r>
            <a:r>
              <a:rPr lang="ja-JP" altLang="en-US" sz="2400" dirty="0">
                <a:latin typeface="+mj-lt"/>
                <a:hlinkClick r:id="rId3"/>
              </a:rPr>
              <a:t>回さっぽろ雪まつりのご紹介（ドローン映像あり）</a:t>
            </a:r>
            <a:endParaRPr lang="en-US" altLang="ja-JP" sz="2400" dirty="0">
              <a:latin typeface="+mj-lt"/>
              <a:ea typeface="a옛날사진관4" panose="02020600000000000000" pitchFamily="18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제 </a:t>
            </a:r>
            <a:r>
              <a:rPr lang="en-US" altLang="ko-KR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70</a:t>
            </a:r>
            <a:r>
              <a:rPr lang="ko-KR" altLang="en-US" sz="2400" dirty="0">
                <a:latin typeface="a옛날사진관4" panose="02020600000000000000" pitchFamily="18" charset="-127"/>
                <a:ea typeface="a옛날사진관4" panose="02020600000000000000" pitchFamily="18" charset="-127"/>
              </a:rPr>
              <a:t>회 삿포로 눈 축제 소개영상</a:t>
            </a:r>
            <a:endParaRPr lang="en-US" altLang="ja-JP" sz="2400" dirty="0">
              <a:latin typeface="a옛날사진관4" panose="02020600000000000000" pitchFamily="18" charset="-127"/>
              <a:ea typeface="a옛날사진관4" panose="02020600000000000000" pitchFamily="18" charset="-127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57426850-410B-4FDF-ADC5-DE18F667717A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BD259EB-F490-47D9-BF76-E501C17F1A1D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06F80DB-1053-45E3-8543-77AC3D99B5BA}"/>
              </a:ext>
            </a:extLst>
          </p:cNvPr>
          <p:cNvSpPr txBox="1"/>
          <p:nvPr/>
        </p:nvSpPr>
        <p:spPr>
          <a:xfrm>
            <a:off x="107525" y="3750298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삿포로 눈 축제</a:t>
            </a:r>
          </a:p>
        </p:txBody>
      </p:sp>
    </p:spTree>
    <p:extLst>
      <p:ext uri="{BB962C8B-B14F-4D97-AF65-F5344CB8AC3E}">
        <p14:creationId xmlns:p14="http://schemas.microsoft.com/office/powerpoint/2010/main" val="643626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FE631C93-25EF-4FF7-9284-8B81BA9E78A5}"/>
              </a:ext>
            </a:extLst>
          </p:cNvPr>
          <p:cNvSpPr txBox="1"/>
          <p:nvPr/>
        </p:nvSpPr>
        <p:spPr>
          <a:xfrm>
            <a:off x="2447595" y="260649"/>
            <a:ext cx="3648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삿포로 </a:t>
            </a:r>
            <a:r>
              <a:rPr lang="ko-KR" altLang="en-US" sz="2400" b="1" kern="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오도리</a:t>
            </a:r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 비어 가든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8" name="그림 7" descr="텍스트, 건물, 하늘, 실외이(가) 표시된 사진&#10;&#10;자동 생성된 설명">
            <a:extLst>
              <a:ext uri="{FF2B5EF4-FFF2-40B4-BE49-F238E27FC236}">
                <a16:creationId xmlns:a16="http://schemas.microsoft.com/office/drawing/2014/main" id="{FF186F90-2691-4E3B-9737-F06067C6CA0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5627" y="1822512"/>
            <a:ext cx="4704523" cy="3212976"/>
          </a:xfrm>
          <a:prstGeom prst="rect">
            <a:avLst/>
          </a:prstGeom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C89C375A-B3B5-4048-9880-A96D56EB926E}"/>
              </a:ext>
            </a:extLst>
          </p:cNvPr>
          <p:cNvSpPr/>
          <p:nvPr/>
        </p:nvSpPr>
        <p:spPr>
          <a:xfrm>
            <a:off x="7632171" y="2278354"/>
            <a:ext cx="4449635" cy="226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7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월 중순부터 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8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월 중순 사이에 개최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삿포로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기린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산토리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아사히</a:t>
            </a:r>
            <a:r>
              <a:rPr lang="en-US" altLang="ko-KR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,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프리미엄 </a:t>
            </a: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몰츠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등 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다양한 유명 맥주 회사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가 참여</a:t>
            </a: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endParaRPr lang="en-US" altLang="ko-KR" sz="1600" dirty="0">
              <a:ln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latin typeface="a옛날사진관3" panose="02020600000000000000" pitchFamily="18" charset="-127"/>
              <a:ea typeface="a옛날사진관3" panose="02020600000000000000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err="1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solidFill>
                  <a:srgbClr val="FF0000"/>
                </a:solidFill>
                <a:latin typeface="a옛날사진관3" panose="02020600000000000000" pitchFamily="18" charset="-127"/>
                <a:ea typeface="a옛날사진관3" panose="02020600000000000000" pitchFamily="18" charset="-127"/>
              </a:rPr>
              <a:t>봉오도리</a:t>
            </a:r>
            <a:r>
              <a:rPr lang="ko-KR" altLang="en-US" sz="1600" dirty="0">
                <a:ln>
                  <a:solidFill>
                    <a:schemeClr val="tx1">
                      <a:lumMod val="65000"/>
                      <a:lumOff val="35000"/>
                      <a:alpha val="0"/>
                    </a:schemeClr>
                  </a:solidFill>
                </a:ln>
                <a:latin typeface="a옛날사진관3" panose="02020600000000000000" pitchFamily="18" charset="-127"/>
                <a:ea typeface="a옛날사진관3" panose="02020600000000000000" pitchFamily="18" charset="-127"/>
              </a:rPr>
              <a:t> 행사를 겸하여 진행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16A3FBF-7934-42F0-8288-E6324FDC359E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786F943-72C0-4434-8CFC-BFE72B8A052A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822BD1-143C-4265-BCAB-DFA3BC288AEF}"/>
              </a:ext>
            </a:extLst>
          </p:cNvPr>
          <p:cNvSpPr txBox="1"/>
          <p:nvPr/>
        </p:nvSpPr>
        <p:spPr>
          <a:xfrm>
            <a:off x="107525" y="3750297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</a:t>
            </a:r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삿포로 </a:t>
            </a:r>
            <a:r>
              <a:rPr lang="ko-KR" altLang="en-US" sz="12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오도리</a:t>
            </a:r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비어 가든</a:t>
            </a:r>
          </a:p>
        </p:txBody>
      </p:sp>
    </p:spTree>
    <p:extLst>
      <p:ext uri="{BB962C8B-B14F-4D97-AF65-F5344CB8AC3E}">
        <p14:creationId xmlns:p14="http://schemas.microsoft.com/office/powerpoint/2010/main" val="218916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사람, 군중, 사람들, 다이닝룸이(가) 표시된 사진&#10;&#10;자동 생성된 설명">
            <a:extLst>
              <a:ext uri="{FF2B5EF4-FFF2-40B4-BE49-F238E27FC236}">
                <a16:creationId xmlns:a16="http://schemas.microsoft.com/office/drawing/2014/main" id="{197B4F01-24D5-4629-B468-24E8E84FC4BC}"/>
              </a:ext>
            </a:extLst>
          </p:cNvPr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3712" y="965498"/>
            <a:ext cx="3744416" cy="2786063"/>
          </a:xfrm>
          <a:prstGeom prst="rect">
            <a:avLst/>
          </a:prstGeom>
        </p:spPr>
      </p:pic>
      <p:pic>
        <p:nvPicPr>
          <p:cNvPr id="12" name="그림 11" descr="사람, 실외, 사람들, 군중이(가) 표시된 사진&#10;&#10;자동 생성된 설명">
            <a:extLst>
              <a:ext uri="{FF2B5EF4-FFF2-40B4-BE49-F238E27FC236}">
                <a16:creationId xmlns:a16="http://schemas.microsoft.com/office/drawing/2014/main" id="{FD90F5D6-EA71-4067-B5A6-2BE2C16B7135}"/>
              </a:ext>
            </a:extLst>
          </p:cNvPr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0793" y="965497"/>
            <a:ext cx="3744000" cy="27840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3F41A58-7A44-43FE-98F8-E4E5D0E34252}"/>
              </a:ext>
            </a:extLst>
          </p:cNvPr>
          <p:cNvSpPr txBox="1"/>
          <p:nvPr/>
        </p:nvSpPr>
        <p:spPr>
          <a:xfrm>
            <a:off x="2447595" y="26064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00"/>
                </a:solidFill>
                <a:latin typeface="a옛날사진관4" panose="02020600000000000000" pitchFamily="18" charset="-127"/>
                <a:ea typeface="a옛날사진관4" panose="02020600000000000000" pitchFamily="18" charset="-127"/>
              </a:rPr>
              <a:t>이모저모</a:t>
            </a:r>
            <a:endParaRPr lang="ko-KR" altLang="en-US" sz="2400" kern="0" dirty="0">
              <a:solidFill>
                <a:srgbClr val="000000"/>
              </a:solidFill>
            </a:endParaRPr>
          </a:p>
        </p:txBody>
      </p:sp>
      <p:pic>
        <p:nvPicPr>
          <p:cNvPr id="19" name="그림 18" descr="테이블, 컵, 음식, 음료수이(가) 표시된 사진&#10;&#10;자동 생성된 설명">
            <a:extLst>
              <a:ext uri="{FF2B5EF4-FFF2-40B4-BE49-F238E27FC236}">
                <a16:creationId xmlns:a16="http://schemas.microsoft.com/office/drawing/2014/main" id="{B07F3D55-9C60-43B4-94E1-3C5CC7260D46}"/>
              </a:ext>
            </a:extLst>
          </p:cNvPr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6793" y="3749497"/>
            <a:ext cx="3744000" cy="2784000"/>
          </a:xfrm>
          <a:prstGeom prst="rect">
            <a:avLst/>
          </a:prstGeom>
        </p:spPr>
      </p:pic>
      <p:pic>
        <p:nvPicPr>
          <p:cNvPr id="22" name="그림 21" descr="텍스트, 테이블, 음료수, 식사이(가) 표시된 사진&#10;&#10;자동 생성된 설명">
            <a:extLst>
              <a:ext uri="{FF2B5EF4-FFF2-40B4-BE49-F238E27FC236}">
                <a16:creationId xmlns:a16="http://schemas.microsoft.com/office/drawing/2014/main" id="{8D2BBE5A-26BE-4838-B608-A934AD7D13CA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3875" y="3749497"/>
            <a:ext cx="3744000" cy="2784000"/>
          </a:xfrm>
          <a:prstGeom prst="rect">
            <a:avLst/>
          </a:prstGeom>
        </p:spPr>
      </p:pic>
      <p:sp>
        <p:nvSpPr>
          <p:cNvPr id="36" name="직사각형 35">
            <a:extLst>
              <a:ext uri="{FF2B5EF4-FFF2-40B4-BE49-F238E27FC236}">
                <a16:creationId xmlns:a16="http://schemas.microsoft.com/office/drawing/2014/main" id="{5762AB61-67AF-4DC2-B9FB-0EB639EAD909}"/>
              </a:ext>
            </a:extLst>
          </p:cNvPr>
          <p:cNvSpPr/>
          <p:nvPr/>
        </p:nvSpPr>
        <p:spPr>
          <a:xfrm>
            <a:off x="0" y="0"/>
            <a:ext cx="2255573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2A0C2A-FBAF-45D3-827A-3B7A779D4A18}"/>
              </a:ext>
            </a:extLst>
          </p:cNvPr>
          <p:cNvSpPr txBox="1"/>
          <p:nvPr/>
        </p:nvSpPr>
        <p:spPr>
          <a:xfrm>
            <a:off x="110195" y="2642301"/>
            <a:ext cx="207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일본</a:t>
            </a:r>
            <a:endParaRPr lang="en-US" altLang="ko-KR" sz="3200" dirty="0">
              <a:ln>
                <a:solidFill>
                  <a:schemeClr val="accent1">
                    <a:alpha val="2000"/>
                  </a:schemeClr>
                </a:solidFill>
              </a:ln>
              <a:solidFill>
                <a:schemeClr val="bg1"/>
              </a:solidFill>
              <a:latin typeface="상상토끼 꽃길" panose="02020603020101020101" pitchFamily="18" charset="-127"/>
              <a:ea typeface="상상토끼 꽃길" panose="02020603020101020101" pitchFamily="18" charset="-127"/>
            </a:endParaRPr>
          </a:p>
          <a:p>
            <a:pPr algn="ctr"/>
            <a:r>
              <a:rPr lang="ko-KR" altLang="en-US" sz="3200" dirty="0">
                <a:ln>
                  <a:solidFill>
                    <a:schemeClr val="accent1">
                      <a:alpha val="2000"/>
                    </a:schemeClr>
                  </a:solidFill>
                </a:ln>
                <a:solidFill>
                  <a:schemeClr val="bg1"/>
                </a:solidFill>
                <a:latin typeface="상상토끼 꽃길" panose="02020603020101020101" pitchFamily="18" charset="-127"/>
                <a:ea typeface="상상토끼 꽃길" panose="02020603020101020101" pitchFamily="18" charset="-127"/>
              </a:rPr>
              <a:t> 문화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C2F144-82C8-49C4-AA61-3A6DD21A4760}"/>
              </a:ext>
            </a:extLst>
          </p:cNvPr>
          <p:cNvSpPr txBox="1"/>
          <p:nvPr/>
        </p:nvSpPr>
        <p:spPr>
          <a:xfrm>
            <a:off x="107525" y="3750297"/>
            <a:ext cx="204052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#</a:t>
            </a:r>
            <a:r>
              <a:rPr lang="ko-KR" altLang="en-US" sz="1333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</a:t>
            </a:r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삿포로 </a:t>
            </a:r>
            <a:r>
              <a:rPr lang="ko-KR" altLang="en-US" sz="120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오도리</a:t>
            </a:r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a옛날사진관2" panose="02020600000000000000" pitchFamily="18" charset="-127"/>
                <a:ea typeface="a옛날사진관2" panose="02020600000000000000" pitchFamily="18" charset="-127"/>
              </a:rPr>
              <a:t> 비어 가든</a:t>
            </a:r>
          </a:p>
        </p:txBody>
      </p:sp>
    </p:spTree>
    <p:extLst>
      <p:ext uri="{BB962C8B-B14F-4D97-AF65-F5344CB8AC3E}">
        <p14:creationId xmlns:p14="http://schemas.microsoft.com/office/powerpoint/2010/main" val="225467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845</Words>
  <Application>Microsoft Office PowerPoint</Application>
  <PresentationFormat>와이드스크린</PresentationFormat>
  <Paragraphs>151</Paragraphs>
  <Slides>20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8" baseType="lpstr">
      <vt:lpstr>a옛날사진관2</vt:lpstr>
      <vt:lpstr>a옛날사진관3</vt:lpstr>
      <vt:lpstr>a옛날사진관4</vt:lpstr>
      <vt:lpstr>다음_Regular</vt:lpstr>
      <vt:lpstr>맑은 고딕</vt:lpstr>
      <vt:lpstr>상상토끼 꽃길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권기승</dc:creator>
  <cp:lastModifiedBy>권기승</cp:lastModifiedBy>
  <cp:revision>1</cp:revision>
  <dcterms:created xsi:type="dcterms:W3CDTF">2021-03-30T18:09:42Z</dcterms:created>
  <dcterms:modified xsi:type="dcterms:W3CDTF">2021-03-30T18:10:43Z</dcterms:modified>
</cp:coreProperties>
</file>