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haansoftxlsx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602" r:id="rId2"/>
    <p:sldId id="604" r:id="rId3"/>
    <p:sldId id="603" r:id="rId4"/>
    <p:sldId id="597" r:id="rId5"/>
    <p:sldId id="599" r:id="rId6"/>
    <p:sldId id="616" r:id="rId7"/>
    <p:sldId id="598" r:id="rId8"/>
    <p:sldId id="607" r:id="rId9"/>
    <p:sldId id="615" r:id="rId10"/>
    <p:sldId id="606" r:id="rId11"/>
    <p:sldId id="608" r:id="rId12"/>
    <p:sldId id="610" r:id="rId13"/>
    <p:sldId id="611" r:id="rId14"/>
    <p:sldId id="612" r:id="rId15"/>
    <p:sldId id="613" r:id="rId16"/>
    <p:sldId id="614" r:id="rId17"/>
    <p:sldId id="609" r:id="rId18"/>
    <p:sldId id="617" r:id="rId19"/>
    <p:sldId id="618" r:id="rId20"/>
    <p:sldId id="605" r:id="rId21"/>
    <p:sldId id="620" r:id="rId2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4040"/>
    <a:srgbClr val="43CDD7"/>
    <a:srgbClr val="6A6F7C"/>
    <a:srgbClr val="C30601"/>
    <a:srgbClr val="D70501"/>
    <a:srgbClr val="6F0E03"/>
    <a:srgbClr val="FF2A28"/>
    <a:srgbClr val="F66359"/>
    <a:srgbClr val="FBC392"/>
    <a:srgbClr val="FABB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91" autoAdjust="0"/>
    <p:restoredTop sz="94660"/>
  </p:normalViewPr>
  <p:slideViewPr>
    <p:cSldViewPr snapToGrid="0">
      <p:cViewPr varScale="1">
        <p:scale>
          <a:sx n="67" d="100"/>
          <a:sy n="67" d="100"/>
        </p:scale>
        <p:origin x="868" y="48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3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3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22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23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21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411558241956471"/>
          <c:y val="0.12147101897425176"/>
          <c:w val="0.65752497689611611"/>
          <c:h val="0.7918754765942743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계열 1</c:v>
                </c:pt>
              </c:strCache>
            </c:strRef>
          </c:tx>
          <c:spPr>
            <a:solidFill>
              <a:srgbClr val="00B1CB"/>
            </a:solidFill>
          </c:spPr>
          <c:dPt>
            <c:idx val="0"/>
            <c:bubble3D val="0"/>
            <c:spPr>
              <a:solidFill>
                <a:srgbClr val="43CDD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BE0-479E-8435-BD5827E12AAA}"/>
              </c:ext>
            </c:extLst>
          </c:dPt>
          <c:dPt>
            <c:idx val="1"/>
            <c:bubble3D val="0"/>
            <c:spPr>
              <a:solidFill>
                <a:srgbClr val="DCE0E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BE0-479E-8435-BD5827E12AAA}"/>
              </c:ext>
            </c:extLst>
          </c:dPt>
          <c:cat>
            <c:strRef>
              <c:f>Sheet1!$A$2:$A$3</c:f>
              <c:strCache>
                <c:ptCount val="2"/>
                <c:pt idx="0">
                  <c:v>항목 1</c:v>
                </c:pt>
                <c:pt idx="1">
                  <c:v>항목 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70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BE0-479E-8435-BD5827E12A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0">
          <a:solidFill>
            <a:schemeClr val="bg1"/>
          </a:solidFill>
        </a:defRPr>
      </a:pPr>
      <a:endParaRPr lang="ko-K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194210440040573"/>
          <c:y val="0.11997153575162307"/>
          <c:w val="0.65752497689611611"/>
          <c:h val="0.7918754765942743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계열 1</c:v>
                </c:pt>
              </c:strCache>
            </c:strRef>
          </c:tx>
          <c:spPr>
            <a:solidFill>
              <a:srgbClr val="00B1CB"/>
            </a:solidFill>
          </c:spPr>
          <c:dPt>
            <c:idx val="0"/>
            <c:bubble3D val="0"/>
            <c:spPr>
              <a:solidFill>
                <a:srgbClr val="43CDD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8ED-4EAF-ACE8-AE3A6EBF65C7}"/>
              </c:ext>
            </c:extLst>
          </c:dPt>
          <c:dPt>
            <c:idx val="1"/>
            <c:bubble3D val="0"/>
            <c:spPr>
              <a:solidFill>
                <a:srgbClr val="DCE0E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8ED-4EAF-ACE8-AE3A6EBF65C7}"/>
              </c:ext>
            </c:extLst>
          </c:dPt>
          <c:cat>
            <c:strRef>
              <c:f>Sheet1!$A$2:$A$3</c:f>
              <c:strCache>
                <c:ptCount val="2"/>
                <c:pt idx="0">
                  <c:v>항목 1</c:v>
                </c:pt>
                <c:pt idx="1">
                  <c:v>항목 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45</c:v>
                </c:pt>
                <c:pt idx="1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8ED-4EAF-ACE8-AE3A6EBF65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0">
          <a:solidFill>
            <a:schemeClr val="bg1"/>
          </a:solidFill>
        </a:defRPr>
      </a:pPr>
      <a:endParaRPr lang="ko-K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411558241956471"/>
          <c:y val="0.12147101897425176"/>
          <c:w val="0.65752497689611611"/>
          <c:h val="0.79187547659427437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0">
          <a:solidFill>
            <a:schemeClr val="bg1"/>
          </a:solidFill>
        </a:defRPr>
      </a:pPr>
      <a:endParaRPr lang="ko-K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498727440571784"/>
          <c:y val="0.10602493257311534"/>
          <c:w val="0.65752497689611611"/>
          <c:h val="0.7918754765942743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계열 1</c:v>
                </c:pt>
              </c:strCache>
            </c:strRef>
          </c:tx>
          <c:spPr>
            <a:solidFill>
              <a:srgbClr val="00B1CB"/>
            </a:solidFill>
          </c:spPr>
          <c:dPt>
            <c:idx val="0"/>
            <c:bubble3D val="0"/>
            <c:spPr>
              <a:solidFill>
                <a:srgbClr val="43CDD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A22-47C2-A05A-F0D2FFE2B9B0}"/>
              </c:ext>
            </c:extLst>
          </c:dPt>
          <c:dPt>
            <c:idx val="1"/>
            <c:bubble3D val="0"/>
            <c:spPr>
              <a:solidFill>
                <a:srgbClr val="DCE0E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A22-47C2-A05A-F0D2FFE2B9B0}"/>
              </c:ext>
            </c:extLst>
          </c:dPt>
          <c:cat>
            <c:strRef>
              <c:f>Sheet1!$A$2:$A$3</c:f>
              <c:strCache>
                <c:ptCount val="2"/>
                <c:pt idx="0">
                  <c:v>항목 1</c:v>
                </c:pt>
                <c:pt idx="1">
                  <c:v>항목 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45</c:v>
                </c:pt>
                <c:pt idx="1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A22-47C2-A05A-F0D2FFE2B9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0">
          <a:solidFill>
            <a:schemeClr val="bg1"/>
          </a:solidFill>
        </a:defRPr>
      </a:pPr>
      <a:endParaRPr lang="ko-K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933448531287707"/>
          <c:y val="9.3517648126835759E-2"/>
          <c:w val="0.65752497689611611"/>
          <c:h val="0.7918754765942743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계열 1</c:v>
                </c:pt>
              </c:strCache>
            </c:strRef>
          </c:tx>
          <c:spPr>
            <a:solidFill>
              <a:srgbClr val="00B1CB"/>
            </a:solidFill>
          </c:spPr>
          <c:dPt>
            <c:idx val="0"/>
            <c:bubble3D val="0"/>
            <c:spPr>
              <a:solidFill>
                <a:srgbClr val="43CDD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F50-46A4-9910-53B92D685722}"/>
              </c:ext>
            </c:extLst>
          </c:dPt>
          <c:dPt>
            <c:idx val="1"/>
            <c:bubble3D val="0"/>
            <c:spPr>
              <a:solidFill>
                <a:srgbClr val="DCE0E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F50-46A4-9910-53B92D685722}"/>
              </c:ext>
            </c:extLst>
          </c:dPt>
          <c:cat>
            <c:strRef>
              <c:f>Sheet1!$A$2:$A$3</c:f>
              <c:strCache>
                <c:ptCount val="2"/>
                <c:pt idx="0">
                  <c:v>항목 1</c:v>
                </c:pt>
                <c:pt idx="1">
                  <c:v>항목 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45</c:v>
                </c:pt>
                <c:pt idx="1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F50-46A4-9910-53B92D6857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0">
          <a:solidFill>
            <a:schemeClr val="bg1"/>
          </a:solidFill>
        </a:defRPr>
      </a:pPr>
      <a:endParaRPr lang="ko-K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59210817139782E-3"/>
          <c:y val="0.23781472160867098"/>
          <c:w val="0.57395460703325307"/>
          <c:h val="0.6576867448757468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계열 1</c:v>
                </c:pt>
              </c:strCache>
            </c:strRef>
          </c:tx>
          <c:spPr>
            <a:solidFill>
              <a:srgbClr val="00B1CB"/>
            </a:solidFill>
          </c:spPr>
          <c:dPt>
            <c:idx val="0"/>
            <c:bubble3D val="0"/>
            <c:spPr>
              <a:solidFill>
                <a:srgbClr val="43CDD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0A8-43DE-8D97-BBD38570E3AE}"/>
              </c:ext>
            </c:extLst>
          </c:dPt>
          <c:dPt>
            <c:idx val="1"/>
            <c:bubble3D val="0"/>
            <c:spPr>
              <a:solidFill>
                <a:srgbClr val="DCE0E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0A8-43DE-8D97-BBD38570E3AE}"/>
              </c:ext>
            </c:extLst>
          </c:dPt>
          <c:cat>
            <c:strRef>
              <c:f>Sheet1!$A$2:$A$3</c:f>
              <c:strCache>
                <c:ptCount val="2"/>
                <c:pt idx="0">
                  <c:v>항목 1</c:v>
                </c:pt>
                <c:pt idx="1">
                  <c:v>항목 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45</c:v>
                </c:pt>
                <c:pt idx="1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0A8-43DE-8D97-BBD38570E3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0">
          <a:solidFill>
            <a:schemeClr val="bg1"/>
          </a:solidFill>
        </a:defRPr>
      </a:pPr>
      <a:endParaRPr lang="ko-K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BFF32E-A26D-429E-B1A2-9D0633C064F1}" type="datetimeFigureOut">
              <a:rPr lang="ko-KR" altLang="en-US" smtClean="0"/>
              <a:t>2021-03-30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3A4C6C-3E16-4492-B7B2-8D46C6F4A94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6944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51A05-FE79-4763-A84F-D4FE701A9E82}" type="datetimeFigureOut">
              <a:rPr lang="ko-KR" altLang="en-US" smtClean="0"/>
              <a:t>2021-03-30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555B-7E58-4FDF-83D4-B4CEA304EA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65125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51A05-FE79-4763-A84F-D4FE701A9E82}" type="datetimeFigureOut">
              <a:rPr lang="ko-KR" altLang="en-US" smtClean="0"/>
              <a:t>2021-03-30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555B-7E58-4FDF-83D4-B4CEA304EA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21954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51A05-FE79-4763-A84F-D4FE701A9E82}" type="datetimeFigureOut">
              <a:rPr lang="ko-KR" altLang="en-US" smtClean="0"/>
              <a:t>2021-03-30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555B-7E58-4FDF-83D4-B4CEA304EA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1264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51A05-FE79-4763-A84F-D4FE701A9E82}" type="datetimeFigureOut">
              <a:rPr lang="ko-KR" altLang="en-US" smtClean="0"/>
              <a:t>2021-03-30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555B-7E58-4FDF-83D4-B4CEA304EA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91541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51A05-FE79-4763-A84F-D4FE701A9E82}" type="datetimeFigureOut">
              <a:rPr lang="ko-KR" altLang="en-US" smtClean="0"/>
              <a:t>2021-03-30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555B-7E58-4FDF-83D4-B4CEA304EA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85560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51A05-FE79-4763-A84F-D4FE701A9E82}" type="datetimeFigureOut">
              <a:rPr lang="ko-KR" altLang="en-US" smtClean="0"/>
              <a:t>2021-03-30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555B-7E58-4FDF-83D4-B4CEA304EA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4306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51A05-FE79-4763-A84F-D4FE701A9E82}" type="datetimeFigureOut">
              <a:rPr lang="ko-KR" altLang="en-US" smtClean="0"/>
              <a:t>2021-03-30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555B-7E58-4FDF-83D4-B4CEA304EA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87755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51A05-FE79-4763-A84F-D4FE701A9E82}" type="datetimeFigureOut">
              <a:rPr lang="ko-KR" altLang="en-US" smtClean="0"/>
              <a:t>2021-03-30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555B-7E58-4FDF-83D4-B4CEA304EA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8513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51A05-FE79-4763-A84F-D4FE701A9E82}" type="datetimeFigureOut">
              <a:rPr lang="ko-KR" altLang="en-US" smtClean="0"/>
              <a:t>2021-03-30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555B-7E58-4FDF-83D4-B4CEA304EA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34166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51A05-FE79-4763-A84F-D4FE701A9E82}" type="datetimeFigureOut">
              <a:rPr lang="ko-KR" altLang="en-US" smtClean="0"/>
              <a:t>2021-03-30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555B-7E58-4FDF-83D4-B4CEA304EA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01748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51A05-FE79-4763-A84F-D4FE701A9E82}" type="datetimeFigureOut">
              <a:rPr lang="ko-KR" altLang="en-US" smtClean="0"/>
              <a:t>2021-03-30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555B-7E58-4FDF-83D4-B4CEA304EA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65472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351A05-FE79-4763-A84F-D4FE701A9E82}" type="datetimeFigureOut">
              <a:rPr lang="ko-KR" altLang="en-US" smtClean="0"/>
              <a:t>2021-03-30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F555B-7E58-4FDF-83D4-B4CEA304EA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1216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cxuxjtE8EAY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Mngf_KtcPNY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fGsnpWzZkN4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모서리가 둥근 직사각형 37"/>
          <p:cNvSpPr/>
          <p:nvPr/>
        </p:nvSpPr>
        <p:spPr>
          <a:xfrm>
            <a:off x="2368668" y="2767962"/>
            <a:ext cx="3699088" cy="481263"/>
          </a:xfrm>
          <a:prstGeom prst="roundRect">
            <a:avLst>
              <a:gd name="adj" fmla="val 0"/>
            </a:avLst>
          </a:prstGeom>
          <a:gradFill flip="none" rotWithShape="1">
            <a:gsLst>
              <a:gs pos="95000">
                <a:schemeClr val="tx1">
                  <a:lumMod val="75000"/>
                  <a:lumOff val="25000"/>
                </a:schemeClr>
              </a:gs>
              <a:gs pos="95000">
                <a:srgbClr val="43CDD7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ko-KR" altLang="en-US" sz="2400" b="1" i="1" dirty="0">
                <a:solidFill>
                  <a:schemeClr val="bg1"/>
                </a:solidFill>
              </a:rPr>
              <a:t>일본 문화</a:t>
            </a:r>
            <a:endParaRPr lang="en-US" altLang="ko-KR" sz="2400" b="1" i="1" dirty="0">
              <a:solidFill>
                <a:schemeClr val="bg1"/>
              </a:solidFill>
            </a:endParaRPr>
          </a:p>
        </p:txBody>
      </p:sp>
      <p:sp>
        <p:nvSpPr>
          <p:cNvPr id="39" name="모서리가 둥근 직사각형 38"/>
          <p:cNvSpPr/>
          <p:nvPr/>
        </p:nvSpPr>
        <p:spPr>
          <a:xfrm>
            <a:off x="8210264" y="2055992"/>
            <a:ext cx="1289848" cy="378650"/>
          </a:xfrm>
          <a:prstGeom prst="roundRect">
            <a:avLst>
              <a:gd name="adj" fmla="val 50000"/>
            </a:avLst>
          </a:prstGeom>
          <a:solidFill>
            <a:srgbClr val="43C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>
                <a:solidFill>
                  <a:prstClr val="white"/>
                </a:solidFill>
              </a:rPr>
              <a:t>#</a:t>
            </a:r>
            <a:r>
              <a:rPr lang="ko-KR" altLang="en-US" sz="1600" b="1" dirty="0">
                <a:solidFill>
                  <a:prstClr val="white"/>
                </a:solidFill>
              </a:rPr>
              <a:t>경영학과</a:t>
            </a:r>
            <a:endParaRPr lang="en-US" altLang="ko-KR" sz="1600" b="1" dirty="0">
              <a:solidFill>
                <a:prstClr val="white"/>
              </a:solidFill>
            </a:endParaRPr>
          </a:p>
        </p:txBody>
      </p:sp>
      <p:sp>
        <p:nvSpPr>
          <p:cNvPr id="40" name="모서리가 둥근 직사각형 39"/>
          <p:cNvSpPr/>
          <p:nvPr/>
        </p:nvSpPr>
        <p:spPr>
          <a:xfrm>
            <a:off x="7397645" y="1467998"/>
            <a:ext cx="907089" cy="3786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43CD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>
                <a:solidFill>
                  <a:srgbClr val="43CDD7"/>
                </a:solidFill>
              </a:rPr>
              <a:t>#</a:t>
            </a:r>
            <a:r>
              <a:rPr lang="ko-KR" altLang="en-US" sz="1600" b="1" dirty="0">
                <a:solidFill>
                  <a:srgbClr val="43CDD7"/>
                </a:solidFill>
              </a:rPr>
              <a:t>소속</a:t>
            </a:r>
            <a:endParaRPr lang="en-US" altLang="ko-KR" sz="1600" b="1" dirty="0">
              <a:solidFill>
                <a:srgbClr val="43CDD7"/>
              </a:solidFill>
            </a:endParaRPr>
          </a:p>
        </p:txBody>
      </p:sp>
      <p:sp>
        <p:nvSpPr>
          <p:cNvPr id="42" name="모서리가 둥근 직사각형 41"/>
          <p:cNvSpPr/>
          <p:nvPr/>
        </p:nvSpPr>
        <p:spPr>
          <a:xfrm>
            <a:off x="6987184" y="2825917"/>
            <a:ext cx="905208" cy="30779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43CD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>
                <a:solidFill>
                  <a:srgbClr val="43CDD7"/>
                </a:solidFill>
              </a:rPr>
              <a:t>#</a:t>
            </a:r>
            <a:r>
              <a:rPr lang="ko-KR" altLang="en-US" sz="1600" b="1" dirty="0">
                <a:solidFill>
                  <a:srgbClr val="43CDD7"/>
                </a:solidFill>
              </a:rPr>
              <a:t>학번 </a:t>
            </a:r>
            <a:endParaRPr lang="en-US" altLang="ko-KR" sz="1600" b="1" dirty="0">
              <a:solidFill>
                <a:srgbClr val="43CDD7"/>
              </a:solidFill>
            </a:endParaRPr>
          </a:p>
        </p:txBody>
      </p:sp>
      <p:sp>
        <p:nvSpPr>
          <p:cNvPr id="44" name="모서리가 둥근 직사각형 43"/>
          <p:cNvSpPr/>
          <p:nvPr/>
        </p:nvSpPr>
        <p:spPr>
          <a:xfrm>
            <a:off x="7459323" y="4112979"/>
            <a:ext cx="907089" cy="3786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43CD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>
                <a:solidFill>
                  <a:srgbClr val="43CDD7"/>
                </a:solidFill>
              </a:rPr>
              <a:t>#</a:t>
            </a:r>
            <a:r>
              <a:rPr lang="ko-KR" altLang="en-US" sz="1600" b="1" dirty="0">
                <a:solidFill>
                  <a:srgbClr val="43CDD7"/>
                </a:solidFill>
              </a:rPr>
              <a:t>이름</a:t>
            </a:r>
            <a:endParaRPr lang="en-US" altLang="ko-KR" sz="1600" b="1" dirty="0">
              <a:solidFill>
                <a:srgbClr val="43CDD7"/>
              </a:solidFill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8366412" y="4612857"/>
            <a:ext cx="997697" cy="378650"/>
          </a:xfrm>
          <a:prstGeom prst="roundRect">
            <a:avLst>
              <a:gd name="adj" fmla="val 50000"/>
            </a:avLst>
          </a:prstGeom>
          <a:solidFill>
            <a:srgbClr val="43C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>
                <a:solidFill>
                  <a:prstClr val="white"/>
                </a:solidFill>
              </a:rPr>
              <a:t>백인혜</a:t>
            </a:r>
            <a:endParaRPr lang="en-US" altLang="ko-KR" sz="1600" b="1" dirty="0">
              <a:solidFill>
                <a:prstClr val="white"/>
              </a:solidFill>
            </a:endParaRPr>
          </a:p>
        </p:txBody>
      </p:sp>
      <p:sp>
        <p:nvSpPr>
          <p:cNvPr id="19" name="모서리가 둥근 직사각형 18"/>
          <p:cNvSpPr/>
          <p:nvPr/>
        </p:nvSpPr>
        <p:spPr>
          <a:xfrm>
            <a:off x="7912868" y="3254938"/>
            <a:ext cx="1587244" cy="378650"/>
          </a:xfrm>
          <a:prstGeom prst="roundRect">
            <a:avLst>
              <a:gd name="adj" fmla="val 50000"/>
            </a:avLst>
          </a:prstGeom>
          <a:solidFill>
            <a:srgbClr val="43C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>
                <a:solidFill>
                  <a:prstClr val="white"/>
                </a:solidFill>
              </a:rPr>
              <a:t>21809153</a:t>
            </a:r>
          </a:p>
        </p:txBody>
      </p:sp>
    </p:spTree>
    <p:extLst>
      <p:ext uri="{BB962C8B-B14F-4D97-AF65-F5344CB8AC3E}">
        <p14:creationId xmlns:p14="http://schemas.microsoft.com/office/powerpoint/2010/main" val="89435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2" grpId="0" animBg="1"/>
      <p:bldP spid="44" grpId="0" animBg="1"/>
      <p:bldP spid="15" grpId="0" animBg="1"/>
      <p:bldP spid="1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모서리가 둥근 직사각형 12"/>
          <p:cNvSpPr/>
          <p:nvPr/>
        </p:nvSpPr>
        <p:spPr>
          <a:xfrm>
            <a:off x="4953000" y="430184"/>
            <a:ext cx="2228850" cy="481263"/>
          </a:xfrm>
          <a:prstGeom prst="roundRect">
            <a:avLst>
              <a:gd name="adj" fmla="val 0"/>
            </a:avLst>
          </a:prstGeom>
          <a:gradFill flip="none" rotWithShape="1">
            <a:gsLst>
              <a:gs pos="95000">
                <a:schemeClr val="tx1">
                  <a:lumMod val="75000"/>
                  <a:lumOff val="25000"/>
                </a:schemeClr>
              </a:gs>
              <a:gs pos="95000">
                <a:srgbClr val="43CDD7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ko-KR" altLang="en-US" sz="2000" b="1" i="1" dirty="0">
                <a:solidFill>
                  <a:schemeClr val="bg1"/>
                </a:solidFill>
              </a:rPr>
              <a:t>일식</a:t>
            </a:r>
            <a:endParaRPr lang="en-US" altLang="ko-KR" sz="2000" b="1" i="1" dirty="0">
              <a:solidFill>
                <a:schemeClr val="bg1"/>
              </a:solidFill>
            </a:endParaRPr>
          </a:p>
        </p:txBody>
      </p: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18A2A6C7-A67E-4D79-B1CA-135810F07410}"/>
              </a:ext>
            </a:extLst>
          </p:cNvPr>
          <p:cNvGrpSpPr/>
          <p:nvPr/>
        </p:nvGrpSpPr>
        <p:grpSpPr>
          <a:xfrm>
            <a:off x="5588103" y="1676500"/>
            <a:ext cx="650771" cy="650771"/>
            <a:chOff x="6856330" y="5806134"/>
            <a:chExt cx="748389" cy="748389"/>
          </a:xfrm>
        </p:grpSpPr>
        <p:sp>
          <p:nvSpPr>
            <p:cNvPr id="32" name="타원 31">
              <a:extLst>
                <a:ext uri="{FF2B5EF4-FFF2-40B4-BE49-F238E27FC236}">
                  <a16:creationId xmlns:a16="http://schemas.microsoft.com/office/drawing/2014/main" id="{4368F612-BE37-4539-9854-F5C0D84C1AE7}"/>
                </a:ext>
              </a:extLst>
            </p:cNvPr>
            <p:cNvSpPr/>
            <p:nvPr/>
          </p:nvSpPr>
          <p:spPr>
            <a:xfrm>
              <a:off x="6856330" y="5806134"/>
              <a:ext cx="748389" cy="748389"/>
            </a:xfrm>
            <a:prstGeom prst="ellipse">
              <a:avLst/>
            </a:prstGeom>
            <a:solidFill>
              <a:srgbClr val="6A6F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160">
                <a:solidFill>
                  <a:prstClr val="white"/>
                </a:solidFill>
              </a:endParaRPr>
            </a:p>
          </p:txBody>
        </p:sp>
        <p:grpSp>
          <p:nvGrpSpPr>
            <p:cNvPr id="33" name="Group 28">
              <a:extLst>
                <a:ext uri="{FF2B5EF4-FFF2-40B4-BE49-F238E27FC236}">
                  <a16:creationId xmlns:a16="http://schemas.microsoft.com/office/drawing/2014/main" id="{AB90CD8F-240E-4290-A653-3E2AE850D490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7064689" y="6057627"/>
              <a:ext cx="310215" cy="271499"/>
              <a:chOff x="496" y="4251"/>
              <a:chExt cx="641" cy="561"/>
            </a:xfrm>
            <a:solidFill>
              <a:schemeClr val="bg1"/>
            </a:solidFill>
          </p:grpSpPr>
          <p:sp>
            <p:nvSpPr>
              <p:cNvPr id="34" name="Freeform 30">
                <a:extLst>
                  <a:ext uri="{FF2B5EF4-FFF2-40B4-BE49-F238E27FC236}">
                    <a16:creationId xmlns:a16="http://schemas.microsoft.com/office/drawing/2014/main" id="{ABEDA85C-1860-4717-8D9F-5D9174D98D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9" y="4720"/>
                <a:ext cx="88" cy="92"/>
              </a:xfrm>
              <a:custGeom>
                <a:avLst/>
                <a:gdLst>
                  <a:gd name="T0" fmla="*/ 0 w 526"/>
                  <a:gd name="T1" fmla="*/ 0 h 553"/>
                  <a:gd name="T2" fmla="*/ 526 w 526"/>
                  <a:gd name="T3" fmla="*/ 250 h 553"/>
                  <a:gd name="T4" fmla="*/ 97 w 526"/>
                  <a:gd name="T5" fmla="*/ 542 h 553"/>
                  <a:gd name="T6" fmla="*/ 81 w 526"/>
                  <a:gd name="T7" fmla="*/ 549 h 553"/>
                  <a:gd name="T8" fmla="*/ 65 w 526"/>
                  <a:gd name="T9" fmla="*/ 553 h 553"/>
                  <a:gd name="T10" fmla="*/ 49 w 526"/>
                  <a:gd name="T11" fmla="*/ 552 h 553"/>
                  <a:gd name="T12" fmla="*/ 34 w 526"/>
                  <a:gd name="T13" fmla="*/ 546 h 553"/>
                  <a:gd name="T14" fmla="*/ 20 w 526"/>
                  <a:gd name="T15" fmla="*/ 535 h 553"/>
                  <a:gd name="T16" fmla="*/ 9 w 526"/>
                  <a:gd name="T17" fmla="*/ 522 h 553"/>
                  <a:gd name="T18" fmla="*/ 2 w 526"/>
                  <a:gd name="T19" fmla="*/ 507 h 553"/>
                  <a:gd name="T20" fmla="*/ 0 w 526"/>
                  <a:gd name="T21" fmla="*/ 490 h 553"/>
                  <a:gd name="T22" fmla="*/ 0 w 526"/>
                  <a:gd name="T23" fmla="*/ 0 h 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26" h="553">
                    <a:moveTo>
                      <a:pt x="0" y="0"/>
                    </a:moveTo>
                    <a:lnTo>
                      <a:pt x="526" y="250"/>
                    </a:lnTo>
                    <a:lnTo>
                      <a:pt x="97" y="542"/>
                    </a:lnTo>
                    <a:lnTo>
                      <a:pt x="81" y="549"/>
                    </a:lnTo>
                    <a:lnTo>
                      <a:pt x="65" y="553"/>
                    </a:lnTo>
                    <a:lnTo>
                      <a:pt x="49" y="552"/>
                    </a:lnTo>
                    <a:lnTo>
                      <a:pt x="34" y="546"/>
                    </a:lnTo>
                    <a:lnTo>
                      <a:pt x="20" y="535"/>
                    </a:lnTo>
                    <a:lnTo>
                      <a:pt x="9" y="522"/>
                    </a:lnTo>
                    <a:lnTo>
                      <a:pt x="2" y="507"/>
                    </a:lnTo>
                    <a:lnTo>
                      <a:pt x="0" y="49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  <a:latin typeface="+mn-ea"/>
                </a:endParaRPr>
              </a:p>
            </p:txBody>
          </p:sp>
          <p:sp>
            <p:nvSpPr>
              <p:cNvPr id="35" name="Freeform 31">
                <a:extLst>
                  <a:ext uri="{FF2B5EF4-FFF2-40B4-BE49-F238E27FC236}">
                    <a16:creationId xmlns:a16="http://schemas.microsoft.com/office/drawing/2014/main" id="{D98241E8-76E9-44B9-9957-1D0DC76D2D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6" y="4251"/>
                <a:ext cx="641" cy="530"/>
              </a:xfrm>
              <a:custGeom>
                <a:avLst/>
                <a:gdLst>
                  <a:gd name="T0" fmla="*/ 3785 w 3847"/>
                  <a:gd name="T1" fmla="*/ 0 h 3180"/>
                  <a:gd name="T2" fmla="*/ 3800 w 3847"/>
                  <a:gd name="T3" fmla="*/ 2 h 3180"/>
                  <a:gd name="T4" fmla="*/ 3814 w 3847"/>
                  <a:gd name="T5" fmla="*/ 7 h 3180"/>
                  <a:gd name="T6" fmla="*/ 3827 w 3847"/>
                  <a:gd name="T7" fmla="*/ 16 h 3180"/>
                  <a:gd name="T8" fmla="*/ 3839 w 3847"/>
                  <a:gd name="T9" fmla="*/ 31 h 3180"/>
                  <a:gd name="T10" fmla="*/ 3846 w 3847"/>
                  <a:gd name="T11" fmla="*/ 49 h 3180"/>
                  <a:gd name="T12" fmla="*/ 3847 w 3847"/>
                  <a:gd name="T13" fmla="*/ 66 h 3180"/>
                  <a:gd name="T14" fmla="*/ 3842 w 3847"/>
                  <a:gd name="T15" fmla="*/ 85 h 3180"/>
                  <a:gd name="T16" fmla="*/ 2642 w 3847"/>
                  <a:gd name="T17" fmla="*/ 3110 h 3180"/>
                  <a:gd name="T18" fmla="*/ 2631 w 3847"/>
                  <a:gd name="T19" fmla="*/ 3130 h 3180"/>
                  <a:gd name="T20" fmla="*/ 2617 w 3847"/>
                  <a:gd name="T21" fmla="*/ 3147 h 3180"/>
                  <a:gd name="T22" fmla="*/ 2600 w 3847"/>
                  <a:gd name="T23" fmla="*/ 3161 h 3180"/>
                  <a:gd name="T24" fmla="*/ 2579 w 3847"/>
                  <a:gd name="T25" fmla="*/ 3172 h 3180"/>
                  <a:gd name="T26" fmla="*/ 2559 w 3847"/>
                  <a:gd name="T27" fmla="*/ 3178 h 3180"/>
                  <a:gd name="T28" fmla="*/ 2539 w 3847"/>
                  <a:gd name="T29" fmla="*/ 3180 h 3180"/>
                  <a:gd name="T30" fmla="*/ 2514 w 3847"/>
                  <a:gd name="T31" fmla="*/ 3177 h 3180"/>
                  <a:gd name="T32" fmla="*/ 2491 w 3847"/>
                  <a:gd name="T33" fmla="*/ 3168 h 3180"/>
                  <a:gd name="T34" fmla="*/ 1278 w 3847"/>
                  <a:gd name="T35" fmla="*/ 2591 h 3180"/>
                  <a:gd name="T36" fmla="*/ 2984 w 3847"/>
                  <a:gd name="T37" fmla="*/ 878 h 3180"/>
                  <a:gd name="T38" fmla="*/ 1036 w 3847"/>
                  <a:gd name="T39" fmla="*/ 2477 h 3180"/>
                  <a:gd name="T40" fmla="*/ 63 w 3847"/>
                  <a:gd name="T41" fmla="*/ 2014 h 3180"/>
                  <a:gd name="T42" fmla="*/ 42 w 3847"/>
                  <a:gd name="T43" fmla="*/ 2000 h 3180"/>
                  <a:gd name="T44" fmla="*/ 24 w 3847"/>
                  <a:gd name="T45" fmla="*/ 1983 h 3180"/>
                  <a:gd name="T46" fmla="*/ 11 w 3847"/>
                  <a:gd name="T47" fmla="*/ 1963 h 3180"/>
                  <a:gd name="T48" fmla="*/ 3 w 3847"/>
                  <a:gd name="T49" fmla="*/ 1940 h 3180"/>
                  <a:gd name="T50" fmla="*/ 0 w 3847"/>
                  <a:gd name="T51" fmla="*/ 1915 h 3180"/>
                  <a:gd name="T52" fmla="*/ 2 w 3847"/>
                  <a:gd name="T53" fmla="*/ 1891 h 3180"/>
                  <a:gd name="T54" fmla="*/ 10 w 3847"/>
                  <a:gd name="T55" fmla="*/ 1867 h 3180"/>
                  <a:gd name="T56" fmla="*/ 23 w 3847"/>
                  <a:gd name="T57" fmla="*/ 1846 h 3180"/>
                  <a:gd name="T58" fmla="*/ 41 w 3847"/>
                  <a:gd name="T59" fmla="*/ 1829 h 3180"/>
                  <a:gd name="T60" fmla="*/ 62 w 3847"/>
                  <a:gd name="T61" fmla="*/ 1816 h 3180"/>
                  <a:gd name="T62" fmla="*/ 3757 w 3847"/>
                  <a:gd name="T63" fmla="*/ 5 h 3180"/>
                  <a:gd name="T64" fmla="*/ 3771 w 3847"/>
                  <a:gd name="T65" fmla="*/ 1 h 3180"/>
                  <a:gd name="T66" fmla="*/ 3785 w 3847"/>
                  <a:gd name="T67" fmla="*/ 0 h 3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847" h="3180">
                    <a:moveTo>
                      <a:pt x="3785" y="0"/>
                    </a:moveTo>
                    <a:lnTo>
                      <a:pt x="3800" y="2"/>
                    </a:lnTo>
                    <a:lnTo>
                      <a:pt x="3814" y="7"/>
                    </a:lnTo>
                    <a:lnTo>
                      <a:pt x="3827" y="16"/>
                    </a:lnTo>
                    <a:lnTo>
                      <a:pt x="3839" y="31"/>
                    </a:lnTo>
                    <a:lnTo>
                      <a:pt x="3846" y="49"/>
                    </a:lnTo>
                    <a:lnTo>
                      <a:pt x="3847" y="66"/>
                    </a:lnTo>
                    <a:lnTo>
                      <a:pt x="3842" y="85"/>
                    </a:lnTo>
                    <a:lnTo>
                      <a:pt x="2642" y="3110"/>
                    </a:lnTo>
                    <a:lnTo>
                      <a:pt x="2631" y="3130"/>
                    </a:lnTo>
                    <a:lnTo>
                      <a:pt x="2617" y="3147"/>
                    </a:lnTo>
                    <a:lnTo>
                      <a:pt x="2600" y="3161"/>
                    </a:lnTo>
                    <a:lnTo>
                      <a:pt x="2579" y="3172"/>
                    </a:lnTo>
                    <a:lnTo>
                      <a:pt x="2559" y="3178"/>
                    </a:lnTo>
                    <a:lnTo>
                      <a:pt x="2539" y="3180"/>
                    </a:lnTo>
                    <a:lnTo>
                      <a:pt x="2514" y="3177"/>
                    </a:lnTo>
                    <a:lnTo>
                      <a:pt x="2491" y="3168"/>
                    </a:lnTo>
                    <a:lnTo>
                      <a:pt x="1278" y="2591"/>
                    </a:lnTo>
                    <a:lnTo>
                      <a:pt x="2984" y="878"/>
                    </a:lnTo>
                    <a:lnTo>
                      <a:pt x="1036" y="2477"/>
                    </a:lnTo>
                    <a:lnTo>
                      <a:pt x="63" y="2014"/>
                    </a:lnTo>
                    <a:lnTo>
                      <a:pt x="42" y="2000"/>
                    </a:lnTo>
                    <a:lnTo>
                      <a:pt x="24" y="1983"/>
                    </a:lnTo>
                    <a:lnTo>
                      <a:pt x="11" y="1963"/>
                    </a:lnTo>
                    <a:lnTo>
                      <a:pt x="3" y="1940"/>
                    </a:lnTo>
                    <a:lnTo>
                      <a:pt x="0" y="1915"/>
                    </a:lnTo>
                    <a:lnTo>
                      <a:pt x="2" y="1891"/>
                    </a:lnTo>
                    <a:lnTo>
                      <a:pt x="10" y="1867"/>
                    </a:lnTo>
                    <a:lnTo>
                      <a:pt x="23" y="1846"/>
                    </a:lnTo>
                    <a:lnTo>
                      <a:pt x="41" y="1829"/>
                    </a:lnTo>
                    <a:lnTo>
                      <a:pt x="62" y="1816"/>
                    </a:lnTo>
                    <a:lnTo>
                      <a:pt x="3757" y="5"/>
                    </a:lnTo>
                    <a:lnTo>
                      <a:pt x="3771" y="1"/>
                    </a:lnTo>
                    <a:lnTo>
                      <a:pt x="378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  <a:latin typeface="+mn-ea"/>
                </a:endParaRPr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DD58C40-B376-4E92-94D1-63F5D3E77A56}"/>
              </a:ext>
            </a:extLst>
          </p:cNvPr>
          <p:cNvSpPr txBox="1"/>
          <p:nvPr/>
        </p:nvSpPr>
        <p:spPr>
          <a:xfrm>
            <a:off x="6238874" y="2162875"/>
            <a:ext cx="5229225" cy="602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60000"/>
              </a:lnSpc>
              <a:spcBef>
                <a:spcPts val="0"/>
              </a:spcBef>
              <a:spcAft>
                <a:spcPts val="160"/>
              </a:spcAft>
            </a:pPr>
            <a:r>
              <a:rPr lang="en-US" altLang="ko-KR" sz="240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'</a:t>
            </a:r>
            <a:r>
              <a:rPr lang="ko-KR" altLang="en-US" sz="240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유네스코 무형문화유산</a:t>
            </a:r>
            <a:r>
              <a:rPr lang="en-US" altLang="ko-KR" sz="240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'</a:t>
            </a:r>
            <a:r>
              <a:rPr lang="ko-KR" altLang="en-US" sz="240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으로 선정</a:t>
            </a:r>
          </a:p>
        </p:txBody>
      </p: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C11E58D3-B201-459F-9416-12956F92F956}"/>
              </a:ext>
            </a:extLst>
          </p:cNvPr>
          <p:cNvGrpSpPr/>
          <p:nvPr/>
        </p:nvGrpSpPr>
        <p:grpSpPr>
          <a:xfrm>
            <a:off x="6344235" y="5110118"/>
            <a:ext cx="650771" cy="650771"/>
            <a:chOff x="6856330" y="5806134"/>
            <a:chExt cx="748389" cy="748389"/>
          </a:xfrm>
        </p:grpSpPr>
        <p:sp>
          <p:nvSpPr>
            <p:cNvPr id="37" name="타원 36">
              <a:extLst>
                <a:ext uri="{FF2B5EF4-FFF2-40B4-BE49-F238E27FC236}">
                  <a16:creationId xmlns:a16="http://schemas.microsoft.com/office/drawing/2014/main" id="{353A20BC-B1F7-482B-A417-3F2D9F48DB03}"/>
                </a:ext>
              </a:extLst>
            </p:cNvPr>
            <p:cNvSpPr/>
            <p:nvPr/>
          </p:nvSpPr>
          <p:spPr>
            <a:xfrm>
              <a:off x="6856330" y="5806134"/>
              <a:ext cx="748389" cy="748389"/>
            </a:xfrm>
            <a:prstGeom prst="ellipse">
              <a:avLst/>
            </a:prstGeom>
            <a:solidFill>
              <a:srgbClr val="6A6F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160">
                <a:solidFill>
                  <a:prstClr val="white"/>
                </a:solidFill>
              </a:endParaRPr>
            </a:p>
          </p:txBody>
        </p:sp>
        <p:grpSp>
          <p:nvGrpSpPr>
            <p:cNvPr id="38" name="Group 28">
              <a:extLst>
                <a:ext uri="{FF2B5EF4-FFF2-40B4-BE49-F238E27FC236}">
                  <a16:creationId xmlns:a16="http://schemas.microsoft.com/office/drawing/2014/main" id="{A8BDF8A1-C4C4-46F0-8048-45A632CBB39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7064689" y="6057627"/>
              <a:ext cx="310215" cy="271499"/>
              <a:chOff x="496" y="4251"/>
              <a:chExt cx="641" cy="561"/>
            </a:xfrm>
            <a:solidFill>
              <a:schemeClr val="bg1"/>
            </a:solidFill>
          </p:grpSpPr>
          <p:sp>
            <p:nvSpPr>
              <p:cNvPr id="39" name="Freeform 30">
                <a:extLst>
                  <a:ext uri="{FF2B5EF4-FFF2-40B4-BE49-F238E27FC236}">
                    <a16:creationId xmlns:a16="http://schemas.microsoft.com/office/drawing/2014/main" id="{E7F388C5-7AD4-42C7-85DB-49B2895343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9" y="4720"/>
                <a:ext cx="88" cy="92"/>
              </a:xfrm>
              <a:custGeom>
                <a:avLst/>
                <a:gdLst>
                  <a:gd name="T0" fmla="*/ 0 w 526"/>
                  <a:gd name="T1" fmla="*/ 0 h 553"/>
                  <a:gd name="T2" fmla="*/ 526 w 526"/>
                  <a:gd name="T3" fmla="*/ 250 h 553"/>
                  <a:gd name="T4" fmla="*/ 97 w 526"/>
                  <a:gd name="T5" fmla="*/ 542 h 553"/>
                  <a:gd name="T6" fmla="*/ 81 w 526"/>
                  <a:gd name="T7" fmla="*/ 549 h 553"/>
                  <a:gd name="T8" fmla="*/ 65 w 526"/>
                  <a:gd name="T9" fmla="*/ 553 h 553"/>
                  <a:gd name="T10" fmla="*/ 49 w 526"/>
                  <a:gd name="T11" fmla="*/ 552 h 553"/>
                  <a:gd name="T12" fmla="*/ 34 w 526"/>
                  <a:gd name="T13" fmla="*/ 546 h 553"/>
                  <a:gd name="T14" fmla="*/ 20 w 526"/>
                  <a:gd name="T15" fmla="*/ 535 h 553"/>
                  <a:gd name="T16" fmla="*/ 9 w 526"/>
                  <a:gd name="T17" fmla="*/ 522 h 553"/>
                  <a:gd name="T18" fmla="*/ 2 w 526"/>
                  <a:gd name="T19" fmla="*/ 507 h 553"/>
                  <a:gd name="T20" fmla="*/ 0 w 526"/>
                  <a:gd name="T21" fmla="*/ 490 h 553"/>
                  <a:gd name="T22" fmla="*/ 0 w 526"/>
                  <a:gd name="T23" fmla="*/ 0 h 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26" h="553">
                    <a:moveTo>
                      <a:pt x="0" y="0"/>
                    </a:moveTo>
                    <a:lnTo>
                      <a:pt x="526" y="250"/>
                    </a:lnTo>
                    <a:lnTo>
                      <a:pt x="97" y="542"/>
                    </a:lnTo>
                    <a:lnTo>
                      <a:pt x="81" y="549"/>
                    </a:lnTo>
                    <a:lnTo>
                      <a:pt x="65" y="553"/>
                    </a:lnTo>
                    <a:lnTo>
                      <a:pt x="49" y="552"/>
                    </a:lnTo>
                    <a:lnTo>
                      <a:pt x="34" y="546"/>
                    </a:lnTo>
                    <a:lnTo>
                      <a:pt x="20" y="535"/>
                    </a:lnTo>
                    <a:lnTo>
                      <a:pt x="9" y="522"/>
                    </a:lnTo>
                    <a:lnTo>
                      <a:pt x="2" y="507"/>
                    </a:lnTo>
                    <a:lnTo>
                      <a:pt x="0" y="49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  <a:latin typeface="+mn-ea"/>
                </a:endParaRPr>
              </a:p>
            </p:txBody>
          </p:sp>
          <p:sp>
            <p:nvSpPr>
              <p:cNvPr id="40" name="Freeform 31">
                <a:extLst>
                  <a:ext uri="{FF2B5EF4-FFF2-40B4-BE49-F238E27FC236}">
                    <a16:creationId xmlns:a16="http://schemas.microsoft.com/office/drawing/2014/main" id="{BAC6D022-AEAC-4FEC-9907-92F8189828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6" y="4251"/>
                <a:ext cx="641" cy="530"/>
              </a:xfrm>
              <a:custGeom>
                <a:avLst/>
                <a:gdLst>
                  <a:gd name="T0" fmla="*/ 3785 w 3847"/>
                  <a:gd name="T1" fmla="*/ 0 h 3180"/>
                  <a:gd name="T2" fmla="*/ 3800 w 3847"/>
                  <a:gd name="T3" fmla="*/ 2 h 3180"/>
                  <a:gd name="T4" fmla="*/ 3814 w 3847"/>
                  <a:gd name="T5" fmla="*/ 7 h 3180"/>
                  <a:gd name="T6" fmla="*/ 3827 w 3847"/>
                  <a:gd name="T7" fmla="*/ 16 h 3180"/>
                  <a:gd name="T8" fmla="*/ 3839 w 3847"/>
                  <a:gd name="T9" fmla="*/ 31 h 3180"/>
                  <a:gd name="T10" fmla="*/ 3846 w 3847"/>
                  <a:gd name="T11" fmla="*/ 49 h 3180"/>
                  <a:gd name="T12" fmla="*/ 3847 w 3847"/>
                  <a:gd name="T13" fmla="*/ 66 h 3180"/>
                  <a:gd name="T14" fmla="*/ 3842 w 3847"/>
                  <a:gd name="T15" fmla="*/ 85 h 3180"/>
                  <a:gd name="T16" fmla="*/ 2642 w 3847"/>
                  <a:gd name="T17" fmla="*/ 3110 h 3180"/>
                  <a:gd name="T18" fmla="*/ 2631 w 3847"/>
                  <a:gd name="T19" fmla="*/ 3130 h 3180"/>
                  <a:gd name="T20" fmla="*/ 2617 w 3847"/>
                  <a:gd name="T21" fmla="*/ 3147 h 3180"/>
                  <a:gd name="T22" fmla="*/ 2600 w 3847"/>
                  <a:gd name="T23" fmla="*/ 3161 h 3180"/>
                  <a:gd name="T24" fmla="*/ 2579 w 3847"/>
                  <a:gd name="T25" fmla="*/ 3172 h 3180"/>
                  <a:gd name="T26" fmla="*/ 2559 w 3847"/>
                  <a:gd name="T27" fmla="*/ 3178 h 3180"/>
                  <a:gd name="T28" fmla="*/ 2539 w 3847"/>
                  <a:gd name="T29" fmla="*/ 3180 h 3180"/>
                  <a:gd name="T30" fmla="*/ 2514 w 3847"/>
                  <a:gd name="T31" fmla="*/ 3177 h 3180"/>
                  <a:gd name="T32" fmla="*/ 2491 w 3847"/>
                  <a:gd name="T33" fmla="*/ 3168 h 3180"/>
                  <a:gd name="T34" fmla="*/ 1278 w 3847"/>
                  <a:gd name="T35" fmla="*/ 2591 h 3180"/>
                  <a:gd name="T36" fmla="*/ 2984 w 3847"/>
                  <a:gd name="T37" fmla="*/ 878 h 3180"/>
                  <a:gd name="T38" fmla="*/ 1036 w 3847"/>
                  <a:gd name="T39" fmla="*/ 2477 h 3180"/>
                  <a:gd name="T40" fmla="*/ 63 w 3847"/>
                  <a:gd name="T41" fmla="*/ 2014 h 3180"/>
                  <a:gd name="T42" fmla="*/ 42 w 3847"/>
                  <a:gd name="T43" fmla="*/ 2000 h 3180"/>
                  <a:gd name="T44" fmla="*/ 24 w 3847"/>
                  <a:gd name="T45" fmla="*/ 1983 h 3180"/>
                  <a:gd name="T46" fmla="*/ 11 w 3847"/>
                  <a:gd name="T47" fmla="*/ 1963 h 3180"/>
                  <a:gd name="T48" fmla="*/ 3 w 3847"/>
                  <a:gd name="T49" fmla="*/ 1940 h 3180"/>
                  <a:gd name="T50" fmla="*/ 0 w 3847"/>
                  <a:gd name="T51" fmla="*/ 1915 h 3180"/>
                  <a:gd name="T52" fmla="*/ 2 w 3847"/>
                  <a:gd name="T53" fmla="*/ 1891 h 3180"/>
                  <a:gd name="T54" fmla="*/ 10 w 3847"/>
                  <a:gd name="T55" fmla="*/ 1867 h 3180"/>
                  <a:gd name="T56" fmla="*/ 23 w 3847"/>
                  <a:gd name="T57" fmla="*/ 1846 h 3180"/>
                  <a:gd name="T58" fmla="*/ 41 w 3847"/>
                  <a:gd name="T59" fmla="*/ 1829 h 3180"/>
                  <a:gd name="T60" fmla="*/ 62 w 3847"/>
                  <a:gd name="T61" fmla="*/ 1816 h 3180"/>
                  <a:gd name="T62" fmla="*/ 3757 w 3847"/>
                  <a:gd name="T63" fmla="*/ 5 h 3180"/>
                  <a:gd name="T64" fmla="*/ 3771 w 3847"/>
                  <a:gd name="T65" fmla="*/ 1 h 3180"/>
                  <a:gd name="T66" fmla="*/ 3785 w 3847"/>
                  <a:gd name="T67" fmla="*/ 0 h 3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847" h="3180">
                    <a:moveTo>
                      <a:pt x="3785" y="0"/>
                    </a:moveTo>
                    <a:lnTo>
                      <a:pt x="3800" y="2"/>
                    </a:lnTo>
                    <a:lnTo>
                      <a:pt x="3814" y="7"/>
                    </a:lnTo>
                    <a:lnTo>
                      <a:pt x="3827" y="16"/>
                    </a:lnTo>
                    <a:lnTo>
                      <a:pt x="3839" y="31"/>
                    </a:lnTo>
                    <a:lnTo>
                      <a:pt x="3846" y="49"/>
                    </a:lnTo>
                    <a:lnTo>
                      <a:pt x="3847" y="66"/>
                    </a:lnTo>
                    <a:lnTo>
                      <a:pt x="3842" y="85"/>
                    </a:lnTo>
                    <a:lnTo>
                      <a:pt x="2642" y="3110"/>
                    </a:lnTo>
                    <a:lnTo>
                      <a:pt x="2631" y="3130"/>
                    </a:lnTo>
                    <a:lnTo>
                      <a:pt x="2617" y="3147"/>
                    </a:lnTo>
                    <a:lnTo>
                      <a:pt x="2600" y="3161"/>
                    </a:lnTo>
                    <a:lnTo>
                      <a:pt x="2579" y="3172"/>
                    </a:lnTo>
                    <a:lnTo>
                      <a:pt x="2559" y="3178"/>
                    </a:lnTo>
                    <a:lnTo>
                      <a:pt x="2539" y="3180"/>
                    </a:lnTo>
                    <a:lnTo>
                      <a:pt x="2514" y="3177"/>
                    </a:lnTo>
                    <a:lnTo>
                      <a:pt x="2491" y="3168"/>
                    </a:lnTo>
                    <a:lnTo>
                      <a:pt x="1278" y="2591"/>
                    </a:lnTo>
                    <a:lnTo>
                      <a:pt x="2984" y="878"/>
                    </a:lnTo>
                    <a:lnTo>
                      <a:pt x="1036" y="2477"/>
                    </a:lnTo>
                    <a:lnTo>
                      <a:pt x="63" y="2014"/>
                    </a:lnTo>
                    <a:lnTo>
                      <a:pt x="42" y="2000"/>
                    </a:lnTo>
                    <a:lnTo>
                      <a:pt x="24" y="1983"/>
                    </a:lnTo>
                    <a:lnTo>
                      <a:pt x="11" y="1963"/>
                    </a:lnTo>
                    <a:lnTo>
                      <a:pt x="3" y="1940"/>
                    </a:lnTo>
                    <a:lnTo>
                      <a:pt x="0" y="1915"/>
                    </a:lnTo>
                    <a:lnTo>
                      <a:pt x="2" y="1891"/>
                    </a:lnTo>
                    <a:lnTo>
                      <a:pt x="10" y="1867"/>
                    </a:lnTo>
                    <a:lnTo>
                      <a:pt x="23" y="1846"/>
                    </a:lnTo>
                    <a:lnTo>
                      <a:pt x="41" y="1829"/>
                    </a:lnTo>
                    <a:lnTo>
                      <a:pt x="62" y="1816"/>
                    </a:lnTo>
                    <a:lnTo>
                      <a:pt x="3757" y="5"/>
                    </a:lnTo>
                    <a:lnTo>
                      <a:pt x="3771" y="1"/>
                    </a:lnTo>
                    <a:lnTo>
                      <a:pt x="378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  <a:latin typeface="+mn-ea"/>
                </a:endParaRPr>
              </a:p>
            </p:txBody>
          </p:sp>
        </p:grpSp>
      </p:grpSp>
      <p:grpSp>
        <p:nvGrpSpPr>
          <p:cNvPr id="41" name="그룹 40">
            <a:extLst>
              <a:ext uri="{FF2B5EF4-FFF2-40B4-BE49-F238E27FC236}">
                <a16:creationId xmlns:a16="http://schemas.microsoft.com/office/drawing/2014/main" id="{A0645B10-3429-476C-BDF9-A2C44D35CA1E}"/>
              </a:ext>
            </a:extLst>
          </p:cNvPr>
          <p:cNvGrpSpPr/>
          <p:nvPr/>
        </p:nvGrpSpPr>
        <p:grpSpPr>
          <a:xfrm>
            <a:off x="5893303" y="3415238"/>
            <a:ext cx="650771" cy="650771"/>
            <a:chOff x="6856330" y="5806134"/>
            <a:chExt cx="748389" cy="748389"/>
          </a:xfrm>
        </p:grpSpPr>
        <p:sp>
          <p:nvSpPr>
            <p:cNvPr id="42" name="타원 41">
              <a:extLst>
                <a:ext uri="{FF2B5EF4-FFF2-40B4-BE49-F238E27FC236}">
                  <a16:creationId xmlns:a16="http://schemas.microsoft.com/office/drawing/2014/main" id="{81BF085E-9EC5-4332-A060-B015F87D256A}"/>
                </a:ext>
              </a:extLst>
            </p:cNvPr>
            <p:cNvSpPr/>
            <p:nvPr/>
          </p:nvSpPr>
          <p:spPr>
            <a:xfrm>
              <a:off x="6856330" y="5806134"/>
              <a:ext cx="748389" cy="748389"/>
            </a:xfrm>
            <a:prstGeom prst="ellipse">
              <a:avLst/>
            </a:prstGeom>
            <a:solidFill>
              <a:srgbClr val="6A6F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160">
                <a:solidFill>
                  <a:prstClr val="white"/>
                </a:solidFill>
              </a:endParaRPr>
            </a:p>
          </p:txBody>
        </p:sp>
        <p:grpSp>
          <p:nvGrpSpPr>
            <p:cNvPr id="43" name="Group 28">
              <a:extLst>
                <a:ext uri="{FF2B5EF4-FFF2-40B4-BE49-F238E27FC236}">
                  <a16:creationId xmlns:a16="http://schemas.microsoft.com/office/drawing/2014/main" id="{D5C28721-6301-4895-90AC-ADE2B414A792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7064689" y="6057627"/>
              <a:ext cx="310215" cy="271499"/>
              <a:chOff x="496" y="4251"/>
              <a:chExt cx="641" cy="561"/>
            </a:xfrm>
            <a:solidFill>
              <a:schemeClr val="bg1"/>
            </a:solidFill>
          </p:grpSpPr>
          <p:sp>
            <p:nvSpPr>
              <p:cNvPr id="44" name="Freeform 30">
                <a:extLst>
                  <a:ext uri="{FF2B5EF4-FFF2-40B4-BE49-F238E27FC236}">
                    <a16:creationId xmlns:a16="http://schemas.microsoft.com/office/drawing/2014/main" id="{95C7DF81-9600-4F1C-99B2-FB76DA7714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9" y="4720"/>
                <a:ext cx="88" cy="92"/>
              </a:xfrm>
              <a:custGeom>
                <a:avLst/>
                <a:gdLst>
                  <a:gd name="T0" fmla="*/ 0 w 526"/>
                  <a:gd name="T1" fmla="*/ 0 h 553"/>
                  <a:gd name="T2" fmla="*/ 526 w 526"/>
                  <a:gd name="T3" fmla="*/ 250 h 553"/>
                  <a:gd name="T4" fmla="*/ 97 w 526"/>
                  <a:gd name="T5" fmla="*/ 542 h 553"/>
                  <a:gd name="T6" fmla="*/ 81 w 526"/>
                  <a:gd name="T7" fmla="*/ 549 h 553"/>
                  <a:gd name="T8" fmla="*/ 65 w 526"/>
                  <a:gd name="T9" fmla="*/ 553 h 553"/>
                  <a:gd name="T10" fmla="*/ 49 w 526"/>
                  <a:gd name="T11" fmla="*/ 552 h 553"/>
                  <a:gd name="T12" fmla="*/ 34 w 526"/>
                  <a:gd name="T13" fmla="*/ 546 h 553"/>
                  <a:gd name="T14" fmla="*/ 20 w 526"/>
                  <a:gd name="T15" fmla="*/ 535 h 553"/>
                  <a:gd name="T16" fmla="*/ 9 w 526"/>
                  <a:gd name="T17" fmla="*/ 522 h 553"/>
                  <a:gd name="T18" fmla="*/ 2 w 526"/>
                  <a:gd name="T19" fmla="*/ 507 h 553"/>
                  <a:gd name="T20" fmla="*/ 0 w 526"/>
                  <a:gd name="T21" fmla="*/ 490 h 553"/>
                  <a:gd name="T22" fmla="*/ 0 w 526"/>
                  <a:gd name="T23" fmla="*/ 0 h 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26" h="553">
                    <a:moveTo>
                      <a:pt x="0" y="0"/>
                    </a:moveTo>
                    <a:lnTo>
                      <a:pt x="526" y="250"/>
                    </a:lnTo>
                    <a:lnTo>
                      <a:pt x="97" y="542"/>
                    </a:lnTo>
                    <a:lnTo>
                      <a:pt x="81" y="549"/>
                    </a:lnTo>
                    <a:lnTo>
                      <a:pt x="65" y="553"/>
                    </a:lnTo>
                    <a:lnTo>
                      <a:pt x="49" y="552"/>
                    </a:lnTo>
                    <a:lnTo>
                      <a:pt x="34" y="546"/>
                    </a:lnTo>
                    <a:lnTo>
                      <a:pt x="20" y="535"/>
                    </a:lnTo>
                    <a:lnTo>
                      <a:pt x="9" y="522"/>
                    </a:lnTo>
                    <a:lnTo>
                      <a:pt x="2" y="507"/>
                    </a:lnTo>
                    <a:lnTo>
                      <a:pt x="0" y="49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  <a:latin typeface="+mn-ea"/>
                </a:endParaRPr>
              </a:p>
            </p:txBody>
          </p:sp>
          <p:sp>
            <p:nvSpPr>
              <p:cNvPr id="45" name="Freeform 31">
                <a:extLst>
                  <a:ext uri="{FF2B5EF4-FFF2-40B4-BE49-F238E27FC236}">
                    <a16:creationId xmlns:a16="http://schemas.microsoft.com/office/drawing/2014/main" id="{0E513086-9831-4A86-AF02-5DCCD3CB68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6" y="4251"/>
                <a:ext cx="641" cy="530"/>
              </a:xfrm>
              <a:custGeom>
                <a:avLst/>
                <a:gdLst>
                  <a:gd name="T0" fmla="*/ 3785 w 3847"/>
                  <a:gd name="T1" fmla="*/ 0 h 3180"/>
                  <a:gd name="T2" fmla="*/ 3800 w 3847"/>
                  <a:gd name="T3" fmla="*/ 2 h 3180"/>
                  <a:gd name="T4" fmla="*/ 3814 w 3847"/>
                  <a:gd name="T5" fmla="*/ 7 h 3180"/>
                  <a:gd name="T6" fmla="*/ 3827 w 3847"/>
                  <a:gd name="T7" fmla="*/ 16 h 3180"/>
                  <a:gd name="T8" fmla="*/ 3839 w 3847"/>
                  <a:gd name="T9" fmla="*/ 31 h 3180"/>
                  <a:gd name="T10" fmla="*/ 3846 w 3847"/>
                  <a:gd name="T11" fmla="*/ 49 h 3180"/>
                  <a:gd name="T12" fmla="*/ 3847 w 3847"/>
                  <a:gd name="T13" fmla="*/ 66 h 3180"/>
                  <a:gd name="T14" fmla="*/ 3842 w 3847"/>
                  <a:gd name="T15" fmla="*/ 85 h 3180"/>
                  <a:gd name="T16" fmla="*/ 2642 w 3847"/>
                  <a:gd name="T17" fmla="*/ 3110 h 3180"/>
                  <a:gd name="T18" fmla="*/ 2631 w 3847"/>
                  <a:gd name="T19" fmla="*/ 3130 h 3180"/>
                  <a:gd name="T20" fmla="*/ 2617 w 3847"/>
                  <a:gd name="T21" fmla="*/ 3147 h 3180"/>
                  <a:gd name="T22" fmla="*/ 2600 w 3847"/>
                  <a:gd name="T23" fmla="*/ 3161 h 3180"/>
                  <a:gd name="T24" fmla="*/ 2579 w 3847"/>
                  <a:gd name="T25" fmla="*/ 3172 h 3180"/>
                  <a:gd name="T26" fmla="*/ 2559 w 3847"/>
                  <a:gd name="T27" fmla="*/ 3178 h 3180"/>
                  <a:gd name="T28" fmla="*/ 2539 w 3847"/>
                  <a:gd name="T29" fmla="*/ 3180 h 3180"/>
                  <a:gd name="T30" fmla="*/ 2514 w 3847"/>
                  <a:gd name="T31" fmla="*/ 3177 h 3180"/>
                  <a:gd name="T32" fmla="*/ 2491 w 3847"/>
                  <a:gd name="T33" fmla="*/ 3168 h 3180"/>
                  <a:gd name="T34" fmla="*/ 1278 w 3847"/>
                  <a:gd name="T35" fmla="*/ 2591 h 3180"/>
                  <a:gd name="T36" fmla="*/ 2984 w 3847"/>
                  <a:gd name="T37" fmla="*/ 878 h 3180"/>
                  <a:gd name="T38" fmla="*/ 1036 w 3847"/>
                  <a:gd name="T39" fmla="*/ 2477 h 3180"/>
                  <a:gd name="T40" fmla="*/ 63 w 3847"/>
                  <a:gd name="T41" fmla="*/ 2014 h 3180"/>
                  <a:gd name="T42" fmla="*/ 42 w 3847"/>
                  <a:gd name="T43" fmla="*/ 2000 h 3180"/>
                  <a:gd name="T44" fmla="*/ 24 w 3847"/>
                  <a:gd name="T45" fmla="*/ 1983 h 3180"/>
                  <a:gd name="T46" fmla="*/ 11 w 3847"/>
                  <a:gd name="T47" fmla="*/ 1963 h 3180"/>
                  <a:gd name="T48" fmla="*/ 3 w 3847"/>
                  <a:gd name="T49" fmla="*/ 1940 h 3180"/>
                  <a:gd name="T50" fmla="*/ 0 w 3847"/>
                  <a:gd name="T51" fmla="*/ 1915 h 3180"/>
                  <a:gd name="T52" fmla="*/ 2 w 3847"/>
                  <a:gd name="T53" fmla="*/ 1891 h 3180"/>
                  <a:gd name="T54" fmla="*/ 10 w 3847"/>
                  <a:gd name="T55" fmla="*/ 1867 h 3180"/>
                  <a:gd name="T56" fmla="*/ 23 w 3847"/>
                  <a:gd name="T57" fmla="*/ 1846 h 3180"/>
                  <a:gd name="T58" fmla="*/ 41 w 3847"/>
                  <a:gd name="T59" fmla="*/ 1829 h 3180"/>
                  <a:gd name="T60" fmla="*/ 62 w 3847"/>
                  <a:gd name="T61" fmla="*/ 1816 h 3180"/>
                  <a:gd name="T62" fmla="*/ 3757 w 3847"/>
                  <a:gd name="T63" fmla="*/ 5 h 3180"/>
                  <a:gd name="T64" fmla="*/ 3771 w 3847"/>
                  <a:gd name="T65" fmla="*/ 1 h 3180"/>
                  <a:gd name="T66" fmla="*/ 3785 w 3847"/>
                  <a:gd name="T67" fmla="*/ 0 h 3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847" h="3180">
                    <a:moveTo>
                      <a:pt x="3785" y="0"/>
                    </a:moveTo>
                    <a:lnTo>
                      <a:pt x="3800" y="2"/>
                    </a:lnTo>
                    <a:lnTo>
                      <a:pt x="3814" y="7"/>
                    </a:lnTo>
                    <a:lnTo>
                      <a:pt x="3827" y="16"/>
                    </a:lnTo>
                    <a:lnTo>
                      <a:pt x="3839" y="31"/>
                    </a:lnTo>
                    <a:lnTo>
                      <a:pt x="3846" y="49"/>
                    </a:lnTo>
                    <a:lnTo>
                      <a:pt x="3847" y="66"/>
                    </a:lnTo>
                    <a:lnTo>
                      <a:pt x="3842" y="85"/>
                    </a:lnTo>
                    <a:lnTo>
                      <a:pt x="2642" y="3110"/>
                    </a:lnTo>
                    <a:lnTo>
                      <a:pt x="2631" y="3130"/>
                    </a:lnTo>
                    <a:lnTo>
                      <a:pt x="2617" y="3147"/>
                    </a:lnTo>
                    <a:lnTo>
                      <a:pt x="2600" y="3161"/>
                    </a:lnTo>
                    <a:lnTo>
                      <a:pt x="2579" y="3172"/>
                    </a:lnTo>
                    <a:lnTo>
                      <a:pt x="2559" y="3178"/>
                    </a:lnTo>
                    <a:lnTo>
                      <a:pt x="2539" y="3180"/>
                    </a:lnTo>
                    <a:lnTo>
                      <a:pt x="2514" y="3177"/>
                    </a:lnTo>
                    <a:lnTo>
                      <a:pt x="2491" y="3168"/>
                    </a:lnTo>
                    <a:lnTo>
                      <a:pt x="1278" y="2591"/>
                    </a:lnTo>
                    <a:lnTo>
                      <a:pt x="2984" y="878"/>
                    </a:lnTo>
                    <a:lnTo>
                      <a:pt x="1036" y="2477"/>
                    </a:lnTo>
                    <a:lnTo>
                      <a:pt x="63" y="2014"/>
                    </a:lnTo>
                    <a:lnTo>
                      <a:pt x="42" y="2000"/>
                    </a:lnTo>
                    <a:lnTo>
                      <a:pt x="24" y="1983"/>
                    </a:lnTo>
                    <a:lnTo>
                      <a:pt x="11" y="1963"/>
                    </a:lnTo>
                    <a:lnTo>
                      <a:pt x="3" y="1940"/>
                    </a:lnTo>
                    <a:lnTo>
                      <a:pt x="0" y="1915"/>
                    </a:lnTo>
                    <a:lnTo>
                      <a:pt x="2" y="1891"/>
                    </a:lnTo>
                    <a:lnTo>
                      <a:pt x="10" y="1867"/>
                    </a:lnTo>
                    <a:lnTo>
                      <a:pt x="23" y="1846"/>
                    </a:lnTo>
                    <a:lnTo>
                      <a:pt x="41" y="1829"/>
                    </a:lnTo>
                    <a:lnTo>
                      <a:pt x="62" y="1816"/>
                    </a:lnTo>
                    <a:lnTo>
                      <a:pt x="3757" y="5"/>
                    </a:lnTo>
                    <a:lnTo>
                      <a:pt x="3771" y="1"/>
                    </a:lnTo>
                    <a:lnTo>
                      <a:pt x="378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  <a:latin typeface="+mn-ea"/>
                </a:endParaRPr>
              </a:p>
            </p:txBody>
          </p:sp>
        </p:grp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E2756CE4-B286-4007-A39B-04B96D5CDD03}"/>
              </a:ext>
            </a:extLst>
          </p:cNvPr>
          <p:cNvSpPr txBox="1"/>
          <p:nvPr/>
        </p:nvSpPr>
        <p:spPr>
          <a:xfrm>
            <a:off x="6633568" y="3877560"/>
            <a:ext cx="5229225" cy="602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60000"/>
              </a:lnSpc>
              <a:spcBef>
                <a:spcPts val="0"/>
              </a:spcBef>
              <a:spcAft>
                <a:spcPts val="160"/>
              </a:spcAft>
            </a:pPr>
            <a:r>
              <a:rPr lang="ko-KR" altLang="en-US" sz="24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세계적으로 관심이 높음</a:t>
            </a:r>
            <a:endParaRPr lang="ko-KR" altLang="en-US" sz="2400" dirty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9C11A62-3E86-4E44-A153-D40DFDF5F8BD}"/>
              </a:ext>
            </a:extLst>
          </p:cNvPr>
          <p:cNvSpPr txBox="1"/>
          <p:nvPr/>
        </p:nvSpPr>
        <p:spPr>
          <a:xfrm>
            <a:off x="7009292" y="5663226"/>
            <a:ext cx="4381501" cy="602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60000"/>
              </a:lnSpc>
              <a:spcBef>
                <a:spcPts val="0"/>
              </a:spcBef>
              <a:spcAft>
                <a:spcPts val="160"/>
              </a:spcAft>
            </a:pPr>
            <a:r>
              <a:rPr lang="ko-KR" altLang="en-US" sz="240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일본 방문 목적 중 하나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C4E70DCC-1D7E-403B-83E2-B054C0D803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09" y="1390650"/>
            <a:ext cx="4829175" cy="32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65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" grpId="0"/>
      <p:bldP spid="46" grpId="0"/>
      <p:bldP spid="4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직사각형 17"/>
          <p:cNvSpPr/>
          <p:nvPr/>
        </p:nvSpPr>
        <p:spPr>
          <a:xfrm>
            <a:off x="2734785" y="2501388"/>
            <a:ext cx="4412678" cy="7752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쌀밥 등과 주로 어패류를 조합한 것</a:t>
            </a:r>
          </a:p>
          <a:p>
            <a:pPr algn="ctr">
              <a:lnSpc>
                <a:spcPct val="150000"/>
              </a:lnSpc>
            </a:pPr>
            <a:endParaRPr lang="ko-KR" altLang="en-US" sz="1100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2487135" y="4474329"/>
            <a:ext cx="289944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 err="1"/>
              <a:t>우노하나즈시</a:t>
            </a:r>
            <a:r>
              <a:rPr lang="ko-KR" altLang="en-US" dirty="0"/>
              <a:t> 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 err="1"/>
              <a:t>소바즈시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 err="1"/>
              <a:t>마키즈시나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 err="1"/>
              <a:t>니기리즈시</a:t>
            </a:r>
            <a:endParaRPr lang="ko-KR" altLang="en-US" dirty="0"/>
          </a:p>
          <a:p>
            <a:endParaRPr lang="ko-KR" altLang="en-US" dirty="0"/>
          </a:p>
          <a:p>
            <a:endParaRPr lang="ko-KR" altLang="en-US" dirty="0"/>
          </a:p>
        </p:txBody>
      </p:sp>
      <p:sp>
        <p:nvSpPr>
          <p:cNvPr id="13" name="모서리가 둥근 직사각형 12"/>
          <p:cNvSpPr/>
          <p:nvPr/>
        </p:nvSpPr>
        <p:spPr>
          <a:xfrm>
            <a:off x="508206" y="378952"/>
            <a:ext cx="1828229" cy="481263"/>
          </a:xfrm>
          <a:prstGeom prst="roundRect">
            <a:avLst>
              <a:gd name="adj" fmla="val 0"/>
            </a:avLst>
          </a:prstGeom>
          <a:gradFill flip="none" rotWithShape="1">
            <a:gsLst>
              <a:gs pos="95000">
                <a:schemeClr val="tx1">
                  <a:lumMod val="75000"/>
                  <a:lumOff val="25000"/>
                </a:schemeClr>
              </a:gs>
              <a:gs pos="95000">
                <a:srgbClr val="43CDD7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ko-KR" altLang="en-US" sz="2000" b="1" i="1" dirty="0">
                <a:solidFill>
                  <a:schemeClr val="bg1"/>
                </a:solidFill>
              </a:rPr>
              <a:t>일식</a:t>
            </a:r>
            <a:endParaRPr lang="en-US" altLang="ko-KR" sz="2000" b="1" i="1" dirty="0">
              <a:solidFill>
                <a:schemeClr val="bg1"/>
              </a:solidFill>
            </a:endParaRPr>
          </a:p>
        </p:txBody>
      </p:sp>
      <p:sp>
        <p:nvSpPr>
          <p:cNvPr id="23" name="모서리가 둥근 직사각형 22"/>
          <p:cNvSpPr/>
          <p:nvPr/>
        </p:nvSpPr>
        <p:spPr>
          <a:xfrm>
            <a:off x="1773238" y="1775106"/>
            <a:ext cx="961547" cy="48126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43CD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solidFill>
                  <a:srgbClr val="43CDD7"/>
                </a:solidFill>
              </a:rPr>
              <a:t>스시</a:t>
            </a:r>
            <a:endParaRPr lang="en-US" altLang="ko-KR" b="1" dirty="0">
              <a:solidFill>
                <a:srgbClr val="43CDD7"/>
              </a:solidFill>
            </a:endParaRPr>
          </a:p>
        </p:txBody>
      </p:sp>
      <p:sp>
        <p:nvSpPr>
          <p:cNvPr id="20" name="모서리가 둥근 직사각형 14">
            <a:extLst>
              <a:ext uri="{FF2B5EF4-FFF2-40B4-BE49-F238E27FC236}">
                <a16:creationId xmlns:a16="http://schemas.microsoft.com/office/drawing/2014/main" id="{AF1841ED-A1F0-4284-BF15-025984DAF701}"/>
              </a:ext>
            </a:extLst>
          </p:cNvPr>
          <p:cNvSpPr/>
          <p:nvPr/>
        </p:nvSpPr>
        <p:spPr>
          <a:xfrm>
            <a:off x="440815" y="3881380"/>
            <a:ext cx="1870758" cy="481263"/>
          </a:xfrm>
          <a:prstGeom prst="roundRect">
            <a:avLst>
              <a:gd name="adj" fmla="val 50000"/>
            </a:avLst>
          </a:prstGeom>
          <a:solidFill>
            <a:srgbClr val="43C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solidFill>
                  <a:prstClr val="white"/>
                </a:solidFill>
              </a:rPr>
              <a:t>스시 종류</a:t>
            </a:r>
            <a:endParaRPr lang="en-US" altLang="ko-KR" b="1" dirty="0">
              <a:solidFill>
                <a:prstClr val="white"/>
              </a:solidFill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EA3B4266-DA16-4B87-8950-BD45D661BB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463" y="3714749"/>
            <a:ext cx="3695700" cy="2476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24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13" grpId="0" animBg="1"/>
      <p:bldP spid="23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직사각형 17"/>
          <p:cNvSpPr/>
          <p:nvPr/>
        </p:nvSpPr>
        <p:spPr>
          <a:xfrm>
            <a:off x="2563334" y="2147505"/>
            <a:ext cx="8771415" cy="1144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dirty="0"/>
              <a:t>제</a:t>
            </a:r>
            <a:r>
              <a:rPr lang="en-US" altLang="ko-KR" dirty="0"/>
              <a:t>2</a:t>
            </a:r>
            <a:r>
              <a:rPr lang="ko-KR" altLang="en-US" dirty="0"/>
              <a:t>차 세계대전 후에는 양고기와 부추를 알루미늄 냄비에 간장 양념으로 지은 것</a:t>
            </a:r>
            <a:endParaRPr lang="en-US" altLang="ko-KR" dirty="0"/>
          </a:p>
          <a:p>
            <a:pPr algn="ctr">
              <a:lnSpc>
                <a:spcPct val="150000"/>
              </a:lnSpc>
            </a:pPr>
            <a:r>
              <a:rPr lang="ko-KR" altLang="en-US" dirty="0"/>
              <a:t>곱창 전골이라고도 함</a:t>
            </a:r>
          </a:p>
          <a:p>
            <a:pPr algn="ctr">
              <a:lnSpc>
                <a:spcPct val="150000"/>
              </a:lnSpc>
            </a:pPr>
            <a:endParaRPr lang="ko-KR" altLang="en-US" sz="1100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508206" y="378952"/>
            <a:ext cx="1828229" cy="481263"/>
          </a:xfrm>
          <a:prstGeom prst="roundRect">
            <a:avLst>
              <a:gd name="adj" fmla="val 0"/>
            </a:avLst>
          </a:prstGeom>
          <a:gradFill flip="none" rotWithShape="1">
            <a:gsLst>
              <a:gs pos="95000">
                <a:schemeClr val="tx1">
                  <a:lumMod val="75000"/>
                  <a:lumOff val="25000"/>
                </a:schemeClr>
              </a:gs>
              <a:gs pos="95000">
                <a:srgbClr val="43CDD7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ko-KR" altLang="en-US" sz="2000" b="1" i="1" dirty="0">
                <a:solidFill>
                  <a:schemeClr val="bg1"/>
                </a:solidFill>
              </a:rPr>
              <a:t>일식</a:t>
            </a:r>
            <a:endParaRPr lang="en-US" altLang="ko-KR" sz="2000" b="1" i="1" dirty="0">
              <a:solidFill>
                <a:schemeClr val="bg1"/>
              </a:solidFill>
            </a:endParaRPr>
          </a:p>
        </p:txBody>
      </p:sp>
      <p:sp>
        <p:nvSpPr>
          <p:cNvPr id="23" name="모서리가 둥근 직사각형 22"/>
          <p:cNvSpPr/>
          <p:nvPr/>
        </p:nvSpPr>
        <p:spPr>
          <a:xfrm>
            <a:off x="1763713" y="1508406"/>
            <a:ext cx="1389062" cy="48126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43CD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>
                <a:solidFill>
                  <a:srgbClr val="43CDD7"/>
                </a:solidFill>
              </a:rPr>
              <a:t>모츠나베</a:t>
            </a:r>
            <a:endParaRPr lang="en-US" altLang="ko-KR" b="1" dirty="0">
              <a:solidFill>
                <a:srgbClr val="43CDD7"/>
              </a:solidFill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1BBB018A-0CDE-4D27-8109-7987E9B6DA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429000"/>
            <a:ext cx="5715000" cy="321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880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3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모서리가 둥근 직사각형 12"/>
          <p:cNvSpPr/>
          <p:nvPr/>
        </p:nvSpPr>
        <p:spPr>
          <a:xfrm>
            <a:off x="508206" y="378952"/>
            <a:ext cx="2282619" cy="481263"/>
          </a:xfrm>
          <a:prstGeom prst="roundRect">
            <a:avLst>
              <a:gd name="adj" fmla="val 0"/>
            </a:avLst>
          </a:prstGeom>
          <a:gradFill flip="none" rotWithShape="1">
            <a:gsLst>
              <a:gs pos="95000">
                <a:schemeClr val="tx1">
                  <a:lumMod val="75000"/>
                  <a:lumOff val="25000"/>
                </a:schemeClr>
              </a:gs>
              <a:gs pos="95000">
                <a:srgbClr val="43CDD7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ko-KR" altLang="en-US" sz="2000" b="1" i="1">
                <a:solidFill>
                  <a:schemeClr val="bg1"/>
                </a:solidFill>
              </a:rPr>
              <a:t>기모노</a:t>
            </a:r>
            <a:endParaRPr lang="en-US" altLang="ko-KR" sz="2000" b="1" i="1" dirty="0">
              <a:solidFill>
                <a:schemeClr val="bg1"/>
              </a:solidFill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2E3EBE77-F69B-4807-B64F-FF8C86CB0E1E}"/>
              </a:ext>
            </a:extLst>
          </p:cNvPr>
          <p:cNvSpPr/>
          <p:nvPr/>
        </p:nvSpPr>
        <p:spPr>
          <a:xfrm>
            <a:off x="1264454" y="2609851"/>
            <a:ext cx="2515631" cy="2273300"/>
          </a:xfrm>
          <a:prstGeom prst="rect">
            <a:avLst/>
          </a:prstGeom>
          <a:solidFill>
            <a:schemeClr val="bg1"/>
          </a:solidFill>
          <a:ln w="19050">
            <a:solidFill>
              <a:srgbClr val="43CD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lvl="0" algn="ctr"/>
            <a:r>
              <a:rPr lang="ko-KR" altLang="en-US" dirty="0">
                <a:solidFill>
                  <a:schemeClr val="bg1">
                    <a:lumMod val="65000"/>
                  </a:schemeClr>
                </a:solidFill>
                <a:latin typeface="맑은 고딕" panose="020B0503020000020004" pitchFamily="50" charset="-127"/>
              </a:rPr>
              <a:t>일본 재래의 의복</a:t>
            </a: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6568242F-2924-4B49-B393-88F8F9BACC24}"/>
              </a:ext>
            </a:extLst>
          </p:cNvPr>
          <p:cNvSpPr/>
          <p:nvPr/>
        </p:nvSpPr>
        <p:spPr>
          <a:xfrm>
            <a:off x="4865760" y="2609851"/>
            <a:ext cx="2515631" cy="22733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lvl="0" algn="ctr"/>
            <a:r>
              <a:rPr lang="ko-KR" altLang="en-US" sz="1600" dirty="0">
                <a:solidFill>
                  <a:schemeClr val="bg1">
                    <a:lumMod val="65000"/>
                  </a:schemeClr>
                </a:solidFill>
                <a:latin typeface="맑은 고딕" panose="020B0503020000020004" pitchFamily="50" charset="-127"/>
              </a:rPr>
              <a:t>일본 민족의 의복</a:t>
            </a:r>
            <a:endParaRPr lang="en-US" altLang="ko-KR" sz="1600" dirty="0">
              <a:solidFill>
                <a:schemeClr val="bg1">
                  <a:lumMod val="65000"/>
                </a:schemeClr>
              </a:solidFill>
              <a:latin typeface="맑은 고딕" panose="020B0503020000020004" pitchFamily="50" charset="-127"/>
            </a:endParaRP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200D3D62-A40A-493A-9C0E-2E1F34D594A6}"/>
              </a:ext>
            </a:extLst>
          </p:cNvPr>
          <p:cNvSpPr/>
          <p:nvPr/>
        </p:nvSpPr>
        <p:spPr>
          <a:xfrm>
            <a:off x="8246551" y="2609851"/>
            <a:ext cx="2515631" cy="2273300"/>
          </a:xfrm>
          <a:prstGeom prst="rect">
            <a:avLst/>
          </a:prstGeom>
          <a:solidFill>
            <a:srgbClr val="43C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lvl="0" algn="ctr"/>
            <a:r>
              <a:rPr lang="ko-KR" altLang="en-US" sz="1600" dirty="0">
                <a:solidFill>
                  <a:schemeClr val="bg1"/>
                </a:solidFill>
                <a:latin typeface="맑은 고딕" panose="020B0503020000020004" pitchFamily="50" charset="-127"/>
              </a:rPr>
              <a:t>양복의 반대말</a:t>
            </a:r>
          </a:p>
        </p:txBody>
      </p:sp>
    </p:spTree>
    <p:extLst>
      <p:ext uri="{BB962C8B-B14F-4D97-AF65-F5344CB8AC3E}">
        <p14:creationId xmlns:p14="http://schemas.microsoft.com/office/powerpoint/2010/main" val="458011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7" grpId="0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모서리가 둥근 직사각형 12"/>
          <p:cNvSpPr/>
          <p:nvPr/>
        </p:nvSpPr>
        <p:spPr>
          <a:xfrm>
            <a:off x="508206" y="378952"/>
            <a:ext cx="2282619" cy="481263"/>
          </a:xfrm>
          <a:prstGeom prst="roundRect">
            <a:avLst>
              <a:gd name="adj" fmla="val 0"/>
            </a:avLst>
          </a:prstGeom>
          <a:gradFill flip="none" rotWithShape="1">
            <a:gsLst>
              <a:gs pos="95000">
                <a:schemeClr val="tx1">
                  <a:lumMod val="75000"/>
                  <a:lumOff val="25000"/>
                </a:schemeClr>
              </a:gs>
              <a:gs pos="95000">
                <a:srgbClr val="43CDD7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ko-KR" altLang="en-US" sz="2000" b="1" i="1">
                <a:solidFill>
                  <a:schemeClr val="bg1"/>
                </a:solidFill>
              </a:rPr>
              <a:t>기모노</a:t>
            </a:r>
            <a:endParaRPr lang="en-US" altLang="ko-KR" sz="2000" b="1" i="1" dirty="0">
              <a:solidFill>
                <a:schemeClr val="bg1"/>
              </a:solidFill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8F3AAEEA-A112-4397-B0CD-B28D13E7B3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06" y="2014537"/>
            <a:ext cx="2812707" cy="2890838"/>
          </a:xfrm>
          <a:prstGeom prst="rect">
            <a:avLst/>
          </a:prstGeom>
        </p:spPr>
      </p:pic>
      <p:sp>
        <p:nvSpPr>
          <p:cNvPr id="10" name="모서리가 둥근 직사각형 23">
            <a:extLst>
              <a:ext uri="{FF2B5EF4-FFF2-40B4-BE49-F238E27FC236}">
                <a16:creationId xmlns:a16="http://schemas.microsoft.com/office/drawing/2014/main" id="{DE95ACC9-FE59-4451-BB01-5F5E37E48223}"/>
              </a:ext>
            </a:extLst>
          </p:cNvPr>
          <p:cNvSpPr/>
          <p:nvPr/>
        </p:nvSpPr>
        <p:spPr>
          <a:xfrm>
            <a:off x="244975" y="5270870"/>
            <a:ext cx="1404540" cy="48126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43CD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>
                <a:solidFill>
                  <a:srgbClr val="43CDD7"/>
                </a:solidFill>
              </a:rPr>
              <a:t>1952</a:t>
            </a:r>
            <a:r>
              <a:rPr lang="ko-KR" altLang="en-US" b="1" dirty="0">
                <a:solidFill>
                  <a:srgbClr val="43CDD7"/>
                </a:solidFill>
              </a:rPr>
              <a:t>년</a:t>
            </a:r>
            <a:endParaRPr lang="en-US" altLang="ko-KR" b="1" dirty="0">
              <a:solidFill>
                <a:srgbClr val="43CDD7"/>
              </a:solidFill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AC5C5953-A592-4BF9-83EE-0981022A7E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433" y="1025190"/>
            <a:ext cx="1728788" cy="3639554"/>
          </a:xfrm>
          <a:prstGeom prst="rect">
            <a:avLst/>
          </a:prstGeom>
        </p:spPr>
      </p:pic>
      <p:sp>
        <p:nvSpPr>
          <p:cNvPr id="15" name="모서리가 둥근 직사각형 23">
            <a:extLst>
              <a:ext uri="{FF2B5EF4-FFF2-40B4-BE49-F238E27FC236}">
                <a16:creationId xmlns:a16="http://schemas.microsoft.com/office/drawing/2014/main" id="{60918DF0-B69C-4374-9E4F-4A0C6C63E298}"/>
              </a:ext>
            </a:extLst>
          </p:cNvPr>
          <p:cNvSpPr/>
          <p:nvPr/>
        </p:nvSpPr>
        <p:spPr>
          <a:xfrm>
            <a:off x="3596085" y="5038260"/>
            <a:ext cx="1356915" cy="48126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43CD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rgbClr val="43CDD7"/>
                </a:solidFill>
              </a:rPr>
              <a:t>1956</a:t>
            </a:r>
            <a:r>
              <a:rPr lang="ko-KR" altLang="en-US" b="1" dirty="0">
                <a:solidFill>
                  <a:srgbClr val="43CDD7"/>
                </a:solidFill>
              </a:rPr>
              <a:t>년</a:t>
            </a:r>
            <a:endParaRPr lang="en-US" altLang="ko-KR" b="1" dirty="0">
              <a:solidFill>
                <a:srgbClr val="43CDD7"/>
              </a:solidFill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0CD89BAC-BF56-4AC0-9AFA-6E9F39654F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774" y="1559128"/>
            <a:ext cx="2257425" cy="3960395"/>
          </a:xfrm>
          <a:prstGeom prst="rect">
            <a:avLst/>
          </a:prstGeom>
        </p:spPr>
      </p:pic>
      <p:sp>
        <p:nvSpPr>
          <p:cNvPr id="16" name="모서리가 둥근 직사각형 23">
            <a:extLst>
              <a:ext uri="{FF2B5EF4-FFF2-40B4-BE49-F238E27FC236}">
                <a16:creationId xmlns:a16="http://schemas.microsoft.com/office/drawing/2014/main" id="{DBB6B9C0-A8B6-48FE-BF8C-3FACBDF705F5}"/>
              </a:ext>
            </a:extLst>
          </p:cNvPr>
          <p:cNvSpPr/>
          <p:nvPr/>
        </p:nvSpPr>
        <p:spPr>
          <a:xfrm>
            <a:off x="5920185" y="5823320"/>
            <a:ext cx="1299765" cy="48126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43CD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rgbClr val="43CDD7"/>
                </a:solidFill>
              </a:rPr>
              <a:t>1957</a:t>
            </a:r>
            <a:r>
              <a:rPr lang="ko-KR" altLang="en-US" b="1" dirty="0">
                <a:solidFill>
                  <a:srgbClr val="43CDD7"/>
                </a:solidFill>
              </a:rPr>
              <a:t>년</a:t>
            </a:r>
            <a:endParaRPr lang="en-US" altLang="ko-KR" b="1" dirty="0">
              <a:solidFill>
                <a:srgbClr val="43CDD7"/>
              </a:solidFill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671139FC-DEC0-4325-9DF2-8A87374CC5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1090" y="1025190"/>
            <a:ext cx="3057778" cy="2106469"/>
          </a:xfrm>
          <a:prstGeom prst="rect">
            <a:avLst/>
          </a:prstGeom>
        </p:spPr>
      </p:pic>
      <p:sp>
        <p:nvSpPr>
          <p:cNvPr id="19" name="모서리가 둥근 직사각형 23">
            <a:extLst>
              <a:ext uri="{FF2B5EF4-FFF2-40B4-BE49-F238E27FC236}">
                <a16:creationId xmlns:a16="http://schemas.microsoft.com/office/drawing/2014/main" id="{2930DD9E-F97C-457A-B18F-24ABBC0AC035}"/>
              </a:ext>
            </a:extLst>
          </p:cNvPr>
          <p:cNvSpPr/>
          <p:nvPr/>
        </p:nvSpPr>
        <p:spPr>
          <a:xfrm>
            <a:off x="8721090" y="3429000"/>
            <a:ext cx="1414065" cy="48126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43CD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rgbClr val="43CDD7"/>
                </a:solidFill>
              </a:rPr>
              <a:t>1960</a:t>
            </a:r>
            <a:r>
              <a:rPr lang="ko-KR" altLang="en-US" b="1" dirty="0">
                <a:solidFill>
                  <a:srgbClr val="43CDD7"/>
                </a:solidFill>
              </a:rPr>
              <a:t>년</a:t>
            </a:r>
            <a:endParaRPr lang="en-US" altLang="ko-KR" b="1" dirty="0">
              <a:solidFill>
                <a:srgbClr val="43CDD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513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0" grpId="0" animBg="1"/>
      <p:bldP spid="15" grpId="0" animBg="1"/>
      <p:bldP spid="16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모서리가 둥근 직사각형 12"/>
          <p:cNvSpPr/>
          <p:nvPr/>
        </p:nvSpPr>
        <p:spPr>
          <a:xfrm>
            <a:off x="508206" y="378952"/>
            <a:ext cx="2282619" cy="481263"/>
          </a:xfrm>
          <a:prstGeom prst="roundRect">
            <a:avLst>
              <a:gd name="adj" fmla="val 0"/>
            </a:avLst>
          </a:prstGeom>
          <a:gradFill flip="none" rotWithShape="1">
            <a:gsLst>
              <a:gs pos="95000">
                <a:schemeClr val="tx1">
                  <a:lumMod val="75000"/>
                  <a:lumOff val="25000"/>
                </a:schemeClr>
              </a:gs>
              <a:gs pos="95000">
                <a:srgbClr val="43CDD7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ko-KR" altLang="en-US" sz="2000" b="1" i="1">
                <a:solidFill>
                  <a:schemeClr val="bg1"/>
                </a:solidFill>
              </a:rPr>
              <a:t>기모노</a:t>
            </a:r>
            <a:endParaRPr lang="en-US" altLang="ko-KR" sz="2000" b="1" i="1" dirty="0">
              <a:solidFill>
                <a:schemeClr val="bg1"/>
              </a:solidFill>
            </a:endParaRPr>
          </a:p>
        </p:txBody>
      </p:sp>
      <p:sp>
        <p:nvSpPr>
          <p:cNvPr id="10" name="모서리가 둥근 직사각형 23">
            <a:extLst>
              <a:ext uri="{FF2B5EF4-FFF2-40B4-BE49-F238E27FC236}">
                <a16:creationId xmlns:a16="http://schemas.microsoft.com/office/drawing/2014/main" id="{DE95ACC9-FE59-4451-BB01-5F5E37E48223}"/>
              </a:ext>
            </a:extLst>
          </p:cNvPr>
          <p:cNvSpPr/>
          <p:nvPr/>
        </p:nvSpPr>
        <p:spPr>
          <a:xfrm>
            <a:off x="812602" y="5157102"/>
            <a:ext cx="1404540" cy="48126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43CD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rgbClr val="43CDD7"/>
                </a:solidFill>
              </a:rPr>
              <a:t>2003</a:t>
            </a:r>
            <a:r>
              <a:rPr lang="ko-KR" altLang="en-US" b="1" dirty="0">
                <a:solidFill>
                  <a:srgbClr val="43CDD7"/>
                </a:solidFill>
              </a:rPr>
              <a:t>년</a:t>
            </a:r>
            <a:endParaRPr lang="en-US" altLang="ko-KR" b="1" dirty="0">
              <a:solidFill>
                <a:srgbClr val="43CDD7"/>
              </a:solidFill>
            </a:endParaRPr>
          </a:p>
        </p:txBody>
      </p:sp>
      <p:sp>
        <p:nvSpPr>
          <p:cNvPr id="15" name="모서리가 둥근 직사각형 23">
            <a:extLst>
              <a:ext uri="{FF2B5EF4-FFF2-40B4-BE49-F238E27FC236}">
                <a16:creationId xmlns:a16="http://schemas.microsoft.com/office/drawing/2014/main" id="{60918DF0-B69C-4374-9E4F-4A0C6C63E298}"/>
              </a:ext>
            </a:extLst>
          </p:cNvPr>
          <p:cNvSpPr/>
          <p:nvPr/>
        </p:nvSpPr>
        <p:spPr>
          <a:xfrm>
            <a:off x="4563270" y="4816661"/>
            <a:ext cx="1356915" cy="48126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43CD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rgbClr val="43CDD7"/>
                </a:solidFill>
              </a:rPr>
              <a:t>2007</a:t>
            </a:r>
            <a:r>
              <a:rPr lang="ko-KR" altLang="en-US" b="1" dirty="0">
                <a:solidFill>
                  <a:srgbClr val="43CDD7"/>
                </a:solidFill>
              </a:rPr>
              <a:t>년</a:t>
            </a:r>
            <a:endParaRPr lang="en-US" altLang="ko-KR" b="1" dirty="0">
              <a:solidFill>
                <a:srgbClr val="43CDD7"/>
              </a:solidFill>
            </a:endParaRPr>
          </a:p>
        </p:txBody>
      </p:sp>
      <p:sp>
        <p:nvSpPr>
          <p:cNvPr id="19" name="모서리가 둥근 직사각형 23">
            <a:extLst>
              <a:ext uri="{FF2B5EF4-FFF2-40B4-BE49-F238E27FC236}">
                <a16:creationId xmlns:a16="http://schemas.microsoft.com/office/drawing/2014/main" id="{2930DD9E-F97C-457A-B18F-24ABBC0AC035}"/>
              </a:ext>
            </a:extLst>
          </p:cNvPr>
          <p:cNvSpPr/>
          <p:nvPr/>
        </p:nvSpPr>
        <p:spPr>
          <a:xfrm>
            <a:off x="8121015" y="5157102"/>
            <a:ext cx="1414065" cy="48126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43CD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rgbClr val="43CDD7"/>
                </a:solidFill>
              </a:rPr>
              <a:t>2018</a:t>
            </a:r>
            <a:r>
              <a:rPr lang="ko-KR" altLang="en-US" b="1" dirty="0">
                <a:solidFill>
                  <a:srgbClr val="43CDD7"/>
                </a:solidFill>
              </a:rPr>
              <a:t>년</a:t>
            </a:r>
            <a:endParaRPr lang="en-US" altLang="ko-KR" b="1" dirty="0">
              <a:solidFill>
                <a:srgbClr val="43CDD7"/>
              </a:solidFill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809B96B2-0013-4AEE-A5F3-301BB015F3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872" y="1460266"/>
            <a:ext cx="2081213" cy="3210553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208DCE27-7A99-4959-819C-695A49A2E3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043" y="860215"/>
            <a:ext cx="2347913" cy="3460998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EB15EE51-ED8F-4F84-8553-BEE06E3E2D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914" y="1019175"/>
            <a:ext cx="2588816" cy="3892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607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0" grpId="0" animBg="1"/>
      <p:bldP spid="15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모서리가 둥근 직사각형 12"/>
          <p:cNvSpPr/>
          <p:nvPr/>
        </p:nvSpPr>
        <p:spPr>
          <a:xfrm>
            <a:off x="508206" y="378952"/>
            <a:ext cx="2282619" cy="481263"/>
          </a:xfrm>
          <a:prstGeom prst="roundRect">
            <a:avLst>
              <a:gd name="adj" fmla="val 0"/>
            </a:avLst>
          </a:prstGeom>
          <a:gradFill flip="none" rotWithShape="1">
            <a:gsLst>
              <a:gs pos="95000">
                <a:schemeClr val="tx1">
                  <a:lumMod val="75000"/>
                  <a:lumOff val="25000"/>
                </a:schemeClr>
              </a:gs>
              <a:gs pos="95000">
                <a:srgbClr val="43CDD7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ko-KR" altLang="en-US" sz="2000" b="1" i="1" dirty="0">
                <a:solidFill>
                  <a:schemeClr val="bg1"/>
                </a:solidFill>
              </a:rPr>
              <a:t>참고영상</a:t>
            </a:r>
            <a:endParaRPr lang="en-US" altLang="ko-KR" sz="2000" b="1" i="1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495167-2914-492C-85C5-8348F3F86609}"/>
              </a:ext>
            </a:extLst>
          </p:cNvPr>
          <p:cNvSpPr txBox="1"/>
          <p:nvPr/>
        </p:nvSpPr>
        <p:spPr>
          <a:xfrm>
            <a:off x="2490787" y="3143250"/>
            <a:ext cx="7210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hlinkClick r:id="rId2"/>
              </a:rPr>
              <a:t>https://www.youtube.com/watch?v=cxuxjtE8EAY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52641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>
            <a:extLst>
              <a:ext uri="{FF2B5EF4-FFF2-40B4-BE49-F238E27FC236}">
                <a16:creationId xmlns:a16="http://schemas.microsoft.com/office/drawing/2014/main" id="{89FBDEDB-1926-4321-92FB-426390CFEC93}"/>
              </a:ext>
            </a:extLst>
          </p:cNvPr>
          <p:cNvGrpSpPr/>
          <p:nvPr/>
        </p:nvGrpSpPr>
        <p:grpSpPr>
          <a:xfrm>
            <a:off x="1149924" y="865301"/>
            <a:ext cx="2517201" cy="2256520"/>
            <a:chOff x="1004269" y="872335"/>
            <a:chExt cx="2431478" cy="2121919"/>
          </a:xfrm>
        </p:grpSpPr>
        <p:graphicFrame>
          <p:nvGraphicFramePr>
            <p:cNvPr id="4" name="차트 3"/>
            <p:cNvGraphicFramePr/>
            <p:nvPr>
              <p:extLst>
                <p:ext uri="{D42A27DB-BD31-4B8C-83A1-F6EECF244321}">
                  <p14:modId xmlns:p14="http://schemas.microsoft.com/office/powerpoint/2010/main" val="1378391954"/>
                </p:ext>
              </p:extLst>
            </p:nvPr>
          </p:nvGraphicFramePr>
          <p:xfrm>
            <a:off x="1004269" y="872335"/>
            <a:ext cx="2431478" cy="212191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5" name="TextBox 4"/>
            <p:cNvSpPr txBox="1"/>
            <p:nvPr/>
          </p:nvSpPr>
          <p:spPr>
            <a:xfrm>
              <a:off x="1258348" y="1844804"/>
              <a:ext cx="9235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800" b="1" dirty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역사</a:t>
              </a:r>
              <a:endParaRPr lang="en-US" altLang="ko-KR" sz="2800" dirty="0">
                <a:solidFill>
                  <a:prstClr val="white">
                    <a:lumMod val="75000"/>
                  </a:prstClr>
                </a:solidFill>
              </a:endParaRPr>
            </a:p>
          </p:txBody>
        </p:sp>
      </p:grpSp>
      <p:sp>
        <p:nvSpPr>
          <p:cNvPr id="18" name="직사각형 17"/>
          <p:cNvSpPr/>
          <p:nvPr/>
        </p:nvSpPr>
        <p:spPr>
          <a:xfrm>
            <a:off x="2143807" y="3135993"/>
            <a:ext cx="3628342" cy="2391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dirty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701</a:t>
            </a:r>
            <a:r>
              <a:rPr lang="ko-KR" altLang="en-US" dirty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년 처음으로 대보 율령이라는 교육제도가 창설됨</a:t>
            </a:r>
            <a:endParaRPr lang="en-US" altLang="ko-KR" dirty="0">
              <a:solidFill>
                <a:srgbClr val="000000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endParaRPr lang="en-US" altLang="ko-KR" dirty="0">
              <a:solidFill>
                <a:srgbClr val="000000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endParaRPr lang="ko-KR" altLang="en-US" sz="1800" dirty="0">
              <a:solidFill>
                <a:srgbClr val="000000"/>
              </a:solidFill>
              <a:effectLst/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endParaRPr lang="en-US" altLang="ko-KR" sz="1800" dirty="0">
              <a:solidFill>
                <a:srgbClr val="000000"/>
              </a:solidFill>
              <a:effectLst/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endParaRPr lang="ko-KR" altLang="en-US" sz="1100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524970" y="369866"/>
            <a:ext cx="2282619" cy="481263"/>
          </a:xfrm>
          <a:prstGeom prst="roundRect">
            <a:avLst>
              <a:gd name="adj" fmla="val 0"/>
            </a:avLst>
          </a:prstGeom>
          <a:gradFill flip="none" rotWithShape="1">
            <a:gsLst>
              <a:gs pos="95000">
                <a:schemeClr val="tx1">
                  <a:lumMod val="75000"/>
                  <a:lumOff val="25000"/>
                </a:schemeClr>
              </a:gs>
              <a:gs pos="95000">
                <a:srgbClr val="43CDD7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ko-KR" altLang="en-US" sz="2000" b="1" i="1" dirty="0">
                <a:solidFill>
                  <a:schemeClr val="bg1"/>
                </a:solidFill>
              </a:rPr>
              <a:t>학교</a:t>
            </a:r>
            <a:endParaRPr lang="en-US" altLang="ko-KR" sz="2000" b="1" i="1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BE008E-2AC2-4619-A5DB-8C1C0131B12E}"/>
              </a:ext>
            </a:extLst>
          </p:cNvPr>
          <p:cNvSpPr txBox="1"/>
          <p:nvPr/>
        </p:nvSpPr>
        <p:spPr>
          <a:xfrm>
            <a:off x="6329703" y="3057317"/>
            <a:ext cx="4548188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800" dirty="0">
                <a:solidFill>
                  <a:srgbClr val="000000"/>
                </a:solidFill>
                <a:effectLst/>
                <a:latin typeface="바탕" panose="02030600000101010101" pitchFamily="18" charset="-127"/>
                <a:ea typeface="바탕" panose="02030600000101010101" pitchFamily="18" charset="-127"/>
              </a:rPr>
              <a:t>서양을 본뜬 초등교육에서 중등교육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바탕" panose="02030600000101010101" pitchFamily="18" charset="-127"/>
                <a:ea typeface="바탕" panose="02030600000101010101" pitchFamily="18" charset="-127"/>
              </a:rPr>
              <a:t>, </a:t>
            </a:r>
            <a:r>
              <a:rPr lang="ko-KR" altLang="en-US" sz="1800" dirty="0">
                <a:solidFill>
                  <a:srgbClr val="000000"/>
                </a:solidFill>
                <a:effectLst/>
                <a:latin typeface="바탕" panose="02030600000101010101" pitchFamily="18" charset="-127"/>
                <a:ea typeface="바탕" panose="02030600000101010101" pitchFamily="18" charset="-127"/>
              </a:rPr>
              <a:t>고등교육까지의 근대적인 학교제도가 확립된 것은 메이지시대</a:t>
            </a:r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C3F2FA0B-13E3-4F1F-9F5F-B61320502CE8}"/>
              </a:ext>
            </a:extLst>
          </p:cNvPr>
          <p:cNvGrpSpPr/>
          <p:nvPr/>
        </p:nvGrpSpPr>
        <p:grpSpPr>
          <a:xfrm>
            <a:off x="1671979" y="4934341"/>
            <a:ext cx="3990292" cy="923330"/>
            <a:chOff x="1586253" y="5305816"/>
            <a:chExt cx="3990292" cy="923330"/>
          </a:xfrm>
        </p:grpSpPr>
        <p:cxnSp>
          <p:nvCxnSpPr>
            <p:cNvPr id="6" name="직선 화살표 연결선 5">
              <a:extLst>
                <a:ext uri="{FF2B5EF4-FFF2-40B4-BE49-F238E27FC236}">
                  <a16:creationId xmlns:a16="http://schemas.microsoft.com/office/drawing/2014/main" id="{1E03B4F3-7E6E-488C-8D03-B1B4A59DA94E}"/>
                </a:ext>
              </a:extLst>
            </p:cNvPr>
            <p:cNvCxnSpPr/>
            <p:nvPr/>
          </p:nvCxnSpPr>
          <p:spPr>
            <a:xfrm>
              <a:off x="2636138" y="5503334"/>
              <a:ext cx="36195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2664ADE-7014-410C-BA8A-A5D29C6109AE}"/>
                </a:ext>
              </a:extLst>
            </p:cNvPr>
            <p:cNvSpPr txBox="1"/>
            <p:nvPr/>
          </p:nvSpPr>
          <p:spPr>
            <a:xfrm>
              <a:off x="1586253" y="5305816"/>
              <a:ext cx="399029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800" dirty="0">
                  <a:solidFill>
                    <a:srgbClr val="000000"/>
                  </a:solidFill>
                  <a:effectLst/>
                  <a:latin typeface="바탕" panose="02030600000101010101" pitchFamily="18" charset="-127"/>
                  <a:ea typeface="바탕" panose="02030600000101010101" pitchFamily="18" charset="-127"/>
                </a:rPr>
                <a:t>에도시대      일반 서민의 학습을 제공하는 서당이 설치    </a:t>
              </a:r>
              <a:endParaRPr lang="en-US" altLang="ko-KR" sz="1800" dirty="0">
                <a:solidFill>
                  <a:srgbClr val="000000"/>
                </a:solidFill>
                <a:effectLst/>
                <a:latin typeface="바탕" panose="02030600000101010101" pitchFamily="18" charset="-127"/>
                <a:ea typeface="바탕" panose="02030600000101010101" pitchFamily="18" charset="-127"/>
              </a:endParaRPr>
            </a:p>
            <a:p>
              <a:endParaRPr lang="ko-KR" altLang="en-US" dirty="0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D4E80ABA-C277-4B72-815D-A8BB664C2261}"/>
              </a:ext>
            </a:extLst>
          </p:cNvPr>
          <p:cNvSpPr txBox="1"/>
          <p:nvPr/>
        </p:nvSpPr>
        <p:spPr>
          <a:xfrm>
            <a:off x="6705600" y="4926867"/>
            <a:ext cx="4381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800" dirty="0">
                <a:solidFill>
                  <a:srgbClr val="000000"/>
                </a:solidFill>
                <a:effectLst/>
                <a:latin typeface="바탕" panose="02030600000101010101" pitchFamily="18" charset="-127"/>
                <a:ea typeface="바탕" panose="02030600000101010101" pitchFamily="18" charset="-127"/>
              </a:rPr>
              <a:t>제 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바탕" panose="02030600000101010101" pitchFamily="18" charset="-127"/>
                <a:ea typeface="바탕" panose="02030600000101010101" pitchFamily="18" charset="-127"/>
              </a:rPr>
              <a:t>2</a:t>
            </a:r>
            <a:r>
              <a:rPr lang="ko-KR" altLang="en-US" sz="1800" dirty="0">
                <a:solidFill>
                  <a:srgbClr val="000000"/>
                </a:solidFill>
                <a:effectLst/>
                <a:latin typeface="바탕" panose="02030600000101010101" pitchFamily="18" charset="-127"/>
                <a:ea typeface="바탕" panose="02030600000101010101" pitchFamily="18" charset="-127"/>
              </a:rPr>
              <a:t>차 세계대전 후의 교육은 학제 개혁에서 비롯되어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바탕" panose="02030600000101010101" pitchFamily="18" charset="-127"/>
                <a:ea typeface="바탕" panose="02030600000101010101" pitchFamily="18" charset="-127"/>
              </a:rPr>
              <a:t>, </a:t>
            </a:r>
            <a:r>
              <a:rPr lang="ko-KR" altLang="en-US" sz="1800" dirty="0">
                <a:solidFill>
                  <a:srgbClr val="000000"/>
                </a:solidFill>
                <a:effectLst/>
                <a:latin typeface="바탕" panose="02030600000101010101" pitchFamily="18" charset="-127"/>
                <a:ea typeface="바탕" panose="02030600000101010101" pitchFamily="18" charset="-127"/>
              </a:rPr>
              <a:t>일본 헌법과 교육 기본법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바탕" panose="02030600000101010101" pitchFamily="18" charset="-127"/>
                <a:ea typeface="바탕" panose="02030600000101010101" pitchFamily="18" charset="-127"/>
              </a:rPr>
              <a:t>, </a:t>
            </a:r>
            <a:r>
              <a:rPr lang="ko-KR" altLang="en-US" sz="1800" dirty="0">
                <a:solidFill>
                  <a:srgbClr val="000000"/>
                </a:solidFill>
                <a:effectLst/>
                <a:latin typeface="바탕" panose="02030600000101010101" pitchFamily="18" charset="-127"/>
                <a:ea typeface="바탕" panose="02030600000101010101" pitchFamily="18" charset="-127"/>
              </a:rPr>
              <a:t>학교 교육법에 근거</a:t>
            </a:r>
          </a:p>
          <a:p>
            <a:endParaRPr lang="ko-KR" altLang="en-US" dirty="0"/>
          </a:p>
        </p:txBody>
      </p:sp>
      <p:pic>
        <p:nvPicPr>
          <p:cNvPr id="28" name="그림 27">
            <a:extLst>
              <a:ext uri="{FF2B5EF4-FFF2-40B4-BE49-F238E27FC236}">
                <a16:creationId xmlns:a16="http://schemas.microsoft.com/office/drawing/2014/main" id="{C44814A5-897E-47D7-B470-E7031D61F5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3799" y="0"/>
            <a:ext cx="4778201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79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3" grpId="0" animBg="1"/>
      <p:bldP spid="8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직사각형 17"/>
          <p:cNvSpPr/>
          <p:nvPr/>
        </p:nvSpPr>
        <p:spPr>
          <a:xfrm>
            <a:off x="2574702" y="2759828"/>
            <a:ext cx="847429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>
                <a:latin typeface="+mn-ea"/>
              </a:rPr>
              <a:t>‘</a:t>
            </a:r>
            <a:r>
              <a:rPr lang="ko-KR" altLang="en-US" dirty="0">
                <a:latin typeface="+mn-ea"/>
              </a:rPr>
              <a:t>교육</a:t>
            </a:r>
            <a:r>
              <a:rPr lang="en-US" altLang="ko-KR" dirty="0">
                <a:latin typeface="+mn-ea"/>
              </a:rPr>
              <a:t>’</a:t>
            </a:r>
            <a:r>
              <a:rPr lang="ko-KR" altLang="en-US" dirty="0">
                <a:latin typeface="+mn-ea"/>
              </a:rPr>
              <a:t>은 단순히 학교교육이라는 좁은 의미에 머물지 않는다</a:t>
            </a:r>
            <a:r>
              <a:rPr lang="en-US" altLang="ko-KR" dirty="0">
                <a:latin typeface="+mn-ea"/>
              </a:rPr>
              <a:t>.</a:t>
            </a:r>
          </a:p>
          <a:p>
            <a:endParaRPr lang="en-US" altLang="ko-KR" dirty="0">
              <a:latin typeface="+mn-ea"/>
            </a:endParaRPr>
          </a:p>
          <a:p>
            <a:r>
              <a:rPr lang="ko-KR" altLang="en-US" dirty="0">
                <a:latin typeface="+mn-ea"/>
              </a:rPr>
              <a:t>가정교육이나 사회교육 등 그 의미에 포함</a:t>
            </a:r>
            <a:endParaRPr lang="en-US" altLang="ko-KR" dirty="0">
              <a:latin typeface="+mn-ea"/>
            </a:endParaRPr>
          </a:p>
          <a:p>
            <a:endParaRPr lang="en-US" altLang="ko-KR" dirty="0">
              <a:latin typeface="+mn-ea"/>
            </a:endParaRPr>
          </a:p>
          <a:p>
            <a:r>
              <a:rPr lang="ko-KR" altLang="en-US" dirty="0">
                <a:latin typeface="+mn-ea"/>
              </a:rPr>
              <a:t>영어의 </a:t>
            </a:r>
            <a:r>
              <a:rPr lang="en-US" altLang="ko-KR" dirty="0">
                <a:latin typeface="+mn-ea"/>
              </a:rPr>
              <a:t>'education', </a:t>
            </a:r>
            <a:r>
              <a:rPr lang="ko-KR" altLang="en-US" dirty="0">
                <a:latin typeface="+mn-ea"/>
              </a:rPr>
              <a:t>일본어의 </a:t>
            </a:r>
            <a:r>
              <a:rPr lang="en-US" altLang="ko-KR" dirty="0">
                <a:latin typeface="+mn-ea"/>
              </a:rPr>
              <a:t>'</a:t>
            </a:r>
            <a:r>
              <a:rPr lang="ko-KR" altLang="en-US" dirty="0">
                <a:latin typeface="+mn-ea"/>
              </a:rPr>
              <a:t>교육</a:t>
            </a:r>
            <a:r>
              <a:rPr lang="en-US" altLang="ko-KR" dirty="0">
                <a:latin typeface="+mn-ea"/>
              </a:rPr>
              <a:t>'</a:t>
            </a:r>
            <a:r>
              <a:rPr lang="ko-KR" altLang="en-US" dirty="0">
                <a:latin typeface="+mn-ea"/>
              </a:rPr>
              <a:t>의 어원인 </a:t>
            </a:r>
            <a:r>
              <a:rPr lang="en-US" altLang="ko-KR" dirty="0">
                <a:latin typeface="+mn-ea"/>
              </a:rPr>
              <a:t>'</a:t>
            </a:r>
            <a:r>
              <a:rPr lang="ko-KR" altLang="en-US" dirty="0">
                <a:latin typeface="+mn-ea"/>
              </a:rPr>
              <a:t>교</a:t>
            </a:r>
            <a:r>
              <a:rPr lang="en-US" altLang="ko-KR" dirty="0">
                <a:latin typeface="+mn-ea"/>
              </a:rPr>
              <a:t>'</a:t>
            </a:r>
            <a:r>
              <a:rPr lang="ko-KR" altLang="en-US" dirty="0">
                <a:latin typeface="+mn-ea"/>
              </a:rPr>
              <a:t>는 </a:t>
            </a:r>
            <a:r>
              <a:rPr lang="en-US" altLang="ko-KR" dirty="0">
                <a:latin typeface="+mn-ea"/>
              </a:rPr>
              <a:t>'</a:t>
            </a:r>
            <a:r>
              <a:rPr lang="ko-KR" altLang="en-US" dirty="0">
                <a:latin typeface="+mn-ea"/>
              </a:rPr>
              <a:t>격려하고 모방하게 하는 것</a:t>
            </a:r>
            <a:r>
              <a:rPr lang="en-US" altLang="ko-KR" dirty="0">
                <a:latin typeface="+mn-ea"/>
              </a:rPr>
              <a:t>', '</a:t>
            </a:r>
            <a:r>
              <a:rPr lang="ko-KR" altLang="en-US" dirty="0">
                <a:latin typeface="+mn-ea"/>
              </a:rPr>
              <a:t>육</a:t>
            </a:r>
            <a:r>
              <a:rPr lang="en-US" altLang="ko-KR" dirty="0">
                <a:latin typeface="+mn-ea"/>
              </a:rPr>
              <a:t>'</a:t>
            </a:r>
            <a:r>
              <a:rPr lang="ko-KR" altLang="en-US" dirty="0">
                <a:latin typeface="+mn-ea"/>
              </a:rPr>
              <a:t>은 </a:t>
            </a:r>
            <a:r>
              <a:rPr lang="en-US" altLang="ko-KR" dirty="0">
                <a:latin typeface="+mn-ea"/>
              </a:rPr>
              <a:t>'</a:t>
            </a:r>
            <a:r>
              <a:rPr lang="ko-KR" altLang="en-US" dirty="0">
                <a:latin typeface="+mn-ea"/>
              </a:rPr>
              <a:t>아이가 태어나는 것</a:t>
            </a:r>
            <a:r>
              <a:rPr lang="en-US" altLang="ko-KR" dirty="0">
                <a:latin typeface="+mn-ea"/>
              </a:rPr>
              <a:t>' </a:t>
            </a:r>
            <a:r>
              <a:rPr lang="ko-KR" altLang="en-US" dirty="0">
                <a:latin typeface="+mn-ea"/>
              </a:rPr>
              <a:t>또는 </a:t>
            </a:r>
            <a:r>
              <a:rPr lang="en-US" altLang="ko-KR" dirty="0">
                <a:latin typeface="+mn-ea"/>
              </a:rPr>
              <a:t>'</a:t>
            </a:r>
            <a:r>
              <a:rPr lang="ko-KR" altLang="en-US" dirty="0">
                <a:latin typeface="+mn-ea"/>
              </a:rPr>
              <a:t>아이를 기르는 것</a:t>
            </a:r>
            <a:r>
              <a:rPr lang="en-US" altLang="ko-KR" dirty="0">
                <a:latin typeface="+mn-ea"/>
              </a:rPr>
              <a:t>'</a:t>
            </a:r>
            <a:r>
              <a:rPr lang="ko-KR" altLang="en-US" dirty="0">
                <a:latin typeface="+mn-ea"/>
              </a:rPr>
              <a:t>을 의미</a:t>
            </a:r>
            <a:endParaRPr lang="en-US" altLang="ko-KR" dirty="0">
              <a:latin typeface="+mn-ea"/>
            </a:endParaRPr>
          </a:p>
          <a:p>
            <a:endParaRPr lang="en-US" altLang="ko-KR" dirty="0">
              <a:latin typeface="+mn-ea"/>
            </a:endParaRPr>
          </a:p>
          <a:p>
            <a:endParaRPr lang="en-US" altLang="ko-KR" dirty="0">
              <a:latin typeface="+mn-ea"/>
            </a:endParaRPr>
          </a:p>
          <a:p>
            <a:r>
              <a:rPr lang="ko-KR" altLang="en-US" dirty="0">
                <a:latin typeface="+mn-ea"/>
              </a:rPr>
              <a:t>현재의 일본어에서는 “교화</a:t>
            </a:r>
            <a:r>
              <a:rPr lang="en-US" altLang="ko-KR" dirty="0">
                <a:latin typeface="+mn-ea"/>
              </a:rPr>
              <a:t>'” </a:t>
            </a:r>
            <a:r>
              <a:rPr lang="ko-KR" altLang="en-US" dirty="0">
                <a:latin typeface="+mn-ea"/>
              </a:rPr>
              <a:t>개념을 영어의 </a:t>
            </a:r>
            <a:r>
              <a:rPr lang="en-US" altLang="ko-KR" dirty="0">
                <a:latin typeface="+mn-ea"/>
              </a:rPr>
              <a:t>'indoctrination' </a:t>
            </a:r>
            <a:r>
              <a:rPr lang="ko-KR" altLang="en-US" dirty="0">
                <a:latin typeface="+mn-ea"/>
              </a:rPr>
              <a:t>역어로 사용</a:t>
            </a:r>
            <a:endParaRPr lang="en-US" altLang="ko-KR" dirty="0">
              <a:latin typeface="+mn-ea"/>
            </a:endParaRPr>
          </a:p>
          <a:p>
            <a:endParaRPr lang="en-US" altLang="ko-KR" dirty="0"/>
          </a:p>
        </p:txBody>
      </p:sp>
      <p:sp>
        <p:nvSpPr>
          <p:cNvPr id="13" name="모서리가 둥근 직사각형 12"/>
          <p:cNvSpPr/>
          <p:nvPr/>
        </p:nvSpPr>
        <p:spPr>
          <a:xfrm>
            <a:off x="508206" y="619583"/>
            <a:ext cx="2282619" cy="481263"/>
          </a:xfrm>
          <a:prstGeom prst="roundRect">
            <a:avLst>
              <a:gd name="adj" fmla="val 0"/>
            </a:avLst>
          </a:prstGeom>
          <a:gradFill flip="none" rotWithShape="1">
            <a:gsLst>
              <a:gs pos="95000">
                <a:schemeClr val="tx1">
                  <a:lumMod val="75000"/>
                  <a:lumOff val="25000"/>
                </a:schemeClr>
              </a:gs>
              <a:gs pos="95000">
                <a:srgbClr val="43CDD7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ko-KR" altLang="en-US" sz="2000" b="1" i="1" dirty="0">
                <a:solidFill>
                  <a:schemeClr val="bg1"/>
                </a:solidFill>
              </a:rPr>
              <a:t>학교</a:t>
            </a:r>
            <a:endParaRPr lang="en-US" altLang="ko-KR" sz="2000" b="1" i="1" dirty="0">
              <a:solidFill>
                <a:schemeClr val="bg1"/>
              </a:solidFill>
            </a:endParaRPr>
          </a:p>
        </p:txBody>
      </p:sp>
      <p:sp>
        <p:nvSpPr>
          <p:cNvPr id="27" name="모서리가 둥근 직사각형 26"/>
          <p:cNvSpPr/>
          <p:nvPr/>
        </p:nvSpPr>
        <p:spPr>
          <a:xfrm>
            <a:off x="1723503" y="1979318"/>
            <a:ext cx="1343547" cy="481263"/>
          </a:xfrm>
          <a:prstGeom prst="roundRect">
            <a:avLst>
              <a:gd name="adj" fmla="val 50000"/>
            </a:avLst>
          </a:prstGeom>
          <a:solidFill>
            <a:srgbClr val="43CDD7"/>
          </a:solidFill>
          <a:ln>
            <a:solidFill>
              <a:srgbClr val="43CD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>
                <a:solidFill>
                  <a:schemeClr val="bg1"/>
                </a:solidFill>
              </a:rPr>
              <a:t>일본교육</a:t>
            </a:r>
            <a:endParaRPr lang="en-US" altLang="ko-K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042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3" grpId="0" animBg="1"/>
      <p:bldP spid="2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모서리가 둥근 직사각형 12"/>
          <p:cNvSpPr/>
          <p:nvPr/>
        </p:nvSpPr>
        <p:spPr>
          <a:xfrm>
            <a:off x="508206" y="378952"/>
            <a:ext cx="2282619" cy="481263"/>
          </a:xfrm>
          <a:prstGeom prst="roundRect">
            <a:avLst>
              <a:gd name="adj" fmla="val 0"/>
            </a:avLst>
          </a:prstGeom>
          <a:gradFill flip="none" rotWithShape="1">
            <a:gsLst>
              <a:gs pos="95000">
                <a:schemeClr val="tx1">
                  <a:lumMod val="75000"/>
                  <a:lumOff val="25000"/>
                </a:schemeClr>
              </a:gs>
              <a:gs pos="95000">
                <a:srgbClr val="43CDD7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ko-KR" altLang="en-US" sz="2000" b="1" i="1" dirty="0">
                <a:solidFill>
                  <a:schemeClr val="bg1"/>
                </a:solidFill>
              </a:rPr>
              <a:t>학교</a:t>
            </a:r>
            <a:endParaRPr lang="en-US" altLang="ko-KR" sz="2000" b="1" i="1" dirty="0">
              <a:solidFill>
                <a:schemeClr val="bg1"/>
              </a:solidFill>
            </a:endParaRPr>
          </a:p>
        </p:txBody>
      </p:sp>
      <p:sp>
        <p:nvSpPr>
          <p:cNvPr id="27" name="모서리가 둥근 직사각형 26"/>
          <p:cNvSpPr/>
          <p:nvPr/>
        </p:nvSpPr>
        <p:spPr>
          <a:xfrm>
            <a:off x="1407328" y="1503068"/>
            <a:ext cx="2040721" cy="481263"/>
          </a:xfrm>
          <a:prstGeom prst="roundRect">
            <a:avLst>
              <a:gd name="adj" fmla="val 50000"/>
            </a:avLst>
          </a:prstGeom>
          <a:solidFill>
            <a:srgbClr val="43CDD7"/>
          </a:solidFill>
          <a:ln>
            <a:solidFill>
              <a:srgbClr val="43CD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solidFill>
                  <a:schemeClr val="bg1"/>
                </a:solidFill>
              </a:rPr>
              <a:t>일본교육 단계</a:t>
            </a:r>
            <a:endParaRPr lang="en-US" altLang="ko-KR" b="1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2392D0-1D12-46C0-AD75-FABA9921D4EB}"/>
              </a:ext>
            </a:extLst>
          </p:cNvPr>
          <p:cNvSpPr txBox="1"/>
          <p:nvPr/>
        </p:nvSpPr>
        <p:spPr>
          <a:xfrm>
            <a:off x="2676525" y="2533650"/>
            <a:ext cx="715327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800" dirty="0">
                <a:solidFill>
                  <a:srgbClr val="000000"/>
                </a:solidFill>
                <a:effectLst/>
                <a:latin typeface="바탕" panose="02030600000101010101" pitchFamily="18" charset="-127"/>
                <a:ea typeface="바탕" panose="02030600000101010101" pitchFamily="18" charset="-127"/>
              </a:rPr>
              <a:t>초등 교육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바탕" panose="02030600000101010101" pitchFamily="18" charset="-127"/>
                <a:ea typeface="바탕" panose="02030600000101010101" pitchFamily="18" charset="-127"/>
              </a:rPr>
              <a:t>·</a:t>
            </a:r>
            <a:r>
              <a:rPr lang="ko-KR" altLang="en-US" sz="1800" dirty="0">
                <a:solidFill>
                  <a:srgbClr val="000000"/>
                </a:solidFill>
                <a:effectLst/>
                <a:latin typeface="바탕" panose="02030600000101010101" pitchFamily="18" charset="-127"/>
                <a:ea typeface="바탕" panose="02030600000101010101" pitchFamily="18" charset="-127"/>
              </a:rPr>
              <a:t>전기 중등 교육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바탕" panose="02030600000101010101" pitchFamily="18" charset="-127"/>
                <a:ea typeface="바탕" panose="02030600000101010101" pitchFamily="18" charset="-127"/>
              </a:rPr>
              <a:t>(</a:t>
            </a:r>
            <a:r>
              <a:rPr lang="ko-KR" altLang="en-US" sz="1800" dirty="0">
                <a:solidFill>
                  <a:srgbClr val="000000"/>
                </a:solidFill>
                <a:effectLst/>
                <a:latin typeface="바탕" panose="02030600000101010101" pitchFamily="18" charset="-127"/>
                <a:ea typeface="바탕" panose="02030600000101010101" pitchFamily="18" charset="-127"/>
              </a:rPr>
              <a:t>의무 교육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바탕" panose="02030600000101010101" pitchFamily="18" charset="-127"/>
                <a:ea typeface="바탕" panose="02030600000101010101" pitchFamily="18" charset="-127"/>
              </a:rPr>
              <a:t>)</a:t>
            </a:r>
          </a:p>
          <a:p>
            <a:r>
              <a:rPr lang="en-US" altLang="ko-KR" sz="1800" dirty="0">
                <a:solidFill>
                  <a:srgbClr val="000000"/>
                </a:solidFill>
                <a:effectLst/>
                <a:latin typeface="바탕" panose="02030600000101010101" pitchFamily="18" charset="-127"/>
                <a:ea typeface="바탕" panose="02030600000101010101" pitchFamily="18" charset="-127"/>
              </a:rPr>
              <a:t>ISCED-0-</a:t>
            </a:r>
            <a:r>
              <a:rPr lang="ko-KR" altLang="en-US" sz="1800" dirty="0">
                <a:solidFill>
                  <a:srgbClr val="000000"/>
                </a:solidFill>
                <a:effectLst/>
                <a:latin typeface="바탕" panose="02030600000101010101" pitchFamily="18" charset="-127"/>
                <a:ea typeface="바탕" panose="02030600000101010101" pitchFamily="18" charset="-127"/>
              </a:rPr>
              <a:t>유치원</a:t>
            </a:r>
            <a:endParaRPr lang="en-US" altLang="ko-KR" sz="1800" dirty="0">
              <a:solidFill>
                <a:srgbClr val="000000"/>
              </a:solidFill>
              <a:effectLst/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r>
              <a:rPr lang="en-US" altLang="ko-KR" sz="1800" dirty="0">
                <a:solidFill>
                  <a:srgbClr val="000000"/>
                </a:solidFill>
                <a:effectLst/>
                <a:latin typeface="바탕" panose="02030600000101010101" pitchFamily="18" charset="-127"/>
                <a:ea typeface="바탕" panose="02030600000101010101" pitchFamily="18" charset="-127"/>
              </a:rPr>
              <a:t>ISCED-1-</a:t>
            </a:r>
            <a:r>
              <a:rPr lang="ko-KR" altLang="en-US" sz="1800" dirty="0">
                <a:solidFill>
                  <a:srgbClr val="000000"/>
                </a:solidFill>
                <a:effectLst/>
                <a:latin typeface="바탕" panose="02030600000101010101" pitchFamily="18" charset="-127"/>
                <a:ea typeface="바탕" panose="02030600000101010101" pitchFamily="18" charset="-127"/>
              </a:rPr>
              <a:t>초등 학교</a:t>
            </a:r>
            <a:endParaRPr lang="en-US" altLang="ko-KR" sz="1800" dirty="0">
              <a:solidFill>
                <a:srgbClr val="000000"/>
              </a:solidFill>
              <a:effectLst/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r>
              <a:rPr lang="en-US" altLang="ko-KR" sz="1800" dirty="0">
                <a:solidFill>
                  <a:srgbClr val="000000"/>
                </a:solidFill>
                <a:effectLst/>
                <a:latin typeface="바탕" panose="02030600000101010101" pitchFamily="18" charset="-127"/>
                <a:ea typeface="바탕" panose="02030600000101010101" pitchFamily="18" charset="-127"/>
              </a:rPr>
              <a:t>ISCED-2A-</a:t>
            </a:r>
            <a:r>
              <a:rPr lang="ko-KR" altLang="en-US" sz="1800" dirty="0">
                <a:solidFill>
                  <a:srgbClr val="000000"/>
                </a:solidFill>
                <a:effectLst/>
                <a:latin typeface="바탕" panose="02030600000101010101" pitchFamily="18" charset="-127"/>
                <a:ea typeface="바탕" panose="02030600000101010101" pitchFamily="18" charset="-127"/>
              </a:rPr>
              <a:t>중학교후기 </a:t>
            </a:r>
            <a:endParaRPr lang="en-US" altLang="ko-KR" sz="1800" dirty="0">
              <a:solidFill>
                <a:srgbClr val="000000"/>
              </a:solidFill>
              <a:effectLst/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r>
              <a:rPr lang="ko-KR" altLang="en-US" sz="1800" dirty="0">
                <a:solidFill>
                  <a:srgbClr val="000000"/>
                </a:solidFill>
                <a:effectLst/>
                <a:latin typeface="바탕" panose="02030600000101010101" pitchFamily="18" charset="-127"/>
                <a:ea typeface="바탕" panose="02030600000101010101" pitchFamily="18" charset="-127"/>
              </a:rPr>
              <a:t>중등 교육 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바탕" panose="02030600000101010101" pitchFamily="18" charset="-127"/>
                <a:ea typeface="바탕" panose="02030600000101010101" pitchFamily="18" charset="-127"/>
              </a:rPr>
              <a:t>ISCED-3A-</a:t>
            </a:r>
            <a:r>
              <a:rPr lang="ko-KR" altLang="en-US" sz="1800" dirty="0">
                <a:solidFill>
                  <a:srgbClr val="000000"/>
                </a:solidFill>
                <a:effectLst/>
                <a:latin typeface="바탕" panose="02030600000101010101" pitchFamily="18" charset="-127"/>
                <a:ea typeface="바탕" panose="02030600000101010101" pitchFamily="18" charset="-127"/>
              </a:rPr>
              <a:t>고등 학교 보통과 중등 교육 학교</a:t>
            </a:r>
            <a:endParaRPr lang="en-US" altLang="ko-KR" sz="1800" dirty="0">
              <a:solidFill>
                <a:srgbClr val="000000"/>
              </a:solidFill>
              <a:effectLst/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r>
              <a:rPr lang="en-US" altLang="ko-KR" sz="1800" dirty="0">
                <a:solidFill>
                  <a:srgbClr val="000000"/>
                </a:solidFill>
                <a:effectLst/>
                <a:latin typeface="바탕" panose="02030600000101010101" pitchFamily="18" charset="-127"/>
                <a:ea typeface="바탕" panose="02030600000101010101" pitchFamily="18" charset="-127"/>
              </a:rPr>
              <a:t>ISCED-3B-</a:t>
            </a:r>
            <a:r>
              <a:rPr lang="ko-KR" altLang="en-US" sz="1800" dirty="0">
                <a:solidFill>
                  <a:srgbClr val="000000"/>
                </a:solidFill>
                <a:effectLst/>
                <a:latin typeface="바탕" panose="02030600000101010101" pitchFamily="18" charset="-127"/>
                <a:ea typeface="바탕" panose="02030600000101010101" pitchFamily="18" charset="-127"/>
              </a:rPr>
              <a:t>고등 전문 학교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바탕" panose="02030600000101010101" pitchFamily="18" charset="-127"/>
                <a:ea typeface="바탕" panose="02030600000101010101" pitchFamily="18" charset="-127"/>
              </a:rPr>
              <a:t>(1-3</a:t>
            </a:r>
            <a:r>
              <a:rPr lang="ko-KR" altLang="en-US" sz="1800" dirty="0">
                <a:solidFill>
                  <a:srgbClr val="000000"/>
                </a:solidFill>
                <a:effectLst/>
                <a:latin typeface="바탕" panose="02030600000101010101" pitchFamily="18" charset="-127"/>
                <a:ea typeface="바탕" panose="02030600000101010101" pitchFamily="18" charset="-127"/>
              </a:rPr>
              <a:t>학년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바탕" panose="02030600000101010101" pitchFamily="18" charset="-127"/>
                <a:ea typeface="바탕" panose="02030600000101010101" pitchFamily="18" charset="-127"/>
              </a:rPr>
              <a:t>)</a:t>
            </a:r>
          </a:p>
          <a:p>
            <a:r>
              <a:rPr lang="en-US" altLang="ko-KR" sz="1800" dirty="0">
                <a:solidFill>
                  <a:srgbClr val="000000"/>
                </a:solidFill>
                <a:effectLst/>
                <a:latin typeface="바탕" panose="02030600000101010101" pitchFamily="18" charset="-127"/>
                <a:ea typeface="바탕" panose="02030600000101010101" pitchFamily="18" charset="-127"/>
              </a:rPr>
              <a:t>ISCED-3C-</a:t>
            </a:r>
            <a:r>
              <a:rPr lang="ko-KR" altLang="en-US" sz="1800" dirty="0">
                <a:solidFill>
                  <a:srgbClr val="000000"/>
                </a:solidFill>
                <a:effectLst/>
                <a:latin typeface="바탕" panose="02030600000101010101" pitchFamily="18" charset="-127"/>
                <a:ea typeface="바탕" panose="02030600000101010101" pitchFamily="18" charset="-127"/>
              </a:rPr>
              <a:t>고등 학교 전문과 전문 학교 고등 과정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바탕" panose="02030600000101010101" pitchFamily="18" charset="-127"/>
                <a:ea typeface="바탕" panose="02030600000101010101" pitchFamily="18" charset="-127"/>
              </a:rPr>
              <a:t>(</a:t>
            </a:r>
            <a:r>
              <a:rPr lang="ko-KR" altLang="en-US" sz="1800" dirty="0">
                <a:solidFill>
                  <a:srgbClr val="000000"/>
                </a:solidFill>
                <a:effectLst/>
                <a:latin typeface="바탕" panose="02030600000101010101" pitchFamily="18" charset="-127"/>
                <a:ea typeface="바탕" panose="02030600000101010101" pitchFamily="18" charset="-127"/>
              </a:rPr>
              <a:t>고등 전문 학교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바탕" panose="02030600000101010101" pitchFamily="18" charset="-127"/>
                <a:ea typeface="바탕" panose="02030600000101010101" pitchFamily="18" charset="-127"/>
              </a:rPr>
              <a:t>)</a:t>
            </a:r>
          </a:p>
          <a:p>
            <a:r>
              <a:rPr lang="en-US" altLang="ko-KR" sz="1800" dirty="0">
                <a:solidFill>
                  <a:srgbClr val="000000"/>
                </a:solidFill>
                <a:effectLst/>
                <a:latin typeface="바탕" panose="02030600000101010101" pitchFamily="18" charset="-127"/>
                <a:ea typeface="바탕" panose="02030600000101010101" pitchFamily="18" charset="-127"/>
              </a:rPr>
              <a:t>ISCED-4-</a:t>
            </a:r>
            <a:r>
              <a:rPr lang="ko-KR" altLang="en-US" sz="1800" dirty="0">
                <a:solidFill>
                  <a:srgbClr val="000000"/>
                </a:solidFill>
                <a:effectLst/>
                <a:latin typeface="바탕" panose="02030600000101010101" pitchFamily="18" charset="-127"/>
                <a:ea typeface="바탕" panose="02030600000101010101" pitchFamily="18" charset="-127"/>
              </a:rPr>
              <a:t>고등 학교 전공과고등 교육</a:t>
            </a:r>
            <a:endParaRPr lang="en-US" altLang="ko-KR" sz="1800" dirty="0">
              <a:solidFill>
                <a:srgbClr val="000000"/>
              </a:solidFill>
              <a:effectLst/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r>
              <a:rPr lang="ko-KR" altLang="en-US" sz="1800" dirty="0">
                <a:solidFill>
                  <a:srgbClr val="000000"/>
                </a:solidFill>
                <a:effectLst/>
                <a:latin typeface="바탕" panose="02030600000101010101" pitchFamily="18" charset="-127"/>
                <a:ea typeface="바탕" panose="02030600000101010101" pitchFamily="18" charset="-127"/>
              </a:rPr>
              <a:t> 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바탕" panose="02030600000101010101" pitchFamily="18" charset="-127"/>
                <a:ea typeface="바탕" panose="02030600000101010101" pitchFamily="18" charset="-127"/>
              </a:rPr>
              <a:t>ISCED-5B-</a:t>
            </a:r>
            <a:r>
              <a:rPr lang="ko-KR" altLang="en-US" sz="1800" dirty="0">
                <a:solidFill>
                  <a:srgbClr val="000000"/>
                </a:solidFill>
                <a:effectLst/>
                <a:latin typeface="바탕" panose="02030600000101010101" pitchFamily="18" charset="-127"/>
                <a:ea typeface="바탕" panose="02030600000101010101" pitchFamily="18" charset="-127"/>
              </a:rPr>
              <a:t>단기 대학 고등 전문 학교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바탕" panose="02030600000101010101" pitchFamily="18" charset="-127"/>
                <a:ea typeface="바탕" panose="02030600000101010101" pitchFamily="18" charset="-127"/>
              </a:rPr>
              <a:t>(4-5</a:t>
            </a:r>
            <a:r>
              <a:rPr lang="ko-KR" altLang="en-US" sz="1800" dirty="0">
                <a:solidFill>
                  <a:srgbClr val="000000"/>
                </a:solidFill>
                <a:effectLst/>
                <a:latin typeface="바탕" panose="02030600000101010101" pitchFamily="18" charset="-127"/>
                <a:ea typeface="바탕" panose="02030600000101010101" pitchFamily="18" charset="-127"/>
              </a:rPr>
              <a:t>학년 및 전공과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바탕" panose="02030600000101010101" pitchFamily="18" charset="-127"/>
                <a:ea typeface="바탕" panose="02030600000101010101" pitchFamily="18" charset="-127"/>
              </a:rPr>
              <a:t>), </a:t>
            </a:r>
            <a:r>
              <a:rPr lang="ko-KR" altLang="en-US" sz="1800" dirty="0">
                <a:solidFill>
                  <a:srgbClr val="000000"/>
                </a:solidFill>
                <a:effectLst/>
                <a:latin typeface="바탕" panose="02030600000101010101" pitchFamily="18" charset="-127"/>
                <a:ea typeface="바탕" panose="02030600000101010101" pitchFamily="18" charset="-127"/>
              </a:rPr>
              <a:t>전문 학교 전문 과정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바탕" panose="02030600000101010101" pitchFamily="18" charset="-127"/>
                <a:ea typeface="바탕" panose="02030600000101010101" pitchFamily="18" charset="-127"/>
              </a:rPr>
              <a:t>(</a:t>
            </a:r>
            <a:r>
              <a:rPr lang="ko-KR" altLang="en-US" sz="1800" dirty="0">
                <a:solidFill>
                  <a:srgbClr val="000000"/>
                </a:solidFill>
                <a:effectLst/>
                <a:latin typeface="바탕" panose="02030600000101010101" pitchFamily="18" charset="-127"/>
                <a:ea typeface="바탕" panose="02030600000101010101" pitchFamily="18" charset="-127"/>
              </a:rPr>
              <a:t>전문 학교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바탕" panose="02030600000101010101" pitchFamily="18" charset="-127"/>
                <a:ea typeface="바탕" panose="02030600000101010101" pitchFamily="18" charset="-127"/>
              </a:rPr>
              <a:t>)</a:t>
            </a:r>
          </a:p>
          <a:p>
            <a:r>
              <a:rPr lang="en-US" altLang="ko-KR" sz="1800" dirty="0">
                <a:solidFill>
                  <a:srgbClr val="000000"/>
                </a:solidFill>
                <a:effectLst/>
                <a:latin typeface="바탕" panose="02030600000101010101" pitchFamily="18" charset="-127"/>
                <a:ea typeface="바탕" panose="02030600000101010101" pitchFamily="18" charset="-127"/>
              </a:rPr>
              <a:t>ISCED-5A-</a:t>
            </a:r>
            <a:r>
              <a:rPr lang="ko-KR" altLang="en-US" sz="1800" dirty="0">
                <a:solidFill>
                  <a:srgbClr val="000000"/>
                </a:solidFill>
                <a:effectLst/>
                <a:latin typeface="바탕" panose="02030600000101010101" pitchFamily="18" charset="-127"/>
                <a:ea typeface="바탕" panose="02030600000101010101" pitchFamily="18" charset="-127"/>
              </a:rPr>
              <a:t>대학 학부</a:t>
            </a:r>
            <a:endParaRPr lang="en-US" altLang="ko-KR" sz="1800" dirty="0">
              <a:solidFill>
                <a:srgbClr val="000000"/>
              </a:solidFill>
              <a:effectLst/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r>
              <a:rPr lang="en-US" altLang="ko-KR" sz="1800" dirty="0">
                <a:solidFill>
                  <a:srgbClr val="000000"/>
                </a:solidFill>
                <a:effectLst/>
                <a:latin typeface="바탕" panose="02030600000101010101" pitchFamily="18" charset="-127"/>
                <a:ea typeface="바탕" panose="02030600000101010101" pitchFamily="18" charset="-127"/>
              </a:rPr>
              <a:t>ISCED-6-</a:t>
            </a:r>
            <a:r>
              <a:rPr lang="ko-KR" altLang="en-US" sz="1800" dirty="0">
                <a:solidFill>
                  <a:srgbClr val="000000"/>
                </a:solidFill>
                <a:effectLst/>
                <a:latin typeface="바탕" panose="02030600000101010101" pitchFamily="18" charset="-127"/>
                <a:ea typeface="바탕" panose="02030600000101010101" pitchFamily="18" charset="-127"/>
              </a:rPr>
              <a:t>대학원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84477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7" grpId="0" animBg="1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모서리가 둥근 직사각형 5"/>
          <p:cNvSpPr/>
          <p:nvPr/>
        </p:nvSpPr>
        <p:spPr>
          <a:xfrm>
            <a:off x="4267200" y="373648"/>
            <a:ext cx="3158620" cy="481263"/>
          </a:xfrm>
          <a:prstGeom prst="roundRect">
            <a:avLst>
              <a:gd name="adj" fmla="val 0"/>
            </a:avLst>
          </a:prstGeom>
          <a:gradFill flip="none" rotWithShape="1">
            <a:gsLst>
              <a:gs pos="95000">
                <a:schemeClr val="tx1">
                  <a:lumMod val="75000"/>
                  <a:lumOff val="25000"/>
                </a:schemeClr>
              </a:gs>
              <a:gs pos="95000">
                <a:srgbClr val="43CDD7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ko-KR" altLang="en-US" sz="2000" b="1" i="1" dirty="0">
                <a:solidFill>
                  <a:prstClr val="white"/>
                </a:solidFill>
              </a:rPr>
              <a:t>일본 문화란</a:t>
            </a:r>
            <a:r>
              <a:rPr lang="en-US" altLang="ko-KR" sz="2000" b="1" i="1" dirty="0">
                <a:solidFill>
                  <a:prstClr val="white"/>
                </a:solidFill>
              </a:rPr>
              <a:t>?</a:t>
            </a:r>
          </a:p>
        </p:txBody>
      </p:sp>
      <p:sp>
        <p:nvSpPr>
          <p:cNvPr id="48" name="자유형 47"/>
          <p:cNvSpPr/>
          <p:nvPr/>
        </p:nvSpPr>
        <p:spPr>
          <a:xfrm rot="1800000">
            <a:off x="1255041" y="1420805"/>
            <a:ext cx="313282" cy="421291"/>
          </a:xfrm>
          <a:custGeom>
            <a:avLst/>
            <a:gdLst>
              <a:gd name="connsiteX0" fmla="*/ 206259 w 313282"/>
              <a:gd name="connsiteY0" fmla="*/ 131071 h 421291"/>
              <a:gd name="connsiteX1" fmla="*/ 254417 w 313282"/>
              <a:gd name="connsiteY1" fmla="*/ 154571 h 421291"/>
              <a:gd name="connsiteX2" fmla="*/ 293383 w 313282"/>
              <a:gd name="connsiteY2" fmla="*/ 198749 h 421291"/>
              <a:gd name="connsiteX3" fmla="*/ 239085 w 313282"/>
              <a:gd name="connsiteY3" fmla="*/ 401392 h 421291"/>
              <a:gd name="connsiteX4" fmla="*/ 36442 w 313282"/>
              <a:gd name="connsiteY4" fmla="*/ 347094 h 421291"/>
              <a:gd name="connsiteX5" fmla="*/ 17667 w 313282"/>
              <a:gd name="connsiteY5" fmla="*/ 291258 h 421291"/>
              <a:gd name="connsiteX6" fmla="*/ 19893 w 313282"/>
              <a:gd name="connsiteY6" fmla="*/ 259334 h 421291"/>
              <a:gd name="connsiteX7" fmla="*/ 40634 w 313282"/>
              <a:gd name="connsiteY7" fmla="*/ 271309 h 421291"/>
              <a:gd name="connsiteX8" fmla="*/ 39433 w 313282"/>
              <a:gd name="connsiteY8" fmla="*/ 288548 h 421291"/>
              <a:gd name="connsiteX9" fmla="*/ 55432 w 313282"/>
              <a:gd name="connsiteY9" fmla="*/ 336130 h 421291"/>
              <a:gd name="connsiteX10" fmla="*/ 228120 w 313282"/>
              <a:gd name="connsiteY10" fmla="*/ 382402 h 421291"/>
              <a:gd name="connsiteX11" fmla="*/ 274391 w 313282"/>
              <a:gd name="connsiteY11" fmla="*/ 209714 h 421291"/>
              <a:gd name="connsiteX12" fmla="*/ 241185 w 313282"/>
              <a:gd name="connsiteY12" fmla="*/ 172067 h 421291"/>
              <a:gd name="connsiteX13" fmla="*/ 206259 w 313282"/>
              <a:gd name="connsiteY13" fmla="*/ 155023 h 421291"/>
              <a:gd name="connsiteX14" fmla="*/ 90740 w 313282"/>
              <a:gd name="connsiteY14" fmla="*/ 144451 h 421291"/>
              <a:gd name="connsiteX15" fmla="*/ 133939 w 313282"/>
              <a:gd name="connsiteY15" fmla="*/ 129924 h 421291"/>
              <a:gd name="connsiteX16" fmla="*/ 133940 w 313282"/>
              <a:gd name="connsiteY16" fmla="*/ 152603 h 421291"/>
              <a:gd name="connsiteX17" fmla="*/ 101704 w 313282"/>
              <a:gd name="connsiteY17" fmla="*/ 163443 h 421291"/>
              <a:gd name="connsiteX18" fmla="*/ 64056 w 313282"/>
              <a:gd name="connsiteY18" fmla="*/ 196649 h 421291"/>
              <a:gd name="connsiteX19" fmla="*/ 62277 w 313282"/>
              <a:gd name="connsiteY19" fmla="*/ 200297 h 421291"/>
              <a:gd name="connsiteX20" fmla="*/ 43591 w 313282"/>
              <a:gd name="connsiteY20" fmla="*/ 189508 h 421291"/>
              <a:gd name="connsiteX21" fmla="*/ 46563 w 313282"/>
              <a:gd name="connsiteY21" fmla="*/ 183418 h 421291"/>
              <a:gd name="connsiteX22" fmla="*/ 90740 w 313282"/>
              <a:gd name="connsiteY22" fmla="*/ 144451 h 421291"/>
              <a:gd name="connsiteX23" fmla="*/ 159157 w 313282"/>
              <a:gd name="connsiteY23" fmla="*/ 5272 h 421291"/>
              <a:gd name="connsiteX24" fmla="*/ 171885 w 313282"/>
              <a:gd name="connsiteY24" fmla="*/ 0 h 421291"/>
              <a:gd name="connsiteX25" fmla="*/ 189885 w 313282"/>
              <a:gd name="connsiteY25" fmla="*/ 18000 h 421291"/>
              <a:gd name="connsiteX26" fmla="*/ 189885 w 313282"/>
              <a:gd name="connsiteY26" fmla="*/ 298375 h 421291"/>
              <a:gd name="connsiteX27" fmla="*/ 191274 w 313282"/>
              <a:gd name="connsiteY27" fmla="*/ 300185 h 421291"/>
              <a:gd name="connsiteX28" fmla="*/ 189476 w 313282"/>
              <a:gd name="connsiteY28" fmla="*/ 313844 h 421291"/>
              <a:gd name="connsiteX29" fmla="*/ 185313 w 313282"/>
              <a:gd name="connsiteY29" fmla="*/ 317038 h 421291"/>
              <a:gd name="connsiteX30" fmla="*/ 184613 w 313282"/>
              <a:gd name="connsiteY30" fmla="*/ 318728 h 421291"/>
              <a:gd name="connsiteX31" fmla="*/ 181348 w 313282"/>
              <a:gd name="connsiteY31" fmla="*/ 320080 h 421291"/>
              <a:gd name="connsiteX32" fmla="*/ 178546 w 313282"/>
              <a:gd name="connsiteY32" fmla="*/ 322230 h 421291"/>
              <a:gd name="connsiteX33" fmla="*/ 176733 w 313282"/>
              <a:gd name="connsiteY33" fmla="*/ 321992 h 421291"/>
              <a:gd name="connsiteX34" fmla="*/ 171885 w 313282"/>
              <a:gd name="connsiteY34" fmla="*/ 324000 h 421291"/>
              <a:gd name="connsiteX35" fmla="*/ 159157 w 313282"/>
              <a:gd name="connsiteY35" fmla="*/ 318728 h 421291"/>
              <a:gd name="connsiteX36" fmla="*/ 158284 w 313282"/>
              <a:gd name="connsiteY36" fmla="*/ 316620 h 421291"/>
              <a:gd name="connsiteX37" fmla="*/ 9002 w 313282"/>
              <a:gd name="connsiteY37" fmla="*/ 230432 h 421291"/>
              <a:gd name="connsiteX38" fmla="*/ 2414 w 313282"/>
              <a:gd name="connsiteY38" fmla="*/ 205844 h 421291"/>
              <a:gd name="connsiteX39" fmla="*/ 27003 w 313282"/>
              <a:gd name="connsiteY39" fmla="*/ 199255 h 421291"/>
              <a:gd name="connsiteX40" fmla="*/ 153885 w 313282"/>
              <a:gd name="connsiteY40" fmla="*/ 272511 h 421291"/>
              <a:gd name="connsiteX41" fmla="*/ 153885 w 313282"/>
              <a:gd name="connsiteY41" fmla="*/ 18000 h 421291"/>
              <a:gd name="connsiteX42" fmla="*/ 159157 w 313282"/>
              <a:gd name="connsiteY42" fmla="*/ 5272 h 421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313282" h="421291">
                <a:moveTo>
                  <a:pt x="206259" y="131071"/>
                </a:moveTo>
                <a:lnTo>
                  <a:pt x="254417" y="154571"/>
                </a:lnTo>
                <a:cubicBezTo>
                  <a:pt x="269791" y="166188"/>
                  <a:pt x="283142" y="181011"/>
                  <a:pt x="293383" y="198749"/>
                </a:cubicBezTo>
                <a:cubicBezTo>
                  <a:pt x="334348" y="269702"/>
                  <a:pt x="310038" y="360428"/>
                  <a:pt x="239085" y="401392"/>
                </a:cubicBezTo>
                <a:cubicBezTo>
                  <a:pt x="168133" y="442357"/>
                  <a:pt x="77407" y="418047"/>
                  <a:pt x="36442" y="347094"/>
                </a:cubicBezTo>
                <a:cubicBezTo>
                  <a:pt x="26201" y="329356"/>
                  <a:pt x="20040" y="310382"/>
                  <a:pt x="17667" y="291258"/>
                </a:cubicBezTo>
                <a:lnTo>
                  <a:pt x="19893" y="259334"/>
                </a:lnTo>
                <a:lnTo>
                  <a:pt x="40634" y="271309"/>
                </a:lnTo>
                <a:lnTo>
                  <a:pt x="39433" y="288548"/>
                </a:lnTo>
                <a:cubicBezTo>
                  <a:pt x="41455" y="304845"/>
                  <a:pt x="46705" y="321015"/>
                  <a:pt x="55432" y="336130"/>
                </a:cubicBezTo>
                <a:cubicBezTo>
                  <a:pt x="90341" y="396594"/>
                  <a:pt x="167656" y="417311"/>
                  <a:pt x="228120" y="382402"/>
                </a:cubicBezTo>
                <a:cubicBezTo>
                  <a:pt x="288584" y="347493"/>
                  <a:pt x="309300" y="270178"/>
                  <a:pt x="274391" y="209714"/>
                </a:cubicBezTo>
                <a:cubicBezTo>
                  <a:pt x="265664" y="194599"/>
                  <a:pt x="254287" y="181966"/>
                  <a:pt x="241185" y="172067"/>
                </a:cubicBezTo>
                <a:lnTo>
                  <a:pt x="206259" y="155023"/>
                </a:lnTo>
                <a:close/>
                <a:moveTo>
                  <a:pt x="90740" y="144451"/>
                </a:moveTo>
                <a:lnTo>
                  <a:pt x="133939" y="129924"/>
                </a:lnTo>
                <a:lnTo>
                  <a:pt x="133940" y="152603"/>
                </a:lnTo>
                <a:lnTo>
                  <a:pt x="101704" y="163443"/>
                </a:lnTo>
                <a:cubicBezTo>
                  <a:pt x="86588" y="172170"/>
                  <a:pt x="73957" y="183548"/>
                  <a:pt x="64056" y="196649"/>
                </a:cubicBezTo>
                <a:lnTo>
                  <a:pt x="62277" y="200297"/>
                </a:lnTo>
                <a:lnTo>
                  <a:pt x="43591" y="189508"/>
                </a:lnTo>
                <a:lnTo>
                  <a:pt x="46563" y="183418"/>
                </a:lnTo>
                <a:cubicBezTo>
                  <a:pt x="58179" y="168044"/>
                  <a:pt x="73002" y="154692"/>
                  <a:pt x="90740" y="144451"/>
                </a:cubicBezTo>
                <a:close/>
                <a:moveTo>
                  <a:pt x="159157" y="5272"/>
                </a:moveTo>
                <a:cubicBezTo>
                  <a:pt x="162415" y="2015"/>
                  <a:pt x="166915" y="0"/>
                  <a:pt x="171885" y="0"/>
                </a:cubicBezTo>
                <a:cubicBezTo>
                  <a:pt x="181826" y="0"/>
                  <a:pt x="189885" y="8059"/>
                  <a:pt x="189885" y="18000"/>
                </a:cubicBezTo>
                <a:lnTo>
                  <a:pt x="189885" y="298375"/>
                </a:lnTo>
                <a:lnTo>
                  <a:pt x="191274" y="300185"/>
                </a:lnTo>
                <a:cubicBezTo>
                  <a:pt x="192466" y="304635"/>
                  <a:pt x="191961" y="309539"/>
                  <a:pt x="189476" y="313844"/>
                </a:cubicBezTo>
                <a:lnTo>
                  <a:pt x="185313" y="317038"/>
                </a:lnTo>
                <a:lnTo>
                  <a:pt x="184613" y="318728"/>
                </a:lnTo>
                <a:lnTo>
                  <a:pt x="181348" y="320080"/>
                </a:lnTo>
                <a:lnTo>
                  <a:pt x="178546" y="322230"/>
                </a:lnTo>
                <a:lnTo>
                  <a:pt x="176733" y="321992"/>
                </a:lnTo>
                <a:lnTo>
                  <a:pt x="171885" y="324000"/>
                </a:lnTo>
                <a:cubicBezTo>
                  <a:pt x="166915" y="324000"/>
                  <a:pt x="162415" y="321985"/>
                  <a:pt x="159157" y="318728"/>
                </a:cubicBezTo>
                <a:lnTo>
                  <a:pt x="158284" y="316620"/>
                </a:lnTo>
                <a:lnTo>
                  <a:pt x="9002" y="230432"/>
                </a:lnTo>
                <a:cubicBezTo>
                  <a:pt x="393" y="225462"/>
                  <a:pt x="-2556" y="214453"/>
                  <a:pt x="2414" y="205844"/>
                </a:cubicBezTo>
                <a:cubicBezTo>
                  <a:pt x="7384" y="197235"/>
                  <a:pt x="18393" y="194285"/>
                  <a:pt x="27003" y="199255"/>
                </a:cubicBezTo>
                <a:lnTo>
                  <a:pt x="153885" y="272511"/>
                </a:lnTo>
                <a:lnTo>
                  <a:pt x="153885" y="18000"/>
                </a:lnTo>
                <a:cubicBezTo>
                  <a:pt x="153885" y="13029"/>
                  <a:pt x="155900" y="8530"/>
                  <a:pt x="159157" y="5272"/>
                </a:cubicBezTo>
                <a:close/>
              </a:path>
            </a:pathLst>
          </a:custGeom>
          <a:solidFill>
            <a:srgbClr val="43C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59C02E-9593-4F04-AE03-15B56EF851D5}"/>
              </a:ext>
            </a:extLst>
          </p:cNvPr>
          <p:cNvSpPr txBox="1"/>
          <p:nvPr/>
        </p:nvSpPr>
        <p:spPr>
          <a:xfrm>
            <a:off x="1652660" y="1720912"/>
            <a:ext cx="5450645" cy="1855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60000"/>
              </a:lnSpc>
              <a:spcBef>
                <a:spcPts val="0"/>
              </a:spcBef>
              <a:spcAft>
                <a:spcPts val="160"/>
              </a:spcAft>
            </a:pPr>
            <a:r>
              <a:rPr lang="ko-KR" altLang="en-US" sz="180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자연을 가까이하면서 독자적인 발전을 이룬 일본 문화라고 할 수 있습니다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0" marR="0" algn="just">
              <a:lnSpc>
                <a:spcPct val="160000"/>
              </a:lnSpc>
              <a:spcBef>
                <a:spcPts val="0"/>
              </a:spcBef>
              <a:spcAft>
                <a:spcPts val="160"/>
              </a:spcAft>
            </a:pPr>
            <a:endParaRPr lang="en-US" altLang="ko-KR" sz="1800" dirty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marR="0" algn="just">
              <a:lnSpc>
                <a:spcPct val="160000"/>
              </a:lnSpc>
              <a:spcBef>
                <a:spcPts val="0"/>
              </a:spcBef>
              <a:spcAft>
                <a:spcPts val="160"/>
              </a:spcAft>
            </a:pPr>
            <a:endParaRPr lang="en-US" altLang="ko-KR" sz="1800" dirty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26527120-29AD-4E09-B3B0-05890625D150}"/>
              </a:ext>
            </a:extLst>
          </p:cNvPr>
          <p:cNvSpPr/>
          <p:nvPr/>
        </p:nvSpPr>
        <p:spPr>
          <a:xfrm>
            <a:off x="1407329" y="3686176"/>
            <a:ext cx="2515631" cy="2273300"/>
          </a:xfrm>
          <a:prstGeom prst="rect">
            <a:avLst/>
          </a:prstGeom>
          <a:solidFill>
            <a:schemeClr val="bg1"/>
          </a:solidFill>
          <a:ln w="19050">
            <a:solidFill>
              <a:srgbClr val="43CD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lvl="0" algn="ctr"/>
            <a:r>
              <a:rPr lang="ko-KR" altLang="en-US" dirty="0">
                <a:solidFill>
                  <a:schemeClr val="bg1">
                    <a:lumMod val="65000"/>
                  </a:schemeClr>
                </a:solidFill>
                <a:latin typeface="맑은 고딕" panose="020B0503020000020004" pitchFamily="50" charset="-127"/>
              </a:rPr>
              <a:t>자연의 힘 </a:t>
            </a:r>
            <a:r>
              <a:rPr lang="en-US" altLang="ko-KR" dirty="0">
                <a:solidFill>
                  <a:schemeClr val="bg1">
                    <a:lumMod val="65000"/>
                  </a:schemeClr>
                </a:solidFill>
                <a:latin typeface="맑은 고딕" panose="020B0503020000020004" pitchFamily="50" charset="-127"/>
              </a:rPr>
              <a:t>&gt; </a:t>
            </a:r>
            <a:r>
              <a:rPr lang="ko-KR" altLang="en-US" dirty="0">
                <a:solidFill>
                  <a:schemeClr val="bg1">
                    <a:lumMod val="65000"/>
                  </a:schemeClr>
                </a:solidFill>
                <a:latin typeface="맑은 고딕" panose="020B0503020000020004" pitchFamily="50" charset="-127"/>
              </a:rPr>
              <a:t>인간</a:t>
            </a:r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CDA4CF4C-8A36-4980-A71F-3D76F42E1C7D}"/>
              </a:ext>
            </a:extLst>
          </p:cNvPr>
          <p:cNvGrpSpPr/>
          <p:nvPr/>
        </p:nvGrpSpPr>
        <p:grpSpPr>
          <a:xfrm>
            <a:off x="5008635" y="3686176"/>
            <a:ext cx="2515631" cy="2273300"/>
            <a:chOff x="4910189" y="3625003"/>
            <a:chExt cx="2515631" cy="2273300"/>
          </a:xfrm>
        </p:grpSpPr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id="{091F7BD9-DE7A-41AC-B823-A108C0852BF5}"/>
                </a:ext>
              </a:extLst>
            </p:cNvPr>
            <p:cNvSpPr/>
            <p:nvPr/>
          </p:nvSpPr>
          <p:spPr>
            <a:xfrm>
              <a:off x="4910189" y="3625003"/>
              <a:ext cx="2515631" cy="22733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rIns="180000" rtlCol="0" anchor="ctr"/>
            <a:lstStyle/>
            <a:p>
              <a:pPr lvl="0" algn="ctr"/>
              <a:r>
                <a:rPr lang="ko-KR" altLang="en-US" sz="1600" dirty="0">
                  <a:solidFill>
                    <a:schemeClr val="bg1">
                      <a:lumMod val="65000"/>
                    </a:schemeClr>
                  </a:solidFill>
                  <a:latin typeface="맑은 고딕" panose="020B0503020000020004" pitchFamily="50" charset="-127"/>
                </a:rPr>
                <a:t>불교의 가르침   </a:t>
              </a:r>
              <a:endParaRPr lang="en-US" altLang="ko-KR" sz="1600" dirty="0">
                <a:solidFill>
                  <a:schemeClr val="bg1">
                    <a:lumMod val="65000"/>
                  </a:schemeClr>
                </a:solidFill>
                <a:latin typeface="맑은 고딕" panose="020B0503020000020004" pitchFamily="50" charset="-127"/>
              </a:endParaRPr>
            </a:p>
            <a:p>
              <a:pPr lvl="0" algn="ctr"/>
              <a:r>
                <a:rPr lang="en-US" altLang="ko-KR" sz="1600" dirty="0">
                  <a:solidFill>
                    <a:schemeClr val="bg1">
                      <a:lumMod val="65000"/>
                    </a:schemeClr>
                  </a:solidFill>
                  <a:latin typeface="맑은 고딕" panose="020B0503020000020004" pitchFamily="50" charset="-127"/>
                </a:rPr>
                <a:t>   </a:t>
              </a:r>
            </a:p>
            <a:p>
              <a:pPr lvl="0" algn="ctr"/>
              <a:r>
                <a:rPr lang="en-US" altLang="ko-KR" sz="1600" dirty="0">
                  <a:solidFill>
                    <a:schemeClr val="bg1">
                      <a:lumMod val="65000"/>
                    </a:schemeClr>
                  </a:solidFill>
                  <a:latin typeface="맑은 고딕" panose="020B0503020000020004" pitchFamily="50" charset="-127"/>
                </a:rPr>
                <a:t>   </a:t>
              </a:r>
              <a:r>
                <a:rPr lang="ko-KR" altLang="en-US" sz="1600" dirty="0">
                  <a:solidFill>
                    <a:schemeClr val="bg1">
                      <a:lumMod val="65000"/>
                    </a:schemeClr>
                  </a:solidFill>
                  <a:latin typeface="맑은 고딕" panose="020B0503020000020004" pitchFamily="50" charset="-127"/>
                </a:rPr>
                <a:t> 하늘의 사상</a:t>
              </a:r>
              <a:endParaRPr lang="en-US" altLang="ko-KR" sz="1600" dirty="0">
                <a:solidFill>
                  <a:schemeClr val="bg1">
                    <a:lumMod val="65000"/>
                  </a:schemeClr>
                </a:solidFill>
                <a:latin typeface="맑은 고딕" panose="020B0503020000020004" pitchFamily="50" charset="-127"/>
              </a:endParaRPr>
            </a:p>
          </p:txBody>
        </p:sp>
        <p:cxnSp>
          <p:nvCxnSpPr>
            <p:cNvPr id="25" name="직선 화살표 연결선 24">
              <a:extLst>
                <a:ext uri="{FF2B5EF4-FFF2-40B4-BE49-F238E27FC236}">
                  <a16:creationId xmlns:a16="http://schemas.microsoft.com/office/drawing/2014/main" id="{8E3279A6-4B04-4C61-8547-1261330B4C4D}"/>
                </a:ext>
              </a:extLst>
            </p:cNvPr>
            <p:cNvCxnSpPr>
              <a:cxnSpLocks/>
            </p:cNvCxnSpPr>
            <p:nvPr/>
          </p:nvCxnSpPr>
          <p:spPr>
            <a:xfrm>
              <a:off x="5050925" y="4991100"/>
              <a:ext cx="51701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E3C25979-90F2-4A4F-9D37-293BDF820046}"/>
              </a:ext>
            </a:extLst>
          </p:cNvPr>
          <p:cNvGrpSpPr/>
          <p:nvPr/>
        </p:nvGrpSpPr>
        <p:grpSpPr>
          <a:xfrm>
            <a:off x="8389426" y="3686176"/>
            <a:ext cx="2515631" cy="2273300"/>
            <a:chOff x="8389426" y="3686176"/>
            <a:chExt cx="2515631" cy="2273300"/>
          </a:xfrm>
        </p:grpSpPr>
        <p:sp>
          <p:nvSpPr>
            <p:cNvPr id="24" name="직사각형 23">
              <a:extLst>
                <a:ext uri="{FF2B5EF4-FFF2-40B4-BE49-F238E27FC236}">
                  <a16:creationId xmlns:a16="http://schemas.microsoft.com/office/drawing/2014/main" id="{E9A77CFD-6963-4847-9C86-3DF91EDBD3DB}"/>
                </a:ext>
              </a:extLst>
            </p:cNvPr>
            <p:cNvSpPr/>
            <p:nvPr/>
          </p:nvSpPr>
          <p:spPr>
            <a:xfrm>
              <a:off x="8389426" y="3686176"/>
              <a:ext cx="2515631" cy="2273300"/>
            </a:xfrm>
            <a:prstGeom prst="rect">
              <a:avLst/>
            </a:prstGeom>
            <a:solidFill>
              <a:srgbClr val="43CD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rIns="180000" rtlCol="0" anchor="ctr"/>
            <a:lstStyle/>
            <a:p>
              <a:pPr lvl="0" algn="ctr"/>
              <a:r>
                <a:rPr lang="ko-KR" altLang="en-US" sz="1600" dirty="0">
                  <a:solidFill>
                    <a:schemeClr val="bg1"/>
                  </a:solidFill>
                  <a:latin typeface="맑은 고딕" panose="020B0503020000020004" pitchFamily="50" charset="-127"/>
                </a:rPr>
                <a:t>죽음 </a:t>
              </a:r>
              <a:endParaRPr lang="en-US" altLang="ko-KR" sz="1600" dirty="0">
                <a:solidFill>
                  <a:schemeClr val="bg1"/>
                </a:solidFill>
                <a:latin typeface="맑은 고딕" panose="020B0503020000020004" pitchFamily="50" charset="-127"/>
              </a:endParaRPr>
            </a:p>
            <a:p>
              <a:pPr lvl="0" algn="ctr"/>
              <a:r>
                <a:rPr lang="en-US" altLang="ko-KR" sz="1600" dirty="0">
                  <a:solidFill>
                    <a:schemeClr val="bg1"/>
                  </a:solidFill>
                  <a:latin typeface="맑은 고딕" panose="020B0503020000020004" pitchFamily="50" charset="-127"/>
                </a:rPr>
                <a:t> </a:t>
              </a:r>
            </a:p>
            <a:p>
              <a:pPr lvl="0" algn="ctr"/>
              <a:r>
                <a:rPr lang="en-US" altLang="ko-KR" sz="1600" dirty="0">
                  <a:solidFill>
                    <a:schemeClr val="bg1"/>
                  </a:solidFill>
                  <a:latin typeface="맑은 고딕" panose="020B0503020000020004" pitchFamily="50" charset="-127"/>
                </a:rPr>
                <a:t>  </a:t>
              </a:r>
              <a:r>
                <a:rPr lang="ko-KR" altLang="en-US" sz="1600" dirty="0">
                  <a:solidFill>
                    <a:schemeClr val="bg1"/>
                  </a:solidFill>
                  <a:latin typeface="맑은 고딕" panose="020B0503020000020004" pitchFamily="50" charset="-127"/>
                </a:rPr>
                <a:t>동물의 있는 그대로의 모습</a:t>
              </a:r>
            </a:p>
          </p:txBody>
        </p:sp>
        <p:cxnSp>
          <p:nvCxnSpPr>
            <p:cNvPr id="26" name="직선 화살표 연결선 25">
              <a:extLst>
                <a:ext uri="{FF2B5EF4-FFF2-40B4-BE49-F238E27FC236}">
                  <a16:creationId xmlns:a16="http://schemas.microsoft.com/office/drawing/2014/main" id="{C905088A-6DA0-4E87-BD26-2DF5F104F0A5}"/>
                </a:ext>
              </a:extLst>
            </p:cNvPr>
            <p:cNvCxnSpPr>
              <a:cxnSpLocks/>
            </p:cNvCxnSpPr>
            <p:nvPr/>
          </p:nvCxnSpPr>
          <p:spPr>
            <a:xfrm>
              <a:off x="8389426" y="4972050"/>
              <a:ext cx="259839" cy="0"/>
            </a:xfrm>
            <a:prstGeom prst="straightConnector1">
              <a:avLst/>
            </a:prstGeom>
            <a:ln>
              <a:solidFill>
                <a:srgbClr val="40404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1" name="그림 20">
            <a:extLst>
              <a:ext uri="{FF2B5EF4-FFF2-40B4-BE49-F238E27FC236}">
                <a16:creationId xmlns:a16="http://schemas.microsoft.com/office/drawing/2014/main" id="{DAF067A7-35EE-4D53-B3EF-A619B82758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665" y="214148"/>
            <a:ext cx="3962400" cy="3283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535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8" grpId="0" animBg="1"/>
      <p:bldP spid="3" grpId="0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모서리가 둥근 직사각형 5"/>
          <p:cNvSpPr/>
          <p:nvPr/>
        </p:nvSpPr>
        <p:spPr>
          <a:xfrm>
            <a:off x="914400" y="360948"/>
            <a:ext cx="2562225" cy="481263"/>
          </a:xfrm>
          <a:prstGeom prst="roundRect">
            <a:avLst>
              <a:gd name="adj" fmla="val 0"/>
            </a:avLst>
          </a:prstGeom>
          <a:gradFill flip="none" rotWithShape="1">
            <a:gsLst>
              <a:gs pos="95000">
                <a:schemeClr val="tx1">
                  <a:lumMod val="75000"/>
                  <a:lumOff val="25000"/>
                </a:schemeClr>
              </a:gs>
              <a:gs pos="95000">
                <a:srgbClr val="43CDD7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ko-KR" altLang="en-US" b="1" i="1" dirty="0">
                <a:solidFill>
                  <a:schemeClr val="bg1"/>
                </a:solidFill>
              </a:rPr>
              <a:t>학교</a:t>
            </a:r>
            <a:endParaRPr lang="en-US" altLang="ko-KR" b="1" i="1" dirty="0">
              <a:solidFill>
                <a:schemeClr val="bg1"/>
              </a:solidFill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3937233" y="2743223"/>
            <a:ext cx="7426092" cy="1819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just">
              <a:lnSpc>
                <a:spcPct val="160000"/>
              </a:lnSpc>
              <a:spcBef>
                <a:spcPts val="0"/>
              </a:spcBef>
              <a:spcAft>
                <a:spcPts val="160"/>
              </a:spcAft>
            </a:pPr>
            <a:r>
              <a:rPr lang="ko-KR" altLang="en-US" sz="180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초등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·</a:t>
            </a:r>
            <a:r>
              <a:rPr lang="ko-KR" altLang="en-US" sz="180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중등 교육 레벨까지의 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ko-KR" altLang="en-US" sz="180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조교 교원을 차지하려면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80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교육 직원 면허 법으로 규정되는 교육 직원 면허장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80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교원 면허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180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의 소지와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80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공립학교의 경우는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ko-KR" altLang="en-US" sz="180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교원 채용 시험에의 합격이 요구</a:t>
            </a:r>
            <a:endParaRPr lang="en-US" altLang="ko-KR" sz="1800" dirty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marR="0" algn="just">
              <a:lnSpc>
                <a:spcPct val="160000"/>
              </a:lnSpc>
              <a:spcBef>
                <a:spcPts val="0"/>
              </a:spcBef>
              <a:spcAft>
                <a:spcPts val="160"/>
              </a:spcAft>
            </a:pPr>
            <a:endParaRPr lang="ko-KR" altLang="en-US" sz="1800" dirty="0">
              <a:solidFill>
                <a:srgbClr val="000000"/>
              </a:solidFill>
              <a:effectLst/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3175590" y="1622223"/>
            <a:ext cx="2477035" cy="5749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교육 방법</a:t>
            </a:r>
            <a:endParaRPr lang="ko-KR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grpSp>
        <p:nvGrpSpPr>
          <p:cNvPr id="28" name="그룹 27"/>
          <p:cNvGrpSpPr/>
          <p:nvPr/>
        </p:nvGrpSpPr>
        <p:grpSpPr>
          <a:xfrm>
            <a:off x="2373484" y="1340647"/>
            <a:ext cx="650771" cy="650771"/>
            <a:chOff x="6856330" y="5806134"/>
            <a:chExt cx="748389" cy="748389"/>
          </a:xfrm>
        </p:grpSpPr>
        <p:sp>
          <p:nvSpPr>
            <p:cNvPr id="22" name="타원 21"/>
            <p:cNvSpPr/>
            <p:nvPr/>
          </p:nvSpPr>
          <p:spPr>
            <a:xfrm>
              <a:off x="6856330" y="5806134"/>
              <a:ext cx="748389" cy="748389"/>
            </a:xfrm>
            <a:prstGeom prst="ellipse">
              <a:avLst/>
            </a:prstGeom>
            <a:solidFill>
              <a:srgbClr val="6A6F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160">
                <a:solidFill>
                  <a:prstClr val="white"/>
                </a:solidFill>
              </a:endParaRPr>
            </a:p>
          </p:txBody>
        </p:sp>
        <p:grpSp>
          <p:nvGrpSpPr>
            <p:cNvPr id="23" name="Group 28"/>
            <p:cNvGrpSpPr>
              <a:grpSpLocks noChangeAspect="1"/>
            </p:cNvGrpSpPr>
            <p:nvPr/>
          </p:nvGrpSpPr>
          <p:grpSpPr bwMode="auto">
            <a:xfrm>
              <a:off x="7064689" y="6057627"/>
              <a:ext cx="310215" cy="271499"/>
              <a:chOff x="496" y="4251"/>
              <a:chExt cx="641" cy="561"/>
            </a:xfrm>
            <a:solidFill>
              <a:schemeClr val="bg1"/>
            </a:solidFill>
          </p:grpSpPr>
          <p:sp>
            <p:nvSpPr>
              <p:cNvPr id="24" name="Freeform 30"/>
              <p:cNvSpPr>
                <a:spLocks/>
              </p:cNvSpPr>
              <p:nvPr/>
            </p:nvSpPr>
            <p:spPr bwMode="auto">
              <a:xfrm>
                <a:off x="709" y="4720"/>
                <a:ext cx="88" cy="92"/>
              </a:xfrm>
              <a:custGeom>
                <a:avLst/>
                <a:gdLst>
                  <a:gd name="T0" fmla="*/ 0 w 526"/>
                  <a:gd name="T1" fmla="*/ 0 h 553"/>
                  <a:gd name="T2" fmla="*/ 526 w 526"/>
                  <a:gd name="T3" fmla="*/ 250 h 553"/>
                  <a:gd name="T4" fmla="*/ 97 w 526"/>
                  <a:gd name="T5" fmla="*/ 542 h 553"/>
                  <a:gd name="T6" fmla="*/ 81 w 526"/>
                  <a:gd name="T7" fmla="*/ 549 h 553"/>
                  <a:gd name="T8" fmla="*/ 65 w 526"/>
                  <a:gd name="T9" fmla="*/ 553 h 553"/>
                  <a:gd name="T10" fmla="*/ 49 w 526"/>
                  <a:gd name="T11" fmla="*/ 552 h 553"/>
                  <a:gd name="T12" fmla="*/ 34 w 526"/>
                  <a:gd name="T13" fmla="*/ 546 h 553"/>
                  <a:gd name="T14" fmla="*/ 20 w 526"/>
                  <a:gd name="T15" fmla="*/ 535 h 553"/>
                  <a:gd name="T16" fmla="*/ 9 w 526"/>
                  <a:gd name="T17" fmla="*/ 522 h 553"/>
                  <a:gd name="T18" fmla="*/ 2 w 526"/>
                  <a:gd name="T19" fmla="*/ 507 h 553"/>
                  <a:gd name="T20" fmla="*/ 0 w 526"/>
                  <a:gd name="T21" fmla="*/ 490 h 553"/>
                  <a:gd name="T22" fmla="*/ 0 w 526"/>
                  <a:gd name="T23" fmla="*/ 0 h 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26" h="553">
                    <a:moveTo>
                      <a:pt x="0" y="0"/>
                    </a:moveTo>
                    <a:lnTo>
                      <a:pt x="526" y="250"/>
                    </a:lnTo>
                    <a:lnTo>
                      <a:pt x="97" y="542"/>
                    </a:lnTo>
                    <a:lnTo>
                      <a:pt x="81" y="549"/>
                    </a:lnTo>
                    <a:lnTo>
                      <a:pt x="65" y="553"/>
                    </a:lnTo>
                    <a:lnTo>
                      <a:pt x="49" y="552"/>
                    </a:lnTo>
                    <a:lnTo>
                      <a:pt x="34" y="546"/>
                    </a:lnTo>
                    <a:lnTo>
                      <a:pt x="20" y="535"/>
                    </a:lnTo>
                    <a:lnTo>
                      <a:pt x="9" y="522"/>
                    </a:lnTo>
                    <a:lnTo>
                      <a:pt x="2" y="507"/>
                    </a:lnTo>
                    <a:lnTo>
                      <a:pt x="0" y="49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  <a:latin typeface="+mn-ea"/>
                </a:endParaRPr>
              </a:p>
            </p:txBody>
          </p:sp>
          <p:sp>
            <p:nvSpPr>
              <p:cNvPr id="25" name="Freeform 31"/>
              <p:cNvSpPr>
                <a:spLocks/>
              </p:cNvSpPr>
              <p:nvPr/>
            </p:nvSpPr>
            <p:spPr bwMode="auto">
              <a:xfrm>
                <a:off x="496" y="4251"/>
                <a:ext cx="641" cy="530"/>
              </a:xfrm>
              <a:custGeom>
                <a:avLst/>
                <a:gdLst>
                  <a:gd name="T0" fmla="*/ 3785 w 3847"/>
                  <a:gd name="T1" fmla="*/ 0 h 3180"/>
                  <a:gd name="T2" fmla="*/ 3800 w 3847"/>
                  <a:gd name="T3" fmla="*/ 2 h 3180"/>
                  <a:gd name="T4" fmla="*/ 3814 w 3847"/>
                  <a:gd name="T5" fmla="*/ 7 h 3180"/>
                  <a:gd name="T6" fmla="*/ 3827 w 3847"/>
                  <a:gd name="T7" fmla="*/ 16 h 3180"/>
                  <a:gd name="T8" fmla="*/ 3839 w 3847"/>
                  <a:gd name="T9" fmla="*/ 31 h 3180"/>
                  <a:gd name="T10" fmla="*/ 3846 w 3847"/>
                  <a:gd name="T11" fmla="*/ 49 h 3180"/>
                  <a:gd name="T12" fmla="*/ 3847 w 3847"/>
                  <a:gd name="T13" fmla="*/ 66 h 3180"/>
                  <a:gd name="T14" fmla="*/ 3842 w 3847"/>
                  <a:gd name="T15" fmla="*/ 85 h 3180"/>
                  <a:gd name="T16" fmla="*/ 2642 w 3847"/>
                  <a:gd name="T17" fmla="*/ 3110 h 3180"/>
                  <a:gd name="T18" fmla="*/ 2631 w 3847"/>
                  <a:gd name="T19" fmla="*/ 3130 h 3180"/>
                  <a:gd name="T20" fmla="*/ 2617 w 3847"/>
                  <a:gd name="T21" fmla="*/ 3147 h 3180"/>
                  <a:gd name="T22" fmla="*/ 2600 w 3847"/>
                  <a:gd name="T23" fmla="*/ 3161 h 3180"/>
                  <a:gd name="T24" fmla="*/ 2579 w 3847"/>
                  <a:gd name="T25" fmla="*/ 3172 h 3180"/>
                  <a:gd name="T26" fmla="*/ 2559 w 3847"/>
                  <a:gd name="T27" fmla="*/ 3178 h 3180"/>
                  <a:gd name="T28" fmla="*/ 2539 w 3847"/>
                  <a:gd name="T29" fmla="*/ 3180 h 3180"/>
                  <a:gd name="T30" fmla="*/ 2514 w 3847"/>
                  <a:gd name="T31" fmla="*/ 3177 h 3180"/>
                  <a:gd name="T32" fmla="*/ 2491 w 3847"/>
                  <a:gd name="T33" fmla="*/ 3168 h 3180"/>
                  <a:gd name="T34" fmla="*/ 1278 w 3847"/>
                  <a:gd name="T35" fmla="*/ 2591 h 3180"/>
                  <a:gd name="T36" fmla="*/ 2984 w 3847"/>
                  <a:gd name="T37" fmla="*/ 878 h 3180"/>
                  <a:gd name="T38" fmla="*/ 1036 w 3847"/>
                  <a:gd name="T39" fmla="*/ 2477 h 3180"/>
                  <a:gd name="T40" fmla="*/ 63 w 3847"/>
                  <a:gd name="T41" fmla="*/ 2014 h 3180"/>
                  <a:gd name="T42" fmla="*/ 42 w 3847"/>
                  <a:gd name="T43" fmla="*/ 2000 h 3180"/>
                  <a:gd name="T44" fmla="*/ 24 w 3847"/>
                  <a:gd name="T45" fmla="*/ 1983 h 3180"/>
                  <a:gd name="T46" fmla="*/ 11 w 3847"/>
                  <a:gd name="T47" fmla="*/ 1963 h 3180"/>
                  <a:gd name="T48" fmla="*/ 3 w 3847"/>
                  <a:gd name="T49" fmla="*/ 1940 h 3180"/>
                  <a:gd name="T50" fmla="*/ 0 w 3847"/>
                  <a:gd name="T51" fmla="*/ 1915 h 3180"/>
                  <a:gd name="T52" fmla="*/ 2 w 3847"/>
                  <a:gd name="T53" fmla="*/ 1891 h 3180"/>
                  <a:gd name="T54" fmla="*/ 10 w 3847"/>
                  <a:gd name="T55" fmla="*/ 1867 h 3180"/>
                  <a:gd name="T56" fmla="*/ 23 w 3847"/>
                  <a:gd name="T57" fmla="*/ 1846 h 3180"/>
                  <a:gd name="T58" fmla="*/ 41 w 3847"/>
                  <a:gd name="T59" fmla="*/ 1829 h 3180"/>
                  <a:gd name="T60" fmla="*/ 62 w 3847"/>
                  <a:gd name="T61" fmla="*/ 1816 h 3180"/>
                  <a:gd name="T62" fmla="*/ 3757 w 3847"/>
                  <a:gd name="T63" fmla="*/ 5 h 3180"/>
                  <a:gd name="T64" fmla="*/ 3771 w 3847"/>
                  <a:gd name="T65" fmla="*/ 1 h 3180"/>
                  <a:gd name="T66" fmla="*/ 3785 w 3847"/>
                  <a:gd name="T67" fmla="*/ 0 h 3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847" h="3180">
                    <a:moveTo>
                      <a:pt x="3785" y="0"/>
                    </a:moveTo>
                    <a:lnTo>
                      <a:pt x="3800" y="2"/>
                    </a:lnTo>
                    <a:lnTo>
                      <a:pt x="3814" y="7"/>
                    </a:lnTo>
                    <a:lnTo>
                      <a:pt x="3827" y="16"/>
                    </a:lnTo>
                    <a:lnTo>
                      <a:pt x="3839" y="31"/>
                    </a:lnTo>
                    <a:lnTo>
                      <a:pt x="3846" y="49"/>
                    </a:lnTo>
                    <a:lnTo>
                      <a:pt x="3847" y="66"/>
                    </a:lnTo>
                    <a:lnTo>
                      <a:pt x="3842" y="85"/>
                    </a:lnTo>
                    <a:lnTo>
                      <a:pt x="2642" y="3110"/>
                    </a:lnTo>
                    <a:lnTo>
                      <a:pt x="2631" y="3130"/>
                    </a:lnTo>
                    <a:lnTo>
                      <a:pt x="2617" y="3147"/>
                    </a:lnTo>
                    <a:lnTo>
                      <a:pt x="2600" y="3161"/>
                    </a:lnTo>
                    <a:lnTo>
                      <a:pt x="2579" y="3172"/>
                    </a:lnTo>
                    <a:lnTo>
                      <a:pt x="2559" y="3178"/>
                    </a:lnTo>
                    <a:lnTo>
                      <a:pt x="2539" y="3180"/>
                    </a:lnTo>
                    <a:lnTo>
                      <a:pt x="2514" y="3177"/>
                    </a:lnTo>
                    <a:lnTo>
                      <a:pt x="2491" y="3168"/>
                    </a:lnTo>
                    <a:lnTo>
                      <a:pt x="1278" y="2591"/>
                    </a:lnTo>
                    <a:lnTo>
                      <a:pt x="2984" y="878"/>
                    </a:lnTo>
                    <a:lnTo>
                      <a:pt x="1036" y="2477"/>
                    </a:lnTo>
                    <a:lnTo>
                      <a:pt x="63" y="2014"/>
                    </a:lnTo>
                    <a:lnTo>
                      <a:pt x="42" y="2000"/>
                    </a:lnTo>
                    <a:lnTo>
                      <a:pt x="24" y="1983"/>
                    </a:lnTo>
                    <a:lnTo>
                      <a:pt x="11" y="1963"/>
                    </a:lnTo>
                    <a:lnTo>
                      <a:pt x="3" y="1940"/>
                    </a:lnTo>
                    <a:lnTo>
                      <a:pt x="0" y="1915"/>
                    </a:lnTo>
                    <a:lnTo>
                      <a:pt x="2" y="1891"/>
                    </a:lnTo>
                    <a:lnTo>
                      <a:pt x="10" y="1867"/>
                    </a:lnTo>
                    <a:lnTo>
                      <a:pt x="23" y="1846"/>
                    </a:lnTo>
                    <a:lnTo>
                      <a:pt x="41" y="1829"/>
                    </a:lnTo>
                    <a:lnTo>
                      <a:pt x="62" y="1816"/>
                    </a:lnTo>
                    <a:lnTo>
                      <a:pt x="3757" y="5"/>
                    </a:lnTo>
                    <a:lnTo>
                      <a:pt x="3771" y="1"/>
                    </a:lnTo>
                    <a:lnTo>
                      <a:pt x="378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  <a:latin typeface="+mn-ea"/>
                </a:endParaRPr>
              </a:p>
            </p:txBody>
          </p:sp>
        </p:grpSp>
      </p:grp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9F863468-E7ED-4869-B361-8C97B5CD2D9E}"/>
              </a:ext>
            </a:extLst>
          </p:cNvPr>
          <p:cNvGrpSpPr/>
          <p:nvPr/>
        </p:nvGrpSpPr>
        <p:grpSpPr>
          <a:xfrm>
            <a:off x="2364154" y="4541197"/>
            <a:ext cx="650771" cy="650771"/>
            <a:chOff x="6856330" y="5806134"/>
            <a:chExt cx="748389" cy="748389"/>
          </a:xfrm>
        </p:grpSpPr>
        <p:sp>
          <p:nvSpPr>
            <p:cNvPr id="29" name="타원 28">
              <a:extLst>
                <a:ext uri="{FF2B5EF4-FFF2-40B4-BE49-F238E27FC236}">
                  <a16:creationId xmlns:a16="http://schemas.microsoft.com/office/drawing/2014/main" id="{5C0C3980-29F1-4D15-BE61-DFF847392BFD}"/>
                </a:ext>
              </a:extLst>
            </p:cNvPr>
            <p:cNvSpPr/>
            <p:nvPr/>
          </p:nvSpPr>
          <p:spPr>
            <a:xfrm>
              <a:off x="6856330" y="5806134"/>
              <a:ext cx="748389" cy="748389"/>
            </a:xfrm>
            <a:prstGeom prst="ellipse">
              <a:avLst/>
            </a:prstGeom>
            <a:solidFill>
              <a:srgbClr val="6A6F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160">
                <a:solidFill>
                  <a:prstClr val="white"/>
                </a:solidFill>
              </a:endParaRPr>
            </a:p>
          </p:txBody>
        </p:sp>
        <p:grpSp>
          <p:nvGrpSpPr>
            <p:cNvPr id="30" name="Group 28">
              <a:extLst>
                <a:ext uri="{FF2B5EF4-FFF2-40B4-BE49-F238E27FC236}">
                  <a16:creationId xmlns:a16="http://schemas.microsoft.com/office/drawing/2014/main" id="{66A9AB3D-99E3-4542-B912-A88EC0CF8F56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7064689" y="6057627"/>
              <a:ext cx="310215" cy="271499"/>
              <a:chOff x="496" y="4251"/>
              <a:chExt cx="641" cy="561"/>
            </a:xfrm>
            <a:solidFill>
              <a:schemeClr val="bg1"/>
            </a:solidFill>
          </p:grpSpPr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7B33BDDB-CE03-4D73-81EC-9255B5482D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9" y="4720"/>
                <a:ext cx="88" cy="92"/>
              </a:xfrm>
              <a:custGeom>
                <a:avLst/>
                <a:gdLst>
                  <a:gd name="T0" fmla="*/ 0 w 526"/>
                  <a:gd name="T1" fmla="*/ 0 h 553"/>
                  <a:gd name="T2" fmla="*/ 526 w 526"/>
                  <a:gd name="T3" fmla="*/ 250 h 553"/>
                  <a:gd name="T4" fmla="*/ 97 w 526"/>
                  <a:gd name="T5" fmla="*/ 542 h 553"/>
                  <a:gd name="T6" fmla="*/ 81 w 526"/>
                  <a:gd name="T7" fmla="*/ 549 h 553"/>
                  <a:gd name="T8" fmla="*/ 65 w 526"/>
                  <a:gd name="T9" fmla="*/ 553 h 553"/>
                  <a:gd name="T10" fmla="*/ 49 w 526"/>
                  <a:gd name="T11" fmla="*/ 552 h 553"/>
                  <a:gd name="T12" fmla="*/ 34 w 526"/>
                  <a:gd name="T13" fmla="*/ 546 h 553"/>
                  <a:gd name="T14" fmla="*/ 20 w 526"/>
                  <a:gd name="T15" fmla="*/ 535 h 553"/>
                  <a:gd name="T16" fmla="*/ 9 w 526"/>
                  <a:gd name="T17" fmla="*/ 522 h 553"/>
                  <a:gd name="T18" fmla="*/ 2 w 526"/>
                  <a:gd name="T19" fmla="*/ 507 h 553"/>
                  <a:gd name="T20" fmla="*/ 0 w 526"/>
                  <a:gd name="T21" fmla="*/ 490 h 553"/>
                  <a:gd name="T22" fmla="*/ 0 w 526"/>
                  <a:gd name="T23" fmla="*/ 0 h 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26" h="553">
                    <a:moveTo>
                      <a:pt x="0" y="0"/>
                    </a:moveTo>
                    <a:lnTo>
                      <a:pt x="526" y="250"/>
                    </a:lnTo>
                    <a:lnTo>
                      <a:pt x="97" y="542"/>
                    </a:lnTo>
                    <a:lnTo>
                      <a:pt x="81" y="549"/>
                    </a:lnTo>
                    <a:lnTo>
                      <a:pt x="65" y="553"/>
                    </a:lnTo>
                    <a:lnTo>
                      <a:pt x="49" y="552"/>
                    </a:lnTo>
                    <a:lnTo>
                      <a:pt x="34" y="546"/>
                    </a:lnTo>
                    <a:lnTo>
                      <a:pt x="20" y="535"/>
                    </a:lnTo>
                    <a:lnTo>
                      <a:pt x="9" y="522"/>
                    </a:lnTo>
                    <a:lnTo>
                      <a:pt x="2" y="507"/>
                    </a:lnTo>
                    <a:lnTo>
                      <a:pt x="0" y="49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  <a:latin typeface="+mn-ea"/>
                </a:endParaRPr>
              </a:p>
            </p:txBody>
          </p:sp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33613B86-4BAE-4693-A40F-8C74CD949F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6" y="4251"/>
                <a:ext cx="641" cy="530"/>
              </a:xfrm>
              <a:custGeom>
                <a:avLst/>
                <a:gdLst>
                  <a:gd name="T0" fmla="*/ 3785 w 3847"/>
                  <a:gd name="T1" fmla="*/ 0 h 3180"/>
                  <a:gd name="T2" fmla="*/ 3800 w 3847"/>
                  <a:gd name="T3" fmla="*/ 2 h 3180"/>
                  <a:gd name="T4" fmla="*/ 3814 w 3847"/>
                  <a:gd name="T5" fmla="*/ 7 h 3180"/>
                  <a:gd name="T6" fmla="*/ 3827 w 3847"/>
                  <a:gd name="T7" fmla="*/ 16 h 3180"/>
                  <a:gd name="T8" fmla="*/ 3839 w 3847"/>
                  <a:gd name="T9" fmla="*/ 31 h 3180"/>
                  <a:gd name="T10" fmla="*/ 3846 w 3847"/>
                  <a:gd name="T11" fmla="*/ 49 h 3180"/>
                  <a:gd name="T12" fmla="*/ 3847 w 3847"/>
                  <a:gd name="T13" fmla="*/ 66 h 3180"/>
                  <a:gd name="T14" fmla="*/ 3842 w 3847"/>
                  <a:gd name="T15" fmla="*/ 85 h 3180"/>
                  <a:gd name="T16" fmla="*/ 2642 w 3847"/>
                  <a:gd name="T17" fmla="*/ 3110 h 3180"/>
                  <a:gd name="T18" fmla="*/ 2631 w 3847"/>
                  <a:gd name="T19" fmla="*/ 3130 h 3180"/>
                  <a:gd name="T20" fmla="*/ 2617 w 3847"/>
                  <a:gd name="T21" fmla="*/ 3147 h 3180"/>
                  <a:gd name="T22" fmla="*/ 2600 w 3847"/>
                  <a:gd name="T23" fmla="*/ 3161 h 3180"/>
                  <a:gd name="T24" fmla="*/ 2579 w 3847"/>
                  <a:gd name="T25" fmla="*/ 3172 h 3180"/>
                  <a:gd name="T26" fmla="*/ 2559 w 3847"/>
                  <a:gd name="T27" fmla="*/ 3178 h 3180"/>
                  <a:gd name="T28" fmla="*/ 2539 w 3847"/>
                  <a:gd name="T29" fmla="*/ 3180 h 3180"/>
                  <a:gd name="T30" fmla="*/ 2514 w 3847"/>
                  <a:gd name="T31" fmla="*/ 3177 h 3180"/>
                  <a:gd name="T32" fmla="*/ 2491 w 3847"/>
                  <a:gd name="T33" fmla="*/ 3168 h 3180"/>
                  <a:gd name="T34" fmla="*/ 1278 w 3847"/>
                  <a:gd name="T35" fmla="*/ 2591 h 3180"/>
                  <a:gd name="T36" fmla="*/ 2984 w 3847"/>
                  <a:gd name="T37" fmla="*/ 878 h 3180"/>
                  <a:gd name="T38" fmla="*/ 1036 w 3847"/>
                  <a:gd name="T39" fmla="*/ 2477 h 3180"/>
                  <a:gd name="T40" fmla="*/ 63 w 3847"/>
                  <a:gd name="T41" fmla="*/ 2014 h 3180"/>
                  <a:gd name="T42" fmla="*/ 42 w 3847"/>
                  <a:gd name="T43" fmla="*/ 2000 h 3180"/>
                  <a:gd name="T44" fmla="*/ 24 w 3847"/>
                  <a:gd name="T45" fmla="*/ 1983 h 3180"/>
                  <a:gd name="T46" fmla="*/ 11 w 3847"/>
                  <a:gd name="T47" fmla="*/ 1963 h 3180"/>
                  <a:gd name="T48" fmla="*/ 3 w 3847"/>
                  <a:gd name="T49" fmla="*/ 1940 h 3180"/>
                  <a:gd name="T50" fmla="*/ 0 w 3847"/>
                  <a:gd name="T51" fmla="*/ 1915 h 3180"/>
                  <a:gd name="T52" fmla="*/ 2 w 3847"/>
                  <a:gd name="T53" fmla="*/ 1891 h 3180"/>
                  <a:gd name="T54" fmla="*/ 10 w 3847"/>
                  <a:gd name="T55" fmla="*/ 1867 h 3180"/>
                  <a:gd name="T56" fmla="*/ 23 w 3847"/>
                  <a:gd name="T57" fmla="*/ 1846 h 3180"/>
                  <a:gd name="T58" fmla="*/ 41 w 3847"/>
                  <a:gd name="T59" fmla="*/ 1829 h 3180"/>
                  <a:gd name="T60" fmla="*/ 62 w 3847"/>
                  <a:gd name="T61" fmla="*/ 1816 h 3180"/>
                  <a:gd name="T62" fmla="*/ 3757 w 3847"/>
                  <a:gd name="T63" fmla="*/ 5 h 3180"/>
                  <a:gd name="T64" fmla="*/ 3771 w 3847"/>
                  <a:gd name="T65" fmla="*/ 1 h 3180"/>
                  <a:gd name="T66" fmla="*/ 3785 w 3847"/>
                  <a:gd name="T67" fmla="*/ 0 h 3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847" h="3180">
                    <a:moveTo>
                      <a:pt x="3785" y="0"/>
                    </a:moveTo>
                    <a:lnTo>
                      <a:pt x="3800" y="2"/>
                    </a:lnTo>
                    <a:lnTo>
                      <a:pt x="3814" y="7"/>
                    </a:lnTo>
                    <a:lnTo>
                      <a:pt x="3827" y="16"/>
                    </a:lnTo>
                    <a:lnTo>
                      <a:pt x="3839" y="31"/>
                    </a:lnTo>
                    <a:lnTo>
                      <a:pt x="3846" y="49"/>
                    </a:lnTo>
                    <a:lnTo>
                      <a:pt x="3847" y="66"/>
                    </a:lnTo>
                    <a:lnTo>
                      <a:pt x="3842" y="85"/>
                    </a:lnTo>
                    <a:lnTo>
                      <a:pt x="2642" y="3110"/>
                    </a:lnTo>
                    <a:lnTo>
                      <a:pt x="2631" y="3130"/>
                    </a:lnTo>
                    <a:lnTo>
                      <a:pt x="2617" y="3147"/>
                    </a:lnTo>
                    <a:lnTo>
                      <a:pt x="2600" y="3161"/>
                    </a:lnTo>
                    <a:lnTo>
                      <a:pt x="2579" y="3172"/>
                    </a:lnTo>
                    <a:lnTo>
                      <a:pt x="2559" y="3178"/>
                    </a:lnTo>
                    <a:lnTo>
                      <a:pt x="2539" y="3180"/>
                    </a:lnTo>
                    <a:lnTo>
                      <a:pt x="2514" y="3177"/>
                    </a:lnTo>
                    <a:lnTo>
                      <a:pt x="2491" y="3168"/>
                    </a:lnTo>
                    <a:lnTo>
                      <a:pt x="1278" y="2591"/>
                    </a:lnTo>
                    <a:lnTo>
                      <a:pt x="2984" y="878"/>
                    </a:lnTo>
                    <a:lnTo>
                      <a:pt x="1036" y="2477"/>
                    </a:lnTo>
                    <a:lnTo>
                      <a:pt x="63" y="2014"/>
                    </a:lnTo>
                    <a:lnTo>
                      <a:pt x="42" y="2000"/>
                    </a:lnTo>
                    <a:lnTo>
                      <a:pt x="24" y="1983"/>
                    </a:lnTo>
                    <a:lnTo>
                      <a:pt x="11" y="1963"/>
                    </a:lnTo>
                    <a:lnTo>
                      <a:pt x="3" y="1940"/>
                    </a:lnTo>
                    <a:lnTo>
                      <a:pt x="0" y="1915"/>
                    </a:lnTo>
                    <a:lnTo>
                      <a:pt x="2" y="1891"/>
                    </a:lnTo>
                    <a:lnTo>
                      <a:pt x="10" y="1867"/>
                    </a:lnTo>
                    <a:lnTo>
                      <a:pt x="23" y="1846"/>
                    </a:lnTo>
                    <a:lnTo>
                      <a:pt x="41" y="1829"/>
                    </a:lnTo>
                    <a:lnTo>
                      <a:pt x="62" y="1816"/>
                    </a:lnTo>
                    <a:lnTo>
                      <a:pt x="3757" y="5"/>
                    </a:lnTo>
                    <a:lnTo>
                      <a:pt x="3771" y="1"/>
                    </a:lnTo>
                    <a:lnTo>
                      <a:pt x="378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  <a:latin typeface="+mn-ea"/>
                </a:endParaRPr>
              </a:p>
            </p:txBody>
          </p:sp>
        </p:grpSp>
      </p:grp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EBDA2E9E-3B52-49C6-8888-BA83F873AAD0}"/>
              </a:ext>
            </a:extLst>
          </p:cNvPr>
          <p:cNvSpPr/>
          <p:nvPr/>
        </p:nvSpPr>
        <p:spPr>
          <a:xfrm>
            <a:off x="3104561" y="4820991"/>
            <a:ext cx="2096089" cy="1128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학습시간</a:t>
            </a:r>
            <a:endParaRPr lang="en-US" altLang="ko-KR" sz="24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      </a:t>
            </a:r>
            <a:endParaRPr lang="ko-KR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B5CE8F-2999-467B-A0F8-BC6DFBB25A02}"/>
              </a:ext>
            </a:extLst>
          </p:cNvPr>
          <p:cNvSpPr txBox="1"/>
          <p:nvPr/>
        </p:nvSpPr>
        <p:spPr>
          <a:xfrm>
            <a:off x="4029075" y="5608341"/>
            <a:ext cx="49815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하루 평균 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8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시간</a:t>
            </a: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180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중국의 약 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14</a:t>
            </a:r>
            <a:r>
              <a:rPr lang="ko-KR" altLang="en-US" sz="180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시간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80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한국의 약 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10</a:t>
            </a:r>
            <a:r>
              <a:rPr lang="ko-KR" altLang="en-US" sz="180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시간보다도 적음</a:t>
            </a:r>
          </a:p>
          <a:p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3289449B-09D9-4DEE-8314-1A7565CFE5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7611" y="0"/>
            <a:ext cx="4134389" cy="2743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257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9" grpId="0"/>
      <p:bldP spid="20" grpId="0"/>
      <p:bldP spid="33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7889F89-6C58-4328-81BE-923DEFE99E79}"/>
              </a:ext>
            </a:extLst>
          </p:cNvPr>
          <p:cNvSpPr txBox="1"/>
          <p:nvPr/>
        </p:nvSpPr>
        <p:spPr>
          <a:xfrm>
            <a:off x="4219575" y="2752725"/>
            <a:ext cx="9163050" cy="83099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ko-KR" altLang="en-US" sz="4800" dirty="0">
                <a:solidFill>
                  <a:schemeClr val="accent1">
                    <a:lumMod val="60000"/>
                    <a:lumOff val="4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감사합니다</a:t>
            </a:r>
            <a:r>
              <a:rPr lang="en-US" altLang="ko-KR" sz="4800" dirty="0">
                <a:solidFill>
                  <a:schemeClr val="accent1">
                    <a:lumMod val="60000"/>
                    <a:lumOff val="4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en-US" sz="4800" dirty="0">
              <a:solidFill>
                <a:schemeClr val="accent1">
                  <a:lumMod val="60000"/>
                  <a:lumOff val="4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80377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3710385" y="551106"/>
            <a:ext cx="4236842" cy="655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8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일본 문화</a:t>
            </a:r>
            <a:endParaRPr lang="ko-KR" altLang="en-US" sz="20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타원 6"/>
          <p:cNvSpPr/>
          <p:nvPr/>
        </p:nvSpPr>
        <p:spPr>
          <a:xfrm>
            <a:off x="738928" y="1774963"/>
            <a:ext cx="2329142" cy="1606800"/>
          </a:xfrm>
          <a:prstGeom prst="ellipse">
            <a:avLst/>
          </a:prstGeom>
          <a:solidFill>
            <a:srgbClr val="6A6F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>
                <a:solidFill>
                  <a:prstClr val="white"/>
                </a:solidFill>
              </a:rPr>
              <a:t>다다미</a:t>
            </a:r>
          </a:p>
        </p:txBody>
      </p:sp>
      <p:sp>
        <p:nvSpPr>
          <p:cNvPr id="6" name="타원 5">
            <a:extLst>
              <a:ext uri="{FF2B5EF4-FFF2-40B4-BE49-F238E27FC236}">
                <a16:creationId xmlns:a16="http://schemas.microsoft.com/office/drawing/2014/main" id="{F877AE29-1F77-4DD4-BCBF-72DD21CFB528}"/>
              </a:ext>
            </a:extLst>
          </p:cNvPr>
          <p:cNvSpPr/>
          <p:nvPr/>
        </p:nvSpPr>
        <p:spPr>
          <a:xfrm>
            <a:off x="8520174" y="1774963"/>
            <a:ext cx="2205488" cy="1606800"/>
          </a:xfrm>
          <a:prstGeom prst="ellipse">
            <a:avLst/>
          </a:prstGeom>
          <a:solidFill>
            <a:srgbClr val="6A6F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err="1">
                <a:solidFill>
                  <a:prstClr val="white"/>
                </a:solidFill>
              </a:rPr>
              <a:t>에니메이션</a:t>
            </a:r>
            <a:endParaRPr lang="ko-KR" altLang="en-US" sz="2000" b="1" dirty="0">
              <a:solidFill>
                <a:prstClr val="white"/>
              </a:solidFill>
            </a:endParaRPr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id="{A6293065-C33F-407D-AD16-23303592BBF9}"/>
              </a:ext>
            </a:extLst>
          </p:cNvPr>
          <p:cNvSpPr/>
          <p:nvPr/>
        </p:nvSpPr>
        <p:spPr>
          <a:xfrm>
            <a:off x="1809384" y="3871970"/>
            <a:ext cx="2167701" cy="1606800"/>
          </a:xfrm>
          <a:prstGeom prst="ellipse">
            <a:avLst/>
          </a:prstGeom>
          <a:solidFill>
            <a:srgbClr val="6A6F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>
                <a:solidFill>
                  <a:prstClr val="white"/>
                </a:solidFill>
              </a:rPr>
              <a:t>일식</a:t>
            </a:r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9190E774-7E00-495F-A618-AD2B50ED616A}"/>
              </a:ext>
            </a:extLst>
          </p:cNvPr>
          <p:cNvSpPr/>
          <p:nvPr/>
        </p:nvSpPr>
        <p:spPr>
          <a:xfrm>
            <a:off x="5531504" y="3871969"/>
            <a:ext cx="2329142" cy="1606801"/>
          </a:xfrm>
          <a:prstGeom prst="ellipse">
            <a:avLst/>
          </a:prstGeom>
          <a:solidFill>
            <a:srgbClr val="43C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>
                <a:solidFill>
                  <a:prstClr val="white"/>
                </a:solidFill>
              </a:rPr>
              <a:t>기모노</a:t>
            </a:r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933767DA-6898-4D71-91D1-61589EF79F7B}"/>
              </a:ext>
            </a:extLst>
          </p:cNvPr>
          <p:cNvSpPr/>
          <p:nvPr/>
        </p:nvSpPr>
        <p:spPr>
          <a:xfrm>
            <a:off x="9173089" y="3840861"/>
            <a:ext cx="2329142" cy="1606800"/>
          </a:xfrm>
          <a:prstGeom prst="ellipse">
            <a:avLst/>
          </a:prstGeom>
          <a:solidFill>
            <a:srgbClr val="6A6F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>
                <a:solidFill>
                  <a:prstClr val="white"/>
                </a:solidFill>
              </a:rPr>
              <a:t>학교</a:t>
            </a:r>
          </a:p>
        </p:txBody>
      </p:sp>
      <p:sp>
        <p:nvSpPr>
          <p:cNvPr id="17" name="타원 16">
            <a:extLst>
              <a:ext uri="{FF2B5EF4-FFF2-40B4-BE49-F238E27FC236}">
                <a16:creationId xmlns:a16="http://schemas.microsoft.com/office/drawing/2014/main" id="{339E3D37-62EA-4CD6-83CC-834CDC58CFED}"/>
              </a:ext>
            </a:extLst>
          </p:cNvPr>
          <p:cNvSpPr/>
          <p:nvPr/>
        </p:nvSpPr>
        <p:spPr>
          <a:xfrm>
            <a:off x="4629551" y="1881142"/>
            <a:ext cx="2329142" cy="1606801"/>
          </a:xfrm>
          <a:prstGeom prst="ellipse">
            <a:avLst/>
          </a:prstGeom>
          <a:solidFill>
            <a:srgbClr val="43C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>
                <a:solidFill>
                  <a:prstClr val="white"/>
                </a:solidFill>
              </a:rPr>
              <a:t>식생활</a:t>
            </a:r>
          </a:p>
        </p:txBody>
      </p:sp>
    </p:spTree>
    <p:extLst>
      <p:ext uri="{BB962C8B-B14F-4D97-AF65-F5344CB8AC3E}">
        <p14:creationId xmlns:p14="http://schemas.microsoft.com/office/powerpoint/2010/main" val="1495620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6" grpId="0" animBg="1"/>
      <p:bldP spid="9" grpId="0" animBg="1"/>
      <p:bldP spid="10" grpId="0" animBg="1"/>
      <p:bldP spid="14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모서리가 둥근 직사각형 5"/>
          <p:cNvSpPr/>
          <p:nvPr/>
        </p:nvSpPr>
        <p:spPr>
          <a:xfrm>
            <a:off x="504825" y="456198"/>
            <a:ext cx="2590800" cy="515352"/>
          </a:xfrm>
          <a:prstGeom prst="roundRect">
            <a:avLst>
              <a:gd name="adj" fmla="val 0"/>
            </a:avLst>
          </a:prstGeom>
          <a:gradFill flip="none" rotWithShape="1">
            <a:gsLst>
              <a:gs pos="95000">
                <a:schemeClr val="tx1">
                  <a:lumMod val="75000"/>
                  <a:lumOff val="25000"/>
                </a:schemeClr>
              </a:gs>
              <a:gs pos="95000">
                <a:srgbClr val="43CDD7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ko-KR" altLang="en-US" sz="2400" b="1" i="1" dirty="0">
                <a:solidFill>
                  <a:schemeClr val="bg1"/>
                </a:solidFill>
              </a:rPr>
              <a:t>다다미</a:t>
            </a:r>
            <a:endParaRPr lang="en-US" altLang="ko-KR" sz="2400" b="1" i="1" dirty="0">
              <a:solidFill>
                <a:schemeClr val="bg1"/>
              </a:solidFill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6222012" y="1606353"/>
            <a:ext cx="2477035" cy="655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다다미란</a:t>
            </a:r>
            <a:r>
              <a:rPr lang="en-US" altLang="ko-KR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?</a:t>
            </a:r>
            <a:endParaRPr lang="ko-KR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B9AAB05-1F63-4872-BDFD-D28E50D171EE}"/>
              </a:ext>
            </a:extLst>
          </p:cNvPr>
          <p:cNvSpPr txBox="1"/>
          <p:nvPr/>
        </p:nvSpPr>
        <p:spPr>
          <a:xfrm>
            <a:off x="7141491" y="3072599"/>
            <a:ext cx="55077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solidFill>
                  <a:srgbClr val="000000"/>
                </a:solidFill>
                <a:effectLst/>
                <a:latin typeface="바탕" panose="02030600000101010101" pitchFamily="18" charset="-127"/>
                <a:ea typeface="바탕" panose="02030600000101010101" pitchFamily="18" charset="-127"/>
              </a:rPr>
              <a:t>일본의 전통적인 바닥재</a:t>
            </a:r>
            <a:endParaRPr lang="en-US" altLang="ko-KR" sz="2400" dirty="0">
              <a:solidFill>
                <a:srgbClr val="000000"/>
              </a:solidFill>
              <a:effectLst/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endParaRPr lang="ko-KR" altLang="en-US" dirty="0"/>
          </a:p>
        </p:txBody>
      </p: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BC6CE92F-3CA5-4359-BADB-454630F2848E}"/>
              </a:ext>
            </a:extLst>
          </p:cNvPr>
          <p:cNvGrpSpPr/>
          <p:nvPr/>
        </p:nvGrpSpPr>
        <p:grpSpPr>
          <a:xfrm>
            <a:off x="5340691" y="1515574"/>
            <a:ext cx="650771" cy="650771"/>
            <a:chOff x="6856330" y="5806134"/>
            <a:chExt cx="748389" cy="748389"/>
          </a:xfrm>
        </p:grpSpPr>
        <p:sp>
          <p:nvSpPr>
            <p:cNvPr id="30" name="타원 29">
              <a:extLst>
                <a:ext uri="{FF2B5EF4-FFF2-40B4-BE49-F238E27FC236}">
                  <a16:creationId xmlns:a16="http://schemas.microsoft.com/office/drawing/2014/main" id="{0722A8C6-E772-42A7-9C2D-953238308494}"/>
                </a:ext>
              </a:extLst>
            </p:cNvPr>
            <p:cNvSpPr/>
            <p:nvPr/>
          </p:nvSpPr>
          <p:spPr>
            <a:xfrm>
              <a:off x="6856330" y="5806134"/>
              <a:ext cx="748389" cy="748389"/>
            </a:xfrm>
            <a:prstGeom prst="ellipse">
              <a:avLst/>
            </a:prstGeom>
            <a:solidFill>
              <a:srgbClr val="6A6F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160">
                <a:solidFill>
                  <a:prstClr val="white"/>
                </a:solidFill>
              </a:endParaRPr>
            </a:p>
          </p:txBody>
        </p:sp>
        <p:grpSp>
          <p:nvGrpSpPr>
            <p:cNvPr id="31" name="Group 28">
              <a:extLst>
                <a:ext uri="{FF2B5EF4-FFF2-40B4-BE49-F238E27FC236}">
                  <a16:creationId xmlns:a16="http://schemas.microsoft.com/office/drawing/2014/main" id="{5A30965C-0775-4B4A-9A80-996A17056E02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7064689" y="6057627"/>
              <a:ext cx="310215" cy="271499"/>
              <a:chOff x="496" y="4251"/>
              <a:chExt cx="641" cy="561"/>
            </a:xfrm>
            <a:solidFill>
              <a:schemeClr val="bg1"/>
            </a:solidFill>
          </p:grpSpPr>
          <p:sp>
            <p:nvSpPr>
              <p:cNvPr id="32" name="Freeform 30">
                <a:extLst>
                  <a:ext uri="{FF2B5EF4-FFF2-40B4-BE49-F238E27FC236}">
                    <a16:creationId xmlns:a16="http://schemas.microsoft.com/office/drawing/2014/main" id="{6B2AD56A-AC38-4E54-BEAA-DAAE9F0948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9" y="4720"/>
                <a:ext cx="88" cy="92"/>
              </a:xfrm>
              <a:custGeom>
                <a:avLst/>
                <a:gdLst>
                  <a:gd name="T0" fmla="*/ 0 w 526"/>
                  <a:gd name="T1" fmla="*/ 0 h 553"/>
                  <a:gd name="T2" fmla="*/ 526 w 526"/>
                  <a:gd name="T3" fmla="*/ 250 h 553"/>
                  <a:gd name="T4" fmla="*/ 97 w 526"/>
                  <a:gd name="T5" fmla="*/ 542 h 553"/>
                  <a:gd name="T6" fmla="*/ 81 w 526"/>
                  <a:gd name="T7" fmla="*/ 549 h 553"/>
                  <a:gd name="T8" fmla="*/ 65 w 526"/>
                  <a:gd name="T9" fmla="*/ 553 h 553"/>
                  <a:gd name="T10" fmla="*/ 49 w 526"/>
                  <a:gd name="T11" fmla="*/ 552 h 553"/>
                  <a:gd name="T12" fmla="*/ 34 w 526"/>
                  <a:gd name="T13" fmla="*/ 546 h 553"/>
                  <a:gd name="T14" fmla="*/ 20 w 526"/>
                  <a:gd name="T15" fmla="*/ 535 h 553"/>
                  <a:gd name="T16" fmla="*/ 9 w 526"/>
                  <a:gd name="T17" fmla="*/ 522 h 553"/>
                  <a:gd name="T18" fmla="*/ 2 w 526"/>
                  <a:gd name="T19" fmla="*/ 507 h 553"/>
                  <a:gd name="T20" fmla="*/ 0 w 526"/>
                  <a:gd name="T21" fmla="*/ 490 h 553"/>
                  <a:gd name="T22" fmla="*/ 0 w 526"/>
                  <a:gd name="T23" fmla="*/ 0 h 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26" h="553">
                    <a:moveTo>
                      <a:pt x="0" y="0"/>
                    </a:moveTo>
                    <a:lnTo>
                      <a:pt x="526" y="250"/>
                    </a:lnTo>
                    <a:lnTo>
                      <a:pt x="97" y="542"/>
                    </a:lnTo>
                    <a:lnTo>
                      <a:pt x="81" y="549"/>
                    </a:lnTo>
                    <a:lnTo>
                      <a:pt x="65" y="553"/>
                    </a:lnTo>
                    <a:lnTo>
                      <a:pt x="49" y="552"/>
                    </a:lnTo>
                    <a:lnTo>
                      <a:pt x="34" y="546"/>
                    </a:lnTo>
                    <a:lnTo>
                      <a:pt x="20" y="535"/>
                    </a:lnTo>
                    <a:lnTo>
                      <a:pt x="9" y="522"/>
                    </a:lnTo>
                    <a:lnTo>
                      <a:pt x="2" y="507"/>
                    </a:lnTo>
                    <a:lnTo>
                      <a:pt x="0" y="49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  <a:latin typeface="+mn-ea"/>
                </a:endParaRPr>
              </a:p>
            </p:txBody>
          </p:sp>
          <p:sp>
            <p:nvSpPr>
              <p:cNvPr id="33" name="Freeform 31">
                <a:extLst>
                  <a:ext uri="{FF2B5EF4-FFF2-40B4-BE49-F238E27FC236}">
                    <a16:creationId xmlns:a16="http://schemas.microsoft.com/office/drawing/2014/main" id="{F6BA0C68-DDC3-4F3E-A9BE-3C7088FE37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6" y="4251"/>
                <a:ext cx="641" cy="530"/>
              </a:xfrm>
              <a:custGeom>
                <a:avLst/>
                <a:gdLst>
                  <a:gd name="T0" fmla="*/ 3785 w 3847"/>
                  <a:gd name="T1" fmla="*/ 0 h 3180"/>
                  <a:gd name="T2" fmla="*/ 3800 w 3847"/>
                  <a:gd name="T3" fmla="*/ 2 h 3180"/>
                  <a:gd name="T4" fmla="*/ 3814 w 3847"/>
                  <a:gd name="T5" fmla="*/ 7 h 3180"/>
                  <a:gd name="T6" fmla="*/ 3827 w 3847"/>
                  <a:gd name="T7" fmla="*/ 16 h 3180"/>
                  <a:gd name="T8" fmla="*/ 3839 w 3847"/>
                  <a:gd name="T9" fmla="*/ 31 h 3180"/>
                  <a:gd name="T10" fmla="*/ 3846 w 3847"/>
                  <a:gd name="T11" fmla="*/ 49 h 3180"/>
                  <a:gd name="T12" fmla="*/ 3847 w 3847"/>
                  <a:gd name="T13" fmla="*/ 66 h 3180"/>
                  <a:gd name="T14" fmla="*/ 3842 w 3847"/>
                  <a:gd name="T15" fmla="*/ 85 h 3180"/>
                  <a:gd name="T16" fmla="*/ 2642 w 3847"/>
                  <a:gd name="T17" fmla="*/ 3110 h 3180"/>
                  <a:gd name="T18" fmla="*/ 2631 w 3847"/>
                  <a:gd name="T19" fmla="*/ 3130 h 3180"/>
                  <a:gd name="T20" fmla="*/ 2617 w 3847"/>
                  <a:gd name="T21" fmla="*/ 3147 h 3180"/>
                  <a:gd name="T22" fmla="*/ 2600 w 3847"/>
                  <a:gd name="T23" fmla="*/ 3161 h 3180"/>
                  <a:gd name="T24" fmla="*/ 2579 w 3847"/>
                  <a:gd name="T25" fmla="*/ 3172 h 3180"/>
                  <a:gd name="T26" fmla="*/ 2559 w 3847"/>
                  <a:gd name="T27" fmla="*/ 3178 h 3180"/>
                  <a:gd name="T28" fmla="*/ 2539 w 3847"/>
                  <a:gd name="T29" fmla="*/ 3180 h 3180"/>
                  <a:gd name="T30" fmla="*/ 2514 w 3847"/>
                  <a:gd name="T31" fmla="*/ 3177 h 3180"/>
                  <a:gd name="T32" fmla="*/ 2491 w 3847"/>
                  <a:gd name="T33" fmla="*/ 3168 h 3180"/>
                  <a:gd name="T34" fmla="*/ 1278 w 3847"/>
                  <a:gd name="T35" fmla="*/ 2591 h 3180"/>
                  <a:gd name="T36" fmla="*/ 2984 w 3847"/>
                  <a:gd name="T37" fmla="*/ 878 h 3180"/>
                  <a:gd name="T38" fmla="*/ 1036 w 3847"/>
                  <a:gd name="T39" fmla="*/ 2477 h 3180"/>
                  <a:gd name="T40" fmla="*/ 63 w 3847"/>
                  <a:gd name="T41" fmla="*/ 2014 h 3180"/>
                  <a:gd name="T42" fmla="*/ 42 w 3847"/>
                  <a:gd name="T43" fmla="*/ 2000 h 3180"/>
                  <a:gd name="T44" fmla="*/ 24 w 3847"/>
                  <a:gd name="T45" fmla="*/ 1983 h 3180"/>
                  <a:gd name="T46" fmla="*/ 11 w 3847"/>
                  <a:gd name="T47" fmla="*/ 1963 h 3180"/>
                  <a:gd name="T48" fmla="*/ 3 w 3847"/>
                  <a:gd name="T49" fmla="*/ 1940 h 3180"/>
                  <a:gd name="T50" fmla="*/ 0 w 3847"/>
                  <a:gd name="T51" fmla="*/ 1915 h 3180"/>
                  <a:gd name="T52" fmla="*/ 2 w 3847"/>
                  <a:gd name="T53" fmla="*/ 1891 h 3180"/>
                  <a:gd name="T54" fmla="*/ 10 w 3847"/>
                  <a:gd name="T55" fmla="*/ 1867 h 3180"/>
                  <a:gd name="T56" fmla="*/ 23 w 3847"/>
                  <a:gd name="T57" fmla="*/ 1846 h 3180"/>
                  <a:gd name="T58" fmla="*/ 41 w 3847"/>
                  <a:gd name="T59" fmla="*/ 1829 h 3180"/>
                  <a:gd name="T60" fmla="*/ 62 w 3847"/>
                  <a:gd name="T61" fmla="*/ 1816 h 3180"/>
                  <a:gd name="T62" fmla="*/ 3757 w 3847"/>
                  <a:gd name="T63" fmla="*/ 5 h 3180"/>
                  <a:gd name="T64" fmla="*/ 3771 w 3847"/>
                  <a:gd name="T65" fmla="*/ 1 h 3180"/>
                  <a:gd name="T66" fmla="*/ 3785 w 3847"/>
                  <a:gd name="T67" fmla="*/ 0 h 3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847" h="3180">
                    <a:moveTo>
                      <a:pt x="3785" y="0"/>
                    </a:moveTo>
                    <a:lnTo>
                      <a:pt x="3800" y="2"/>
                    </a:lnTo>
                    <a:lnTo>
                      <a:pt x="3814" y="7"/>
                    </a:lnTo>
                    <a:lnTo>
                      <a:pt x="3827" y="16"/>
                    </a:lnTo>
                    <a:lnTo>
                      <a:pt x="3839" y="31"/>
                    </a:lnTo>
                    <a:lnTo>
                      <a:pt x="3846" y="49"/>
                    </a:lnTo>
                    <a:lnTo>
                      <a:pt x="3847" y="66"/>
                    </a:lnTo>
                    <a:lnTo>
                      <a:pt x="3842" y="85"/>
                    </a:lnTo>
                    <a:lnTo>
                      <a:pt x="2642" y="3110"/>
                    </a:lnTo>
                    <a:lnTo>
                      <a:pt x="2631" y="3130"/>
                    </a:lnTo>
                    <a:lnTo>
                      <a:pt x="2617" y="3147"/>
                    </a:lnTo>
                    <a:lnTo>
                      <a:pt x="2600" y="3161"/>
                    </a:lnTo>
                    <a:lnTo>
                      <a:pt x="2579" y="3172"/>
                    </a:lnTo>
                    <a:lnTo>
                      <a:pt x="2559" y="3178"/>
                    </a:lnTo>
                    <a:lnTo>
                      <a:pt x="2539" y="3180"/>
                    </a:lnTo>
                    <a:lnTo>
                      <a:pt x="2514" y="3177"/>
                    </a:lnTo>
                    <a:lnTo>
                      <a:pt x="2491" y="3168"/>
                    </a:lnTo>
                    <a:lnTo>
                      <a:pt x="1278" y="2591"/>
                    </a:lnTo>
                    <a:lnTo>
                      <a:pt x="2984" y="878"/>
                    </a:lnTo>
                    <a:lnTo>
                      <a:pt x="1036" y="2477"/>
                    </a:lnTo>
                    <a:lnTo>
                      <a:pt x="63" y="2014"/>
                    </a:lnTo>
                    <a:lnTo>
                      <a:pt x="42" y="2000"/>
                    </a:lnTo>
                    <a:lnTo>
                      <a:pt x="24" y="1983"/>
                    </a:lnTo>
                    <a:lnTo>
                      <a:pt x="11" y="1963"/>
                    </a:lnTo>
                    <a:lnTo>
                      <a:pt x="3" y="1940"/>
                    </a:lnTo>
                    <a:lnTo>
                      <a:pt x="0" y="1915"/>
                    </a:lnTo>
                    <a:lnTo>
                      <a:pt x="2" y="1891"/>
                    </a:lnTo>
                    <a:lnTo>
                      <a:pt x="10" y="1867"/>
                    </a:lnTo>
                    <a:lnTo>
                      <a:pt x="23" y="1846"/>
                    </a:lnTo>
                    <a:lnTo>
                      <a:pt x="41" y="1829"/>
                    </a:lnTo>
                    <a:lnTo>
                      <a:pt x="62" y="1816"/>
                    </a:lnTo>
                    <a:lnTo>
                      <a:pt x="3757" y="5"/>
                    </a:lnTo>
                    <a:lnTo>
                      <a:pt x="3771" y="1"/>
                    </a:lnTo>
                    <a:lnTo>
                      <a:pt x="378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  <a:latin typeface="+mn-ea"/>
                </a:endParaRPr>
              </a:p>
            </p:txBody>
          </p:sp>
        </p:grpSp>
      </p:grpSp>
      <p:pic>
        <p:nvPicPr>
          <p:cNvPr id="7" name="그림 6">
            <a:extLst>
              <a:ext uri="{FF2B5EF4-FFF2-40B4-BE49-F238E27FC236}">
                <a16:creationId xmlns:a16="http://schemas.microsoft.com/office/drawing/2014/main" id="{D15A9AE4-77CF-4F72-830D-3749CC796C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65" y="2629420"/>
            <a:ext cx="5658572" cy="377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44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9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차트 15"/>
          <p:cNvGraphicFramePr/>
          <p:nvPr>
            <p:extLst>
              <p:ext uri="{D42A27DB-BD31-4B8C-83A1-F6EECF244321}">
                <p14:modId xmlns:p14="http://schemas.microsoft.com/office/powerpoint/2010/main" val="418973371"/>
              </p:ext>
            </p:extLst>
          </p:nvPr>
        </p:nvGraphicFramePr>
        <p:xfrm>
          <a:off x="-185977" y="2740122"/>
          <a:ext cx="3141594" cy="2862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9982937" y="2982722"/>
            <a:ext cx="17514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시골간</a:t>
            </a:r>
            <a:endParaRPr lang="en-US" altLang="ko-KR" sz="4000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4014753" y="526946"/>
            <a:ext cx="4243422" cy="481263"/>
          </a:xfrm>
          <a:prstGeom prst="roundRect">
            <a:avLst>
              <a:gd name="adj" fmla="val 0"/>
            </a:avLst>
          </a:prstGeom>
          <a:gradFill flip="none" rotWithShape="1">
            <a:gsLst>
              <a:gs pos="95000">
                <a:schemeClr val="tx1">
                  <a:lumMod val="75000"/>
                  <a:lumOff val="25000"/>
                </a:schemeClr>
              </a:gs>
              <a:gs pos="95000">
                <a:srgbClr val="43CDD7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ko-KR" altLang="en-US" sz="2000" b="1" i="1" dirty="0">
                <a:solidFill>
                  <a:schemeClr val="bg1"/>
                </a:solidFill>
              </a:rPr>
              <a:t>다다미 규격의  유명한 종류 </a:t>
            </a:r>
            <a:endParaRPr lang="en-US" altLang="ko-KR" sz="2000" b="1" i="1" dirty="0">
              <a:solidFill>
                <a:schemeClr val="bg1"/>
              </a:solidFill>
            </a:endParaRPr>
          </a:p>
        </p:txBody>
      </p:sp>
      <p:graphicFrame>
        <p:nvGraphicFramePr>
          <p:cNvPr id="20" name="차트 19">
            <a:extLst>
              <a:ext uri="{FF2B5EF4-FFF2-40B4-BE49-F238E27FC236}">
                <a16:creationId xmlns:a16="http://schemas.microsoft.com/office/drawing/2014/main" id="{06EB7AA8-45F5-4F24-B47F-ADC6195B46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01199805"/>
              </p:ext>
            </p:extLst>
          </p:nvPr>
        </p:nvGraphicFramePr>
        <p:xfrm>
          <a:off x="3067958" y="1965846"/>
          <a:ext cx="3245428" cy="2731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0" name="차트 29">
            <a:extLst>
              <a:ext uri="{FF2B5EF4-FFF2-40B4-BE49-F238E27FC236}">
                <a16:creationId xmlns:a16="http://schemas.microsoft.com/office/drawing/2014/main" id="{B47F5409-8E9C-441F-82DD-87F68AC74D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0902619"/>
              </p:ext>
            </p:extLst>
          </p:nvPr>
        </p:nvGraphicFramePr>
        <p:xfrm>
          <a:off x="3422819" y="2801338"/>
          <a:ext cx="3067001" cy="2835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4" name="차트 33">
            <a:extLst>
              <a:ext uri="{FF2B5EF4-FFF2-40B4-BE49-F238E27FC236}">
                <a16:creationId xmlns:a16="http://schemas.microsoft.com/office/drawing/2014/main" id="{64DFEC31-9AAA-47BA-A584-8199BAFE98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30243164"/>
              </p:ext>
            </p:extLst>
          </p:nvPr>
        </p:nvGraphicFramePr>
        <p:xfrm>
          <a:off x="5869309" y="2954915"/>
          <a:ext cx="3245428" cy="2731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5" name="차트 34">
            <a:extLst>
              <a:ext uri="{FF2B5EF4-FFF2-40B4-BE49-F238E27FC236}">
                <a16:creationId xmlns:a16="http://schemas.microsoft.com/office/drawing/2014/main" id="{21D127FA-F93C-4831-AE66-0A356CC9D3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5734732"/>
              </p:ext>
            </p:extLst>
          </p:nvPr>
        </p:nvGraphicFramePr>
        <p:xfrm>
          <a:off x="9114737" y="2009228"/>
          <a:ext cx="3245428" cy="2731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6" name="TextBox 35">
            <a:extLst>
              <a:ext uri="{FF2B5EF4-FFF2-40B4-BE49-F238E27FC236}">
                <a16:creationId xmlns:a16="http://schemas.microsoft.com/office/drawing/2014/main" id="{0600D9CE-285A-42E6-9EF8-247CBDA81C5A}"/>
              </a:ext>
            </a:extLst>
          </p:cNvPr>
          <p:cNvSpPr txBox="1"/>
          <p:nvPr/>
        </p:nvSpPr>
        <p:spPr>
          <a:xfrm>
            <a:off x="611206" y="3786542"/>
            <a:ext cx="14480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교간</a:t>
            </a:r>
            <a:endParaRPr lang="en-US" altLang="ko-KR" sz="1400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A446865-CF73-4294-AC4A-0569CE3AA1F5}"/>
              </a:ext>
            </a:extLst>
          </p:cNvPr>
          <p:cNvSpPr txBox="1"/>
          <p:nvPr/>
        </p:nvSpPr>
        <p:spPr>
          <a:xfrm>
            <a:off x="3978918" y="2974128"/>
            <a:ext cx="14480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혼간</a:t>
            </a:r>
            <a:endParaRPr lang="en-US" altLang="ko-KR" sz="1400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2FEAEA4-6BEC-40B1-ACB4-70409202073B}"/>
              </a:ext>
            </a:extLst>
          </p:cNvPr>
          <p:cNvSpPr txBox="1"/>
          <p:nvPr/>
        </p:nvSpPr>
        <p:spPr>
          <a:xfrm>
            <a:off x="6714502" y="3959685"/>
            <a:ext cx="18895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에도간</a:t>
            </a:r>
            <a:endParaRPr lang="en-US" altLang="ko-KR" sz="1400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072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  <p:bldP spid="17" grpId="0"/>
      <p:bldP spid="13" grpId="0" animBg="1"/>
      <p:bldGraphic spid="20" grpId="0">
        <p:bldAsOne/>
      </p:bldGraphic>
      <p:bldGraphic spid="34" grpId="0">
        <p:bldAsOne/>
      </p:bldGraphic>
      <p:bldGraphic spid="35" grpId="0">
        <p:bldAsOne/>
      </p:bldGraphic>
      <p:bldP spid="36" grpId="0"/>
      <p:bldP spid="37" grpId="0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모서리가 둥근 직사각형 12"/>
          <p:cNvSpPr/>
          <p:nvPr/>
        </p:nvSpPr>
        <p:spPr>
          <a:xfrm>
            <a:off x="508206" y="378952"/>
            <a:ext cx="2282619" cy="481263"/>
          </a:xfrm>
          <a:prstGeom prst="roundRect">
            <a:avLst>
              <a:gd name="adj" fmla="val 0"/>
            </a:avLst>
          </a:prstGeom>
          <a:gradFill flip="none" rotWithShape="1">
            <a:gsLst>
              <a:gs pos="95000">
                <a:schemeClr val="tx1">
                  <a:lumMod val="75000"/>
                  <a:lumOff val="25000"/>
                </a:schemeClr>
              </a:gs>
              <a:gs pos="95000">
                <a:srgbClr val="43CDD7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ko-KR" altLang="en-US" sz="2000" b="1" i="1" dirty="0">
                <a:solidFill>
                  <a:schemeClr val="bg1"/>
                </a:solidFill>
              </a:rPr>
              <a:t>참고영상</a:t>
            </a:r>
            <a:endParaRPr lang="en-US" altLang="ko-KR" sz="2000" b="1" i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821006-6409-4D3D-9D17-19C74EE8986E}"/>
              </a:ext>
            </a:extLst>
          </p:cNvPr>
          <p:cNvSpPr txBox="1"/>
          <p:nvPr/>
        </p:nvSpPr>
        <p:spPr>
          <a:xfrm>
            <a:off x="3048000" y="32443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hlinkClick r:id="rId2"/>
              </a:rPr>
              <a:t>https://www.youtube.com/watch?v=Mngf_KtcPNY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65884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모서리가 둥근 직사각형 5"/>
          <p:cNvSpPr/>
          <p:nvPr/>
        </p:nvSpPr>
        <p:spPr>
          <a:xfrm>
            <a:off x="4588693" y="373648"/>
            <a:ext cx="3158620" cy="481263"/>
          </a:xfrm>
          <a:prstGeom prst="roundRect">
            <a:avLst>
              <a:gd name="adj" fmla="val 0"/>
            </a:avLst>
          </a:prstGeom>
          <a:gradFill flip="none" rotWithShape="1">
            <a:gsLst>
              <a:gs pos="95000">
                <a:schemeClr val="tx1">
                  <a:lumMod val="75000"/>
                  <a:lumOff val="25000"/>
                </a:schemeClr>
              </a:gs>
              <a:gs pos="95000">
                <a:srgbClr val="43CDD7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ko-KR" altLang="en-US" sz="2000" b="1" i="1" dirty="0">
                <a:solidFill>
                  <a:prstClr val="white"/>
                </a:solidFill>
              </a:rPr>
              <a:t>식생활의 문화</a:t>
            </a:r>
            <a:endParaRPr lang="en-US" altLang="ko-KR" sz="2000" b="1" i="1" dirty="0">
              <a:solidFill>
                <a:prstClr val="white"/>
              </a:solidFill>
            </a:endParaRPr>
          </a:p>
        </p:txBody>
      </p:sp>
      <p:sp>
        <p:nvSpPr>
          <p:cNvPr id="43" name="직사각형 42"/>
          <p:cNvSpPr/>
          <p:nvPr/>
        </p:nvSpPr>
        <p:spPr>
          <a:xfrm>
            <a:off x="1354059" y="4022281"/>
            <a:ext cx="4193850" cy="494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맑은 고딕 Semilight" panose="020B0502040204020203" pitchFamily="50" charset="-127"/>
              </a:rPr>
              <a:t>식기를 </a:t>
            </a:r>
            <a:r>
              <a:rPr lang="ko-KR" altLang="en-US" sz="20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 Semilight" panose="020B0502040204020203" pitchFamily="50" charset="-127"/>
              </a:rPr>
              <a:t>들고 먹는다</a:t>
            </a:r>
            <a:r>
              <a:rPr lang="en-US" altLang="ko-KR" sz="20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 Semilight" panose="020B0502040204020203" pitchFamily="50" charset="-127"/>
              </a:rPr>
              <a:t>.</a:t>
            </a:r>
            <a:endParaRPr lang="en-US" altLang="ko-KR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4" name="자유형 43"/>
          <p:cNvSpPr/>
          <p:nvPr/>
        </p:nvSpPr>
        <p:spPr>
          <a:xfrm rot="1800000">
            <a:off x="823090" y="3708295"/>
            <a:ext cx="313282" cy="421291"/>
          </a:xfrm>
          <a:custGeom>
            <a:avLst/>
            <a:gdLst>
              <a:gd name="connsiteX0" fmla="*/ 206259 w 313282"/>
              <a:gd name="connsiteY0" fmla="*/ 131071 h 421291"/>
              <a:gd name="connsiteX1" fmla="*/ 254417 w 313282"/>
              <a:gd name="connsiteY1" fmla="*/ 154571 h 421291"/>
              <a:gd name="connsiteX2" fmla="*/ 293383 w 313282"/>
              <a:gd name="connsiteY2" fmla="*/ 198749 h 421291"/>
              <a:gd name="connsiteX3" fmla="*/ 239085 w 313282"/>
              <a:gd name="connsiteY3" fmla="*/ 401392 h 421291"/>
              <a:gd name="connsiteX4" fmla="*/ 36442 w 313282"/>
              <a:gd name="connsiteY4" fmla="*/ 347094 h 421291"/>
              <a:gd name="connsiteX5" fmla="*/ 17667 w 313282"/>
              <a:gd name="connsiteY5" fmla="*/ 291258 h 421291"/>
              <a:gd name="connsiteX6" fmla="*/ 19893 w 313282"/>
              <a:gd name="connsiteY6" fmla="*/ 259334 h 421291"/>
              <a:gd name="connsiteX7" fmla="*/ 40634 w 313282"/>
              <a:gd name="connsiteY7" fmla="*/ 271309 h 421291"/>
              <a:gd name="connsiteX8" fmla="*/ 39433 w 313282"/>
              <a:gd name="connsiteY8" fmla="*/ 288548 h 421291"/>
              <a:gd name="connsiteX9" fmla="*/ 55432 w 313282"/>
              <a:gd name="connsiteY9" fmla="*/ 336130 h 421291"/>
              <a:gd name="connsiteX10" fmla="*/ 228120 w 313282"/>
              <a:gd name="connsiteY10" fmla="*/ 382402 h 421291"/>
              <a:gd name="connsiteX11" fmla="*/ 274391 w 313282"/>
              <a:gd name="connsiteY11" fmla="*/ 209714 h 421291"/>
              <a:gd name="connsiteX12" fmla="*/ 241185 w 313282"/>
              <a:gd name="connsiteY12" fmla="*/ 172067 h 421291"/>
              <a:gd name="connsiteX13" fmla="*/ 206259 w 313282"/>
              <a:gd name="connsiteY13" fmla="*/ 155023 h 421291"/>
              <a:gd name="connsiteX14" fmla="*/ 90740 w 313282"/>
              <a:gd name="connsiteY14" fmla="*/ 144451 h 421291"/>
              <a:gd name="connsiteX15" fmla="*/ 133939 w 313282"/>
              <a:gd name="connsiteY15" fmla="*/ 129924 h 421291"/>
              <a:gd name="connsiteX16" fmla="*/ 133940 w 313282"/>
              <a:gd name="connsiteY16" fmla="*/ 152603 h 421291"/>
              <a:gd name="connsiteX17" fmla="*/ 101704 w 313282"/>
              <a:gd name="connsiteY17" fmla="*/ 163443 h 421291"/>
              <a:gd name="connsiteX18" fmla="*/ 64056 w 313282"/>
              <a:gd name="connsiteY18" fmla="*/ 196649 h 421291"/>
              <a:gd name="connsiteX19" fmla="*/ 62277 w 313282"/>
              <a:gd name="connsiteY19" fmla="*/ 200297 h 421291"/>
              <a:gd name="connsiteX20" fmla="*/ 43591 w 313282"/>
              <a:gd name="connsiteY20" fmla="*/ 189508 h 421291"/>
              <a:gd name="connsiteX21" fmla="*/ 46563 w 313282"/>
              <a:gd name="connsiteY21" fmla="*/ 183418 h 421291"/>
              <a:gd name="connsiteX22" fmla="*/ 90740 w 313282"/>
              <a:gd name="connsiteY22" fmla="*/ 144451 h 421291"/>
              <a:gd name="connsiteX23" fmla="*/ 159157 w 313282"/>
              <a:gd name="connsiteY23" fmla="*/ 5272 h 421291"/>
              <a:gd name="connsiteX24" fmla="*/ 171885 w 313282"/>
              <a:gd name="connsiteY24" fmla="*/ 0 h 421291"/>
              <a:gd name="connsiteX25" fmla="*/ 189885 w 313282"/>
              <a:gd name="connsiteY25" fmla="*/ 18000 h 421291"/>
              <a:gd name="connsiteX26" fmla="*/ 189885 w 313282"/>
              <a:gd name="connsiteY26" fmla="*/ 298375 h 421291"/>
              <a:gd name="connsiteX27" fmla="*/ 191274 w 313282"/>
              <a:gd name="connsiteY27" fmla="*/ 300185 h 421291"/>
              <a:gd name="connsiteX28" fmla="*/ 189476 w 313282"/>
              <a:gd name="connsiteY28" fmla="*/ 313844 h 421291"/>
              <a:gd name="connsiteX29" fmla="*/ 185313 w 313282"/>
              <a:gd name="connsiteY29" fmla="*/ 317038 h 421291"/>
              <a:gd name="connsiteX30" fmla="*/ 184613 w 313282"/>
              <a:gd name="connsiteY30" fmla="*/ 318728 h 421291"/>
              <a:gd name="connsiteX31" fmla="*/ 181348 w 313282"/>
              <a:gd name="connsiteY31" fmla="*/ 320080 h 421291"/>
              <a:gd name="connsiteX32" fmla="*/ 178546 w 313282"/>
              <a:gd name="connsiteY32" fmla="*/ 322230 h 421291"/>
              <a:gd name="connsiteX33" fmla="*/ 176733 w 313282"/>
              <a:gd name="connsiteY33" fmla="*/ 321992 h 421291"/>
              <a:gd name="connsiteX34" fmla="*/ 171885 w 313282"/>
              <a:gd name="connsiteY34" fmla="*/ 324000 h 421291"/>
              <a:gd name="connsiteX35" fmla="*/ 159157 w 313282"/>
              <a:gd name="connsiteY35" fmla="*/ 318728 h 421291"/>
              <a:gd name="connsiteX36" fmla="*/ 158284 w 313282"/>
              <a:gd name="connsiteY36" fmla="*/ 316620 h 421291"/>
              <a:gd name="connsiteX37" fmla="*/ 9002 w 313282"/>
              <a:gd name="connsiteY37" fmla="*/ 230432 h 421291"/>
              <a:gd name="connsiteX38" fmla="*/ 2414 w 313282"/>
              <a:gd name="connsiteY38" fmla="*/ 205844 h 421291"/>
              <a:gd name="connsiteX39" fmla="*/ 27003 w 313282"/>
              <a:gd name="connsiteY39" fmla="*/ 199255 h 421291"/>
              <a:gd name="connsiteX40" fmla="*/ 153885 w 313282"/>
              <a:gd name="connsiteY40" fmla="*/ 272511 h 421291"/>
              <a:gd name="connsiteX41" fmla="*/ 153885 w 313282"/>
              <a:gd name="connsiteY41" fmla="*/ 18000 h 421291"/>
              <a:gd name="connsiteX42" fmla="*/ 159157 w 313282"/>
              <a:gd name="connsiteY42" fmla="*/ 5272 h 421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313282" h="421291">
                <a:moveTo>
                  <a:pt x="206259" y="131071"/>
                </a:moveTo>
                <a:lnTo>
                  <a:pt x="254417" y="154571"/>
                </a:lnTo>
                <a:cubicBezTo>
                  <a:pt x="269791" y="166188"/>
                  <a:pt x="283142" y="181011"/>
                  <a:pt x="293383" y="198749"/>
                </a:cubicBezTo>
                <a:cubicBezTo>
                  <a:pt x="334348" y="269702"/>
                  <a:pt x="310038" y="360428"/>
                  <a:pt x="239085" y="401392"/>
                </a:cubicBezTo>
                <a:cubicBezTo>
                  <a:pt x="168133" y="442357"/>
                  <a:pt x="77407" y="418047"/>
                  <a:pt x="36442" y="347094"/>
                </a:cubicBezTo>
                <a:cubicBezTo>
                  <a:pt x="26201" y="329356"/>
                  <a:pt x="20040" y="310382"/>
                  <a:pt x="17667" y="291258"/>
                </a:cubicBezTo>
                <a:lnTo>
                  <a:pt x="19893" y="259334"/>
                </a:lnTo>
                <a:lnTo>
                  <a:pt x="40634" y="271309"/>
                </a:lnTo>
                <a:lnTo>
                  <a:pt x="39433" y="288548"/>
                </a:lnTo>
                <a:cubicBezTo>
                  <a:pt x="41455" y="304845"/>
                  <a:pt x="46705" y="321015"/>
                  <a:pt x="55432" y="336130"/>
                </a:cubicBezTo>
                <a:cubicBezTo>
                  <a:pt x="90341" y="396594"/>
                  <a:pt x="167656" y="417311"/>
                  <a:pt x="228120" y="382402"/>
                </a:cubicBezTo>
                <a:cubicBezTo>
                  <a:pt x="288584" y="347493"/>
                  <a:pt x="309300" y="270178"/>
                  <a:pt x="274391" y="209714"/>
                </a:cubicBezTo>
                <a:cubicBezTo>
                  <a:pt x="265664" y="194599"/>
                  <a:pt x="254287" y="181966"/>
                  <a:pt x="241185" y="172067"/>
                </a:cubicBezTo>
                <a:lnTo>
                  <a:pt x="206259" y="155023"/>
                </a:lnTo>
                <a:close/>
                <a:moveTo>
                  <a:pt x="90740" y="144451"/>
                </a:moveTo>
                <a:lnTo>
                  <a:pt x="133939" y="129924"/>
                </a:lnTo>
                <a:lnTo>
                  <a:pt x="133940" y="152603"/>
                </a:lnTo>
                <a:lnTo>
                  <a:pt x="101704" y="163443"/>
                </a:lnTo>
                <a:cubicBezTo>
                  <a:pt x="86588" y="172170"/>
                  <a:pt x="73957" y="183548"/>
                  <a:pt x="64056" y="196649"/>
                </a:cubicBezTo>
                <a:lnTo>
                  <a:pt x="62277" y="200297"/>
                </a:lnTo>
                <a:lnTo>
                  <a:pt x="43591" y="189508"/>
                </a:lnTo>
                <a:lnTo>
                  <a:pt x="46563" y="183418"/>
                </a:lnTo>
                <a:cubicBezTo>
                  <a:pt x="58179" y="168044"/>
                  <a:pt x="73002" y="154692"/>
                  <a:pt x="90740" y="144451"/>
                </a:cubicBezTo>
                <a:close/>
                <a:moveTo>
                  <a:pt x="159157" y="5272"/>
                </a:moveTo>
                <a:cubicBezTo>
                  <a:pt x="162415" y="2015"/>
                  <a:pt x="166915" y="0"/>
                  <a:pt x="171885" y="0"/>
                </a:cubicBezTo>
                <a:cubicBezTo>
                  <a:pt x="181826" y="0"/>
                  <a:pt x="189885" y="8059"/>
                  <a:pt x="189885" y="18000"/>
                </a:cubicBezTo>
                <a:lnTo>
                  <a:pt x="189885" y="298375"/>
                </a:lnTo>
                <a:lnTo>
                  <a:pt x="191274" y="300185"/>
                </a:lnTo>
                <a:cubicBezTo>
                  <a:pt x="192466" y="304635"/>
                  <a:pt x="191961" y="309539"/>
                  <a:pt x="189476" y="313844"/>
                </a:cubicBezTo>
                <a:lnTo>
                  <a:pt x="185313" y="317038"/>
                </a:lnTo>
                <a:lnTo>
                  <a:pt x="184613" y="318728"/>
                </a:lnTo>
                <a:lnTo>
                  <a:pt x="181348" y="320080"/>
                </a:lnTo>
                <a:lnTo>
                  <a:pt x="178546" y="322230"/>
                </a:lnTo>
                <a:lnTo>
                  <a:pt x="176733" y="321992"/>
                </a:lnTo>
                <a:lnTo>
                  <a:pt x="171885" y="324000"/>
                </a:lnTo>
                <a:cubicBezTo>
                  <a:pt x="166915" y="324000"/>
                  <a:pt x="162415" y="321985"/>
                  <a:pt x="159157" y="318728"/>
                </a:cubicBezTo>
                <a:lnTo>
                  <a:pt x="158284" y="316620"/>
                </a:lnTo>
                <a:lnTo>
                  <a:pt x="9002" y="230432"/>
                </a:lnTo>
                <a:cubicBezTo>
                  <a:pt x="393" y="225462"/>
                  <a:pt x="-2556" y="214453"/>
                  <a:pt x="2414" y="205844"/>
                </a:cubicBezTo>
                <a:cubicBezTo>
                  <a:pt x="7384" y="197235"/>
                  <a:pt x="18393" y="194285"/>
                  <a:pt x="27003" y="199255"/>
                </a:cubicBezTo>
                <a:lnTo>
                  <a:pt x="153885" y="272511"/>
                </a:lnTo>
                <a:lnTo>
                  <a:pt x="153885" y="18000"/>
                </a:lnTo>
                <a:cubicBezTo>
                  <a:pt x="153885" y="13029"/>
                  <a:pt x="155900" y="8530"/>
                  <a:pt x="159157" y="5272"/>
                </a:cubicBezTo>
                <a:close/>
              </a:path>
            </a:pathLst>
          </a:custGeom>
          <a:solidFill>
            <a:srgbClr val="43C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7" name="직사각형 46"/>
          <p:cNvSpPr/>
          <p:nvPr/>
        </p:nvSpPr>
        <p:spPr>
          <a:xfrm>
            <a:off x="1427828" y="2021975"/>
            <a:ext cx="4193850" cy="13756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식사 전에 </a:t>
            </a:r>
            <a:r>
              <a:rPr lang="en-US" altLang="ko-KR" sz="200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'</a:t>
            </a:r>
            <a:r>
              <a:rPr lang="ko-KR" altLang="en-US" sz="200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잘 먹겠습니다</a:t>
            </a:r>
            <a:r>
              <a:rPr lang="en-US" altLang="ko-KR" sz="200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'</a:t>
            </a:r>
            <a:r>
              <a:rPr lang="ko-KR" altLang="en-US" sz="200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라고 말하는 것은 일본 교유의 문화</a:t>
            </a:r>
            <a:endParaRPr lang="en-US" altLang="ko-KR" sz="2000" dirty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800" dirty="0">
                <a:solidFill>
                  <a:srgbClr val="000000"/>
                </a:solidFill>
                <a:effectLst/>
                <a:latin typeface="바탕" panose="02030600000101010101" pitchFamily="18" charset="-127"/>
                <a:ea typeface="바탕" panose="02030600000101010101" pitchFamily="18" charset="-127"/>
              </a:rPr>
              <a:t> </a:t>
            </a:r>
            <a:endParaRPr lang="en-US" altLang="ko-KR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8" name="자유형 47"/>
          <p:cNvSpPr/>
          <p:nvPr/>
        </p:nvSpPr>
        <p:spPr>
          <a:xfrm rot="1800000">
            <a:off x="956440" y="1753585"/>
            <a:ext cx="313282" cy="421291"/>
          </a:xfrm>
          <a:custGeom>
            <a:avLst/>
            <a:gdLst>
              <a:gd name="connsiteX0" fmla="*/ 206259 w 313282"/>
              <a:gd name="connsiteY0" fmla="*/ 131071 h 421291"/>
              <a:gd name="connsiteX1" fmla="*/ 254417 w 313282"/>
              <a:gd name="connsiteY1" fmla="*/ 154571 h 421291"/>
              <a:gd name="connsiteX2" fmla="*/ 293383 w 313282"/>
              <a:gd name="connsiteY2" fmla="*/ 198749 h 421291"/>
              <a:gd name="connsiteX3" fmla="*/ 239085 w 313282"/>
              <a:gd name="connsiteY3" fmla="*/ 401392 h 421291"/>
              <a:gd name="connsiteX4" fmla="*/ 36442 w 313282"/>
              <a:gd name="connsiteY4" fmla="*/ 347094 h 421291"/>
              <a:gd name="connsiteX5" fmla="*/ 17667 w 313282"/>
              <a:gd name="connsiteY5" fmla="*/ 291258 h 421291"/>
              <a:gd name="connsiteX6" fmla="*/ 19893 w 313282"/>
              <a:gd name="connsiteY6" fmla="*/ 259334 h 421291"/>
              <a:gd name="connsiteX7" fmla="*/ 40634 w 313282"/>
              <a:gd name="connsiteY7" fmla="*/ 271309 h 421291"/>
              <a:gd name="connsiteX8" fmla="*/ 39433 w 313282"/>
              <a:gd name="connsiteY8" fmla="*/ 288548 h 421291"/>
              <a:gd name="connsiteX9" fmla="*/ 55432 w 313282"/>
              <a:gd name="connsiteY9" fmla="*/ 336130 h 421291"/>
              <a:gd name="connsiteX10" fmla="*/ 228120 w 313282"/>
              <a:gd name="connsiteY10" fmla="*/ 382402 h 421291"/>
              <a:gd name="connsiteX11" fmla="*/ 274391 w 313282"/>
              <a:gd name="connsiteY11" fmla="*/ 209714 h 421291"/>
              <a:gd name="connsiteX12" fmla="*/ 241185 w 313282"/>
              <a:gd name="connsiteY12" fmla="*/ 172067 h 421291"/>
              <a:gd name="connsiteX13" fmla="*/ 206259 w 313282"/>
              <a:gd name="connsiteY13" fmla="*/ 155023 h 421291"/>
              <a:gd name="connsiteX14" fmla="*/ 90740 w 313282"/>
              <a:gd name="connsiteY14" fmla="*/ 144451 h 421291"/>
              <a:gd name="connsiteX15" fmla="*/ 133939 w 313282"/>
              <a:gd name="connsiteY15" fmla="*/ 129924 h 421291"/>
              <a:gd name="connsiteX16" fmla="*/ 133940 w 313282"/>
              <a:gd name="connsiteY16" fmla="*/ 152603 h 421291"/>
              <a:gd name="connsiteX17" fmla="*/ 101704 w 313282"/>
              <a:gd name="connsiteY17" fmla="*/ 163443 h 421291"/>
              <a:gd name="connsiteX18" fmla="*/ 64056 w 313282"/>
              <a:gd name="connsiteY18" fmla="*/ 196649 h 421291"/>
              <a:gd name="connsiteX19" fmla="*/ 62277 w 313282"/>
              <a:gd name="connsiteY19" fmla="*/ 200297 h 421291"/>
              <a:gd name="connsiteX20" fmla="*/ 43591 w 313282"/>
              <a:gd name="connsiteY20" fmla="*/ 189508 h 421291"/>
              <a:gd name="connsiteX21" fmla="*/ 46563 w 313282"/>
              <a:gd name="connsiteY21" fmla="*/ 183418 h 421291"/>
              <a:gd name="connsiteX22" fmla="*/ 90740 w 313282"/>
              <a:gd name="connsiteY22" fmla="*/ 144451 h 421291"/>
              <a:gd name="connsiteX23" fmla="*/ 159157 w 313282"/>
              <a:gd name="connsiteY23" fmla="*/ 5272 h 421291"/>
              <a:gd name="connsiteX24" fmla="*/ 171885 w 313282"/>
              <a:gd name="connsiteY24" fmla="*/ 0 h 421291"/>
              <a:gd name="connsiteX25" fmla="*/ 189885 w 313282"/>
              <a:gd name="connsiteY25" fmla="*/ 18000 h 421291"/>
              <a:gd name="connsiteX26" fmla="*/ 189885 w 313282"/>
              <a:gd name="connsiteY26" fmla="*/ 298375 h 421291"/>
              <a:gd name="connsiteX27" fmla="*/ 191274 w 313282"/>
              <a:gd name="connsiteY27" fmla="*/ 300185 h 421291"/>
              <a:gd name="connsiteX28" fmla="*/ 189476 w 313282"/>
              <a:gd name="connsiteY28" fmla="*/ 313844 h 421291"/>
              <a:gd name="connsiteX29" fmla="*/ 185313 w 313282"/>
              <a:gd name="connsiteY29" fmla="*/ 317038 h 421291"/>
              <a:gd name="connsiteX30" fmla="*/ 184613 w 313282"/>
              <a:gd name="connsiteY30" fmla="*/ 318728 h 421291"/>
              <a:gd name="connsiteX31" fmla="*/ 181348 w 313282"/>
              <a:gd name="connsiteY31" fmla="*/ 320080 h 421291"/>
              <a:gd name="connsiteX32" fmla="*/ 178546 w 313282"/>
              <a:gd name="connsiteY32" fmla="*/ 322230 h 421291"/>
              <a:gd name="connsiteX33" fmla="*/ 176733 w 313282"/>
              <a:gd name="connsiteY33" fmla="*/ 321992 h 421291"/>
              <a:gd name="connsiteX34" fmla="*/ 171885 w 313282"/>
              <a:gd name="connsiteY34" fmla="*/ 324000 h 421291"/>
              <a:gd name="connsiteX35" fmla="*/ 159157 w 313282"/>
              <a:gd name="connsiteY35" fmla="*/ 318728 h 421291"/>
              <a:gd name="connsiteX36" fmla="*/ 158284 w 313282"/>
              <a:gd name="connsiteY36" fmla="*/ 316620 h 421291"/>
              <a:gd name="connsiteX37" fmla="*/ 9002 w 313282"/>
              <a:gd name="connsiteY37" fmla="*/ 230432 h 421291"/>
              <a:gd name="connsiteX38" fmla="*/ 2414 w 313282"/>
              <a:gd name="connsiteY38" fmla="*/ 205844 h 421291"/>
              <a:gd name="connsiteX39" fmla="*/ 27003 w 313282"/>
              <a:gd name="connsiteY39" fmla="*/ 199255 h 421291"/>
              <a:gd name="connsiteX40" fmla="*/ 153885 w 313282"/>
              <a:gd name="connsiteY40" fmla="*/ 272511 h 421291"/>
              <a:gd name="connsiteX41" fmla="*/ 153885 w 313282"/>
              <a:gd name="connsiteY41" fmla="*/ 18000 h 421291"/>
              <a:gd name="connsiteX42" fmla="*/ 159157 w 313282"/>
              <a:gd name="connsiteY42" fmla="*/ 5272 h 421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313282" h="421291">
                <a:moveTo>
                  <a:pt x="206259" y="131071"/>
                </a:moveTo>
                <a:lnTo>
                  <a:pt x="254417" y="154571"/>
                </a:lnTo>
                <a:cubicBezTo>
                  <a:pt x="269791" y="166188"/>
                  <a:pt x="283142" y="181011"/>
                  <a:pt x="293383" y="198749"/>
                </a:cubicBezTo>
                <a:cubicBezTo>
                  <a:pt x="334348" y="269702"/>
                  <a:pt x="310038" y="360428"/>
                  <a:pt x="239085" y="401392"/>
                </a:cubicBezTo>
                <a:cubicBezTo>
                  <a:pt x="168133" y="442357"/>
                  <a:pt x="77407" y="418047"/>
                  <a:pt x="36442" y="347094"/>
                </a:cubicBezTo>
                <a:cubicBezTo>
                  <a:pt x="26201" y="329356"/>
                  <a:pt x="20040" y="310382"/>
                  <a:pt x="17667" y="291258"/>
                </a:cubicBezTo>
                <a:lnTo>
                  <a:pt x="19893" y="259334"/>
                </a:lnTo>
                <a:lnTo>
                  <a:pt x="40634" y="271309"/>
                </a:lnTo>
                <a:lnTo>
                  <a:pt x="39433" y="288548"/>
                </a:lnTo>
                <a:cubicBezTo>
                  <a:pt x="41455" y="304845"/>
                  <a:pt x="46705" y="321015"/>
                  <a:pt x="55432" y="336130"/>
                </a:cubicBezTo>
                <a:cubicBezTo>
                  <a:pt x="90341" y="396594"/>
                  <a:pt x="167656" y="417311"/>
                  <a:pt x="228120" y="382402"/>
                </a:cubicBezTo>
                <a:cubicBezTo>
                  <a:pt x="288584" y="347493"/>
                  <a:pt x="309300" y="270178"/>
                  <a:pt x="274391" y="209714"/>
                </a:cubicBezTo>
                <a:cubicBezTo>
                  <a:pt x="265664" y="194599"/>
                  <a:pt x="254287" y="181966"/>
                  <a:pt x="241185" y="172067"/>
                </a:cubicBezTo>
                <a:lnTo>
                  <a:pt x="206259" y="155023"/>
                </a:lnTo>
                <a:close/>
                <a:moveTo>
                  <a:pt x="90740" y="144451"/>
                </a:moveTo>
                <a:lnTo>
                  <a:pt x="133939" y="129924"/>
                </a:lnTo>
                <a:lnTo>
                  <a:pt x="133940" y="152603"/>
                </a:lnTo>
                <a:lnTo>
                  <a:pt x="101704" y="163443"/>
                </a:lnTo>
                <a:cubicBezTo>
                  <a:pt x="86588" y="172170"/>
                  <a:pt x="73957" y="183548"/>
                  <a:pt x="64056" y="196649"/>
                </a:cubicBezTo>
                <a:lnTo>
                  <a:pt x="62277" y="200297"/>
                </a:lnTo>
                <a:lnTo>
                  <a:pt x="43591" y="189508"/>
                </a:lnTo>
                <a:lnTo>
                  <a:pt x="46563" y="183418"/>
                </a:lnTo>
                <a:cubicBezTo>
                  <a:pt x="58179" y="168044"/>
                  <a:pt x="73002" y="154692"/>
                  <a:pt x="90740" y="144451"/>
                </a:cubicBezTo>
                <a:close/>
                <a:moveTo>
                  <a:pt x="159157" y="5272"/>
                </a:moveTo>
                <a:cubicBezTo>
                  <a:pt x="162415" y="2015"/>
                  <a:pt x="166915" y="0"/>
                  <a:pt x="171885" y="0"/>
                </a:cubicBezTo>
                <a:cubicBezTo>
                  <a:pt x="181826" y="0"/>
                  <a:pt x="189885" y="8059"/>
                  <a:pt x="189885" y="18000"/>
                </a:cubicBezTo>
                <a:lnTo>
                  <a:pt x="189885" y="298375"/>
                </a:lnTo>
                <a:lnTo>
                  <a:pt x="191274" y="300185"/>
                </a:lnTo>
                <a:cubicBezTo>
                  <a:pt x="192466" y="304635"/>
                  <a:pt x="191961" y="309539"/>
                  <a:pt x="189476" y="313844"/>
                </a:cubicBezTo>
                <a:lnTo>
                  <a:pt x="185313" y="317038"/>
                </a:lnTo>
                <a:lnTo>
                  <a:pt x="184613" y="318728"/>
                </a:lnTo>
                <a:lnTo>
                  <a:pt x="181348" y="320080"/>
                </a:lnTo>
                <a:lnTo>
                  <a:pt x="178546" y="322230"/>
                </a:lnTo>
                <a:lnTo>
                  <a:pt x="176733" y="321992"/>
                </a:lnTo>
                <a:lnTo>
                  <a:pt x="171885" y="324000"/>
                </a:lnTo>
                <a:cubicBezTo>
                  <a:pt x="166915" y="324000"/>
                  <a:pt x="162415" y="321985"/>
                  <a:pt x="159157" y="318728"/>
                </a:cubicBezTo>
                <a:lnTo>
                  <a:pt x="158284" y="316620"/>
                </a:lnTo>
                <a:lnTo>
                  <a:pt x="9002" y="230432"/>
                </a:lnTo>
                <a:cubicBezTo>
                  <a:pt x="393" y="225462"/>
                  <a:pt x="-2556" y="214453"/>
                  <a:pt x="2414" y="205844"/>
                </a:cubicBezTo>
                <a:cubicBezTo>
                  <a:pt x="7384" y="197235"/>
                  <a:pt x="18393" y="194285"/>
                  <a:pt x="27003" y="199255"/>
                </a:cubicBezTo>
                <a:lnTo>
                  <a:pt x="153885" y="272511"/>
                </a:lnTo>
                <a:lnTo>
                  <a:pt x="153885" y="18000"/>
                </a:lnTo>
                <a:cubicBezTo>
                  <a:pt x="153885" y="13029"/>
                  <a:pt x="155900" y="8530"/>
                  <a:pt x="159157" y="5272"/>
                </a:cubicBezTo>
                <a:close/>
              </a:path>
            </a:pathLst>
          </a:custGeom>
          <a:solidFill>
            <a:srgbClr val="43C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5A5F6C34-9237-4DD4-B58E-45BA247822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841" y="2373735"/>
            <a:ext cx="5903626" cy="3931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990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3" grpId="0"/>
      <p:bldP spid="44" grpId="0" animBg="1"/>
      <p:bldP spid="47" grpId="0"/>
      <p:bldP spid="4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모서리가 둥근 직사각형 5"/>
          <p:cNvSpPr/>
          <p:nvPr/>
        </p:nvSpPr>
        <p:spPr>
          <a:xfrm>
            <a:off x="4588693" y="373648"/>
            <a:ext cx="2393132" cy="481263"/>
          </a:xfrm>
          <a:prstGeom prst="roundRect">
            <a:avLst>
              <a:gd name="adj" fmla="val 0"/>
            </a:avLst>
          </a:prstGeom>
          <a:gradFill flip="none" rotWithShape="1">
            <a:gsLst>
              <a:gs pos="95000">
                <a:schemeClr val="tx1">
                  <a:lumMod val="75000"/>
                  <a:lumOff val="25000"/>
                </a:schemeClr>
              </a:gs>
              <a:gs pos="95000">
                <a:srgbClr val="43CDD7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ko-KR" altLang="en-US" sz="2000" b="1" i="1" dirty="0" err="1">
                <a:solidFill>
                  <a:prstClr val="white"/>
                </a:solidFill>
              </a:rPr>
              <a:t>에니메이션</a:t>
            </a:r>
            <a:endParaRPr lang="en-US" altLang="ko-KR" sz="2000" b="1" i="1" dirty="0">
              <a:solidFill>
                <a:prstClr val="white"/>
              </a:solidFill>
            </a:endParaRPr>
          </a:p>
        </p:txBody>
      </p:sp>
      <p:sp>
        <p:nvSpPr>
          <p:cNvPr id="43" name="직사각형 42"/>
          <p:cNvSpPr/>
          <p:nvPr/>
        </p:nvSpPr>
        <p:spPr>
          <a:xfrm>
            <a:off x="2243652" y="3821809"/>
            <a:ext cx="4690082" cy="494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전 세계에서 인기를 점점 높이고 있</a:t>
            </a:r>
            <a:r>
              <a:rPr lang="ko-KR" altLang="en-US" sz="20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음</a:t>
            </a:r>
            <a:endParaRPr lang="en-US" altLang="ko-K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4" name="자유형 43"/>
          <p:cNvSpPr/>
          <p:nvPr/>
        </p:nvSpPr>
        <p:spPr>
          <a:xfrm rot="1800000">
            <a:off x="1699391" y="3496297"/>
            <a:ext cx="313282" cy="421291"/>
          </a:xfrm>
          <a:custGeom>
            <a:avLst/>
            <a:gdLst>
              <a:gd name="connsiteX0" fmla="*/ 206259 w 313282"/>
              <a:gd name="connsiteY0" fmla="*/ 131071 h 421291"/>
              <a:gd name="connsiteX1" fmla="*/ 254417 w 313282"/>
              <a:gd name="connsiteY1" fmla="*/ 154571 h 421291"/>
              <a:gd name="connsiteX2" fmla="*/ 293383 w 313282"/>
              <a:gd name="connsiteY2" fmla="*/ 198749 h 421291"/>
              <a:gd name="connsiteX3" fmla="*/ 239085 w 313282"/>
              <a:gd name="connsiteY3" fmla="*/ 401392 h 421291"/>
              <a:gd name="connsiteX4" fmla="*/ 36442 w 313282"/>
              <a:gd name="connsiteY4" fmla="*/ 347094 h 421291"/>
              <a:gd name="connsiteX5" fmla="*/ 17667 w 313282"/>
              <a:gd name="connsiteY5" fmla="*/ 291258 h 421291"/>
              <a:gd name="connsiteX6" fmla="*/ 19893 w 313282"/>
              <a:gd name="connsiteY6" fmla="*/ 259334 h 421291"/>
              <a:gd name="connsiteX7" fmla="*/ 40634 w 313282"/>
              <a:gd name="connsiteY7" fmla="*/ 271309 h 421291"/>
              <a:gd name="connsiteX8" fmla="*/ 39433 w 313282"/>
              <a:gd name="connsiteY8" fmla="*/ 288548 h 421291"/>
              <a:gd name="connsiteX9" fmla="*/ 55432 w 313282"/>
              <a:gd name="connsiteY9" fmla="*/ 336130 h 421291"/>
              <a:gd name="connsiteX10" fmla="*/ 228120 w 313282"/>
              <a:gd name="connsiteY10" fmla="*/ 382402 h 421291"/>
              <a:gd name="connsiteX11" fmla="*/ 274391 w 313282"/>
              <a:gd name="connsiteY11" fmla="*/ 209714 h 421291"/>
              <a:gd name="connsiteX12" fmla="*/ 241185 w 313282"/>
              <a:gd name="connsiteY12" fmla="*/ 172067 h 421291"/>
              <a:gd name="connsiteX13" fmla="*/ 206259 w 313282"/>
              <a:gd name="connsiteY13" fmla="*/ 155023 h 421291"/>
              <a:gd name="connsiteX14" fmla="*/ 90740 w 313282"/>
              <a:gd name="connsiteY14" fmla="*/ 144451 h 421291"/>
              <a:gd name="connsiteX15" fmla="*/ 133939 w 313282"/>
              <a:gd name="connsiteY15" fmla="*/ 129924 h 421291"/>
              <a:gd name="connsiteX16" fmla="*/ 133940 w 313282"/>
              <a:gd name="connsiteY16" fmla="*/ 152603 h 421291"/>
              <a:gd name="connsiteX17" fmla="*/ 101704 w 313282"/>
              <a:gd name="connsiteY17" fmla="*/ 163443 h 421291"/>
              <a:gd name="connsiteX18" fmla="*/ 64056 w 313282"/>
              <a:gd name="connsiteY18" fmla="*/ 196649 h 421291"/>
              <a:gd name="connsiteX19" fmla="*/ 62277 w 313282"/>
              <a:gd name="connsiteY19" fmla="*/ 200297 h 421291"/>
              <a:gd name="connsiteX20" fmla="*/ 43591 w 313282"/>
              <a:gd name="connsiteY20" fmla="*/ 189508 h 421291"/>
              <a:gd name="connsiteX21" fmla="*/ 46563 w 313282"/>
              <a:gd name="connsiteY21" fmla="*/ 183418 h 421291"/>
              <a:gd name="connsiteX22" fmla="*/ 90740 w 313282"/>
              <a:gd name="connsiteY22" fmla="*/ 144451 h 421291"/>
              <a:gd name="connsiteX23" fmla="*/ 159157 w 313282"/>
              <a:gd name="connsiteY23" fmla="*/ 5272 h 421291"/>
              <a:gd name="connsiteX24" fmla="*/ 171885 w 313282"/>
              <a:gd name="connsiteY24" fmla="*/ 0 h 421291"/>
              <a:gd name="connsiteX25" fmla="*/ 189885 w 313282"/>
              <a:gd name="connsiteY25" fmla="*/ 18000 h 421291"/>
              <a:gd name="connsiteX26" fmla="*/ 189885 w 313282"/>
              <a:gd name="connsiteY26" fmla="*/ 298375 h 421291"/>
              <a:gd name="connsiteX27" fmla="*/ 191274 w 313282"/>
              <a:gd name="connsiteY27" fmla="*/ 300185 h 421291"/>
              <a:gd name="connsiteX28" fmla="*/ 189476 w 313282"/>
              <a:gd name="connsiteY28" fmla="*/ 313844 h 421291"/>
              <a:gd name="connsiteX29" fmla="*/ 185313 w 313282"/>
              <a:gd name="connsiteY29" fmla="*/ 317038 h 421291"/>
              <a:gd name="connsiteX30" fmla="*/ 184613 w 313282"/>
              <a:gd name="connsiteY30" fmla="*/ 318728 h 421291"/>
              <a:gd name="connsiteX31" fmla="*/ 181348 w 313282"/>
              <a:gd name="connsiteY31" fmla="*/ 320080 h 421291"/>
              <a:gd name="connsiteX32" fmla="*/ 178546 w 313282"/>
              <a:gd name="connsiteY32" fmla="*/ 322230 h 421291"/>
              <a:gd name="connsiteX33" fmla="*/ 176733 w 313282"/>
              <a:gd name="connsiteY33" fmla="*/ 321992 h 421291"/>
              <a:gd name="connsiteX34" fmla="*/ 171885 w 313282"/>
              <a:gd name="connsiteY34" fmla="*/ 324000 h 421291"/>
              <a:gd name="connsiteX35" fmla="*/ 159157 w 313282"/>
              <a:gd name="connsiteY35" fmla="*/ 318728 h 421291"/>
              <a:gd name="connsiteX36" fmla="*/ 158284 w 313282"/>
              <a:gd name="connsiteY36" fmla="*/ 316620 h 421291"/>
              <a:gd name="connsiteX37" fmla="*/ 9002 w 313282"/>
              <a:gd name="connsiteY37" fmla="*/ 230432 h 421291"/>
              <a:gd name="connsiteX38" fmla="*/ 2414 w 313282"/>
              <a:gd name="connsiteY38" fmla="*/ 205844 h 421291"/>
              <a:gd name="connsiteX39" fmla="*/ 27003 w 313282"/>
              <a:gd name="connsiteY39" fmla="*/ 199255 h 421291"/>
              <a:gd name="connsiteX40" fmla="*/ 153885 w 313282"/>
              <a:gd name="connsiteY40" fmla="*/ 272511 h 421291"/>
              <a:gd name="connsiteX41" fmla="*/ 153885 w 313282"/>
              <a:gd name="connsiteY41" fmla="*/ 18000 h 421291"/>
              <a:gd name="connsiteX42" fmla="*/ 159157 w 313282"/>
              <a:gd name="connsiteY42" fmla="*/ 5272 h 421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313282" h="421291">
                <a:moveTo>
                  <a:pt x="206259" y="131071"/>
                </a:moveTo>
                <a:lnTo>
                  <a:pt x="254417" y="154571"/>
                </a:lnTo>
                <a:cubicBezTo>
                  <a:pt x="269791" y="166188"/>
                  <a:pt x="283142" y="181011"/>
                  <a:pt x="293383" y="198749"/>
                </a:cubicBezTo>
                <a:cubicBezTo>
                  <a:pt x="334348" y="269702"/>
                  <a:pt x="310038" y="360428"/>
                  <a:pt x="239085" y="401392"/>
                </a:cubicBezTo>
                <a:cubicBezTo>
                  <a:pt x="168133" y="442357"/>
                  <a:pt x="77407" y="418047"/>
                  <a:pt x="36442" y="347094"/>
                </a:cubicBezTo>
                <a:cubicBezTo>
                  <a:pt x="26201" y="329356"/>
                  <a:pt x="20040" y="310382"/>
                  <a:pt x="17667" y="291258"/>
                </a:cubicBezTo>
                <a:lnTo>
                  <a:pt x="19893" y="259334"/>
                </a:lnTo>
                <a:lnTo>
                  <a:pt x="40634" y="271309"/>
                </a:lnTo>
                <a:lnTo>
                  <a:pt x="39433" y="288548"/>
                </a:lnTo>
                <a:cubicBezTo>
                  <a:pt x="41455" y="304845"/>
                  <a:pt x="46705" y="321015"/>
                  <a:pt x="55432" y="336130"/>
                </a:cubicBezTo>
                <a:cubicBezTo>
                  <a:pt x="90341" y="396594"/>
                  <a:pt x="167656" y="417311"/>
                  <a:pt x="228120" y="382402"/>
                </a:cubicBezTo>
                <a:cubicBezTo>
                  <a:pt x="288584" y="347493"/>
                  <a:pt x="309300" y="270178"/>
                  <a:pt x="274391" y="209714"/>
                </a:cubicBezTo>
                <a:cubicBezTo>
                  <a:pt x="265664" y="194599"/>
                  <a:pt x="254287" y="181966"/>
                  <a:pt x="241185" y="172067"/>
                </a:cubicBezTo>
                <a:lnTo>
                  <a:pt x="206259" y="155023"/>
                </a:lnTo>
                <a:close/>
                <a:moveTo>
                  <a:pt x="90740" y="144451"/>
                </a:moveTo>
                <a:lnTo>
                  <a:pt x="133939" y="129924"/>
                </a:lnTo>
                <a:lnTo>
                  <a:pt x="133940" y="152603"/>
                </a:lnTo>
                <a:lnTo>
                  <a:pt x="101704" y="163443"/>
                </a:lnTo>
                <a:cubicBezTo>
                  <a:pt x="86588" y="172170"/>
                  <a:pt x="73957" y="183548"/>
                  <a:pt x="64056" y="196649"/>
                </a:cubicBezTo>
                <a:lnTo>
                  <a:pt x="62277" y="200297"/>
                </a:lnTo>
                <a:lnTo>
                  <a:pt x="43591" y="189508"/>
                </a:lnTo>
                <a:lnTo>
                  <a:pt x="46563" y="183418"/>
                </a:lnTo>
                <a:cubicBezTo>
                  <a:pt x="58179" y="168044"/>
                  <a:pt x="73002" y="154692"/>
                  <a:pt x="90740" y="144451"/>
                </a:cubicBezTo>
                <a:close/>
                <a:moveTo>
                  <a:pt x="159157" y="5272"/>
                </a:moveTo>
                <a:cubicBezTo>
                  <a:pt x="162415" y="2015"/>
                  <a:pt x="166915" y="0"/>
                  <a:pt x="171885" y="0"/>
                </a:cubicBezTo>
                <a:cubicBezTo>
                  <a:pt x="181826" y="0"/>
                  <a:pt x="189885" y="8059"/>
                  <a:pt x="189885" y="18000"/>
                </a:cubicBezTo>
                <a:lnTo>
                  <a:pt x="189885" y="298375"/>
                </a:lnTo>
                <a:lnTo>
                  <a:pt x="191274" y="300185"/>
                </a:lnTo>
                <a:cubicBezTo>
                  <a:pt x="192466" y="304635"/>
                  <a:pt x="191961" y="309539"/>
                  <a:pt x="189476" y="313844"/>
                </a:cubicBezTo>
                <a:lnTo>
                  <a:pt x="185313" y="317038"/>
                </a:lnTo>
                <a:lnTo>
                  <a:pt x="184613" y="318728"/>
                </a:lnTo>
                <a:lnTo>
                  <a:pt x="181348" y="320080"/>
                </a:lnTo>
                <a:lnTo>
                  <a:pt x="178546" y="322230"/>
                </a:lnTo>
                <a:lnTo>
                  <a:pt x="176733" y="321992"/>
                </a:lnTo>
                <a:lnTo>
                  <a:pt x="171885" y="324000"/>
                </a:lnTo>
                <a:cubicBezTo>
                  <a:pt x="166915" y="324000"/>
                  <a:pt x="162415" y="321985"/>
                  <a:pt x="159157" y="318728"/>
                </a:cubicBezTo>
                <a:lnTo>
                  <a:pt x="158284" y="316620"/>
                </a:lnTo>
                <a:lnTo>
                  <a:pt x="9002" y="230432"/>
                </a:lnTo>
                <a:cubicBezTo>
                  <a:pt x="393" y="225462"/>
                  <a:pt x="-2556" y="214453"/>
                  <a:pt x="2414" y="205844"/>
                </a:cubicBezTo>
                <a:cubicBezTo>
                  <a:pt x="7384" y="197235"/>
                  <a:pt x="18393" y="194285"/>
                  <a:pt x="27003" y="199255"/>
                </a:cubicBezTo>
                <a:lnTo>
                  <a:pt x="153885" y="272511"/>
                </a:lnTo>
                <a:lnTo>
                  <a:pt x="153885" y="18000"/>
                </a:lnTo>
                <a:cubicBezTo>
                  <a:pt x="153885" y="13029"/>
                  <a:pt x="155900" y="8530"/>
                  <a:pt x="159157" y="5272"/>
                </a:cubicBezTo>
                <a:close/>
              </a:path>
            </a:pathLst>
          </a:custGeom>
          <a:solidFill>
            <a:srgbClr val="43C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7" name="직사각형 46"/>
          <p:cNvSpPr/>
          <p:nvPr/>
        </p:nvSpPr>
        <p:spPr>
          <a:xfrm>
            <a:off x="1405918" y="2040429"/>
            <a:ext cx="4193850" cy="956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dirty="0">
                <a:solidFill>
                  <a:srgbClr val="000000"/>
                </a:solidFill>
                <a:effectLst/>
                <a:latin typeface="+mn-ea"/>
              </a:rPr>
              <a:t>ANIME</a:t>
            </a:r>
            <a:r>
              <a:rPr lang="ko-KR" altLang="en-US" sz="2000" dirty="0">
                <a:solidFill>
                  <a:srgbClr val="000000"/>
                </a:solidFill>
                <a:effectLst/>
                <a:latin typeface="+mn-ea"/>
              </a:rPr>
              <a:t>라고 불리며 일본의 문화 </a:t>
            </a:r>
            <a:r>
              <a:rPr lang="en-US" altLang="ko-KR" sz="2000" dirty="0">
                <a:solidFill>
                  <a:srgbClr val="000000"/>
                </a:solidFill>
                <a:effectLst/>
                <a:latin typeface="+mn-ea"/>
              </a:rPr>
              <a:t>No.1</a:t>
            </a:r>
            <a:r>
              <a:rPr lang="ko-KR" altLang="en-US" sz="2000" dirty="0">
                <a:solidFill>
                  <a:srgbClr val="000000"/>
                </a:solidFill>
                <a:effectLst/>
                <a:latin typeface="+mn-ea"/>
              </a:rPr>
              <a:t>로 선정</a:t>
            </a:r>
          </a:p>
        </p:txBody>
      </p:sp>
      <p:sp>
        <p:nvSpPr>
          <p:cNvPr id="48" name="자유형 47"/>
          <p:cNvSpPr/>
          <p:nvPr/>
        </p:nvSpPr>
        <p:spPr>
          <a:xfrm rot="1800000">
            <a:off x="985015" y="1829784"/>
            <a:ext cx="313282" cy="421291"/>
          </a:xfrm>
          <a:custGeom>
            <a:avLst/>
            <a:gdLst>
              <a:gd name="connsiteX0" fmla="*/ 206259 w 313282"/>
              <a:gd name="connsiteY0" fmla="*/ 131071 h 421291"/>
              <a:gd name="connsiteX1" fmla="*/ 254417 w 313282"/>
              <a:gd name="connsiteY1" fmla="*/ 154571 h 421291"/>
              <a:gd name="connsiteX2" fmla="*/ 293383 w 313282"/>
              <a:gd name="connsiteY2" fmla="*/ 198749 h 421291"/>
              <a:gd name="connsiteX3" fmla="*/ 239085 w 313282"/>
              <a:gd name="connsiteY3" fmla="*/ 401392 h 421291"/>
              <a:gd name="connsiteX4" fmla="*/ 36442 w 313282"/>
              <a:gd name="connsiteY4" fmla="*/ 347094 h 421291"/>
              <a:gd name="connsiteX5" fmla="*/ 17667 w 313282"/>
              <a:gd name="connsiteY5" fmla="*/ 291258 h 421291"/>
              <a:gd name="connsiteX6" fmla="*/ 19893 w 313282"/>
              <a:gd name="connsiteY6" fmla="*/ 259334 h 421291"/>
              <a:gd name="connsiteX7" fmla="*/ 40634 w 313282"/>
              <a:gd name="connsiteY7" fmla="*/ 271309 h 421291"/>
              <a:gd name="connsiteX8" fmla="*/ 39433 w 313282"/>
              <a:gd name="connsiteY8" fmla="*/ 288548 h 421291"/>
              <a:gd name="connsiteX9" fmla="*/ 55432 w 313282"/>
              <a:gd name="connsiteY9" fmla="*/ 336130 h 421291"/>
              <a:gd name="connsiteX10" fmla="*/ 228120 w 313282"/>
              <a:gd name="connsiteY10" fmla="*/ 382402 h 421291"/>
              <a:gd name="connsiteX11" fmla="*/ 274391 w 313282"/>
              <a:gd name="connsiteY11" fmla="*/ 209714 h 421291"/>
              <a:gd name="connsiteX12" fmla="*/ 241185 w 313282"/>
              <a:gd name="connsiteY12" fmla="*/ 172067 h 421291"/>
              <a:gd name="connsiteX13" fmla="*/ 206259 w 313282"/>
              <a:gd name="connsiteY13" fmla="*/ 155023 h 421291"/>
              <a:gd name="connsiteX14" fmla="*/ 90740 w 313282"/>
              <a:gd name="connsiteY14" fmla="*/ 144451 h 421291"/>
              <a:gd name="connsiteX15" fmla="*/ 133939 w 313282"/>
              <a:gd name="connsiteY15" fmla="*/ 129924 h 421291"/>
              <a:gd name="connsiteX16" fmla="*/ 133940 w 313282"/>
              <a:gd name="connsiteY16" fmla="*/ 152603 h 421291"/>
              <a:gd name="connsiteX17" fmla="*/ 101704 w 313282"/>
              <a:gd name="connsiteY17" fmla="*/ 163443 h 421291"/>
              <a:gd name="connsiteX18" fmla="*/ 64056 w 313282"/>
              <a:gd name="connsiteY18" fmla="*/ 196649 h 421291"/>
              <a:gd name="connsiteX19" fmla="*/ 62277 w 313282"/>
              <a:gd name="connsiteY19" fmla="*/ 200297 h 421291"/>
              <a:gd name="connsiteX20" fmla="*/ 43591 w 313282"/>
              <a:gd name="connsiteY20" fmla="*/ 189508 h 421291"/>
              <a:gd name="connsiteX21" fmla="*/ 46563 w 313282"/>
              <a:gd name="connsiteY21" fmla="*/ 183418 h 421291"/>
              <a:gd name="connsiteX22" fmla="*/ 90740 w 313282"/>
              <a:gd name="connsiteY22" fmla="*/ 144451 h 421291"/>
              <a:gd name="connsiteX23" fmla="*/ 159157 w 313282"/>
              <a:gd name="connsiteY23" fmla="*/ 5272 h 421291"/>
              <a:gd name="connsiteX24" fmla="*/ 171885 w 313282"/>
              <a:gd name="connsiteY24" fmla="*/ 0 h 421291"/>
              <a:gd name="connsiteX25" fmla="*/ 189885 w 313282"/>
              <a:gd name="connsiteY25" fmla="*/ 18000 h 421291"/>
              <a:gd name="connsiteX26" fmla="*/ 189885 w 313282"/>
              <a:gd name="connsiteY26" fmla="*/ 298375 h 421291"/>
              <a:gd name="connsiteX27" fmla="*/ 191274 w 313282"/>
              <a:gd name="connsiteY27" fmla="*/ 300185 h 421291"/>
              <a:gd name="connsiteX28" fmla="*/ 189476 w 313282"/>
              <a:gd name="connsiteY28" fmla="*/ 313844 h 421291"/>
              <a:gd name="connsiteX29" fmla="*/ 185313 w 313282"/>
              <a:gd name="connsiteY29" fmla="*/ 317038 h 421291"/>
              <a:gd name="connsiteX30" fmla="*/ 184613 w 313282"/>
              <a:gd name="connsiteY30" fmla="*/ 318728 h 421291"/>
              <a:gd name="connsiteX31" fmla="*/ 181348 w 313282"/>
              <a:gd name="connsiteY31" fmla="*/ 320080 h 421291"/>
              <a:gd name="connsiteX32" fmla="*/ 178546 w 313282"/>
              <a:gd name="connsiteY32" fmla="*/ 322230 h 421291"/>
              <a:gd name="connsiteX33" fmla="*/ 176733 w 313282"/>
              <a:gd name="connsiteY33" fmla="*/ 321992 h 421291"/>
              <a:gd name="connsiteX34" fmla="*/ 171885 w 313282"/>
              <a:gd name="connsiteY34" fmla="*/ 324000 h 421291"/>
              <a:gd name="connsiteX35" fmla="*/ 159157 w 313282"/>
              <a:gd name="connsiteY35" fmla="*/ 318728 h 421291"/>
              <a:gd name="connsiteX36" fmla="*/ 158284 w 313282"/>
              <a:gd name="connsiteY36" fmla="*/ 316620 h 421291"/>
              <a:gd name="connsiteX37" fmla="*/ 9002 w 313282"/>
              <a:gd name="connsiteY37" fmla="*/ 230432 h 421291"/>
              <a:gd name="connsiteX38" fmla="*/ 2414 w 313282"/>
              <a:gd name="connsiteY38" fmla="*/ 205844 h 421291"/>
              <a:gd name="connsiteX39" fmla="*/ 27003 w 313282"/>
              <a:gd name="connsiteY39" fmla="*/ 199255 h 421291"/>
              <a:gd name="connsiteX40" fmla="*/ 153885 w 313282"/>
              <a:gd name="connsiteY40" fmla="*/ 272511 h 421291"/>
              <a:gd name="connsiteX41" fmla="*/ 153885 w 313282"/>
              <a:gd name="connsiteY41" fmla="*/ 18000 h 421291"/>
              <a:gd name="connsiteX42" fmla="*/ 159157 w 313282"/>
              <a:gd name="connsiteY42" fmla="*/ 5272 h 421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313282" h="421291">
                <a:moveTo>
                  <a:pt x="206259" y="131071"/>
                </a:moveTo>
                <a:lnTo>
                  <a:pt x="254417" y="154571"/>
                </a:lnTo>
                <a:cubicBezTo>
                  <a:pt x="269791" y="166188"/>
                  <a:pt x="283142" y="181011"/>
                  <a:pt x="293383" y="198749"/>
                </a:cubicBezTo>
                <a:cubicBezTo>
                  <a:pt x="334348" y="269702"/>
                  <a:pt x="310038" y="360428"/>
                  <a:pt x="239085" y="401392"/>
                </a:cubicBezTo>
                <a:cubicBezTo>
                  <a:pt x="168133" y="442357"/>
                  <a:pt x="77407" y="418047"/>
                  <a:pt x="36442" y="347094"/>
                </a:cubicBezTo>
                <a:cubicBezTo>
                  <a:pt x="26201" y="329356"/>
                  <a:pt x="20040" y="310382"/>
                  <a:pt x="17667" y="291258"/>
                </a:cubicBezTo>
                <a:lnTo>
                  <a:pt x="19893" y="259334"/>
                </a:lnTo>
                <a:lnTo>
                  <a:pt x="40634" y="271309"/>
                </a:lnTo>
                <a:lnTo>
                  <a:pt x="39433" y="288548"/>
                </a:lnTo>
                <a:cubicBezTo>
                  <a:pt x="41455" y="304845"/>
                  <a:pt x="46705" y="321015"/>
                  <a:pt x="55432" y="336130"/>
                </a:cubicBezTo>
                <a:cubicBezTo>
                  <a:pt x="90341" y="396594"/>
                  <a:pt x="167656" y="417311"/>
                  <a:pt x="228120" y="382402"/>
                </a:cubicBezTo>
                <a:cubicBezTo>
                  <a:pt x="288584" y="347493"/>
                  <a:pt x="309300" y="270178"/>
                  <a:pt x="274391" y="209714"/>
                </a:cubicBezTo>
                <a:cubicBezTo>
                  <a:pt x="265664" y="194599"/>
                  <a:pt x="254287" y="181966"/>
                  <a:pt x="241185" y="172067"/>
                </a:cubicBezTo>
                <a:lnTo>
                  <a:pt x="206259" y="155023"/>
                </a:lnTo>
                <a:close/>
                <a:moveTo>
                  <a:pt x="90740" y="144451"/>
                </a:moveTo>
                <a:lnTo>
                  <a:pt x="133939" y="129924"/>
                </a:lnTo>
                <a:lnTo>
                  <a:pt x="133940" y="152603"/>
                </a:lnTo>
                <a:lnTo>
                  <a:pt x="101704" y="163443"/>
                </a:lnTo>
                <a:cubicBezTo>
                  <a:pt x="86588" y="172170"/>
                  <a:pt x="73957" y="183548"/>
                  <a:pt x="64056" y="196649"/>
                </a:cubicBezTo>
                <a:lnTo>
                  <a:pt x="62277" y="200297"/>
                </a:lnTo>
                <a:lnTo>
                  <a:pt x="43591" y="189508"/>
                </a:lnTo>
                <a:lnTo>
                  <a:pt x="46563" y="183418"/>
                </a:lnTo>
                <a:cubicBezTo>
                  <a:pt x="58179" y="168044"/>
                  <a:pt x="73002" y="154692"/>
                  <a:pt x="90740" y="144451"/>
                </a:cubicBezTo>
                <a:close/>
                <a:moveTo>
                  <a:pt x="159157" y="5272"/>
                </a:moveTo>
                <a:cubicBezTo>
                  <a:pt x="162415" y="2015"/>
                  <a:pt x="166915" y="0"/>
                  <a:pt x="171885" y="0"/>
                </a:cubicBezTo>
                <a:cubicBezTo>
                  <a:pt x="181826" y="0"/>
                  <a:pt x="189885" y="8059"/>
                  <a:pt x="189885" y="18000"/>
                </a:cubicBezTo>
                <a:lnTo>
                  <a:pt x="189885" y="298375"/>
                </a:lnTo>
                <a:lnTo>
                  <a:pt x="191274" y="300185"/>
                </a:lnTo>
                <a:cubicBezTo>
                  <a:pt x="192466" y="304635"/>
                  <a:pt x="191961" y="309539"/>
                  <a:pt x="189476" y="313844"/>
                </a:cubicBezTo>
                <a:lnTo>
                  <a:pt x="185313" y="317038"/>
                </a:lnTo>
                <a:lnTo>
                  <a:pt x="184613" y="318728"/>
                </a:lnTo>
                <a:lnTo>
                  <a:pt x="181348" y="320080"/>
                </a:lnTo>
                <a:lnTo>
                  <a:pt x="178546" y="322230"/>
                </a:lnTo>
                <a:lnTo>
                  <a:pt x="176733" y="321992"/>
                </a:lnTo>
                <a:lnTo>
                  <a:pt x="171885" y="324000"/>
                </a:lnTo>
                <a:cubicBezTo>
                  <a:pt x="166915" y="324000"/>
                  <a:pt x="162415" y="321985"/>
                  <a:pt x="159157" y="318728"/>
                </a:cubicBezTo>
                <a:lnTo>
                  <a:pt x="158284" y="316620"/>
                </a:lnTo>
                <a:lnTo>
                  <a:pt x="9002" y="230432"/>
                </a:lnTo>
                <a:cubicBezTo>
                  <a:pt x="393" y="225462"/>
                  <a:pt x="-2556" y="214453"/>
                  <a:pt x="2414" y="205844"/>
                </a:cubicBezTo>
                <a:cubicBezTo>
                  <a:pt x="7384" y="197235"/>
                  <a:pt x="18393" y="194285"/>
                  <a:pt x="27003" y="199255"/>
                </a:cubicBezTo>
                <a:lnTo>
                  <a:pt x="153885" y="272511"/>
                </a:lnTo>
                <a:lnTo>
                  <a:pt x="153885" y="18000"/>
                </a:lnTo>
                <a:cubicBezTo>
                  <a:pt x="153885" y="13029"/>
                  <a:pt x="155900" y="8530"/>
                  <a:pt x="159157" y="5272"/>
                </a:cubicBezTo>
                <a:close/>
              </a:path>
            </a:pathLst>
          </a:custGeom>
          <a:solidFill>
            <a:srgbClr val="43C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" name="자유형 43">
            <a:extLst>
              <a:ext uri="{FF2B5EF4-FFF2-40B4-BE49-F238E27FC236}">
                <a16:creationId xmlns:a16="http://schemas.microsoft.com/office/drawing/2014/main" id="{72EEE522-705B-4D79-B86E-9FDFBDD973AD}"/>
              </a:ext>
            </a:extLst>
          </p:cNvPr>
          <p:cNvSpPr/>
          <p:nvPr/>
        </p:nvSpPr>
        <p:spPr>
          <a:xfrm rot="1800000">
            <a:off x="1008299" y="4650166"/>
            <a:ext cx="313282" cy="421291"/>
          </a:xfrm>
          <a:custGeom>
            <a:avLst/>
            <a:gdLst>
              <a:gd name="connsiteX0" fmla="*/ 206259 w 313282"/>
              <a:gd name="connsiteY0" fmla="*/ 131071 h 421291"/>
              <a:gd name="connsiteX1" fmla="*/ 254417 w 313282"/>
              <a:gd name="connsiteY1" fmla="*/ 154571 h 421291"/>
              <a:gd name="connsiteX2" fmla="*/ 293383 w 313282"/>
              <a:gd name="connsiteY2" fmla="*/ 198749 h 421291"/>
              <a:gd name="connsiteX3" fmla="*/ 239085 w 313282"/>
              <a:gd name="connsiteY3" fmla="*/ 401392 h 421291"/>
              <a:gd name="connsiteX4" fmla="*/ 36442 w 313282"/>
              <a:gd name="connsiteY4" fmla="*/ 347094 h 421291"/>
              <a:gd name="connsiteX5" fmla="*/ 17667 w 313282"/>
              <a:gd name="connsiteY5" fmla="*/ 291258 h 421291"/>
              <a:gd name="connsiteX6" fmla="*/ 19893 w 313282"/>
              <a:gd name="connsiteY6" fmla="*/ 259334 h 421291"/>
              <a:gd name="connsiteX7" fmla="*/ 40634 w 313282"/>
              <a:gd name="connsiteY7" fmla="*/ 271309 h 421291"/>
              <a:gd name="connsiteX8" fmla="*/ 39433 w 313282"/>
              <a:gd name="connsiteY8" fmla="*/ 288548 h 421291"/>
              <a:gd name="connsiteX9" fmla="*/ 55432 w 313282"/>
              <a:gd name="connsiteY9" fmla="*/ 336130 h 421291"/>
              <a:gd name="connsiteX10" fmla="*/ 228120 w 313282"/>
              <a:gd name="connsiteY10" fmla="*/ 382402 h 421291"/>
              <a:gd name="connsiteX11" fmla="*/ 274391 w 313282"/>
              <a:gd name="connsiteY11" fmla="*/ 209714 h 421291"/>
              <a:gd name="connsiteX12" fmla="*/ 241185 w 313282"/>
              <a:gd name="connsiteY12" fmla="*/ 172067 h 421291"/>
              <a:gd name="connsiteX13" fmla="*/ 206259 w 313282"/>
              <a:gd name="connsiteY13" fmla="*/ 155023 h 421291"/>
              <a:gd name="connsiteX14" fmla="*/ 90740 w 313282"/>
              <a:gd name="connsiteY14" fmla="*/ 144451 h 421291"/>
              <a:gd name="connsiteX15" fmla="*/ 133939 w 313282"/>
              <a:gd name="connsiteY15" fmla="*/ 129924 h 421291"/>
              <a:gd name="connsiteX16" fmla="*/ 133940 w 313282"/>
              <a:gd name="connsiteY16" fmla="*/ 152603 h 421291"/>
              <a:gd name="connsiteX17" fmla="*/ 101704 w 313282"/>
              <a:gd name="connsiteY17" fmla="*/ 163443 h 421291"/>
              <a:gd name="connsiteX18" fmla="*/ 64056 w 313282"/>
              <a:gd name="connsiteY18" fmla="*/ 196649 h 421291"/>
              <a:gd name="connsiteX19" fmla="*/ 62277 w 313282"/>
              <a:gd name="connsiteY19" fmla="*/ 200297 h 421291"/>
              <a:gd name="connsiteX20" fmla="*/ 43591 w 313282"/>
              <a:gd name="connsiteY20" fmla="*/ 189508 h 421291"/>
              <a:gd name="connsiteX21" fmla="*/ 46563 w 313282"/>
              <a:gd name="connsiteY21" fmla="*/ 183418 h 421291"/>
              <a:gd name="connsiteX22" fmla="*/ 90740 w 313282"/>
              <a:gd name="connsiteY22" fmla="*/ 144451 h 421291"/>
              <a:gd name="connsiteX23" fmla="*/ 159157 w 313282"/>
              <a:gd name="connsiteY23" fmla="*/ 5272 h 421291"/>
              <a:gd name="connsiteX24" fmla="*/ 171885 w 313282"/>
              <a:gd name="connsiteY24" fmla="*/ 0 h 421291"/>
              <a:gd name="connsiteX25" fmla="*/ 189885 w 313282"/>
              <a:gd name="connsiteY25" fmla="*/ 18000 h 421291"/>
              <a:gd name="connsiteX26" fmla="*/ 189885 w 313282"/>
              <a:gd name="connsiteY26" fmla="*/ 298375 h 421291"/>
              <a:gd name="connsiteX27" fmla="*/ 191274 w 313282"/>
              <a:gd name="connsiteY27" fmla="*/ 300185 h 421291"/>
              <a:gd name="connsiteX28" fmla="*/ 189476 w 313282"/>
              <a:gd name="connsiteY28" fmla="*/ 313844 h 421291"/>
              <a:gd name="connsiteX29" fmla="*/ 185313 w 313282"/>
              <a:gd name="connsiteY29" fmla="*/ 317038 h 421291"/>
              <a:gd name="connsiteX30" fmla="*/ 184613 w 313282"/>
              <a:gd name="connsiteY30" fmla="*/ 318728 h 421291"/>
              <a:gd name="connsiteX31" fmla="*/ 181348 w 313282"/>
              <a:gd name="connsiteY31" fmla="*/ 320080 h 421291"/>
              <a:gd name="connsiteX32" fmla="*/ 178546 w 313282"/>
              <a:gd name="connsiteY32" fmla="*/ 322230 h 421291"/>
              <a:gd name="connsiteX33" fmla="*/ 176733 w 313282"/>
              <a:gd name="connsiteY33" fmla="*/ 321992 h 421291"/>
              <a:gd name="connsiteX34" fmla="*/ 171885 w 313282"/>
              <a:gd name="connsiteY34" fmla="*/ 324000 h 421291"/>
              <a:gd name="connsiteX35" fmla="*/ 159157 w 313282"/>
              <a:gd name="connsiteY35" fmla="*/ 318728 h 421291"/>
              <a:gd name="connsiteX36" fmla="*/ 158284 w 313282"/>
              <a:gd name="connsiteY36" fmla="*/ 316620 h 421291"/>
              <a:gd name="connsiteX37" fmla="*/ 9002 w 313282"/>
              <a:gd name="connsiteY37" fmla="*/ 230432 h 421291"/>
              <a:gd name="connsiteX38" fmla="*/ 2414 w 313282"/>
              <a:gd name="connsiteY38" fmla="*/ 205844 h 421291"/>
              <a:gd name="connsiteX39" fmla="*/ 27003 w 313282"/>
              <a:gd name="connsiteY39" fmla="*/ 199255 h 421291"/>
              <a:gd name="connsiteX40" fmla="*/ 153885 w 313282"/>
              <a:gd name="connsiteY40" fmla="*/ 272511 h 421291"/>
              <a:gd name="connsiteX41" fmla="*/ 153885 w 313282"/>
              <a:gd name="connsiteY41" fmla="*/ 18000 h 421291"/>
              <a:gd name="connsiteX42" fmla="*/ 159157 w 313282"/>
              <a:gd name="connsiteY42" fmla="*/ 5272 h 421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313282" h="421291">
                <a:moveTo>
                  <a:pt x="206259" y="131071"/>
                </a:moveTo>
                <a:lnTo>
                  <a:pt x="254417" y="154571"/>
                </a:lnTo>
                <a:cubicBezTo>
                  <a:pt x="269791" y="166188"/>
                  <a:pt x="283142" y="181011"/>
                  <a:pt x="293383" y="198749"/>
                </a:cubicBezTo>
                <a:cubicBezTo>
                  <a:pt x="334348" y="269702"/>
                  <a:pt x="310038" y="360428"/>
                  <a:pt x="239085" y="401392"/>
                </a:cubicBezTo>
                <a:cubicBezTo>
                  <a:pt x="168133" y="442357"/>
                  <a:pt x="77407" y="418047"/>
                  <a:pt x="36442" y="347094"/>
                </a:cubicBezTo>
                <a:cubicBezTo>
                  <a:pt x="26201" y="329356"/>
                  <a:pt x="20040" y="310382"/>
                  <a:pt x="17667" y="291258"/>
                </a:cubicBezTo>
                <a:lnTo>
                  <a:pt x="19893" y="259334"/>
                </a:lnTo>
                <a:lnTo>
                  <a:pt x="40634" y="271309"/>
                </a:lnTo>
                <a:lnTo>
                  <a:pt x="39433" y="288548"/>
                </a:lnTo>
                <a:cubicBezTo>
                  <a:pt x="41455" y="304845"/>
                  <a:pt x="46705" y="321015"/>
                  <a:pt x="55432" y="336130"/>
                </a:cubicBezTo>
                <a:cubicBezTo>
                  <a:pt x="90341" y="396594"/>
                  <a:pt x="167656" y="417311"/>
                  <a:pt x="228120" y="382402"/>
                </a:cubicBezTo>
                <a:cubicBezTo>
                  <a:pt x="288584" y="347493"/>
                  <a:pt x="309300" y="270178"/>
                  <a:pt x="274391" y="209714"/>
                </a:cubicBezTo>
                <a:cubicBezTo>
                  <a:pt x="265664" y="194599"/>
                  <a:pt x="254287" y="181966"/>
                  <a:pt x="241185" y="172067"/>
                </a:cubicBezTo>
                <a:lnTo>
                  <a:pt x="206259" y="155023"/>
                </a:lnTo>
                <a:close/>
                <a:moveTo>
                  <a:pt x="90740" y="144451"/>
                </a:moveTo>
                <a:lnTo>
                  <a:pt x="133939" y="129924"/>
                </a:lnTo>
                <a:lnTo>
                  <a:pt x="133940" y="152603"/>
                </a:lnTo>
                <a:lnTo>
                  <a:pt x="101704" y="163443"/>
                </a:lnTo>
                <a:cubicBezTo>
                  <a:pt x="86588" y="172170"/>
                  <a:pt x="73957" y="183548"/>
                  <a:pt x="64056" y="196649"/>
                </a:cubicBezTo>
                <a:lnTo>
                  <a:pt x="62277" y="200297"/>
                </a:lnTo>
                <a:lnTo>
                  <a:pt x="43591" y="189508"/>
                </a:lnTo>
                <a:lnTo>
                  <a:pt x="46563" y="183418"/>
                </a:lnTo>
                <a:cubicBezTo>
                  <a:pt x="58179" y="168044"/>
                  <a:pt x="73002" y="154692"/>
                  <a:pt x="90740" y="144451"/>
                </a:cubicBezTo>
                <a:close/>
                <a:moveTo>
                  <a:pt x="159157" y="5272"/>
                </a:moveTo>
                <a:cubicBezTo>
                  <a:pt x="162415" y="2015"/>
                  <a:pt x="166915" y="0"/>
                  <a:pt x="171885" y="0"/>
                </a:cubicBezTo>
                <a:cubicBezTo>
                  <a:pt x="181826" y="0"/>
                  <a:pt x="189885" y="8059"/>
                  <a:pt x="189885" y="18000"/>
                </a:cubicBezTo>
                <a:lnTo>
                  <a:pt x="189885" y="298375"/>
                </a:lnTo>
                <a:lnTo>
                  <a:pt x="191274" y="300185"/>
                </a:lnTo>
                <a:cubicBezTo>
                  <a:pt x="192466" y="304635"/>
                  <a:pt x="191961" y="309539"/>
                  <a:pt x="189476" y="313844"/>
                </a:cubicBezTo>
                <a:lnTo>
                  <a:pt x="185313" y="317038"/>
                </a:lnTo>
                <a:lnTo>
                  <a:pt x="184613" y="318728"/>
                </a:lnTo>
                <a:lnTo>
                  <a:pt x="181348" y="320080"/>
                </a:lnTo>
                <a:lnTo>
                  <a:pt x="178546" y="322230"/>
                </a:lnTo>
                <a:lnTo>
                  <a:pt x="176733" y="321992"/>
                </a:lnTo>
                <a:lnTo>
                  <a:pt x="171885" y="324000"/>
                </a:lnTo>
                <a:cubicBezTo>
                  <a:pt x="166915" y="324000"/>
                  <a:pt x="162415" y="321985"/>
                  <a:pt x="159157" y="318728"/>
                </a:cubicBezTo>
                <a:lnTo>
                  <a:pt x="158284" y="316620"/>
                </a:lnTo>
                <a:lnTo>
                  <a:pt x="9002" y="230432"/>
                </a:lnTo>
                <a:cubicBezTo>
                  <a:pt x="393" y="225462"/>
                  <a:pt x="-2556" y="214453"/>
                  <a:pt x="2414" y="205844"/>
                </a:cubicBezTo>
                <a:cubicBezTo>
                  <a:pt x="7384" y="197235"/>
                  <a:pt x="18393" y="194285"/>
                  <a:pt x="27003" y="199255"/>
                </a:cubicBezTo>
                <a:lnTo>
                  <a:pt x="153885" y="272511"/>
                </a:lnTo>
                <a:lnTo>
                  <a:pt x="153885" y="18000"/>
                </a:lnTo>
                <a:cubicBezTo>
                  <a:pt x="153885" y="13029"/>
                  <a:pt x="155900" y="8530"/>
                  <a:pt x="159157" y="5272"/>
                </a:cubicBezTo>
                <a:close/>
              </a:path>
            </a:pathLst>
          </a:custGeom>
          <a:solidFill>
            <a:srgbClr val="43C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F6F26D2C-A0D1-487E-BFF1-9BB5AB95FCC6}"/>
              </a:ext>
            </a:extLst>
          </p:cNvPr>
          <p:cNvSpPr/>
          <p:nvPr/>
        </p:nvSpPr>
        <p:spPr>
          <a:xfrm>
            <a:off x="1405918" y="4874096"/>
            <a:ext cx="4690082" cy="918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just">
              <a:lnSpc>
                <a:spcPct val="160000"/>
              </a:lnSpc>
              <a:spcBef>
                <a:spcPts val="0"/>
              </a:spcBef>
              <a:spcAft>
                <a:spcPts val="160"/>
              </a:spcAft>
            </a:pPr>
            <a:r>
              <a:rPr lang="ko-KR" altLang="en-US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미국이나 영국</a:t>
            </a:r>
            <a:r>
              <a:rPr lang="en-US" altLang="ko-KR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브라질 등 전 세계에서 애니메이션 엑스포가 이루어지고 있음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6DC172B1-4536-4978-8DBF-8954468FAB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216" y="1166341"/>
            <a:ext cx="5368784" cy="3660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049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3" grpId="0"/>
      <p:bldP spid="44" grpId="0" animBg="1"/>
      <p:bldP spid="47" grpId="0"/>
      <p:bldP spid="48" grpId="0" animBg="1"/>
      <p:bldP spid="11" grpId="0" animBg="1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모서리가 둥근 직사각형 12"/>
          <p:cNvSpPr/>
          <p:nvPr/>
        </p:nvSpPr>
        <p:spPr>
          <a:xfrm>
            <a:off x="508206" y="378952"/>
            <a:ext cx="2282619" cy="481263"/>
          </a:xfrm>
          <a:prstGeom prst="roundRect">
            <a:avLst>
              <a:gd name="adj" fmla="val 0"/>
            </a:avLst>
          </a:prstGeom>
          <a:gradFill flip="none" rotWithShape="1">
            <a:gsLst>
              <a:gs pos="95000">
                <a:schemeClr val="tx1">
                  <a:lumMod val="75000"/>
                  <a:lumOff val="25000"/>
                </a:schemeClr>
              </a:gs>
              <a:gs pos="95000">
                <a:srgbClr val="43CDD7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ko-KR" altLang="en-US" sz="2000" b="1" i="1" dirty="0">
                <a:solidFill>
                  <a:schemeClr val="bg1"/>
                </a:solidFill>
              </a:rPr>
              <a:t>참고영상</a:t>
            </a:r>
            <a:endParaRPr lang="en-US" altLang="ko-KR" sz="2000" b="1" i="1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495167-2914-492C-85C5-8348F3F86609}"/>
              </a:ext>
            </a:extLst>
          </p:cNvPr>
          <p:cNvSpPr txBox="1"/>
          <p:nvPr/>
        </p:nvSpPr>
        <p:spPr>
          <a:xfrm>
            <a:off x="2681287" y="3059668"/>
            <a:ext cx="7210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F2A5E5-0BFF-438E-AEEF-1207E990EBE7}"/>
              </a:ext>
            </a:extLst>
          </p:cNvPr>
          <p:cNvSpPr txBox="1"/>
          <p:nvPr/>
        </p:nvSpPr>
        <p:spPr>
          <a:xfrm>
            <a:off x="2790825" y="295858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hlinkClick r:id="rId2"/>
              </a:rPr>
              <a:t>https://www.youtube.com/watch?v=fGsnpWzZkN4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77991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7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474</Words>
  <Application>Microsoft Office PowerPoint</Application>
  <PresentationFormat>와이드스크린</PresentationFormat>
  <Paragraphs>116</Paragraphs>
  <Slides>21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21</vt:i4>
      </vt:variant>
    </vt:vector>
  </HeadingPairs>
  <TitlesOfParts>
    <vt:vector size="25" baseType="lpstr">
      <vt:lpstr>맑은 고딕</vt:lpstr>
      <vt:lpstr>바탕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조땡</dc:creator>
  <cp:lastModifiedBy>인혜 백</cp:lastModifiedBy>
  <cp:revision>595</cp:revision>
  <dcterms:created xsi:type="dcterms:W3CDTF">2018-08-02T07:05:36Z</dcterms:created>
  <dcterms:modified xsi:type="dcterms:W3CDTF">2021-03-30T08:42:10Z</dcterms:modified>
</cp:coreProperties>
</file>