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91" r:id="rId6"/>
    <p:sldId id="261" r:id="rId7"/>
    <p:sldId id="292" r:id="rId8"/>
    <p:sldId id="293" r:id="rId9"/>
    <p:sldId id="294" r:id="rId10"/>
    <p:sldId id="295" r:id="rId11"/>
    <p:sldId id="305" r:id="rId12"/>
    <p:sldId id="288" r:id="rId13"/>
    <p:sldId id="296" r:id="rId14"/>
    <p:sldId id="297" r:id="rId15"/>
    <p:sldId id="298" r:id="rId16"/>
    <p:sldId id="299" r:id="rId17"/>
    <p:sldId id="302" r:id="rId18"/>
    <p:sldId id="286" r:id="rId19"/>
    <p:sldId id="306" r:id="rId20"/>
    <p:sldId id="304" r:id="rId21"/>
    <p:sldId id="290" r:id="rId22"/>
    <p:sldId id="307" r:id="rId23"/>
    <p:sldId id="308" r:id="rId24"/>
    <p:sldId id="283" r:id="rId25"/>
    <p:sldId id="276" r:id="rId26"/>
    <p:sldId id="274" r:id="rId27"/>
  </p:sldIdLst>
  <p:sldSz cx="12192000" cy="6858000"/>
  <p:notesSz cx="6858000" cy="9144000"/>
  <p:embeddedFontLst>
    <p:embeddedFont>
      <p:font typeface="210 맨발의청춘 L" panose="02020603020101020101" pitchFamily="18" charset="-127"/>
      <p:regular r:id="rId28"/>
    </p:embeddedFont>
    <p:embeddedFont>
      <p:font typeface="HY견명조" panose="02030600000101010101" pitchFamily="18" charset="-127"/>
      <p:regular r:id="rId29"/>
    </p:embeddedFont>
    <p:embeddedFont>
      <p:font typeface="나눔스퀘어라운드 ExtraBold" panose="020B0600000101010101" charset="-127"/>
      <p:bold r:id="rId30"/>
    </p:embeddedFont>
    <p:embeddedFont>
      <p:font typeface="DX시인과나" panose="02020600000000000000" pitchFamily="18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ED"/>
    <a:srgbClr val="D3C4AE"/>
    <a:srgbClr val="CFCBB2"/>
    <a:srgbClr val="E6E6E6"/>
    <a:srgbClr val="F7F7F3"/>
    <a:srgbClr val="EDECE3"/>
    <a:srgbClr val="F4F3E8"/>
    <a:srgbClr val="B89D93"/>
    <a:srgbClr val="C2AE90"/>
    <a:srgbClr val="C9D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FE93F-CBC7-4EF9-9CFE-96B67A3D1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97969C-004E-4A6F-8EF4-ADA0FD6FB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D560EF-DF1E-4257-9E8B-6701E132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1AF15-2DB1-4B63-B9C1-F01F821D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10B0D3-B1F4-430C-A123-E059602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CDAAB-C28F-4233-B8C6-DCB675EA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39656E-6E3B-4B26-9699-B21070335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3C2F7-46CF-4A66-B47A-A1094C2C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212DB5-BD84-4C98-A7EC-71091C63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4BB7C-4C70-400D-9118-2A7E2408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96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8EECAB-94DF-4773-8C32-459AD7D4F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60261D-B95C-4C23-8FAB-B1A0D032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3E7417-74ED-483E-814A-065CEF9A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60C87F-7014-4D8C-BEF8-1304BF7E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ABE25B-CEB4-4CCC-8944-60A7510F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93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FE93F-CBC7-4EF9-9CFE-96B67A3D1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97969C-004E-4A6F-8EF4-ADA0FD6FB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D560EF-DF1E-4257-9E8B-6701E132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1AF15-2DB1-4B63-B9C1-F01F821D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10B0D3-B1F4-430C-A123-E059602A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6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E0EC7B-782D-43D3-A3AB-0E6AD8AF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2ECBA5-4A5B-4932-A55F-B8BD6646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10774D-AF33-4F3C-AB22-F5C0B0BA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659902-377D-4F4D-A7BB-22A00C1E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052702-E667-45F8-80A7-AA48A58E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82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285E1-8F2C-4C41-98AC-6935E148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2272C1-FF64-46A4-AE4D-9D04CA6E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04B80D-B988-480B-AE0C-E11025CA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119075-BA0A-4857-928C-17307A1A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F17FB1-EAC2-4E00-A291-6401D35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2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07E63-8A5F-4866-9BB1-439952B3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CC33D0-62AC-465D-B859-375650A20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437C1F-6CD5-466E-83CA-E09167D2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C4D336-64F8-46A9-BAD9-8B8DD4C6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4F1B8E-6641-4E0A-B373-1B3A6814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37DE90-8419-4CC4-9BF3-A69F07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5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577AFE-C39F-4494-AA05-430EF75B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268DBC-4CF6-41C4-9A03-1FA8ADCDA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33C402-9127-4E6B-B806-CF53D96DC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3468A3-12F0-427F-B143-70EBF45B9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E7AED1-7F9F-460B-A60D-FB478267C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F5889F-FDEB-415A-80F3-DC3E0B33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27C1FD6-4A32-46E9-B59D-58447D7B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DD8E24D-9F7F-4BB8-AD65-F67DF8E1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10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EAE8F-3CB4-4333-A328-C5E25408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B152B7-9E42-4411-9130-D16D2516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E6E729-7A58-4D00-9BFC-BE55099C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12088E-3418-457B-8E43-D683135C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35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C7C751-671B-4FB0-8948-3D69EE85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DDF573-F2DA-45C4-BDF9-68A317EC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29FE05-C36A-4635-9710-E89E751B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56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CFB7F-D6F0-42C6-95BD-C5DF2CCD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D1DC11-3066-413D-82CF-B6FDECA7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4862D7-35AC-486A-9BC8-1088FFEF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6FB104-0D28-47A4-B80F-7022702D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D4EB32-1248-4CC7-9310-F0A948B6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6503CB-497A-4F46-918D-AFD5F918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41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E0EC7B-782D-43D3-A3AB-0E6AD8AF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2ECBA5-4A5B-4932-A55F-B8BD6646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10774D-AF33-4F3C-AB22-F5C0B0BA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659902-377D-4F4D-A7BB-22A00C1E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052702-E667-45F8-80A7-AA48A58E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828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D2B457-18F3-4509-A407-A95B9440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3EFA-87C7-48DB-B22F-DA52CB10D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C64F90-C02C-4D4E-BAC7-4DE72FF40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2FEB54-A3D0-4703-86C2-BCD8D28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47907C-E469-4E57-BE57-9017EA73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6C8AEB-25DA-4AE5-9DD2-3D138BBD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93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CDAAB-C28F-4233-B8C6-DCB675EA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39656E-6E3B-4B26-9699-B21070335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3C2F7-46CF-4A66-B47A-A1094C2C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212DB5-BD84-4C98-A7EC-71091C63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4BB7C-4C70-400D-9118-2A7E2408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8EECAB-94DF-4773-8C32-459AD7D4F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60261D-B95C-4C23-8FAB-B1A0D032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3E7417-74ED-483E-814A-065CEF9A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60C87F-7014-4D8C-BEF8-1304BF7E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ABE25B-CEB4-4CCC-8944-60A7510F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21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285E1-8F2C-4C41-98AC-6935E148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2272C1-FF64-46A4-AE4D-9D04CA6E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04B80D-B988-480B-AE0C-E11025CA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119075-BA0A-4857-928C-17307A1A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F17FB1-EAC2-4E00-A291-6401D35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89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07E63-8A5F-4866-9BB1-439952B3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CC33D0-62AC-465D-B859-375650A20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437C1F-6CD5-466E-83CA-E09167D2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C4D336-64F8-46A9-BAD9-8B8DD4C6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4F1B8E-6641-4E0A-B373-1B3A6814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37DE90-8419-4CC4-9BF3-A69F07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98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577AFE-C39F-4494-AA05-430EF75B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268DBC-4CF6-41C4-9A03-1FA8ADCDA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33C402-9127-4E6B-B806-CF53D96DC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3468A3-12F0-427F-B143-70EBF45B9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E7AED1-7F9F-460B-A60D-FB478267C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F5889F-FDEB-415A-80F3-DC3E0B33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27C1FD6-4A32-46E9-B59D-58447D7B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DD8E24D-9F7F-4BB8-AD65-F67DF8E1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5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EAE8F-3CB4-4333-A328-C5E25408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B152B7-9E42-4411-9130-D16D2516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E6E729-7A58-4D00-9BFC-BE55099C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12088E-3418-457B-8E43-D683135C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2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C7C751-671B-4FB0-8948-3D69EE85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DDF573-F2DA-45C4-BDF9-68A317EC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29FE05-C36A-4635-9710-E89E751B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76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2CFB7F-D6F0-42C6-95BD-C5DF2CCD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D1DC11-3066-413D-82CF-B6FDECA7F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4862D7-35AC-486A-9BC8-1088FFEF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6FB104-0D28-47A4-B80F-7022702D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D4EB32-1248-4CC7-9310-F0A948B6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6503CB-497A-4F46-918D-AFD5F918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9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D2B457-18F3-4509-A407-A95B9440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3EFA-87C7-48DB-B22F-DA52CB10D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C64F90-C02C-4D4E-BAC7-4DE72FF40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2FEB54-A3D0-4703-86C2-BCD8D28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47907C-E469-4E57-BE57-9017EA73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6C8AEB-25DA-4AE5-9DD2-3D138BBD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1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F9B32B-4F53-46CD-834E-11D9F423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67F084-FC60-4CA7-B37F-018B2B83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76D8BF-4CAF-4D5E-8BB4-1CF6B546D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415DD5-A12A-4B00-B978-0BA3645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ADF41-82E4-4150-8C77-54EA7F096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48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F9B32B-4F53-46CD-834E-11D9F423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67F084-FC60-4CA7-B37F-018B2B83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76D8BF-4CAF-4D5E-8BB4-1CF6B546D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F1A4-83FF-4C96-8315-AE24D8E7ADC5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415DD5-A12A-4B00-B978-0BA3645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ADF41-82E4-4150-8C77-54EA7F096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27FB7-B41D-49F0-AFD0-C75D338B7F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1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youtu.be/Qjxm6loWwr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gofamily.com/archives/3742#i" TargetMode="External"/><Relationship Id="rId2" Type="http://schemas.openxmlformats.org/officeDocument/2006/relationships/hyperlink" Target="https://www.plazahomes.co.jp/living-in-tokyo/education/japanese-school-custom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Qjxm6loWwr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A6FE9FB-EDA5-45DD-A2D3-C0C8BA60EB05}"/>
              </a:ext>
            </a:extLst>
          </p:cNvPr>
          <p:cNvSpPr txBox="1"/>
          <p:nvPr/>
        </p:nvSpPr>
        <p:spPr>
          <a:xfrm>
            <a:off x="4795509" y="1873117"/>
            <a:ext cx="2544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일본의</a:t>
            </a:r>
            <a:endParaRPr lang="en-US" altLang="ko-KR" sz="2500" dirty="0">
              <a:solidFill>
                <a:schemeClr val="bg1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3559753" y="5042002"/>
            <a:ext cx="49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DU</a:t>
            </a:r>
            <a:r>
              <a:rPr lang="ko-KR" altLang="en-US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인재법학부 공직법학전공</a:t>
            </a:r>
            <a:endParaRPr lang="en-US" altLang="ko-KR" sz="1500" dirty="0">
              <a:solidFill>
                <a:schemeClr val="bg1">
                  <a:lumMod val="8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en-US" altLang="ko-KR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21*41**4 </a:t>
            </a:r>
            <a:r>
              <a:rPr lang="ko-KR" altLang="en-US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정</a:t>
            </a:r>
            <a:r>
              <a:rPr lang="en-US" altLang="ko-KR" sz="150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*</a:t>
            </a:r>
            <a:r>
              <a:rPr lang="ko-KR" altLang="en-US" sz="150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영</a:t>
            </a:r>
            <a:endParaRPr lang="en-US" altLang="ko-KR" sz="1500" dirty="0">
              <a:solidFill>
                <a:schemeClr val="bg1">
                  <a:lumMod val="8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C860-ED74-45FB-A2B6-6D55169A2748}"/>
              </a:ext>
            </a:extLst>
          </p:cNvPr>
          <p:cNvSpPr txBox="1"/>
          <p:nvPr/>
        </p:nvSpPr>
        <p:spPr>
          <a:xfrm>
            <a:off x="4912262" y="3104379"/>
            <a:ext cx="235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학교에 대하여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9EB33B1-124C-49E1-A770-96A90A1F3D37}"/>
              </a:ext>
            </a:extLst>
          </p:cNvPr>
          <p:cNvCxnSpPr>
            <a:cxnSpLocks/>
          </p:cNvCxnSpPr>
          <p:nvPr/>
        </p:nvCxnSpPr>
        <p:spPr>
          <a:xfrm flipV="1">
            <a:off x="5154589" y="2505647"/>
            <a:ext cx="1651325" cy="44325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BF5DD3-DD78-4C7B-A259-BE0DC97D61E9}"/>
              </a:ext>
            </a:extLst>
          </p:cNvPr>
          <p:cNvSpPr/>
          <p:nvPr/>
        </p:nvSpPr>
        <p:spPr>
          <a:xfrm>
            <a:off x="4479403" y="1170480"/>
            <a:ext cx="3067291" cy="300501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9946B07-ECC0-4ED4-8A23-178BC2902E4E}"/>
              </a:ext>
            </a:extLst>
          </p:cNvPr>
          <p:cNvCxnSpPr>
            <a:cxnSpLocks/>
          </p:cNvCxnSpPr>
          <p:nvPr/>
        </p:nvCxnSpPr>
        <p:spPr>
          <a:xfrm>
            <a:off x="0" y="5322099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8EAC328-E503-4024-B462-D74AFFA747A5}"/>
              </a:ext>
            </a:extLst>
          </p:cNvPr>
          <p:cNvCxnSpPr>
            <a:cxnSpLocks/>
          </p:cNvCxnSpPr>
          <p:nvPr/>
        </p:nvCxnSpPr>
        <p:spPr>
          <a:xfrm>
            <a:off x="7546694" y="5319001"/>
            <a:ext cx="46453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종류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9ADB1ED-6976-42A6-9C17-470A3D465838}"/>
              </a:ext>
            </a:extLst>
          </p:cNvPr>
          <p:cNvSpPr txBox="1"/>
          <p:nvPr/>
        </p:nvSpPr>
        <p:spPr>
          <a:xfrm>
            <a:off x="4927101" y="1495850"/>
            <a:ext cx="512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  <a:hlinkClick r:id="rId2"/>
              </a:rPr>
              <a:t>https://youtu.be/Qjxm6loWwrw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0:23~1:26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2FAB4-A144-4F8B-BD2D-C1FF19925ABD}"/>
              </a:ext>
            </a:extLst>
          </p:cNvPr>
          <p:cNvSpPr txBox="1"/>
          <p:nvPr/>
        </p:nvSpPr>
        <p:spPr>
          <a:xfrm>
            <a:off x="4490372" y="889997"/>
            <a:ext cx="512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인구수 감소에 따른 학교 수 감소 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?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09C216-77A0-4654-8A39-2173EFD5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72" y="2609362"/>
            <a:ext cx="4067743" cy="15908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BE27BC-6E71-44E2-8A3B-C7BE1F19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30" y="4352135"/>
            <a:ext cx="4010585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8030991">
            <a:off x="8409722" y="686172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1007845" y="2445621"/>
            <a:ext cx="131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A2B67-F39C-4937-BD2F-26D53FB6E7C1}"/>
              </a:ext>
            </a:extLst>
          </p:cNvPr>
          <p:cNvSpPr txBox="1"/>
          <p:nvPr/>
        </p:nvSpPr>
        <p:spPr>
          <a:xfrm>
            <a:off x="1292490" y="3747657"/>
            <a:ext cx="10262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제도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016C27-5F2F-4D71-A870-55114E015587}"/>
              </a:ext>
            </a:extLst>
          </p:cNvPr>
          <p:cNvCxnSpPr>
            <a:cxnSpLocks/>
          </p:cNvCxnSpPr>
          <p:nvPr/>
        </p:nvCxnSpPr>
        <p:spPr>
          <a:xfrm flipV="1">
            <a:off x="1259762" y="33328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8218799">
            <a:off x="3859535" y="71449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 rot="5717411">
            <a:off x="3950902" y="82483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 rot="5529603">
            <a:off x="8492527" y="796508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19B1F1-435A-4030-90DA-A9602DCC4400}"/>
              </a:ext>
            </a:extLst>
          </p:cNvPr>
          <p:cNvSpPr txBox="1"/>
          <p:nvPr/>
        </p:nvSpPr>
        <p:spPr>
          <a:xfrm>
            <a:off x="8541744" y="1059921"/>
            <a:ext cx="102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0" dirty="0">
                <a:solidFill>
                  <a:srgbClr val="131313"/>
                </a:solidFill>
                <a:effectLst/>
                <a:highlight>
                  <a:srgbClr val="D3C4AE"/>
                </a:highlight>
                <a:latin typeface="210 맨발의청춘 L" panose="02020603020101020101" pitchFamily="18" charset="-127"/>
              </a:rPr>
              <a:t>学</a:t>
            </a:r>
            <a:r>
              <a:rPr lang="ko-KR" altLang="en-US" sz="2000" b="1" i="0" dirty="0">
                <a:solidFill>
                  <a:srgbClr val="131313"/>
                </a:solidFill>
                <a:effectLst/>
                <a:highlight>
                  <a:srgbClr val="D3C4AE"/>
                </a:highlight>
                <a:latin typeface="210 맨발의청춘 L" panose="02020603020101020101" pitchFamily="18" charset="-127"/>
              </a:rPr>
              <a:t>院</a:t>
            </a:r>
            <a:r>
              <a:rPr lang="ko-KR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endParaRPr lang="en-US" altLang="ko-KR" sz="16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ja-JP" altLang="en-US" sz="1600" b="1" i="0" dirty="0">
                <a:solidFill>
                  <a:srgbClr val="0FB74C"/>
                </a:solidFill>
                <a:effectLst/>
                <a:latin typeface="210 맨발의청춘 L" panose="02020603020101020101" pitchFamily="18" charset="-127"/>
              </a:rPr>
              <a:t>がくいん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E3D529-40E3-4C36-A667-C5773364361D}"/>
              </a:ext>
            </a:extLst>
          </p:cNvPr>
          <p:cNvSpPr txBox="1"/>
          <p:nvPr/>
        </p:nvSpPr>
        <p:spPr>
          <a:xfrm>
            <a:off x="3991557" y="1057249"/>
            <a:ext cx="102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0" dirty="0">
                <a:solidFill>
                  <a:srgbClr val="131313"/>
                </a:solidFill>
                <a:effectLst/>
                <a:highlight>
                  <a:srgbClr val="D3C4AE"/>
                </a:highlight>
                <a:latin typeface="210 맨발의청춘 L" panose="02020603020101020101" pitchFamily="18" charset="-127"/>
              </a:rPr>
              <a:t>学園</a:t>
            </a:r>
            <a:endParaRPr lang="en-US" altLang="ja-JP" sz="2000" b="1" i="0" dirty="0">
              <a:solidFill>
                <a:srgbClr val="131313"/>
              </a:solidFill>
              <a:effectLst/>
              <a:highlight>
                <a:srgbClr val="D3C4AE"/>
              </a:highlight>
              <a:latin typeface="210 맨발의청춘 L" panose="02020603020101020101" pitchFamily="18" charset="-127"/>
            </a:endParaRPr>
          </a:p>
          <a:p>
            <a:pPr algn="ctr"/>
            <a:r>
              <a:rPr lang="ja-JP" altLang="en-US" sz="1600" b="1" i="0" dirty="0">
                <a:solidFill>
                  <a:srgbClr val="0FB74C"/>
                </a:solidFill>
                <a:effectLst/>
                <a:latin typeface="210 맨발의청춘 L" panose="02020603020101020101" pitchFamily="18" charset="-127"/>
              </a:rPr>
              <a:t>がくえん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C5A07D-D64E-48F3-853E-B58E01B3FE31}"/>
              </a:ext>
            </a:extLst>
          </p:cNvPr>
          <p:cNvSpPr txBox="1"/>
          <p:nvPr/>
        </p:nvSpPr>
        <p:spPr>
          <a:xfrm>
            <a:off x="6046304" y="1149582"/>
            <a:ext cx="1464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i="0" dirty="0">
                <a:solidFill>
                  <a:srgbClr val="131313"/>
                </a:solidFill>
                <a:effectLst/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학원</a:t>
            </a:r>
            <a:endParaRPr lang="en-US" altLang="ko-KR" sz="30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971B2-BB5B-469E-8E13-3AB515912D91}"/>
              </a:ext>
            </a:extLst>
          </p:cNvPr>
          <p:cNvSpPr txBox="1"/>
          <p:nvPr/>
        </p:nvSpPr>
        <p:spPr>
          <a:xfrm>
            <a:off x="4229599" y="3726711"/>
            <a:ext cx="617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사립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15592A-2CBE-4E6E-8F16-A6F0E07E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7" y="4278083"/>
            <a:ext cx="1107169" cy="110716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B77F1C9-20A9-4DD4-98D1-15F7D4936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9" y="2715602"/>
            <a:ext cx="894566" cy="8945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27F5CA-2A1F-4E9B-96CD-FD34A34B84CF}"/>
              </a:ext>
            </a:extLst>
          </p:cNvPr>
          <p:cNvSpPr txBox="1"/>
          <p:nvPr/>
        </p:nvSpPr>
        <p:spPr>
          <a:xfrm>
            <a:off x="3757297" y="5385252"/>
            <a:ext cx="162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초 중 고 대학 중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2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개 이상의 학교 함께 운영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ED858C-E608-43B3-BDB5-7C63FCFB2D2B}"/>
              </a:ext>
            </a:extLst>
          </p:cNvPr>
          <p:cNvSpPr txBox="1"/>
          <p:nvPr/>
        </p:nvSpPr>
        <p:spPr>
          <a:xfrm>
            <a:off x="8661245" y="3642131"/>
            <a:ext cx="1026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주로 사립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B0249A50-B431-4CEF-80D0-2C8B9332B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08" y="2630639"/>
            <a:ext cx="894566" cy="8945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DF6DD7-9D1B-4544-8FAB-308E0C46EEBF}"/>
              </a:ext>
            </a:extLst>
          </p:cNvPr>
          <p:cNvSpPr txBox="1"/>
          <p:nvPr/>
        </p:nvSpPr>
        <p:spPr>
          <a:xfrm>
            <a:off x="8313752" y="5562585"/>
            <a:ext cx="16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종교 재단에서 설립한 경우 多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42BE41F-3376-4924-91B2-00132BB7B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45" y="4450406"/>
            <a:ext cx="934846" cy="9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animBg="1"/>
      <p:bldP spid="11" grpId="0" animBg="1"/>
      <p:bldP spid="18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973999" y="2326459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A2B67-F39C-4937-BD2F-26D53FB6E7C1}"/>
              </a:ext>
            </a:extLst>
          </p:cNvPr>
          <p:cNvSpPr txBox="1"/>
          <p:nvPr/>
        </p:nvSpPr>
        <p:spPr>
          <a:xfrm>
            <a:off x="973999" y="373435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제도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016C27-5F2F-4D71-A870-55114E015587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DBEA18-0E36-4E77-AA8D-2DF3CF3126C7}"/>
              </a:ext>
            </a:extLst>
          </p:cNvPr>
          <p:cNvSpPr txBox="1"/>
          <p:nvPr/>
        </p:nvSpPr>
        <p:spPr>
          <a:xfrm>
            <a:off x="3602540" y="2187791"/>
            <a:ext cx="6530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그렇다면 일반 학원은</a:t>
            </a:r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?</a:t>
            </a:r>
            <a:endParaRPr lang="ko-KR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FA586B-0F89-4465-A6F9-DC1A7B7D35AF}"/>
              </a:ext>
            </a:extLst>
          </p:cNvPr>
          <p:cNvSpPr/>
          <p:nvPr/>
        </p:nvSpPr>
        <p:spPr>
          <a:xfrm>
            <a:off x="3277189" y="1869050"/>
            <a:ext cx="6987298" cy="30130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3" name="직각 삼각형 12">
            <a:extLst>
              <a:ext uri="{FF2B5EF4-FFF2-40B4-BE49-F238E27FC236}">
                <a16:creationId xmlns:a16="http://schemas.microsoft.com/office/drawing/2014/main" id="{F3BB68B0-A5B3-4935-AED7-AC0F936538DC}"/>
              </a:ext>
            </a:extLst>
          </p:cNvPr>
          <p:cNvSpPr/>
          <p:nvPr/>
        </p:nvSpPr>
        <p:spPr>
          <a:xfrm rot="16200000">
            <a:off x="9986982" y="4591572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4F996-D2E8-4D99-B56B-3DA85464741C}"/>
              </a:ext>
            </a:extLst>
          </p:cNvPr>
          <p:cNvSpPr txBox="1"/>
          <p:nvPr/>
        </p:nvSpPr>
        <p:spPr>
          <a:xfrm>
            <a:off x="5724507" y="2983586"/>
            <a:ext cx="2092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일반 사교육의 학원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DA719-83C4-4D28-9611-1C76D1D6F458}"/>
              </a:ext>
            </a:extLst>
          </p:cNvPr>
          <p:cNvSpPr txBox="1"/>
          <p:nvPr/>
        </p:nvSpPr>
        <p:spPr>
          <a:xfrm>
            <a:off x="5724508" y="3220909"/>
            <a:ext cx="20926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i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塾</a:t>
            </a:r>
            <a:endParaRPr lang="en-US" altLang="ko-KR" sz="2700" i="0" dirty="0">
              <a:solidFill>
                <a:srgbClr val="000000"/>
              </a:solidFill>
              <a:effectLst/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ja-JP" altLang="en-US" sz="2500" b="1" i="0" dirty="0">
                <a:solidFill>
                  <a:srgbClr val="0FB74C"/>
                </a:solidFill>
                <a:effectLst/>
                <a:latin typeface="210 맨발의청춘 L" panose="02020603020101020101" pitchFamily="18" charset="-127"/>
              </a:rPr>
              <a:t>じゅく</a:t>
            </a:r>
            <a:endParaRPr lang="en-US" altLang="ko-KR" sz="2500" i="0" dirty="0">
              <a:solidFill>
                <a:srgbClr val="000000"/>
              </a:solidFill>
              <a:effectLst/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0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8008538">
            <a:off x="7679642" y="107632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8DF01-7845-4834-A435-0DC9F640B771}"/>
              </a:ext>
            </a:extLst>
          </p:cNvPr>
          <p:cNvSpPr txBox="1"/>
          <p:nvPr/>
        </p:nvSpPr>
        <p:spPr>
          <a:xfrm>
            <a:off x="5595437" y="3565296"/>
            <a:ext cx="167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초등학교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6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학년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중학교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3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학년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3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학년</a:t>
            </a: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8038482">
            <a:off x="3845874" y="1063867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937241" y="1174203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7762447" y="118665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1050923" y="237374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93272" y="395293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131674" y="344695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8103174" y="2697195"/>
            <a:ext cx="82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한국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4194187" y="2703334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일본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047A-5A6E-424F-BC3B-52F1A50AF256}"/>
              </a:ext>
            </a:extLst>
          </p:cNvPr>
          <p:cNvSpPr txBox="1"/>
          <p:nvPr/>
        </p:nvSpPr>
        <p:spPr>
          <a:xfrm>
            <a:off x="5801245" y="5615558"/>
            <a:ext cx="12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초등학교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중학교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의무교육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D6D54B8-4803-4F47-8FBD-F683B1C6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06" y="4759298"/>
            <a:ext cx="876045" cy="8760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7E4519-F559-4803-A99D-97B5D8EA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69" y="1381133"/>
            <a:ext cx="830554" cy="8305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621A07-B271-40DE-886F-E4D231E53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7" y="1367775"/>
            <a:ext cx="830554" cy="830554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E25BFA-9A30-4D9B-A174-0A1829AFD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06" y="2675428"/>
            <a:ext cx="823600" cy="8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눈물 방울 47">
            <a:extLst>
              <a:ext uri="{FF2B5EF4-FFF2-40B4-BE49-F238E27FC236}">
                <a16:creationId xmlns:a16="http://schemas.microsoft.com/office/drawing/2014/main" id="{02DF665C-097A-4B3B-B697-3051BED7E3DB}"/>
              </a:ext>
            </a:extLst>
          </p:cNvPr>
          <p:cNvSpPr/>
          <p:nvPr/>
        </p:nvSpPr>
        <p:spPr>
          <a:xfrm rot="8008538">
            <a:off x="7679642" y="107632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49" name="눈물 방울 48">
            <a:extLst>
              <a:ext uri="{FF2B5EF4-FFF2-40B4-BE49-F238E27FC236}">
                <a16:creationId xmlns:a16="http://schemas.microsoft.com/office/drawing/2014/main" id="{0B9BC11E-5592-4E07-99E4-417A76D25C0E}"/>
              </a:ext>
            </a:extLst>
          </p:cNvPr>
          <p:cNvSpPr/>
          <p:nvPr/>
        </p:nvSpPr>
        <p:spPr>
          <a:xfrm rot="8038482">
            <a:off x="3845874" y="1063867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B1E388E-EAD0-4663-A26C-0CC719BD9E3A}"/>
              </a:ext>
            </a:extLst>
          </p:cNvPr>
          <p:cNvSpPr/>
          <p:nvPr/>
        </p:nvSpPr>
        <p:spPr>
          <a:xfrm>
            <a:off x="3937241" y="1174203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47F6739-77EE-42FB-83E5-68A47EAC31C0}"/>
              </a:ext>
            </a:extLst>
          </p:cNvPr>
          <p:cNvSpPr/>
          <p:nvPr/>
        </p:nvSpPr>
        <p:spPr>
          <a:xfrm>
            <a:off x="7762447" y="118665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63A273-FFF7-4104-9272-446E914D4D5A}"/>
              </a:ext>
            </a:extLst>
          </p:cNvPr>
          <p:cNvSpPr txBox="1"/>
          <p:nvPr/>
        </p:nvSpPr>
        <p:spPr>
          <a:xfrm>
            <a:off x="8103174" y="2697195"/>
            <a:ext cx="82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한국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07C0E5-1F53-4340-AA9D-F155C9A9D3ED}"/>
              </a:ext>
            </a:extLst>
          </p:cNvPr>
          <p:cNvSpPr txBox="1"/>
          <p:nvPr/>
        </p:nvSpPr>
        <p:spPr>
          <a:xfrm>
            <a:off x="4194187" y="2703334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일본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FC6C5887-A790-439F-B59F-22840E179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69" y="1381133"/>
            <a:ext cx="830554" cy="830554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AE227A73-5A79-4C4F-98AB-D2C8823B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7" y="1367775"/>
            <a:ext cx="830554" cy="83055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C994DAB-066B-46F8-894E-DBCB1E9F7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76" y="3530231"/>
            <a:ext cx="1438396" cy="143839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8B78A78-8545-4790-9415-9AA11D246712}"/>
              </a:ext>
            </a:extLst>
          </p:cNvPr>
          <p:cNvSpPr txBox="1"/>
          <p:nvPr/>
        </p:nvSpPr>
        <p:spPr>
          <a:xfrm>
            <a:off x="3925263" y="4995526"/>
            <a:ext cx="157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4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월 학기 시작</a:t>
            </a:r>
          </a:p>
        </p:txBody>
      </p:sp>
      <p:pic>
        <p:nvPicPr>
          <p:cNvPr id="10" name="그림 9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8E7B3A15-0CA3-4B78-BD88-B39901256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69" y="3822252"/>
            <a:ext cx="1002514" cy="100251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3F9168F-8B80-47E9-91DF-947EEE680B3D}"/>
              </a:ext>
            </a:extLst>
          </p:cNvPr>
          <p:cNvSpPr txBox="1"/>
          <p:nvPr/>
        </p:nvSpPr>
        <p:spPr>
          <a:xfrm>
            <a:off x="7819203" y="4982394"/>
            <a:ext cx="157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3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월 학기 시작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519A69-D006-4B38-B03C-CFC1A7A27EEF}"/>
              </a:ext>
            </a:extLst>
          </p:cNvPr>
          <p:cNvSpPr txBox="1"/>
          <p:nvPr/>
        </p:nvSpPr>
        <p:spPr>
          <a:xfrm>
            <a:off x="7650170" y="5703063"/>
            <a:ext cx="2282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난방의 국가 부담 절감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D9EE67F-20ED-4B0F-AF33-DC8B9D1D3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99" y="5485884"/>
            <a:ext cx="752668" cy="7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F7D70A3C-445D-4F04-97B2-0B176363FAE6}"/>
              </a:ext>
            </a:extLst>
          </p:cNvPr>
          <p:cNvSpPr/>
          <p:nvPr/>
        </p:nvSpPr>
        <p:spPr>
          <a:xfrm>
            <a:off x="9717206" y="1023582"/>
            <a:ext cx="1843242" cy="1848607"/>
          </a:xfrm>
          <a:prstGeom prst="rect">
            <a:avLst/>
          </a:prstGeom>
          <a:solidFill>
            <a:srgbClr val="D3C4A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 rot="2721773"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395616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3602906" y="4329510"/>
            <a:ext cx="149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후기 중등 교육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6940631" y="3261656"/>
            <a:ext cx="2311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 보통과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중등 교육 학교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 전문 학교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(1-3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학년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)</a:t>
            </a:r>
          </a:p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 전공과 등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5333482" y="5888404"/>
            <a:ext cx="183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대학 학부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대학원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71DDB1-E332-4560-8D6E-2F13A472805F}"/>
              </a:ext>
            </a:extLst>
          </p:cNvPr>
          <p:cNvSpPr txBox="1"/>
          <p:nvPr/>
        </p:nvSpPr>
        <p:spPr>
          <a:xfrm>
            <a:off x="3773988" y="6074139"/>
            <a:ext cx="1106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고등 교육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4A7C2-D12F-4A5D-AC84-CE98EA151666}"/>
              </a:ext>
            </a:extLst>
          </p:cNvPr>
          <p:cNvSpPr txBox="1"/>
          <p:nvPr/>
        </p:nvSpPr>
        <p:spPr>
          <a:xfrm>
            <a:off x="6809527" y="5409288"/>
            <a:ext cx="231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 전문 학교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(4-5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학년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)</a:t>
            </a: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전수 학교 전문 과정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3831251" y="256043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초등교육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047A-5A6E-424F-BC3B-52F1A50AF256}"/>
              </a:ext>
            </a:extLst>
          </p:cNvPr>
          <p:cNvSpPr txBox="1"/>
          <p:nvPr/>
        </p:nvSpPr>
        <p:spPr>
          <a:xfrm>
            <a:off x="10142082" y="2162386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의무교육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5641935" y="2154326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유치원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D6D54B8-4803-4F47-8FBD-F683B1C6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9" y="1309077"/>
            <a:ext cx="876045" cy="87604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7BC12422-4A43-433F-AA66-E08C7D8F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7" y="3290890"/>
            <a:ext cx="722344" cy="72234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91861DE-0ABF-45EA-81DD-9CBB806D3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51" y="4950629"/>
            <a:ext cx="807234" cy="8072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A2F0547-0796-458D-9E0E-3016CB586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23" y="1370820"/>
            <a:ext cx="875167" cy="8751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72139AC-AFE4-4D5D-B579-AA4B6A45E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3" y="1324463"/>
            <a:ext cx="722345" cy="72234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48C92FC-054F-4501-A4C0-1D61480F9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02" y="1255632"/>
            <a:ext cx="856997" cy="8569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0157850-32BE-47D3-9B6A-DBBF78992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81" y="1290700"/>
            <a:ext cx="796850" cy="7968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6E21B80-821F-4CA5-A35B-68CE785148F6}"/>
              </a:ext>
            </a:extLst>
          </p:cNvPr>
          <p:cNvSpPr txBox="1"/>
          <p:nvPr/>
        </p:nvSpPr>
        <p:spPr>
          <a:xfrm>
            <a:off x="6940631" y="2172058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초등학교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A378CF-C318-4B88-B368-BA2789421AD1}"/>
              </a:ext>
            </a:extLst>
          </p:cNvPr>
          <p:cNvSpPr txBox="1"/>
          <p:nvPr/>
        </p:nvSpPr>
        <p:spPr>
          <a:xfrm>
            <a:off x="8441672" y="2180573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중학교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C1F9B1A-C6C6-4609-864C-EB624A8223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65" y="3170785"/>
            <a:ext cx="1055903" cy="1055903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478189EB-ED73-49A5-82DD-D5FC9020A4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71" y="4916662"/>
            <a:ext cx="875167" cy="8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 animBg="1"/>
      <p:bldP spid="21" grpId="0" animBg="1"/>
      <p:bldP spid="8" grpId="0" animBg="1"/>
      <p:bldP spid="9" grpId="0" animBg="1"/>
      <p:bldP spid="11" grpId="0" animBg="1"/>
      <p:bldP spid="17" grpId="0" animBg="1"/>
      <p:bldP spid="29" grpId="0"/>
      <p:bldP spid="30" grpId="0"/>
      <p:bldP spid="34" grpId="0"/>
      <p:bldP spid="32" grpId="0"/>
      <p:bldP spid="51" grpId="0"/>
      <p:bldP spid="33" grpId="0"/>
      <p:bldP spid="39" grpId="0"/>
      <p:bldP spid="40" grpId="0"/>
      <p:bldP spid="38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4567280" y="1951070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나이 주의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E21B80-821F-4CA5-A35B-68CE785148F6}"/>
              </a:ext>
            </a:extLst>
          </p:cNvPr>
          <p:cNvSpPr txBox="1"/>
          <p:nvPr/>
        </p:nvSpPr>
        <p:spPr>
          <a:xfrm>
            <a:off x="6366785" y="1929468"/>
            <a:ext cx="1129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월반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유급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A378CF-C318-4B88-B368-BA2789421AD1}"/>
              </a:ext>
            </a:extLst>
          </p:cNvPr>
          <p:cNvSpPr txBox="1"/>
          <p:nvPr/>
        </p:nvSpPr>
        <p:spPr>
          <a:xfrm>
            <a:off x="8175899" y="1319705"/>
            <a:ext cx="126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많지 않음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E2A0C0-9002-4A74-B97F-202212EF5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0" y="844648"/>
            <a:ext cx="875167" cy="8751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44B2F37-8A09-47D5-89A6-A295455BC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90" y="844648"/>
            <a:ext cx="875167" cy="87516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1D9582-A14E-490D-8F5B-74163783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785" y="2780185"/>
            <a:ext cx="4469294" cy="3794874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3925C6BB-FF70-47B1-9D84-753DF4F09A81}"/>
              </a:ext>
            </a:extLst>
          </p:cNvPr>
          <p:cNvSpPr/>
          <p:nvPr/>
        </p:nvSpPr>
        <p:spPr>
          <a:xfrm>
            <a:off x="8898096" y="4058407"/>
            <a:ext cx="1828801" cy="28952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5CF4963-26FC-4833-8E81-AC40583E4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049" y="2696829"/>
            <a:ext cx="2498071" cy="39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43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306262" y="2584537"/>
            <a:ext cx="1781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A2B67-F39C-4937-BD2F-26D53FB6E7C1}"/>
              </a:ext>
            </a:extLst>
          </p:cNvPr>
          <p:cNvSpPr txBox="1"/>
          <p:nvPr/>
        </p:nvSpPr>
        <p:spPr>
          <a:xfrm>
            <a:off x="640641" y="3577331"/>
            <a:ext cx="1055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016C27-5F2F-4D71-A870-55114E015587}"/>
              </a:ext>
            </a:extLst>
          </p:cNvPr>
          <p:cNvCxnSpPr>
            <a:cxnSpLocks/>
          </p:cNvCxnSpPr>
          <p:nvPr/>
        </p:nvCxnSpPr>
        <p:spPr>
          <a:xfrm flipV="1">
            <a:off x="685731" y="3146744"/>
            <a:ext cx="829521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8584688-F8E4-4E86-A5BB-E7E1063FDB57}"/>
              </a:ext>
            </a:extLst>
          </p:cNvPr>
          <p:cNvCxnSpPr>
            <a:cxnSpLocks/>
          </p:cNvCxnSpPr>
          <p:nvPr/>
        </p:nvCxnSpPr>
        <p:spPr>
          <a:xfrm>
            <a:off x="1779337" y="1585731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7B72A1-87C0-412B-8966-1EDA8721B0DB}"/>
              </a:ext>
            </a:extLst>
          </p:cNvPr>
          <p:cNvSpPr/>
          <p:nvPr/>
        </p:nvSpPr>
        <p:spPr>
          <a:xfrm>
            <a:off x="2110118" y="1979274"/>
            <a:ext cx="8393004" cy="413215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각 삼각형 16">
            <a:extLst>
              <a:ext uri="{FF2B5EF4-FFF2-40B4-BE49-F238E27FC236}">
                <a16:creationId xmlns:a16="http://schemas.microsoft.com/office/drawing/2014/main" id="{DCD0C673-8D2D-4F92-B14A-9A3D03CE274D}"/>
              </a:ext>
            </a:extLst>
          </p:cNvPr>
          <p:cNvSpPr/>
          <p:nvPr/>
        </p:nvSpPr>
        <p:spPr>
          <a:xfrm rot="16200000">
            <a:off x="10194200" y="5782673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D4397-6354-4748-97DF-D364E34FB41A}"/>
              </a:ext>
            </a:extLst>
          </p:cNvPr>
          <p:cNvSpPr txBox="1"/>
          <p:nvPr/>
        </p:nvSpPr>
        <p:spPr>
          <a:xfrm>
            <a:off x="2161301" y="905535"/>
            <a:ext cx="83930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매체에서 다루는 일본 학교의 특징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56C0A-CEFD-4D02-8CE0-EC8C2CBB93DB}"/>
              </a:ext>
            </a:extLst>
          </p:cNvPr>
          <p:cNvSpPr txBox="1"/>
          <p:nvPr/>
        </p:nvSpPr>
        <p:spPr>
          <a:xfrm>
            <a:off x="5204947" y="2248695"/>
            <a:ext cx="230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급식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F9517E-2975-48F6-A120-845EA8E177BA}"/>
              </a:ext>
            </a:extLst>
          </p:cNvPr>
          <p:cNvSpPr txBox="1"/>
          <p:nvPr/>
        </p:nvSpPr>
        <p:spPr>
          <a:xfrm>
            <a:off x="3423924" y="4425041"/>
            <a:ext cx="26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저렴하고 영양 균형 고려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4F6B5C-62C3-477B-B30F-9FDC8AE3183D}"/>
              </a:ext>
            </a:extLst>
          </p:cNvPr>
          <p:cNvSpPr txBox="1"/>
          <p:nvPr/>
        </p:nvSpPr>
        <p:spPr>
          <a:xfrm>
            <a:off x="7008337" y="5067960"/>
            <a:ext cx="253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식생활에 관한 여러가지 교육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F46B3F-D4D1-4B85-ADDD-E767905B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47" y="3092368"/>
            <a:ext cx="1122797" cy="11227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E9C6F5-6B32-4B30-AA3E-EF559008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44" y="3095959"/>
            <a:ext cx="1122797" cy="11227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C30889-769E-4BFB-8DB8-F649DC0054DE}"/>
              </a:ext>
            </a:extLst>
          </p:cNvPr>
          <p:cNvSpPr txBox="1"/>
          <p:nvPr/>
        </p:nvSpPr>
        <p:spPr>
          <a:xfrm>
            <a:off x="6873285" y="4397328"/>
            <a:ext cx="26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식육의 일부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14721-F03C-45B0-8039-E275C3102CAF}"/>
              </a:ext>
            </a:extLst>
          </p:cNvPr>
          <p:cNvSpPr txBox="1"/>
          <p:nvPr/>
        </p:nvSpPr>
        <p:spPr>
          <a:xfrm>
            <a:off x="3915152" y="5067959"/>
            <a:ext cx="253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평균 </a:t>
            </a:r>
            <a:r>
              <a:rPr lang="en-US" altLang="ko-KR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1</a:t>
            </a:r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회 기준 </a:t>
            </a:r>
            <a:r>
              <a:rPr lang="en-US" altLang="ko-KR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250</a:t>
            </a:r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엔</a:t>
            </a:r>
          </a:p>
        </p:txBody>
      </p:sp>
    </p:spTree>
    <p:extLst>
      <p:ext uri="{BB962C8B-B14F-4D97-AF65-F5344CB8AC3E}">
        <p14:creationId xmlns:p14="http://schemas.microsoft.com/office/powerpoint/2010/main" val="27575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306262" y="2584537"/>
            <a:ext cx="1781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A2B67-F39C-4937-BD2F-26D53FB6E7C1}"/>
              </a:ext>
            </a:extLst>
          </p:cNvPr>
          <p:cNvSpPr txBox="1"/>
          <p:nvPr/>
        </p:nvSpPr>
        <p:spPr>
          <a:xfrm>
            <a:off x="640641" y="3577331"/>
            <a:ext cx="1055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특징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016C27-5F2F-4D71-A870-55114E015587}"/>
              </a:ext>
            </a:extLst>
          </p:cNvPr>
          <p:cNvCxnSpPr>
            <a:cxnSpLocks/>
          </p:cNvCxnSpPr>
          <p:nvPr/>
        </p:nvCxnSpPr>
        <p:spPr>
          <a:xfrm flipV="1">
            <a:off x="685731" y="3146744"/>
            <a:ext cx="829521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8584688-F8E4-4E86-A5BB-E7E1063FDB57}"/>
              </a:ext>
            </a:extLst>
          </p:cNvPr>
          <p:cNvCxnSpPr>
            <a:cxnSpLocks/>
          </p:cNvCxnSpPr>
          <p:nvPr/>
        </p:nvCxnSpPr>
        <p:spPr>
          <a:xfrm>
            <a:off x="1779337" y="1585731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7B72A1-87C0-412B-8966-1EDA8721B0DB}"/>
              </a:ext>
            </a:extLst>
          </p:cNvPr>
          <p:cNvSpPr/>
          <p:nvPr/>
        </p:nvSpPr>
        <p:spPr>
          <a:xfrm>
            <a:off x="2110118" y="1979274"/>
            <a:ext cx="8393004" cy="413215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각 삼각형 16">
            <a:extLst>
              <a:ext uri="{FF2B5EF4-FFF2-40B4-BE49-F238E27FC236}">
                <a16:creationId xmlns:a16="http://schemas.microsoft.com/office/drawing/2014/main" id="{DCD0C673-8D2D-4F92-B14A-9A3D03CE274D}"/>
              </a:ext>
            </a:extLst>
          </p:cNvPr>
          <p:cNvSpPr/>
          <p:nvPr/>
        </p:nvSpPr>
        <p:spPr>
          <a:xfrm rot="16200000">
            <a:off x="10194200" y="5782673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D4397-6354-4748-97DF-D364E34FB41A}"/>
              </a:ext>
            </a:extLst>
          </p:cNvPr>
          <p:cNvSpPr txBox="1"/>
          <p:nvPr/>
        </p:nvSpPr>
        <p:spPr>
          <a:xfrm>
            <a:off x="2161301" y="905535"/>
            <a:ext cx="83930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매체에서 다루는 일본 학교의 특징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56C0A-CEFD-4D02-8CE0-EC8C2CBB93DB}"/>
              </a:ext>
            </a:extLst>
          </p:cNvPr>
          <p:cNvSpPr txBox="1"/>
          <p:nvPr/>
        </p:nvSpPr>
        <p:spPr>
          <a:xfrm>
            <a:off x="5204947" y="2248695"/>
            <a:ext cx="230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클럽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동아리 활동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F9517E-2975-48F6-A120-845EA8E177BA}"/>
              </a:ext>
            </a:extLst>
          </p:cNvPr>
          <p:cNvSpPr txBox="1"/>
          <p:nvPr/>
        </p:nvSpPr>
        <p:spPr>
          <a:xfrm>
            <a:off x="3423924" y="4425041"/>
            <a:ext cx="26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여러 대형 대회들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4F6B5C-62C3-477B-B30F-9FDC8AE3183D}"/>
              </a:ext>
            </a:extLst>
          </p:cNvPr>
          <p:cNvSpPr txBox="1"/>
          <p:nvPr/>
        </p:nvSpPr>
        <p:spPr>
          <a:xfrm>
            <a:off x="3848502" y="5187915"/>
            <a:ext cx="1822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>
                <a:latin typeface="DX시인과나" panose="02020600000000000000" pitchFamily="18" charset="-127"/>
                <a:ea typeface="DX시인과나" panose="02020600000000000000" pitchFamily="18" charset="-127"/>
              </a:rPr>
              <a:t>고시엔</a:t>
            </a:r>
            <a:r>
              <a:rPr lang="en-US" altLang="ko-KR" sz="1500"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500">
                <a:latin typeface="DX시인과나" panose="02020600000000000000" pitchFamily="18" charset="-127"/>
                <a:ea typeface="DX시인과나" panose="02020600000000000000" pitchFamily="18" charset="-127"/>
              </a:rPr>
              <a:t>인터하이</a:t>
            </a:r>
            <a:r>
              <a:rPr lang="en-US" altLang="ko-KR" sz="1500"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500">
                <a:latin typeface="DX시인과나" panose="02020600000000000000" pitchFamily="18" charset="-127"/>
                <a:ea typeface="DX시인과나" panose="02020600000000000000" pitchFamily="18" charset="-127"/>
              </a:rPr>
              <a:t>등</a:t>
            </a:r>
            <a:endParaRPr lang="ko-KR" altLang="en-US" sz="1500" dirty="0"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30889-769E-4BFB-8DB8-F649DC0054DE}"/>
              </a:ext>
            </a:extLst>
          </p:cNvPr>
          <p:cNvSpPr txBox="1"/>
          <p:nvPr/>
        </p:nvSpPr>
        <p:spPr>
          <a:xfrm>
            <a:off x="6940811" y="4469993"/>
            <a:ext cx="26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FCBB2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입시 만이 목적이 아닌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DB82ACA-98F7-47E8-8B13-5EF13B05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45" y="3146744"/>
            <a:ext cx="1211208" cy="121120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6D0422A-6AD0-4C25-A38C-2505C80A2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38" y="3164877"/>
            <a:ext cx="1020648" cy="10206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83A6F0-BE98-474D-941E-0D0123A698F4}"/>
              </a:ext>
            </a:extLst>
          </p:cNvPr>
          <p:cNvSpPr txBox="1"/>
          <p:nvPr/>
        </p:nvSpPr>
        <p:spPr>
          <a:xfrm>
            <a:off x="7080469" y="5187914"/>
            <a:ext cx="2392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친구</a:t>
            </a:r>
            <a:r>
              <a:rPr lang="en-US" altLang="ko-KR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선후배와의 친목도모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2D89A8-8ED0-4AD6-ACD3-6974111D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0" y="1680286"/>
            <a:ext cx="5847065" cy="43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662472-F101-4D85-87D3-A02B69CE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93" y="951887"/>
            <a:ext cx="3969912" cy="56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9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395616">
            <a:off x="6347176" y="3887835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6344626" y="1501713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6435993" y="1612049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6429981" y="3998171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793035" y="2149931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다른 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나라와의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831698" y="3690673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 제도 차이점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6472998" y="5315074"/>
            <a:ext cx="1491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역사적으로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6572973" y="2881780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많은 나라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8351621" y="2575137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학기 시작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E21B80-821F-4CA5-A35B-68CE785148F6}"/>
              </a:ext>
            </a:extLst>
          </p:cNvPr>
          <p:cNvSpPr txBox="1"/>
          <p:nvPr/>
        </p:nvSpPr>
        <p:spPr>
          <a:xfrm>
            <a:off x="9913966" y="2582870"/>
            <a:ext cx="126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여름 방학 끝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682F5A-6D60-4CBF-938E-2598E8E2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414" y="2224021"/>
            <a:ext cx="3144338" cy="27892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75CC5B5-4870-42D1-9EF8-F3F5AE946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87" y="1724599"/>
            <a:ext cx="709379" cy="7093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1D63EE5-CAEF-4EB6-BB6B-2893E7281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61" y="1837191"/>
            <a:ext cx="737946" cy="73794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AF36206-0798-43CE-B5FD-A4157426C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74" y="1632381"/>
            <a:ext cx="856997" cy="85699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991802B-F232-4CE2-883D-8A7E95750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94" y="4169483"/>
            <a:ext cx="804913" cy="80491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B62E652-A11E-402E-8DA1-E4FCCF4A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78" y="4077526"/>
            <a:ext cx="958046" cy="95804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8BFE2A-2B39-473A-BFB2-1966FCC120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09" y="4131952"/>
            <a:ext cx="818611" cy="8186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9671E0-96E9-4BA0-974C-860F182E9E70}"/>
              </a:ext>
            </a:extLst>
          </p:cNvPr>
          <p:cNvSpPr txBox="1"/>
          <p:nvPr/>
        </p:nvSpPr>
        <p:spPr>
          <a:xfrm>
            <a:off x="8110472" y="5060924"/>
            <a:ext cx="173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농가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농사 돕기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FC5414-3AAC-4EB2-BEDB-839EF4AD0B15}"/>
              </a:ext>
            </a:extLst>
          </p:cNvPr>
          <p:cNvSpPr txBox="1"/>
          <p:nvPr/>
        </p:nvSpPr>
        <p:spPr>
          <a:xfrm>
            <a:off x="9842191" y="5060924"/>
            <a:ext cx="173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성수기 끝난 후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70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9" grpId="0" animBg="1"/>
      <p:bldP spid="11" grpId="0" animBg="1"/>
      <p:bldP spid="29" grpId="0"/>
      <p:bldP spid="33" grpId="0"/>
      <p:bldP spid="40" grpId="0"/>
      <p:bldP spid="38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8D4A1-FE17-4606-BA2A-E2DE27B88E65}"/>
              </a:ext>
            </a:extLst>
          </p:cNvPr>
          <p:cNvSpPr txBox="1"/>
          <p:nvPr/>
        </p:nvSpPr>
        <p:spPr>
          <a:xfrm>
            <a:off x="5534337" y="1378450"/>
            <a:ext cx="13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INDEX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014C6396-F47C-4359-A567-7EFB4BED65C4}"/>
              </a:ext>
            </a:extLst>
          </p:cNvPr>
          <p:cNvSpPr/>
          <p:nvPr/>
        </p:nvSpPr>
        <p:spPr>
          <a:xfrm rot="10800000">
            <a:off x="6338831" y="1378450"/>
            <a:ext cx="154328" cy="167429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23589-95C2-4F74-B404-7B5C9A0361EE}"/>
              </a:ext>
            </a:extLst>
          </p:cNvPr>
          <p:cNvSpPr txBox="1"/>
          <p:nvPr/>
        </p:nvSpPr>
        <p:spPr>
          <a:xfrm>
            <a:off x="4259483" y="2620841"/>
            <a:ext cx="36730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하나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 역사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둘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 종류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셋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 제도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CFCBB2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넷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 특징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다섯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 제도의 다른 나라와의 차이점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여섯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결론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693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8584688-F8E4-4E86-A5BB-E7E1063FDB57}"/>
              </a:ext>
            </a:extLst>
          </p:cNvPr>
          <p:cNvCxnSpPr>
            <a:cxnSpLocks/>
          </p:cNvCxnSpPr>
          <p:nvPr/>
        </p:nvCxnSpPr>
        <p:spPr>
          <a:xfrm>
            <a:off x="1779336" y="1499235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눈물 방울 16">
            <a:extLst>
              <a:ext uri="{FF2B5EF4-FFF2-40B4-BE49-F238E27FC236}">
                <a16:creationId xmlns:a16="http://schemas.microsoft.com/office/drawing/2014/main" id="{7B62CB70-4389-42B5-B80A-D6CAA5E71660}"/>
              </a:ext>
            </a:extLst>
          </p:cNvPr>
          <p:cNvSpPr/>
          <p:nvPr/>
        </p:nvSpPr>
        <p:spPr>
          <a:xfrm rot="2501388">
            <a:off x="3230170" y="4474835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84FE7FE7-CDAD-478A-B322-5218401A0751}"/>
              </a:ext>
            </a:extLst>
          </p:cNvPr>
          <p:cNvSpPr/>
          <p:nvPr/>
        </p:nvSpPr>
        <p:spPr>
          <a:xfrm rot="2501388">
            <a:off x="3230171" y="247071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5BE36-A3BE-4981-BEE2-6FD5BAFE162E}"/>
              </a:ext>
            </a:extLst>
          </p:cNvPr>
          <p:cNvSpPr txBox="1"/>
          <p:nvPr/>
        </p:nvSpPr>
        <p:spPr>
          <a:xfrm>
            <a:off x="5446311" y="3461125"/>
            <a:ext cx="111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25-64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세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95209FA-6A97-4292-9505-BD2068B6A8D2}"/>
              </a:ext>
            </a:extLst>
          </p:cNvPr>
          <p:cNvSpPr/>
          <p:nvPr/>
        </p:nvSpPr>
        <p:spPr>
          <a:xfrm>
            <a:off x="3312976" y="258104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EA3658-4709-487F-A98E-882B532C4947}"/>
              </a:ext>
            </a:extLst>
          </p:cNvPr>
          <p:cNvSpPr txBox="1"/>
          <p:nvPr/>
        </p:nvSpPr>
        <p:spPr>
          <a:xfrm>
            <a:off x="5182791" y="5487421"/>
            <a:ext cx="160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젊은 연령대 多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BE27D70-6F8C-444E-9AEE-8BCB8BABAD34}"/>
              </a:ext>
            </a:extLst>
          </p:cNvPr>
          <p:cNvSpPr/>
          <p:nvPr/>
        </p:nvSpPr>
        <p:spPr>
          <a:xfrm>
            <a:off x="3334449" y="4585171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E35AA-1C61-4F74-A569-D75630110EBC}"/>
              </a:ext>
            </a:extLst>
          </p:cNvPr>
          <p:cNvSpPr txBox="1"/>
          <p:nvPr/>
        </p:nvSpPr>
        <p:spPr>
          <a:xfrm>
            <a:off x="2161301" y="905535"/>
            <a:ext cx="83930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진학률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7C135-2563-45A7-A9FD-6D5019C57E4D}"/>
              </a:ext>
            </a:extLst>
          </p:cNvPr>
          <p:cNvSpPr txBox="1"/>
          <p:nvPr/>
        </p:nvSpPr>
        <p:spPr>
          <a:xfrm>
            <a:off x="613645" y="2337475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다른 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나라와의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BA855-8294-4F6D-929D-9228C2EE7155}"/>
              </a:ext>
            </a:extLst>
          </p:cNvPr>
          <p:cNvSpPr txBox="1"/>
          <p:nvPr/>
        </p:nvSpPr>
        <p:spPr>
          <a:xfrm>
            <a:off x="652308" y="3878217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 제도 차이점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3A5C6CF-5BA5-4F66-902C-45BB980ABE2B}"/>
              </a:ext>
            </a:extLst>
          </p:cNvPr>
          <p:cNvCxnSpPr>
            <a:cxnSpLocks/>
          </p:cNvCxnSpPr>
          <p:nvPr/>
        </p:nvCxnSpPr>
        <p:spPr>
          <a:xfrm flipV="1">
            <a:off x="889611" y="3408453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ED451545-5EE5-4BEE-AC30-A6EB9EEB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21" y="2713436"/>
            <a:ext cx="947074" cy="9470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8F3ADFF-32CF-452D-813D-99C772978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97" y="2252946"/>
            <a:ext cx="1208179" cy="12081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5CB270-480F-4526-9EC2-C47D99212A06}"/>
              </a:ext>
            </a:extLst>
          </p:cNvPr>
          <p:cNvSpPr txBox="1"/>
          <p:nvPr/>
        </p:nvSpPr>
        <p:spPr>
          <a:xfrm>
            <a:off x="6859914" y="2799140"/>
            <a:ext cx="1848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46% </a:t>
            </a:r>
            <a:r>
              <a:rPr lang="ko-KR" altLang="en-US" sz="3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以上</a:t>
            </a:r>
            <a:endParaRPr lang="ko-KR" altLang="en-US" sz="30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9440C5A-8C29-4178-BCCC-5E67D8AE1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94" y="2437523"/>
            <a:ext cx="970930" cy="9709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C2F1E2-B571-4B04-AA36-5E3AC959940A}"/>
              </a:ext>
            </a:extLst>
          </p:cNvPr>
          <p:cNvSpPr txBox="1"/>
          <p:nvPr/>
        </p:nvSpPr>
        <p:spPr>
          <a:xfrm>
            <a:off x="9035294" y="3491233"/>
            <a:ext cx="111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상위 그룹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08D7FE5-CD90-4772-AC27-93C81AD0C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65" y="4774031"/>
            <a:ext cx="713390" cy="71339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60DD2F7-140C-4957-B670-B022DDFFE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7" y="4548848"/>
            <a:ext cx="809917" cy="80991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AF1F5ED-2AB3-474D-862B-092DBF4A3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68" y="4281947"/>
            <a:ext cx="1132950" cy="11329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297D08-271F-4E06-A1F6-1C439D47865A}"/>
              </a:ext>
            </a:extLst>
          </p:cNvPr>
          <p:cNvSpPr txBox="1"/>
          <p:nvPr/>
        </p:nvSpPr>
        <p:spPr>
          <a:xfrm>
            <a:off x="7244272" y="5527065"/>
            <a:ext cx="18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30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대 이상의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 재학 사례는 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94AE20-B7A4-42AB-8E18-8B374BAF9EF1}"/>
              </a:ext>
            </a:extLst>
          </p:cNvPr>
          <p:cNvSpPr txBox="1"/>
          <p:nvPr/>
        </p:nvSpPr>
        <p:spPr>
          <a:xfrm>
            <a:off x="3445410" y="3860392"/>
            <a:ext cx="1118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고등교육</a:t>
            </a:r>
          </a:p>
        </p:txBody>
      </p:sp>
    </p:spTree>
    <p:extLst>
      <p:ext uri="{BB962C8B-B14F-4D97-AF65-F5344CB8AC3E}">
        <p14:creationId xmlns:p14="http://schemas.microsoft.com/office/powerpoint/2010/main" val="25023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/>
      <p:bldP spid="27" grpId="0" animBg="1"/>
      <p:bldP spid="30" grpId="0"/>
      <p:bldP spid="31" grpId="0" animBg="1"/>
      <p:bldP spid="22" grpId="0"/>
      <p:bldP spid="25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8584688-F8E4-4E86-A5BB-E7E1063FDB57}"/>
              </a:ext>
            </a:extLst>
          </p:cNvPr>
          <p:cNvCxnSpPr>
            <a:cxnSpLocks/>
          </p:cNvCxnSpPr>
          <p:nvPr/>
        </p:nvCxnSpPr>
        <p:spPr>
          <a:xfrm>
            <a:off x="1779336" y="1499235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눈물 방울 16">
            <a:extLst>
              <a:ext uri="{FF2B5EF4-FFF2-40B4-BE49-F238E27FC236}">
                <a16:creationId xmlns:a16="http://schemas.microsoft.com/office/drawing/2014/main" id="{7B62CB70-4389-42B5-B80A-D6CAA5E71660}"/>
              </a:ext>
            </a:extLst>
          </p:cNvPr>
          <p:cNvSpPr/>
          <p:nvPr/>
        </p:nvSpPr>
        <p:spPr>
          <a:xfrm rot="2501388">
            <a:off x="3230170" y="4474835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84FE7FE7-CDAD-478A-B322-5218401A0751}"/>
              </a:ext>
            </a:extLst>
          </p:cNvPr>
          <p:cNvSpPr/>
          <p:nvPr/>
        </p:nvSpPr>
        <p:spPr>
          <a:xfrm rot="2501388">
            <a:off x="3230171" y="247071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5BE36-A3BE-4981-BEE2-6FD5BAFE162E}"/>
              </a:ext>
            </a:extLst>
          </p:cNvPr>
          <p:cNvSpPr txBox="1"/>
          <p:nvPr/>
        </p:nvSpPr>
        <p:spPr>
          <a:xfrm>
            <a:off x="4997242" y="2823678"/>
            <a:ext cx="133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교육에 대한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공공 지출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95209FA-6A97-4292-9505-BD2068B6A8D2}"/>
              </a:ext>
            </a:extLst>
          </p:cNvPr>
          <p:cNvSpPr/>
          <p:nvPr/>
        </p:nvSpPr>
        <p:spPr>
          <a:xfrm>
            <a:off x="3312976" y="258104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EA3658-4709-487F-A98E-882B532C4947}"/>
              </a:ext>
            </a:extLst>
          </p:cNvPr>
          <p:cNvSpPr txBox="1"/>
          <p:nvPr/>
        </p:nvSpPr>
        <p:spPr>
          <a:xfrm>
            <a:off x="5028593" y="4693721"/>
            <a:ext cx="4507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‘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일본의 교육비는 사비 부담에 의해 유지되고 있다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.’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BE27D70-6F8C-444E-9AEE-8BCB8BABAD34}"/>
              </a:ext>
            </a:extLst>
          </p:cNvPr>
          <p:cNvSpPr/>
          <p:nvPr/>
        </p:nvSpPr>
        <p:spPr>
          <a:xfrm>
            <a:off x="3334449" y="4585171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E35AA-1C61-4F74-A569-D75630110EBC}"/>
              </a:ext>
            </a:extLst>
          </p:cNvPr>
          <p:cNvSpPr txBox="1"/>
          <p:nvPr/>
        </p:nvSpPr>
        <p:spPr>
          <a:xfrm>
            <a:off x="2161301" y="905535"/>
            <a:ext cx="83930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교육에 대한 공공 지출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7C135-2563-45A7-A9FD-6D5019C57E4D}"/>
              </a:ext>
            </a:extLst>
          </p:cNvPr>
          <p:cNvSpPr txBox="1"/>
          <p:nvPr/>
        </p:nvSpPr>
        <p:spPr>
          <a:xfrm>
            <a:off x="613645" y="2337475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다른 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나라와의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BA855-8294-4F6D-929D-9228C2EE7155}"/>
              </a:ext>
            </a:extLst>
          </p:cNvPr>
          <p:cNvSpPr txBox="1"/>
          <p:nvPr/>
        </p:nvSpPr>
        <p:spPr>
          <a:xfrm>
            <a:off x="652308" y="3878217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 제도 차이점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3A5C6CF-5BA5-4F66-902C-45BB980ABE2B}"/>
              </a:ext>
            </a:extLst>
          </p:cNvPr>
          <p:cNvCxnSpPr>
            <a:cxnSpLocks/>
          </p:cNvCxnSpPr>
          <p:nvPr/>
        </p:nvCxnSpPr>
        <p:spPr>
          <a:xfrm flipV="1">
            <a:off x="889611" y="3408453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29440C5A-8C29-4178-BCCC-5E67D8AE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16" y="2264758"/>
            <a:ext cx="970930" cy="9709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C2F1E2-B571-4B04-AA36-5E3AC959940A}"/>
              </a:ext>
            </a:extLst>
          </p:cNvPr>
          <p:cNvSpPr txBox="1"/>
          <p:nvPr/>
        </p:nvSpPr>
        <p:spPr>
          <a:xfrm>
            <a:off x="7042916" y="3318468"/>
            <a:ext cx="111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OECD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기준 제일 낮음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08D7FE5-CD90-4772-AC27-93C81AD0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63" y="2777843"/>
            <a:ext cx="713390" cy="713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297D08-271F-4E06-A1F6-1C439D47865A}"/>
              </a:ext>
            </a:extLst>
          </p:cNvPr>
          <p:cNvSpPr txBox="1"/>
          <p:nvPr/>
        </p:nvSpPr>
        <p:spPr>
          <a:xfrm>
            <a:off x="5194574" y="5066377"/>
            <a:ext cx="184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GDP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대비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5.1%</a:t>
            </a:r>
          </a:p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OECD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평균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4.8%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29879F-35AA-4EDF-B600-97E6E45D3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28" y="4738142"/>
            <a:ext cx="803172" cy="8031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6E6A53-745A-4C95-ADD0-1ADB651FD506}"/>
              </a:ext>
            </a:extLst>
          </p:cNvPr>
          <p:cNvSpPr txBox="1"/>
          <p:nvPr/>
        </p:nvSpPr>
        <p:spPr>
          <a:xfrm>
            <a:off x="7282152" y="5188511"/>
            <a:ext cx="1240593" cy="40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평균 이하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F66D44-28CA-43F6-959E-6C7356CBF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08" y="2143163"/>
            <a:ext cx="7729218" cy="38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/>
      <p:bldP spid="27" grpId="0" animBg="1"/>
      <p:bldP spid="30" grpId="0"/>
      <p:bldP spid="31" grpId="0" animBg="1"/>
      <p:bldP spid="25" grpId="0"/>
      <p:bldP spid="32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8584688-F8E4-4E86-A5BB-E7E1063FDB57}"/>
              </a:ext>
            </a:extLst>
          </p:cNvPr>
          <p:cNvCxnSpPr>
            <a:cxnSpLocks/>
          </p:cNvCxnSpPr>
          <p:nvPr/>
        </p:nvCxnSpPr>
        <p:spPr>
          <a:xfrm>
            <a:off x="1779336" y="1499235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눈물 방울 16">
            <a:extLst>
              <a:ext uri="{FF2B5EF4-FFF2-40B4-BE49-F238E27FC236}">
                <a16:creationId xmlns:a16="http://schemas.microsoft.com/office/drawing/2014/main" id="{7B62CB70-4389-42B5-B80A-D6CAA5E71660}"/>
              </a:ext>
            </a:extLst>
          </p:cNvPr>
          <p:cNvSpPr/>
          <p:nvPr/>
        </p:nvSpPr>
        <p:spPr>
          <a:xfrm rot="2501388">
            <a:off x="3230170" y="4474835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84FE7FE7-CDAD-478A-B322-5218401A0751}"/>
              </a:ext>
            </a:extLst>
          </p:cNvPr>
          <p:cNvSpPr/>
          <p:nvPr/>
        </p:nvSpPr>
        <p:spPr>
          <a:xfrm rot="2501388">
            <a:off x="3230171" y="247071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35BE36-A3BE-4981-BEE2-6FD5BAFE162E}"/>
              </a:ext>
            </a:extLst>
          </p:cNvPr>
          <p:cNvSpPr txBox="1"/>
          <p:nvPr/>
        </p:nvSpPr>
        <p:spPr>
          <a:xfrm>
            <a:off x="5096188" y="2844244"/>
            <a:ext cx="168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교육비의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지출이 낮은 것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95209FA-6A97-4292-9505-BD2068B6A8D2}"/>
              </a:ext>
            </a:extLst>
          </p:cNvPr>
          <p:cNvSpPr/>
          <p:nvPr/>
        </p:nvSpPr>
        <p:spPr>
          <a:xfrm>
            <a:off x="3312976" y="258104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EA3658-4709-487F-A98E-882B532C4947}"/>
              </a:ext>
            </a:extLst>
          </p:cNvPr>
          <p:cNvSpPr txBox="1"/>
          <p:nvPr/>
        </p:nvSpPr>
        <p:spPr>
          <a:xfrm>
            <a:off x="5182791" y="5487421"/>
            <a:ext cx="160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빈부격차를 넘어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EBE27D70-6F8C-444E-9AEE-8BCB8BABAD34}"/>
              </a:ext>
            </a:extLst>
          </p:cNvPr>
          <p:cNvSpPr/>
          <p:nvPr/>
        </p:nvSpPr>
        <p:spPr>
          <a:xfrm>
            <a:off x="3334449" y="4585171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E35AA-1C61-4F74-A569-D75630110EBC}"/>
              </a:ext>
            </a:extLst>
          </p:cNvPr>
          <p:cNvSpPr txBox="1"/>
          <p:nvPr/>
        </p:nvSpPr>
        <p:spPr>
          <a:xfrm>
            <a:off x="2161301" y="905535"/>
            <a:ext cx="83930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진학률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7C135-2563-45A7-A9FD-6D5019C57E4D}"/>
              </a:ext>
            </a:extLst>
          </p:cNvPr>
          <p:cNvSpPr txBox="1"/>
          <p:nvPr/>
        </p:nvSpPr>
        <p:spPr>
          <a:xfrm>
            <a:off x="613645" y="2337475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다른 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나라와의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BA855-8294-4F6D-929D-9228C2EE7155}"/>
              </a:ext>
            </a:extLst>
          </p:cNvPr>
          <p:cNvSpPr txBox="1"/>
          <p:nvPr/>
        </p:nvSpPr>
        <p:spPr>
          <a:xfrm>
            <a:off x="652308" y="3878217"/>
            <a:ext cx="16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 제도 차이점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3A5C6CF-5BA5-4F66-902C-45BB980ABE2B}"/>
              </a:ext>
            </a:extLst>
          </p:cNvPr>
          <p:cNvCxnSpPr>
            <a:cxnSpLocks/>
          </p:cNvCxnSpPr>
          <p:nvPr/>
        </p:nvCxnSpPr>
        <p:spPr>
          <a:xfrm flipV="1">
            <a:off x="889611" y="3408453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CC2F1E2-B571-4B04-AA36-5E3AC959940A}"/>
              </a:ext>
            </a:extLst>
          </p:cNvPr>
          <p:cNvSpPr txBox="1"/>
          <p:nvPr/>
        </p:nvSpPr>
        <p:spPr>
          <a:xfrm>
            <a:off x="8734918" y="3489191"/>
            <a:ext cx="125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교육 환경 문제에 직결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08D7FE5-CD90-4772-AC27-93C81AD0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82" y="2606596"/>
            <a:ext cx="713390" cy="713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297D08-271F-4E06-A1F6-1C439D47865A}"/>
              </a:ext>
            </a:extLst>
          </p:cNvPr>
          <p:cNvSpPr txBox="1"/>
          <p:nvPr/>
        </p:nvSpPr>
        <p:spPr>
          <a:xfrm>
            <a:off x="7244272" y="5516758"/>
            <a:ext cx="184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교육 격차를 낳음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5BE5756-3550-4A81-95E0-F0BDC24FD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00" y="2703234"/>
            <a:ext cx="809916" cy="8099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4875206-7120-48E1-B1F7-9D226075F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33" y="2512852"/>
            <a:ext cx="1003710" cy="10037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7A5DEA-C57E-4EF5-BEAB-574114C1E65C}"/>
              </a:ext>
            </a:extLst>
          </p:cNvPr>
          <p:cNvSpPr txBox="1"/>
          <p:nvPr/>
        </p:nvSpPr>
        <p:spPr>
          <a:xfrm>
            <a:off x="6822599" y="3617848"/>
            <a:ext cx="168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어려운 가정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2157DF-A8F7-4E0D-BBD6-60F171C2D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88" y="4406122"/>
            <a:ext cx="950321" cy="9503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D752901-62C4-430D-86AA-8414E4C17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6" y="4430028"/>
            <a:ext cx="890737" cy="89073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001AAB2-A476-40EB-A168-544F05CA4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06" y="4719438"/>
            <a:ext cx="835109" cy="8351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C433D6C-033C-4246-8823-ECD63DBA7F08}"/>
              </a:ext>
            </a:extLst>
          </p:cNvPr>
          <p:cNvSpPr txBox="1"/>
          <p:nvPr/>
        </p:nvSpPr>
        <p:spPr>
          <a:xfrm>
            <a:off x="3496166" y="5913293"/>
            <a:ext cx="1600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악순환</a:t>
            </a:r>
          </a:p>
        </p:txBody>
      </p:sp>
    </p:spTree>
    <p:extLst>
      <p:ext uri="{BB962C8B-B14F-4D97-AF65-F5344CB8AC3E}">
        <p14:creationId xmlns:p14="http://schemas.microsoft.com/office/powerpoint/2010/main" val="1650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/>
      <p:bldP spid="27" grpId="0" animBg="1"/>
      <p:bldP spid="30" grpId="0"/>
      <p:bldP spid="31" grpId="0" animBg="1"/>
      <p:bldP spid="25" grpId="0"/>
      <p:bldP spid="32" grpId="0"/>
      <p:bldP spid="28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9685" y="870609"/>
            <a:ext cx="839300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결론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79337" y="1585731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110118" y="1885943"/>
            <a:ext cx="8393004" cy="413215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9" name="직각 삼각형 18"/>
          <p:cNvSpPr/>
          <p:nvPr/>
        </p:nvSpPr>
        <p:spPr>
          <a:xfrm rot="16200000">
            <a:off x="10194201" y="5646749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30D51-0BD6-4428-A855-96497F897222}"/>
              </a:ext>
            </a:extLst>
          </p:cNvPr>
          <p:cNvSpPr txBox="1"/>
          <p:nvPr/>
        </p:nvSpPr>
        <p:spPr>
          <a:xfrm>
            <a:off x="4106388" y="3112457"/>
            <a:ext cx="6192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일본의 학교와 우리나라의 학교는 닮은 듯 다른 점 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83331-DABA-4772-B511-6A9F7428964E}"/>
              </a:ext>
            </a:extLst>
          </p:cNvPr>
          <p:cNvSpPr txBox="1"/>
          <p:nvPr/>
        </p:nvSpPr>
        <p:spPr>
          <a:xfrm>
            <a:off x="206078" y="2921169"/>
            <a:ext cx="17791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나의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A5972-5C30-4AE4-BA60-71B84B697C58}"/>
              </a:ext>
            </a:extLst>
          </p:cNvPr>
          <p:cNvSpPr txBox="1"/>
          <p:nvPr/>
        </p:nvSpPr>
        <p:spPr>
          <a:xfrm>
            <a:off x="543722" y="3991420"/>
            <a:ext cx="12453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생각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D7F642C-5373-4226-BF21-9BEF1B77BCA3}"/>
              </a:ext>
            </a:extLst>
          </p:cNvPr>
          <p:cNvCxnSpPr/>
          <p:nvPr/>
        </p:nvCxnSpPr>
        <p:spPr>
          <a:xfrm flipV="1">
            <a:off x="591288" y="3540280"/>
            <a:ext cx="1166191" cy="3545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그림 26">
            <a:extLst>
              <a:ext uri="{FF2B5EF4-FFF2-40B4-BE49-F238E27FC236}">
                <a16:creationId xmlns:a16="http://schemas.microsoft.com/office/drawing/2014/main" id="{3DAC4852-FFC0-4263-B879-A9740D747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04" y="2302428"/>
            <a:ext cx="775668" cy="7756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6B963BC-D9FD-470A-818B-C503B4CF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41" y="2240141"/>
            <a:ext cx="775668" cy="77566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6D20AC2-69C7-4045-BB2E-1161BB041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40" y="3503410"/>
            <a:ext cx="736464" cy="736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D5DEF9-C7F0-4520-9E4E-2E7DD7145229}"/>
              </a:ext>
            </a:extLst>
          </p:cNvPr>
          <p:cNvSpPr txBox="1"/>
          <p:nvPr/>
        </p:nvSpPr>
        <p:spPr>
          <a:xfrm>
            <a:off x="3602901" y="4239874"/>
            <a:ext cx="659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가까운 지역인 것과 비슷한 생활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환경이어서의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영향도 있다고 생각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4D7A255-A198-4AA8-8FA7-8FE67A94F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88" y="4836657"/>
            <a:ext cx="894281" cy="8942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1FAFDC-BA54-434A-8ACA-E84BDB1244FF}"/>
              </a:ext>
            </a:extLst>
          </p:cNvPr>
          <p:cNvSpPr txBox="1"/>
          <p:nvPr/>
        </p:nvSpPr>
        <p:spPr>
          <a:xfrm>
            <a:off x="3879692" y="4897336"/>
            <a:ext cx="6592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학교는 인간이 태어나 처음 겪는 큰 집단이자 사회 생활을 배우는 곳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그만큼 학교는 한 인간에게 미치는 영향이 大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학교에서 배운 사회생활과 지식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정보는 졸업 후 사회에서의 큰 힘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77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9685" y="870609"/>
            <a:ext cx="839300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출처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79337" y="1585731"/>
            <a:ext cx="90545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110118" y="1885943"/>
            <a:ext cx="8393004" cy="413215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143" y="2946878"/>
            <a:ext cx="17791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X시인과나" panose="02020600000000000000" pitchFamily="18" charset="-127"/>
                <a:ea typeface="DX시인과나" panose="02020600000000000000" pitchFamily="18" charset="-127"/>
              </a:rPr>
              <a:t>참고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185" y="3952021"/>
            <a:ext cx="15663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자료</a:t>
            </a: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591288" y="3540280"/>
            <a:ext cx="1166191" cy="3545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직각 삼각형 18"/>
          <p:cNvSpPr/>
          <p:nvPr/>
        </p:nvSpPr>
        <p:spPr>
          <a:xfrm rot="16200000">
            <a:off x="10194201" y="5646749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CF830-1043-45AD-8DEB-198D34E8A23E}"/>
              </a:ext>
            </a:extLst>
          </p:cNvPr>
          <p:cNvSpPr txBox="1"/>
          <p:nvPr/>
        </p:nvSpPr>
        <p:spPr>
          <a:xfrm>
            <a:off x="2446738" y="2671532"/>
            <a:ext cx="7793386" cy="353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출처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: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wikipedia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 [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学校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] [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日本</a:t>
            </a:r>
            <a:r>
              <a:rPr lang="ja-JP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の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教育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] [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学校</a:t>
            </a:r>
            <a:r>
              <a:rPr lang="ja-JP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の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語源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] [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私立学校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</a:rPr>
              <a:t>]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DX시인과나" panose="02020600000000000000" pitchFamily="18" charset="-127"/>
                <a:ea typeface="DX시인과나" panose="02020600000000000000" pitchFamily="18" charset="-127"/>
                <a:hlinkClick r:id="rId2"/>
              </a:rPr>
              <a:t>https://www.plazahomes.co.jp/living-in-tokyo/education/japanese-school-customs/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DX시인과나" panose="02020600000000000000" pitchFamily="18" charset="-127"/>
                <a:ea typeface="DX시인과나" panose="02020600000000000000" pitchFamily="18" charset="-127"/>
                <a:hlinkClick r:id="rId3"/>
              </a:rPr>
              <a:t>https://www.eigofamily.com/archives/3742#i</a:t>
            </a:r>
            <a:endParaRPr lang="en-US" altLang="ko-KR" kern="0" dirty="0">
              <a:solidFill>
                <a:srgbClr val="000000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  <a:hlinkClick r:id="rId4"/>
              </a:rPr>
              <a:t>https://youtu.be/Qjxm6loWwrw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endParaRPr lang="en-US" altLang="ko-KR" sz="17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endParaRPr lang="ko-KR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1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A6FE9FB-EDA5-45DD-A2D3-C0C8BA60EB05}"/>
              </a:ext>
            </a:extLst>
          </p:cNvPr>
          <p:cNvSpPr txBox="1"/>
          <p:nvPr/>
        </p:nvSpPr>
        <p:spPr>
          <a:xfrm>
            <a:off x="5175713" y="2449068"/>
            <a:ext cx="1951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bg1"/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감사합니다</a:t>
            </a:r>
            <a:endParaRPr lang="en-US" altLang="ko-KR" sz="2500" dirty="0">
              <a:solidFill>
                <a:schemeClr val="bg1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BF5DD3-DD78-4C7B-A259-BE0DC97D61E9}"/>
              </a:ext>
            </a:extLst>
          </p:cNvPr>
          <p:cNvSpPr/>
          <p:nvPr/>
        </p:nvSpPr>
        <p:spPr>
          <a:xfrm>
            <a:off x="4695568" y="1433384"/>
            <a:ext cx="2582562" cy="250842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9946B07-ECC0-4ED4-8A23-178BC2902E4E}"/>
              </a:ext>
            </a:extLst>
          </p:cNvPr>
          <p:cNvCxnSpPr>
            <a:cxnSpLocks/>
          </p:cNvCxnSpPr>
          <p:nvPr/>
        </p:nvCxnSpPr>
        <p:spPr>
          <a:xfrm>
            <a:off x="1" y="5435698"/>
            <a:ext cx="37964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D8EAC328-E503-4024-B462-D74AFFA747A5}"/>
              </a:ext>
            </a:extLst>
          </p:cNvPr>
          <p:cNvCxnSpPr>
            <a:cxnSpLocks/>
          </p:cNvCxnSpPr>
          <p:nvPr/>
        </p:nvCxnSpPr>
        <p:spPr>
          <a:xfrm>
            <a:off x="8322198" y="5435699"/>
            <a:ext cx="38698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8073D6-4BB5-4A9E-A577-82EBFBF3CB4A}"/>
              </a:ext>
            </a:extLst>
          </p:cNvPr>
          <p:cNvSpPr txBox="1"/>
          <p:nvPr/>
        </p:nvSpPr>
        <p:spPr>
          <a:xfrm>
            <a:off x="3642705" y="5147617"/>
            <a:ext cx="4906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DU</a:t>
            </a:r>
            <a:r>
              <a:rPr lang="ko-KR" altLang="en-US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인재법학부 공직법학전공</a:t>
            </a:r>
            <a:endParaRPr lang="en-US" altLang="ko-KR" sz="1500" dirty="0">
              <a:solidFill>
                <a:schemeClr val="bg1">
                  <a:lumMod val="8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pPr algn="ctr"/>
            <a:r>
              <a:rPr lang="en-US" altLang="ko-KR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21*41**4 </a:t>
            </a:r>
            <a:r>
              <a:rPr lang="ko-KR" altLang="en-US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정</a:t>
            </a:r>
            <a:r>
              <a:rPr lang="en-US" altLang="ko-KR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*</a:t>
            </a:r>
            <a:r>
              <a:rPr lang="ko-KR" altLang="en-US" sz="1500" dirty="0">
                <a:solidFill>
                  <a:schemeClr val="bg1">
                    <a:lumMod val="8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영</a:t>
            </a:r>
            <a:endParaRPr lang="en-US" altLang="ko-KR" sz="1500" dirty="0">
              <a:solidFill>
                <a:schemeClr val="bg1">
                  <a:lumMod val="8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780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 rot="2501388"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501388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8DF01-7845-4834-A435-0DC9F640B771}"/>
              </a:ext>
            </a:extLst>
          </p:cNvPr>
          <p:cNvSpPr txBox="1"/>
          <p:nvPr/>
        </p:nvSpPr>
        <p:spPr>
          <a:xfrm>
            <a:off x="5548216" y="1646230"/>
            <a:ext cx="1540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701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년 율령 </a:t>
            </a: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CB921-4E35-49A0-AF0E-11E9ADB6F6C7}"/>
              </a:ext>
            </a:extLst>
          </p:cNvPr>
          <p:cNvSpPr txBox="1"/>
          <p:nvPr/>
        </p:nvSpPr>
        <p:spPr>
          <a:xfrm>
            <a:off x="5320308" y="3892375"/>
            <a:ext cx="481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에도 시대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일반 서민의 학습 제공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서당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3DA43-44BE-4230-8750-7671B4CBCD00}"/>
              </a:ext>
            </a:extLst>
          </p:cNvPr>
          <p:cNvSpPr txBox="1"/>
          <p:nvPr/>
        </p:nvSpPr>
        <p:spPr>
          <a:xfrm>
            <a:off x="5254422" y="5104484"/>
            <a:ext cx="433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서양 모방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초 중 고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현대적인 학교 제도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517844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988250" y="3832326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역사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C30D0D1F-18F4-47CA-822C-BA958684E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8" y="1400507"/>
            <a:ext cx="756008" cy="7560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9F089A-9BED-4904-9D95-AA87E00F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02" y="2682369"/>
            <a:ext cx="905435" cy="90543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91841BD-6814-49F9-9226-EB0393508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90" y="2682369"/>
            <a:ext cx="905435" cy="90543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07D8633-4949-4DA4-81CE-1F585F24E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60" y="3128895"/>
            <a:ext cx="823600" cy="823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6041270" y="3588291"/>
            <a:ext cx="61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귀족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7727121" y="3592206"/>
            <a:ext cx="61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무사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C32C2588-D761-45DD-8C0B-111507947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54" y="4798775"/>
            <a:ext cx="967775" cy="96777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3318F6F-3287-46A3-B90B-2F4CDF431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56" y="4567807"/>
            <a:ext cx="1165610" cy="11656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9652161" y="5726032"/>
            <a:ext cx="131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메이지 시대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22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/>
      <p:bldP spid="8" grpId="0" animBg="1"/>
      <p:bldP spid="9" grpId="0" animBg="1"/>
      <p:bldP spid="12" grpId="0"/>
      <p:bldP spid="11" grpId="0" animBg="1"/>
      <p:bldP spid="15" grpId="0"/>
      <p:bldP spid="17" grpId="0" animBg="1"/>
      <p:bldP spid="29" grpId="0"/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 rot="2501388"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501388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8DF01-7845-4834-A435-0DC9F640B771}"/>
              </a:ext>
            </a:extLst>
          </p:cNvPr>
          <p:cNvSpPr txBox="1"/>
          <p:nvPr/>
        </p:nvSpPr>
        <p:spPr>
          <a:xfrm>
            <a:off x="5501096" y="1955469"/>
            <a:ext cx="1540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예의 범절</a:t>
            </a: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CB921-4E35-49A0-AF0E-11E9ADB6F6C7}"/>
              </a:ext>
            </a:extLst>
          </p:cNvPr>
          <p:cNvSpPr txBox="1"/>
          <p:nvPr/>
        </p:nvSpPr>
        <p:spPr>
          <a:xfrm>
            <a:off x="5384682" y="4254078"/>
            <a:ext cx="426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에도 중기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화폐 경제 발달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&gt;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일상적인 상거래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517844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988250" y="3832326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역사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3790054" y="429502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상인 계층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5850742" y="3642242"/>
            <a:ext cx="61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읽기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5810148" y="5878262"/>
            <a:ext cx="131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작물의 제배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52E213-9F02-4015-86C1-408B562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65" y="1261694"/>
            <a:ext cx="756008" cy="7560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CE426D-0788-4085-B21F-1B8972532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35" y="1181837"/>
            <a:ext cx="756008" cy="7560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F503D6-2FEB-4979-AA45-687E502A423D}"/>
              </a:ext>
            </a:extLst>
          </p:cNvPr>
          <p:cNvSpPr txBox="1"/>
          <p:nvPr/>
        </p:nvSpPr>
        <p:spPr>
          <a:xfrm>
            <a:off x="7088691" y="1978285"/>
            <a:ext cx="184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지역 사회 규칙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EDF0B2D-507B-42C5-ADE9-82BFDA2F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27" y="1347555"/>
            <a:ext cx="885191" cy="88519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22EF85E-8C37-4117-9EED-4C37F214F2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>
            <a:off x="3678132" y="3180792"/>
            <a:ext cx="986378" cy="8770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71DDB1-E332-4560-8D6E-2F13A472805F}"/>
              </a:ext>
            </a:extLst>
          </p:cNvPr>
          <p:cNvSpPr txBox="1"/>
          <p:nvPr/>
        </p:nvSpPr>
        <p:spPr>
          <a:xfrm>
            <a:off x="3756618" y="607553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농민 계층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20D2CD5-1261-4CBE-AEF8-FCD43F84A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59" y="2720757"/>
            <a:ext cx="663893" cy="66389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DBFFC7E-25A1-4640-BAF9-5CDC31F87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4" y="2720757"/>
            <a:ext cx="663893" cy="663893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09F8F60F-F04B-4F49-9E79-1BED8890E1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74" y="2628432"/>
            <a:ext cx="885191" cy="88519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BC0BDC5-C3AE-4258-8780-4294614E4F98}"/>
              </a:ext>
            </a:extLst>
          </p:cNvPr>
          <p:cNvSpPr txBox="1"/>
          <p:nvPr/>
        </p:nvSpPr>
        <p:spPr>
          <a:xfrm>
            <a:off x="7039593" y="3644939"/>
            <a:ext cx="61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쓰기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D33F1E-D5BA-4380-B0AA-AFB950D8D923}"/>
              </a:ext>
            </a:extLst>
          </p:cNvPr>
          <p:cNvSpPr txBox="1"/>
          <p:nvPr/>
        </p:nvSpPr>
        <p:spPr>
          <a:xfrm>
            <a:off x="8215681" y="3633107"/>
            <a:ext cx="61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주판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CC1D34A4-2200-4FD5-BFBC-ACAA73BD4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85" y="5010366"/>
            <a:ext cx="851971" cy="851971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FD9D656A-007F-44FF-8E37-DD506F154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30" y="4863203"/>
            <a:ext cx="1015059" cy="101505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5B72F3EC-2859-400F-8BB2-2BC8E10C8C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13" y="4998552"/>
            <a:ext cx="851971" cy="8519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2A4A7C2-D12F-4A5D-AC84-CE98EA151666}"/>
              </a:ext>
            </a:extLst>
          </p:cNvPr>
          <p:cNvSpPr txBox="1"/>
          <p:nvPr/>
        </p:nvSpPr>
        <p:spPr>
          <a:xfrm>
            <a:off x="7868287" y="5878262"/>
            <a:ext cx="851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판매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/>
      <p:bldP spid="3" grpId="1"/>
      <p:bldP spid="8" grpId="0" animBg="1"/>
      <p:bldP spid="9" grpId="0" animBg="1"/>
      <p:bldP spid="12" grpId="0"/>
      <p:bldP spid="11" grpId="0" animBg="1"/>
      <p:bldP spid="17" grpId="0" animBg="1"/>
      <p:bldP spid="29" grpId="0"/>
      <p:bldP spid="30" grpId="0"/>
      <p:bldP spid="34" grpId="0"/>
      <p:bldP spid="27" grpId="0"/>
      <p:bldP spid="32" grpId="0"/>
      <p:bldP spid="41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E794A42-6868-4849-AC98-130AAA11AAED}"/>
              </a:ext>
            </a:extLst>
          </p:cNvPr>
          <p:cNvSpPr txBox="1"/>
          <p:nvPr/>
        </p:nvSpPr>
        <p:spPr>
          <a:xfrm>
            <a:off x="988250" y="2517844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A2B67-F39C-4937-BD2F-26D53FB6E7C1}"/>
              </a:ext>
            </a:extLst>
          </p:cNvPr>
          <p:cNvSpPr txBox="1"/>
          <p:nvPr/>
        </p:nvSpPr>
        <p:spPr>
          <a:xfrm>
            <a:off x="988250" y="3816238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역사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016C27-5F2F-4D71-A870-55114E015587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DBEA18-0E36-4E77-AA8D-2DF3CF3126C7}"/>
              </a:ext>
            </a:extLst>
          </p:cNvPr>
          <p:cNvSpPr txBox="1"/>
          <p:nvPr/>
        </p:nvSpPr>
        <p:spPr>
          <a:xfrm>
            <a:off x="3723784" y="2898516"/>
            <a:ext cx="6530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서당의 설립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A9F5C-C09C-4FEB-8E29-C0C801AB764B}"/>
              </a:ext>
            </a:extLst>
          </p:cNvPr>
          <p:cNvSpPr txBox="1"/>
          <p:nvPr/>
        </p:nvSpPr>
        <p:spPr>
          <a:xfrm>
            <a:off x="4588881" y="5868783"/>
            <a:ext cx="178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메이지 초기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FA586B-0F89-4465-A6F9-DC1A7B7D35AF}"/>
              </a:ext>
            </a:extLst>
          </p:cNvPr>
          <p:cNvSpPr/>
          <p:nvPr/>
        </p:nvSpPr>
        <p:spPr>
          <a:xfrm>
            <a:off x="3495554" y="819940"/>
            <a:ext cx="6987298" cy="30130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3" name="직각 삼각형 12">
            <a:extLst>
              <a:ext uri="{FF2B5EF4-FFF2-40B4-BE49-F238E27FC236}">
                <a16:creationId xmlns:a16="http://schemas.microsoft.com/office/drawing/2014/main" id="{F3BB68B0-A5B3-4935-AED7-AC0F936538DC}"/>
              </a:ext>
            </a:extLst>
          </p:cNvPr>
          <p:cNvSpPr/>
          <p:nvPr/>
        </p:nvSpPr>
        <p:spPr>
          <a:xfrm rot="16200000">
            <a:off x="10205347" y="3542462"/>
            <a:ext cx="209700" cy="174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01C0C1-6D12-468E-B1A2-36A2D45D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78" y="1206804"/>
            <a:ext cx="1304848" cy="130484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624E697-A559-4F73-B31F-C787679BF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11" y="4526272"/>
            <a:ext cx="1304848" cy="13048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DC4DC5-4437-4AC5-A65B-AF21F9E8BF51}"/>
              </a:ext>
            </a:extLst>
          </p:cNvPr>
          <p:cNvSpPr txBox="1"/>
          <p:nvPr/>
        </p:nvSpPr>
        <p:spPr>
          <a:xfrm>
            <a:off x="6616662" y="5054036"/>
            <a:ext cx="320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사범 학교 및 초등학교 설립</a:t>
            </a:r>
          </a:p>
        </p:txBody>
      </p:sp>
    </p:spTree>
    <p:extLst>
      <p:ext uri="{BB962C8B-B14F-4D97-AF65-F5344CB8AC3E}">
        <p14:creationId xmlns:p14="http://schemas.microsoft.com/office/powerpoint/2010/main" val="3237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 rot="2501388"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501388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8DF01-7845-4834-A435-0DC9F640B771}"/>
              </a:ext>
            </a:extLst>
          </p:cNvPr>
          <p:cNvSpPr txBox="1"/>
          <p:nvPr/>
        </p:nvSpPr>
        <p:spPr>
          <a:xfrm>
            <a:off x="5363608" y="2092806"/>
            <a:ext cx="4088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의무 교육과 </a:t>
            </a:r>
            <a:r>
              <a:rPr lang="ko-KR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그 기초를 가르치는 곳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CB921-4E35-49A0-AF0E-11E9ADB6F6C7}"/>
              </a:ext>
            </a:extLst>
          </p:cNvPr>
          <p:cNvSpPr txBox="1"/>
          <p:nvPr/>
        </p:nvSpPr>
        <p:spPr>
          <a:xfrm>
            <a:off x="5638395" y="4278663"/>
            <a:ext cx="4269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심신 발달의 의무교육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종류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3790054" y="429502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초등학교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5483804" y="3749442"/>
            <a:ext cx="127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일반 교육 중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5655559" y="5910678"/>
            <a:ext cx="153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초등학교 기초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71DDB1-E332-4560-8D6E-2F13A472805F}"/>
              </a:ext>
            </a:extLst>
          </p:cNvPr>
          <p:cNvSpPr txBox="1"/>
          <p:nvPr/>
        </p:nvSpPr>
        <p:spPr>
          <a:xfrm>
            <a:off x="3910123" y="6094745"/>
            <a:ext cx="93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중학교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09F8F60F-F04B-4F49-9E79-1BED8890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05" y="2847028"/>
            <a:ext cx="885191" cy="88519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BC0BDC5-C3AE-4258-8780-4294614E4F98}"/>
              </a:ext>
            </a:extLst>
          </p:cNvPr>
          <p:cNvSpPr txBox="1"/>
          <p:nvPr/>
        </p:nvSpPr>
        <p:spPr>
          <a:xfrm>
            <a:off x="7110323" y="3756963"/>
            <a:ext cx="168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가장 기초적인 것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4A7C2-D12F-4A5D-AC84-CE98EA151666}"/>
              </a:ext>
            </a:extLst>
          </p:cNvPr>
          <p:cNvSpPr txBox="1"/>
          <p:nvPr/>
        </p:nvSpPr>
        <p:spPr>
          <a:xfrm>
            <a:off x="7550748" y="5888349"/>
            <a:ext cx="108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심신발달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0E5E38-7901-4A8E-ACA6-F02E15FE7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28" y="1427824"/>
            <a:ext cx="747931" cy="7479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3892378" y="2560253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유치원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F4A1B1-E37F-41F2-8A14-96D1317F0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95" y="664749"/>
            <a:ext cx="951901" cy="95190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4217116-B90B-4BEA-810D-1A457367D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98" y="743916"/>
            <a:ext cx="862647" cy="86264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51C047A-5A6E-424F-BC3B-52F1A50AF256}"/>
              </a:ext>
            </a:extLst>
          </p:cNvPr>
          <p:cNvSpPr txBox="1"/>
          <p:nvPr/>
        </p:nvSpPr>
        <p:spPr>
          <a:xfrm>
            <a:off x="5614776" y="1615774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유아 보육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7385028" y="1663240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심신 발달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5C92E0AB-9357-41D3-9820-B58E1579E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31" y="4946921"/>
            <a:ext cx="841819" cy="841819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BFFAB395-52E4-4F26-B424-DF15E4FF5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31" y="3228262"/>
            <a:ext cx="783046" cy="783046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AA4C9D88-4175-4E4C-AA3A-F7F829FB3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21" y="2919677"/>
            <a:ext cx="747931" cy="747931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5BD4E6A2-10F5-43A0-8783-34AD3B0AF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09" y="4946080"/>
            <a:ext cx="783046" cy="78304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A0042869-F516-4B66-83DE-A5C4532C50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27" y="4936422"/>
            <a:ext cx="776187" cy="7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/>
      <p:bldP spid="8" grpId="0" animBg="1"/>
      <p:bldP spid="9" grpId="0" animBg="1"/>
      <p:bldP spid="12" grpId="0"/>
      <p:bldP spid="11" grpId="0" animBg="1"/>
      <p:bldP spid="17" grpId="0" animBg="1"/>
      <p:bldP spid="29" grpId="0"/>
      <p:bldP spid="30" grpId="0"/>
      <p:bldP spid="34" grpId="0"/>
      <p:bldP spid="32" grpId="0"/>
      <p:bldP spid="41" grpId="0"/>
      <p:bldP spid="51" grpId="0"/>
      <p:bldP spid="33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5400000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8DF01-7845-4834-A435-0DC9F640B771}"/>
              </a:ext>
            </a:extLst>
          </p:cNvPr>
          <p:cNvSpPr txBox="1"/>
          <p:nvPr/>
        </p:nvSpPr>
        <p:spPr>
          <a:xfrm>
            <a:off x="5340849" y="2326662"/>
            <a:ext cx="4088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중학교 교육 위의 심신 발달과 진로</a:t>
            </a: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CB921-4E35-49A0-AF0E-11E9ADB6F6C7}"/>
              </a:ext>
            </a:extLst>
          </p:cNvPr>
          <p:cNvSpPr txBox="1"/>
          <p:nvPr/>
        </p:nvSpPr>
        <p:spPr>
          <a:xfrm>
            <a:off x="5171551" y="4293344"/>
            <a:ext cx="512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이에 준하는 학교 졸업자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or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이에 준하는 학력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종류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3910123" y="4326496"/>
            <a:ext cx="82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전공과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5401757" y="3782575"/>
            <a:ext cx="1505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특별 사항 교수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5176619" y="5872650"/>
            <a:ext cx="1838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 입학 자격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71DDB1-E332-4560-8D6E-2F13A472805F}"/>
              </a:ext>
            </a:extLst>
          </p:cNvPr>
          <p:cNvSpPr txBox="1"/>
          <p:nvPr/>
        </p:nvSpPr>
        <p:spPr>
          <a:xfrm>
            <a:off x="3962396" y="6108001"/>
            <a:ext cx="93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별과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C0BDC5-C3AE-4258-8780-4294614E4F98}"/>
              </a:ext>
            </a:extLst>
          </p:cNvPr>
          <p:cNvSpPr txBox="1"/>
          <p:nvPr/>
        </p:nvSpPr>
        <p:spPr>
          <a:xfrm>
            <a:off x="7420441" y="3758204"/>
            <a:ext cx="105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연구 지도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4A7C2-D12F-4A5D-AC84-CE98EA151666}"/>
              </a:ext>
            </a:extLst>
          </p:cNvPr>
          <p:cNvSpPr txBox="1"/>
          <p:nvPr/>
        </p:nvSpPr>
        <p:spPr>
          <a:xfrm>
            <a:off x="7214787" y="5888404"/>
            <a:ext cx="170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특별한 기술 교육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3831251" y="256043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고등학교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047A-5A6E-424F-BC3B-52F1A50AF256}"/>
              </a:ext>
            </a:extLst>
          </p:cNvPr>
          <p:cNvSpPr txBox="1"/>
          <p:nvPr/>
        </p:nvSpPr>
        <p:spPr>
          <a:xfrm>
            <a:off x="5583607" y="1875907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보통 교육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7385027" y="1907433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전문 교육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D28592-0A4C-4256-A7E9-492D7F997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78" y="1485113"/>
            <a:ext cx="722344" cy="7223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F8FD55-C731-4DB0-AB5B-A8ABF1CB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97" y="999862"/>
            <a:ext cx="876045" cy="87604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D6D54B8-4803-4F47-8FBD-F683B1C63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34" y="1022598"/>
            <a:ext cx="876045" cy="87604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18325C41-521B-4E86-95CB-F12A6F75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71" y="3200774"/>
            <a:ext cx="876045" cy="87604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AFC3123E-7D30-4F4C-B755-1B2CB349B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66" y="4886492"/>
            <a:ext cx="876045" cy="87604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7BC12422-4A43-433F-AA66-E08C7D8F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85" y="5025071"/>
            <a:ext cx="722344" cy="72234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BCB233-B051-42F7-B745-166C9CB05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53" y="2994705"/>
            <a:ext cx="796849" cy="79684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91861DE-0ABF-45EA-81DD-9CBB806D3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53" y="4968589"/>
            <a:ext cx="835307" cy="83530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1A51A7E-AA36-497F-B314-7BCBEB05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85" y="2960198"/>
            <a:ext cx="722344" cy="7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" grpId="0"/>
      <p:bldP spid="8" grpId="0" animBg="1"/>
      <p:bldP spid="9" grpId="0" animBg="1"/>
      <p:bldP spid="12" grpId="0"/>
      <p:bldP spid="11" grpId="0" animBg="1"/>
      <p:bldP spid="17" grpId="0" animBg="1"/>
      <p:bldP spid="29" grpId="0"/>
      <p:bldP spid="30" grpId="0"/>
      <p:bldP spid="34" grpId="0"/>
      <p:bldP spid="32" grpId="0"/>
      <p:bldP spid="41" grpId="0"/>
      <p:bldP spid="51" grpId="0"/>
      <p:bldP spid="33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눈물 방울 21">
            <a:extLst>
              <a:ext uri="{FF2B5EF4-FFF2-40B4-BE49-F238E27FC236}">
                <a16:creationId xmlns:a16="http://schemas.microsoft.com/office/drawing/2014/main" id="{B6E60F1F-7867-4EB4-90A7-F6D98FDB8591}"/>
              </a:ext>
            </a:extLst>
          </p:cNvPr>
          <p:cNvSpPr/>
          <p:nvPr/>
        </p:nvSpPr>
        <p:spPr>
          <a:xfrm rot="2501388">
            <a:off x="3602906" y="4689171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1" name="눈물 방울 20">
            <a:extLst>
              <a:ext uri="{FF2B5EF4-FFF2-40B4-BE49-F238E27FC236}">
                <a16:creationId xmlns:a16="http://schemas.microsoft.com/office/drawing/2014/main" id="{4B887ACA-B755-4DAA-9B3C-E326F787858F}"/>
              </a:ext>
            </a:extLst>
          </p:cNvPr>
          <p:cNvSpPr/>
          <p:nvPr/>
        </p:nvSpPr>
        <p:spPr>
          <a:xfrm rot="2501388">
            <a:off x="3602905" y="2942368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A5F662D1-71D0-4D5F-8DD9-039BCCEE3912}"/>
              </a:ext>
            </a:extLst>
          </p:cNvPr>
          <p:cNvSpPr/>
          <p:nvPr/>
        </p:nvSpPr>
        <p:spPr>
          <a:xfrm rot="2501388">
            <a:off x="3602904" y="1180364"/>
            <a:ext cx="1288952" cy="1331845"/>
          </a:xfrm>
          <a:prstGeom prst="teardrop">
            <a:avLst>
              <a:gd name="adj" fmla="val 1019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B29A98B-3498-4F4D-AA86-B4057337F335}"/>
              </a:ext>
            </a:extLst>
          </p:cNvPr>
          <p:cNvSpPr/>
          <p:nvPr/>
        </p:nvSpPr>
        <p:spPr>
          <a:xfrm>
            <a:off x="3694271" y="1290700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9E957F5-1EB7-4215-B00E-26CECC92CEEB}"/>
              </a:ext>
            </a:extLst>
          </p:cNvPr>
          <p:cNvSpPr/>
          <p:nvPr/>
        </p:nvSpPr>
        <p:spPr>
          <a:xfrm>
            <a:off x="3685710" y="3052704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7054423A-2BA7-4935-A35C-CEBE0BC4D6FA}"/>
              </a:ext>
            </a:extLst>
          </p:cNvPr>
          <p:cNvSpPr/>
          <p:nvPr/>
        </p:nvSpPr>
        <p:spPr>
          <a:xfrm>
            <a:off x="3707185" y="4799507"/>
            <a:ext cx="1106218" cy="1111171"/>
          </a:xfrm>
          <a:prstGeom prst="ellipse">
            <a:avLst/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종류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D07795-B00A-4AB8-820C-06B37FA8C4DA}"/>
              </a:ext>
            </a:extLst>
          </p:cNvPr>
          <p:cNvSpPr txBox="1"/>
          <p:nvPr/>
        </p:nvSpPr>
        <p:spPr>
          <a:xfrm>
            <a:off x="3889990" y="4295291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대학원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B43F05-C56C-4848-AA58-F5FB3CA0998A}"/>
              </a:ext>
            </a:extLst>
          </p:cNvPr>
          <p:cNvSpPr txBox="1"/>
          <p:nvPr/>
        </p:nvSpPr>
        <p:spPr>
          <a:xfrm>
            <a:off x="5486442" y="3949216"/>
            <a:ext cx="147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학술 응용 연구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5F1264-695E-4C17-B045-0878B315F072}"/>
              </a:ext>
            </a:extLst>
          </p:cNvPr>
          <p:cNvSpPr txBox="1"/>
          <p:nvPr/>
        </p:nvSpPr>
        <p:spPr>
          <a:xfrm>
            <a:off x="7064542" y="5085834"/>
            <a:ext cx="153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고등 전문 학교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중등 전문 학교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특별 지원 학교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71DDB1-E332-4560-8D6E-2F13A472805F}"/>
              </a:ext>
            </a:extLst>
          </p:cNvPr>
          <p:cNvSpPr txBox="1"/>
          <p:nvPr/>
        </p:nvSpPr>
        <p:spPr>
          <a:xfrm>
            <a:off x="3950353" y="6121532"/>
            <a:ext cx="932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그 외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C0BDC5-C3AE-4258-8780-4294614E4F98}"/>
              </a:ext>
            </a:extLst>
          </p:cNvPr>
          <p:cNvSpPr txBox="1"/>
          <p:nvPr/>
        </p:nvSpPr>
        <p:spPr>
          <a:xfrm>
            <a:off x="7112960" y="3956737"/>
            <a:ext cx="1848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고도의 전문성 요구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DDF0E-0D2E-4CDF-AECC-3DF7580174E6}"/>
              </a:ext>
            </a:extLst>
          </p:cNvPr>
          <p:cNvSpPr txBox="1"/>
          <p:nvPr/>
        </p:nvSpPr>
        <p:spPr>
          <a:xfrm>
            <a:off x="3892378" y="2560253"/>
            <a:ext cx="112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대학교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047A-5A6E-424F-BC3B-52F1A50AF256}"/>
              </a:ext>
            </a:extLst>
          </p:cNvPr>
          <p:cNvSpPr txBox="1"/>
          <p:nvPr/>
        </p:nvSpPr>
        <p:spPr>
          <a:xfrm>
            <a:off x="5629862" y="2147697"/>
            <a:ext cx="102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지식 전수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8179ED-75D3-4CF9-91E7-D90C2AFD0281}"/>
              </a:ext>
            </a:extLst>
          </p:cNvPr>
          <p:cNvSpPr txBox="1"/>
          <p:nvPr/>
        </p:nvSpPr>
        <p:spPr>
          <a:xfrm>
            <a:off x="7112960" y="2139756"/>
            <a:ext cx="155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전문 학문 연구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7DD22A-9800-4A6E-AB33-9016C32D8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0" y="1441579"/>
            <a:ext cx="753008" cy="75300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1263B22-CBB9-4B65-951C-3B2C7A570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90" y="1199798"/>
            <a:ext cx="923330" cy="9233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7C68C62-01E8-4727-BE26-87A287A07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37" y="3220909"/>
            <a:ext cx="733830" cy="73383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7D8A3CA-7AC8-447A-AA72-A9E6FA381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8" y="1309728"/>
            <a:ext cx="840504" cy="84050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6160A13-9A41-45BF-82CD-58094E4BC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20" y="3096796"/>
            <a:ext cx="803958" cy="80395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FBC0FAC-4DCC-4780-84BB-3979D3EBE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96" y="3147745"/>
            <a:ext cx="753009" cy="7530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0F0D37A-B6C1-4E39-9CC5-21E5B7B04594}"/>
              </a:ext>
            </a:extLst>
          </p:cNvPr>
          <p:cNvSpPr txBox="1"/>
          <p:nvPr/>
        </p:nvSpPr>
        <p:spPr>
          <a:xfrm>
            <a:off x="3862694" y="4898676"/>
            <a:ext cx="10725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000" b="0" i="0" dirty="0">
                <a:solidFill>
                  <a:srgbClr val="000000"/>
                </a:solidFill>
                <a:effectLst/>
                <a:latin typeface="HY견명조" panose="02030600000101010101" pitchFamily="18" charset="-127"/>
                <a:ea typeface="HY견명조" panose="02030600000101010101" pitchFamily="18" charset="-127"/>
              </a:rPr>
              <a:t>他</a:t>
            </a:r>
            <a:endParaRPr lang="ko-KR" altLang="en-US" sz="5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B718BE89-08A5-493A-9927-E4186C697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0" y="4920574"/>
            <a:ext cx="967775" cy="9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1" grpId="0" animBg="1"/>
      <p:bldP spid="17" grpId="0" animBg="1"/>
      <p:bldP spid="29" grpId="0"/>
      <p:bldP spid="30" grpId="0"/>
      <p:bldP spid="34" grpId="0"/>
      <p:bldP spid="32" grpId="0"/>
      <p:bldP spid="41" grpId="0"/>
      <p:bldP spid="39" grpId="0"/>
      <p:bldP spid="40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F738846-4379-4A65-A2BB-6A1E5E081C9D}"/>
              </a:ext>
            </a:extLst>
          </p:cNvPr>
          <p:cNvSpPr txBox="1"/>
          <p:nvPr/>
        </p:nvSpPr>
        <p:spPr>
          <a:xfrm>
            <a:off x="988250" y="2147697"/>
            <a:ext cx="11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 학교의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33039-6E4F-4740-ADF2-03231F934B84}"/>
              </a:ext>
            </a:extLst>
          </p:cNvPr>
          <p:cNvSpPr txBox="1"/>
          <p:nvPr/>
        </p:nvSpPr>
        <p:spPr>
          <a:xfrm>
            <a:off x="1030599" y="3726880"/>
            <a:ext cx="1187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종류</a:t>
            </a:r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8BD636D-E211-46E5-A9E0-E525DB927E71}"/>
              </a:ext>
            </a:extLst>
          </p:cNvPr>
          <p:cNvCxnSpPr>
            <a:cxnSpLocks/>
          </p:cNvCxnSpPr>
          <p:nvPr/>
        </p:nvCxnSpPr>
        <p:spPr>
          <a:xfrm flipV="1">
            <a:off x="1069001" y="3220909"/>
            <a:ext cx="1026292" cy="3093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08AFDE99-E03C-4394-A503-0C5ADB1ED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03" y="321685"/>
            <a:ext cx="4741706" cy="62146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9ADB1ED-6976-42A6-9C17-470A3D465838}"/>
              </a:ext>
            </a:extLst>
          </p:cNvPr>
          <p:cNvSpPr txBox="1"/>
          <p:nvPr/>
        </p:nvSpPr>
        <p:spPr>
          <a:xfrm>
            <a:off x="2324911" y="6519446"/>
            <a:ext cx="512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문부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 과학성의 학교 기본 조사의 학교 수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(2019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년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5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월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1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)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52FAB4-A144-4F8B-BD2D-C1FF19925ABD}"/>
              </a:ext>
            </a:extLst>
          </p:cNvPr>
          <p:cNvSpPr txBox="1"/>
          <p:nvPr/>
        </p:nvSpPr>
        <p:spPr>
          <a:xfrm>
            <a:off x="7302244" y="5134451"/>
            <a:ext cx="5129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+ </a:t>
            </a:r>
            <a:r>
              <a:rPr lang="ko-KR" alt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문부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 과학성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(</a:t>
            </a:r>
            <a:r>
              <a:rPr lang="ko-KR" altLang="en-US" sz="1500" dirty="0"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文部科学省</a:t>
            </a:r>
            <a:r>
              <a:rPr lang="en-US" altLang="ko-KR" sz="1500" dirty="0"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)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3C4AE"/>
                </a:highlight>
                <a:latin typeface="DX시인과나" panose="02020600000000000000" pitchFamily="18" charset="-127"/>
                <a:ea typeface="DX시인과나" panose="02020600000000000000" pitchFamily="18" charset="-127"/>
              </a:rPr>
              <a:t> 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3C4AE"/>
              </a:highlight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일본의 행정 기관 중 하나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교육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학술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스포츠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문화 및 과학 기술 진흥 등을 관장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  <a:p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약칭은 </a:t>
            </a:r>
            <a:r>
              <a:rPr lang="ja-JP" altLang="en-US" sz="1500" dirty="0">
                <a:latin typeface="DX시인과나" panose="02020600000000000000" pitchFamily="18" charset="-127"/>
                <a:ea typeface="DX시인과나" panose="02020600000000000000" pitchFamily="18" charset="-127"/>
              </a:rPr>
              <a:t>もんかしょう</a:t>
            </a:r>
            <a:endParaRPr lang="ko-KR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6E60738-86F5-4871-A6AA-D63811140625}"/>
              </a:ext>
            </a:extLst>
          </p:cNvPr>
          <p:cNvSpPr/>
          <p:nvPr/>
        </p:nvSpPr>
        <p:spPr>
          <a:xfrm>
            <a:off x="3411940" y="4995080"/>
            <a:ext cx="3848669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C4A5DFD-67C2-4D96-B112-92E41011DE0E}"/>
              </a:ext>
            </a:extLst>
          </p:cNvPr>
          <p:cNvSpPr/>
          <p:nvPr/>
        </p:nvSpPr>
        <p:spPr>
          <a:xfrm>
            <a:off x="3411939" y="1012208"/>
            <a:ext cx="3848669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85A3E6B-AF20-4982-926C-842E987B1878}"/>
              </a:ext>
            </a:extLst>
          </p:cNvPr>
          <p:cNvSpPr/>
          <p:nvPr/>
        </p:nvSpPr>
        <p:spPr>
          <a:xfrm>
            <a:off x="3305032" y="1630908"/>
            <a:ext cx="3848669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9E4BF047-A84C-4E5D-A135-66BC6A745FBB}"/>
              </a:ext>
            </a:extLst>
          </p:cNvPr>
          <p:cNvSpPr/>
          <p:nvPr/>
        </p:nvSpPr>
        <p:spPr>
          <a:xfrm>
            <a:off x="3305032" y="1945103"/>
            <a:ext cx="3848669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538BA40-556C-4BFA-AF09-269E39FAACBE}"/>
              </a:ext>
            </a:extLst>
          </p:cNvPr>
          <p:cNvSpPr/>
          <p:nvPr/>
        </p:nvSpPr>
        <p:spPr>
          <a:xfrm>
            <a:off x="3305032" y="2526819"/>
            <a:ext cx="3848669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BBA02E-88E2-44C4-8F6F-3CD62CC1320E}"/>
              </a:ext>
            </a:extLst>
          </p:cNvPr>
          <p:cNvSpPr/>
          <p:nvPr/>
        </p:nvSpPr>
        <p:spPr>
          <a:xfrm>
            <a:off x="2965420" y="2839015"/>
            <a:ext cx="4188281" cy="232012"/>
          </a:xfrm>
          <a:prstGeom prst="rect">
            <a:avLst/>
          </a:prstGeom>
          <a:solidFill>
            <a:srgbClr val="D3C4A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97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</TotalTime>
  <Words>674</Words>
  <Application>Microsoft Office PowerPoint</Application>
  <PresentationFormat>와이드스크린</PresentationFormat>
  <Paragraphs>231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210 맨발의청춘 L</vt:lpstr>
      <vt:lpstr>Arial</vt:lpstr>
      <vt:lpstr>DX시인과나</vt:lpstr>
      <vt:lpstr>나눔스퀘어라운드 ExtraBold</vt:lpstr>
      <vt:lpstr>HY견명조</vt:lpstr>
      <vt:lpstr>맑은 고딕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세영</dc:creator>
  <cp:lastModifiedBy>정 세영</cp:lastModifiedBy>
  <cp:revision>145</cp:revision>
  <dcterms:created xsi:type="dcterms:W3CDTF">2020-04-17T06:14:25Z</dcterms:created>
  <dcterms:modified xsi:type="dcterms:W3CDTF">2021-03-30T08:01:59Z</dcterms:modified>
</cp:coreProperties>
</file>