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62" r:id="rId5"/>
    <p:sldId id="264" r:id="rId6"/>
    <p:sldId id="263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51D4-CDCC-4F0F-9E50-E92762C850D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A587-A5E9-4793-81B0-9D9B93D6BD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B4_LNZ2R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400800" cy="1752600"/>
          </a:xfrm>
        </p:spPr>
        <p:txBody>
          <a:bodyPr/>
          <a:lstStyle/>
          <a:p>
            <a:r>
              <a:rPr lang="ko-KR" altLang="en-US" b="1" dirty="0"/>
              <a:t>독도가 우리땅인 역사적 </a:t>
            </a:r>
            <a:r>
              <a:rPr lang="ko-KR" altLang="en-US" b="1" dirty="0" smtClean="0"/>
              <a:t>증거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en-US" altLang="ko-KR" b="1" dirty="0" smtClean="0"/>
              <a:t>21602389 </a:t>
            </a:r>
            <a:r>
              <a:rPr lang="ko-KR" altLang="en-US" b="1" dirty="0" smtClean="0"/>
              <a:t>송재혁 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8000" b="1" dirty="0" smtClean="0"/>
              <a:t>독도 </a:t>
            </a:r>
            <a:r>
              <a:rPr lang="ko-KR" altLang="en-US" sz="8000" b="1" dirty="0" err="1" smtClean="0"/>
              <a:t>영토학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614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+mj-ea"/>
                <a:ea typeface="+mj-ea"/>
              </a:rPr>
              <a:t>세종실록지리지</a:t>
            </a:r>
            <a:r>
              <a:rPr lang="en-US" altLang="ko-KR" b="1" dirty="0">
                <a:latin typeface="+mj-ea"/>
                <a:ea typeface="+mj-ea"/>
              </a:rPr>
              <a:t>(1454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-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우산</a:t>
            </a:r>
            <a:r>
              <a:rPr lang="ko-KR" altLang="en-US" b="1" dirty="0" smtClean="0">
                <a:latin typeface="+mj-ea"/>
                <a:ea typeface="+mj-ea"/>
              </a:rPr>
              <a:t>과 </a:t>
            </a:r>
            <a:r>
              <a:rPr lang="ko-KR" altLang="en-US" b="1" dirty="0" err="1" smtClean="0">
                <a:latin typeface="+mj-ea"/>
                <a:ea typeface="+mj-ea"/>
              </a:rPr>
              <a:t>무릉</a:t>
            </a:r>
            <a:r>
              <a:rPr lang="ko-KR" altLang="en-US" b="1" dirty="0" smtClean="0">
                <a:latin typeface="+mj-ea"/>
                <a:ea typeface="+mj-ea"/>
              </a:rPr>
              <a:t> 두 섬은 </a:t>
            </a:r>
            <a:r>
              <a:rPr lang="ko-KR" altLang="en-US" b="1" dirty="0" err="1" smtClean="0">
                <a:latin typeface="+mj-ea"/>
                <a:ea typeface="+mj-ea"/>
              </a:rPr>
              <a:t>울진현</a:t>
            </a:r>
            <a:r>
              <a:rPr lang="ko-KR" altLang="en-US" b="1" dirty="0" smtClean="0">
                <a:latin typeface="+mj-ea"/>
                <a:ea typeface="+mj-ea"/>
              </a:rPr>
              <a:t> 정동쪽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b="1" dirty="0" smtClean="0">
                <a:latin typeface="+mj-ea"/>
                <a:ea typeface="+mj-ea"/>
              </a:rPr>
              <a:t>바다에 있다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 smtClean="0"/>
              <a:t>근</a:t>
            </a:r>
            <a:r>
              <a:rPr lang="ko-KR" altLang="en-US" dirty="0"/>
              <a:t>거</a:t>
            </a:r>
            <a:endParaRPr lang="ko-KR" altLang="en-US" dirty="0"/>
          </a:p>
        </p:txBody>
      </p:sp>
      <p:pic>
        <p:nvPicPr>
          <p:cNvPr id="8196" name="Picture 4" descr="https://search.pstatic.net/common/?src=http%3A%2F%2Fblogfiles.naver.net%2F20100916_86%2Fskjchyk_1284566763256o9rIi_jpg%2F%25BC%25BC%25C1%25BE%25BD%25C7%25B7%25CF%25B1%25C7_153_skjchyk.jp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634880" cy="57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b="1" dirty="0" err="1" smtClean="0">
                <a:latin typeface="+mj-ea"/>
              </a:rPr>
              <a:t>팔도총도</a:t>
            </a:r>
            <a:r>
              <a:rPr lang="en-US" altLang="ko-KR" sz="2800" b="1" dirty="0">
                <a:latin typeface="+mj-ea"/>
              </a:rPr>
              <a:t>(1530</a:t>
            </a:r>
            <a:r>
              <a:rPr lang="en-US" altLang="ko-KR" sz="2800" b="1" dirty="0" smtClean="0">
                <a:latin typeface="+mj-ea"/>
              </a:rPr>
              <a:t>)</a:t>
            </a:r>
            <a:endParaRPr lang="en-US" altLang="ko-KR" sz="28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- </a:t>
            </a:r>
            <a:r>
              <a:rPr lang="ko-KR" altLang="en-US" sz="2800" dirty="0" smtClean="0">
                <a:latin typeface="+mj-ea"/>
                <a:ea typeface="+mj-ea"/>
              </a:rPr>
              <a:t>울릉도와 </a:t>
            </a:r>
            <a:r>
              <a:rPr lang="ko-KR" altLang="en-US" sz="2800" dirty="0">
                <a:latin typeface="+mj-ea"/>
                <a:ea typeface="+mj-ea"/>
              </a:rPr>
              <a:t>우산도</a:t>
            </a:r>
            <a:r>
              <a:rPr lang="en-US" altLang="ko-KR" sz="2800" dirty="0">
                <a:latin typeface="+mj-ea"/>
                <a:ea typeface="+mj-ea"/>
              </a:rPr>
              <a:t>(</a:t>
            </a:r>
            <a:r>
              <a:rPr lang="ko-KR" altLang="en-US" sz="2800" dirty="0">
                <a:latin typeface="+mj-ea"/>
                <a:ea typeface="+mj-ea"/>
              </a:rPr>
              <a:t>독도</a:t>
            </a:r>
            <a:r>
              <a:rPr lang="en-US" altLang="ko-KR" sz="2800" dirty="0">
                <a:latin typeface="+mj-ea"/>
                <a:ea typeface="+mj-ea"/>
              </a:rPr>
              <a:t>) </a:t>
            </a:r>
            <a:r>
              <a:rPr lang="ko-KR" altLang="en-US" sz="2800" dirty="0">
                <a:latin typeface="+mj-ea"/>
                <a:ea typeface="+mj-ea"/>
              </a:rPr>
              <a:t>둘 다 그려져 있지만 위치가 다르게 표기됨</a:t>
            </a:r>
            <a:endParaRPr lang="en-US" altLang="ko-KR" sz="2800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 smtClean="0"/>
              <a:t>근</a:t>
            </a:r>
            <a:r>
              <a:rPr lang="ko-KR" altLang="en-US" dirty="0"/>
              <a:t>거</a:t>
            </a:r>
            <a:endParaRPr lang="ko-KR" altLang="en-US" dirty="0"/>
          </a:p>
        </p:txBody>
      </p:sp>
      <p:pic>
        <p:nvPicPr>
          <p:cNvPr id="4" name="내용 개체 틀 5">
            <a:extLst>
              <a:ext uri="{FF2B5EF4-FFF2-40B4-BE49-F238E27FC236}">
                <a16:creationId xmlns="" xmlns:a16="http://schemas.microsoft.com/office/drawing/2014/main" id="{E9097B83-11E4-49D8-8718-2919A274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1920" y="1564962"/>
            <a:ext cx="4392488" cy="49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b="1" dirty="0" err="1" smtClean="0">
                <a:latin typeface="+mj-ea"/>
                <a:ea typeface="+mj-ea"/>
              </a:rPr>
              <a:t>팔도총도에서</a:t>
            </a:r>
            <a:r>
              <a:rPr lang="ko-KR" altLang="en-US" sz="3600" b="1" dirty="0" smtClean="0">
                <a:latin typeface="+mj-ea"/>
                <a:ea typeface="+mj-ea"/>
              </a:rPr>
              <a:t> 위치가 바뀐 이유</a:t>
            </a:r>
            <a:endParaRPr lang="en-US" altLang="ko-KR" sz="3600" b="1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+mj-ea"/>
                <a:ea typeface="+mj-ea"/>
              </a:rPr>
              <a:t>조선인들은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해류</a:t>
            </a:r>
            <a:r>
              <a:rPr lang="ko-KR" altLang="en-US" dirty="0">
                <a:latin typeface="+mj-ea"/>
                <a:ea typeface="+mj-ea"/>
              </a:rPr>
              <a:t>나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계절풍</a:t>
            </a:r>
            <a:r>
              <a:rPr lang="ko-KR" altLang="en-US" dirty="0">
                <a:latin typeface="+mj-ea"/>
                <a:ea typeface="+mj-ea"/>
              </a:rPr>
              <a:t> 등을 이용하여 울릉도를 거치지 않고 </a:t>
            </a:r>
            <a:r>
              <a:rPr lang="ko-KR" altLang="en-US" dirty="0" smtClean="0">
                <a:latin typeface="+mj-ea"/>
                <a:ea typeface="+mj-ea"/>
              </a:rPr>
              <a:t>독도에 도착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+mj-ea"/>
                <a:ea typeface="+mj-ea"/>
              </a:rPr>
              <a:t>과학 </a:t>
            </a:r>
            <a:r>
              <a:rPr lang="ko-KR" altLang="en-US" dirty="0">
                <a:latin typeface="+mj-ea"/>
                <a:ea typeface="+mj-ea"/>
              </a:rPr>
              <a:t>기술이 발달하지 않은 당시에는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독도의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정확한 위치를 모를 수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있음</a:t>
            </a:r>
            <a:endParaRPr lang="ko-KR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 smtClean="0"/>
              <a:t>근</a:t>
            </a:r>
            <a:r>
              <a:rPr lang="ko-KR" altLang="en-US" dirty="0"/>
              <a:t>거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0357C4A7-9578-4841-B448-193C497C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6210467" cy="35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b="1" dirty="0" err="1">
                <a:latin typeface="+mj-ea"/>
                <a:ea typeface="+mj-ea"/>
              </a:rPr>
              <a:t>은주시청합기</a:t>
            </a:r>
            <a:r>
              <a:rPr lang="en-US" altLang="ko-KR" sz="4000" b="1" dirty="0">
                <a:latin typeface="+mj-ea"/>
                <a:ea typeface="+mj-ea"/>
              </a:rPr>
              <a:t>(1667</a:t>
            </a:r>
            <a:r>
              <a:rPr lang="en-US" altLang="ko-KR" sz="4000" b="1" dirty="0" smtClean="0">
                <a:latin typeface="+mj-ea"/>
                <a:ea typeface="+mj-ea"/>
              </a:rPr>
              <a:t>)</a:t>
            </a:r>
            <a:endParaRPr lang="en-US" altLang="ko-KR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b="1" dirty="0" smtClean="0">
                <a:latin typeface="+mj-ea"/>
                <a:ea typeface="+mj-ea"/>
              </a:rPr>
              <a:t>일본 </a:t>
            </a:r>
            <a:r>
              <a:rPr lang="ko-KR" altLang="en-US" b="1" dirty="0" err="1">
                <a:latin typeface="+mj-ea"/>
                <a:ea typeface="+mj-ea"/>
              </a:rPr>
              <a:t>오키섬의</a:t>
            </a:r>
            <a:r>
              <a:rPr lang="ko-KR" altLang="en-US" b="1" dirty="0">
                <a:latin typeface="+mj-ea"/>
                <a:ea typeface="+mj-ea"/>
              </a:rPr>
              <a:t> 지방관리인 </a:t>
            </a:r>
            <a:r>
              <a:rPr lang="ko-KR" altLang="en-US" b="1" dirty="0" err="1">
                <a:solidFill>
                  <a:srgbClr val="FF0000"/>
                </a:solidFill>
                <a:latin typeface="+mj-ea"/>
                <a:ea typeface="+mj-ea"/>
              </a:rPr>
              <a:t>사이토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  <a:latin typeface="+mj-ea"/>
                <a:ea typeface="+mj-ea"/>
              </a:rPr>
              <a:t>도요노</a:t>
            </a:r>
            <a:r>
              <a:rPr lang="ko-KR" altLang="en-US" b="1" dirty="0" err="1">
                <a:latin typeface="+mj-ea"/>
                <a:ea typeface="+mj-ea"/>
              </a:rPr>
              <a:t>부거가</a:t>
            </a:r>
            <a:r>
              <a:rPr lang="ko-KR" altLang="en-US" b="1" dirty="0">
                <a:latin typeface="+mj-ea"/>
                <a:ea typeface="+mj-ea"/>
              </a:rPr>
              <a:t> 편찬한 </a:t>
            </a:r>
            <a:r>
              <a:rPr lang="ko-KR" altLang="en-US" b="1" dirty="0" smtClean="0">
                <a:latin typeface="+mj-ea"/>
                <a:ea typeface="+mj-ea"/>
              </a:rPr>
              <a:t>지리지</a:t>
            </a:r>
            <a:endParaRPr lang="ko-KR" altLang="en-US" b="1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 smtClean="0"/>
              <a:t>근</a:t>
            </a:r>
            <a:r>
              <a:rPr lang="ko-KR" altLang="en-US" dirty="0"/>
              <a:t>거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048672" cy="46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b="1" dirty="0" err="1">
                <a:latin typeface="+mj-ea"/>
                <a:ea typeface="+mj-ea"/>
              </a:rPr>
              <a:t>다케시마</a:t>
            </a:r>
            <a:r>
              <a:rPr lang="en-US" altLang="ko-KR" sz="3600" b="1" dirty="0">
                <a:latin typeface="+mj-ea"/>
                <a:ea typeface="+mj-ea"/>
              </a:rPr>
              <a:t>(</a:t>
            </a:r>
            <a:r>
              <a:rPr lang="ko-KR" altLang="en-US" sz="3600" b="1" dirty="0">
                <a:latin typeface="+mj-ea"/>
                <a:ea typeface="+mj-ea"/>
              </a:rPr>
              <a:t>울릉도</a:t>
            </a:r>
            <a:r>
              <a:rPr lang="en-US" altLang="ko-KR" sz="3600" b="1" dirty="0">
                <a:latin typeface="+mj-ea"/>
                <a:ea typeface="+mj-ea"/>
              </a:rPr>
              <a:t>) </a:t>
            </a:r>
            <a:r>
              <a:rPr lang="ko-KR" altLang="en-US" sz="3600" b="1" dirty="0" smtClean="0">
                <a:latin typeface="+mj-ea"/>
                <a:ea typeface="+mj-ea"/>
              </a:rPr>
              <a:t>도해금지령</a:t>
            </a:r>
            <a:r>
              <a:rPr lang="en-US" altLang="ko-KR" sz="3600" b="1" dirty="0">
                <a:latin typeface="+mj-ea"/>
                <a:ea typeface="+mj-ea"/>
              </a:rPr>
              <a:t>(1696)</a:t>
            </a:r>
          </a:p>
          <a:p>
            <a:endParaRPr lang="en-US" altLang="ko-KR" sz="1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일본 막부는 </a:t>
            </a:r>
            <a:r>
              <a:rPr lang="ko-KR" altLang="en-US" dirty="0" err="1" smtClean="0">
                <a:latin typeface="+mj-ea"/>
                <a:ea typeface="+mj-ea"/>
              </a:rPr>
              <a:t>돗토리번을</a:t>
            </a:r>
            <a:r>
              <a:rPr lang="ko-KR" altLang="en-US" dirty="0" smtClean="0">
                <a:latin typeface="+mj-ea"/>
                <a:ea typeface="+mj-ea"/>
              </a:rPr>
              <a:t> 통해 </a:t>
            </a:r>
            <a:r>
              <a:rPr lang="ko-KR" altLang="en-US" dirty="0">
                <a:latin typeface="+mj-ea"/>
                <a:ea typeface="+mj-ea"/>
              </a:rPr>
              <a:t>울릉도와 독도가 </a:t>
            </a:r>
            <a:r>
              <a:rPr lang="ko-KR" altLang="en-US" dirty="0" err="1" smtClean="0">
                <a:latin typeface="+mj-ea"/>
                <a:ea typeface="+mj-ea"/>
              </a:rPr>
              <a:t>일본령이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아님을 확인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/>
              <a:t>근거</a:t>
            </a:r>
            <a:endParaRPr lang="ko-KR" altLang="en-US" dirty="0"/>
          </a:p>
        </p:txBody>
      </p:sp>
      <p:pic>
        <p:nvPicPr>
          <p:cNvPr id="4" name="내용 개체 틀 8">
            <a:extLst>
              <a:ext uri="{FF2B5EF4-FFF2-40B4-BE49-F238E27FC236}">
                <a16:creationId xmlns="" xmlns:a16="http://schemas.microsoft.com/office/drawing/2014/main" id="{1EA4FD83-7110-4618-A036-F78EEE8E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91880" y="1384988"/>
            <a:ext cx="4636239" cy="52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1969</a:t>
            </a:r>
            <a:r>
              <a:rPr lang="ko-KR" altLang="en-US" dirty="0">
                <a:latin typeface="+mj-ea"/>
                <a:ea typeface="+mj-ea"/>
              </a:rPr>
              <a:t>년 안용복이 </a:t>
            </a:r>
            <a:r>
              <a:rPr lang="ko-KR" altLang="en-US" dirty="0" err="1" smtClean="0">
                <a:latin typeface="+mj-ea"/>
                <a:ea typeface="+mj-ea"/>
              </a:rPr>
              <a:t>오키섬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관리에게 받아낸 </a:t>
            </a:r>
            <a:r>
              <a:rPr lang="ko-KR" altLang="en-US" dirty="0" smtClean="0">
                <a:latin typeface="+mj-ea"/>
                <a:ea typeface="+mj-ea"/>
              </a:rPr>
              <a:t>문서로 </a:t>
            </a:r>
            <a:r>
              <a:rPr lang="en-US" altLang="ko-KR" dirty="0" smtClean="0">
                <a:latin typeface="+mj-ea"/>
                <a:ea typeface="+mj-ea"/>
              </a:rPr>
              <a:t>’</a:t>
            </a:r>
            <a:r>
              <a:rPr lang="ko-KR" altLang="en-US" dirty="0" smtClean="0">
                <a:latin typeface="+mj-ea"/>
                <a:ea typeface="+mj-ea"/>
              </a:rPr>
              <a:t>죽도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울릉도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와 송도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독도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가 강원도에 속한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조선의 영토</a:t>
            </a:r>
            <a:r>
              <a:rPr lang="en-US" altLang="ko-KR" dirty="0" smtClean="0">
                <a:latin typeface="+mj-ea"/>
                <a:ea typeface="+mj-ea"/>
              </a:rPr>
              <a:t>’ </a:t>
            </a:r>
            <a:r>
              <a:rPr lang="ko-KR" altLang="en-US" dirty="0" smtClean="0">
                <a:latin typeface="+mj-ea"/>
                <a:ea typeface="+mj-ea"/>
              </a:rPr>
              <a:t>로 </a:t>
            </a:r>
            <a:r>
              <a:rPr lang="ko-KR" altLang="en-US" dirty="0">
                <a:latin typeface="+mj-ea"/>
                <a:ea typeface="+mj-ea"/>
              </a:rPr>
              <a:t>표기되어 있음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/>
              <a:t>근거</a:t>
            </a:r>
            <a:endParaRPr lang="ko-KR" altLang="en-US" dirty="0"/>
          </a:p>
        </p:txBody>
      </p:sp>
      <p:pic>
        <p:nvPicPr>
          <p:cNvPr id="4" name="내용 개체 틀 9">
            <a:extLst>
              <a:ext uri="{FF2B5EF4-FFF2-40B4-BE49-F238E27FC236}">
                <a16:creationId xmlns="" xmlns:a16="http://schemas.microsoft.com/office/drawing/2014/main" id="{11FBFB15-507B-4A96-A819-4499CC30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560" y="2132856"/>
            <a:ext cx="5623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b="1" dirty="0" err="1">
                <a:latin typeface="+mj-ea"/>
                <a:ea typeface="+mj-ea"/>
              </a:rPr>
              <a:t>삼국접양지도</a:t>
            </a:r>
            <a:r>
              <a:rPr lang="en-US" altLang="ko-KR" sz="4000" b="1" dirty="0">
                <a:latin typeface="+mj-ea"/>
                <a:ea typeface="+mj-ea"/>
              </a:rPr>
              <a:t>(1785</a:t>
            </a:r>
            <a:r>
              <a:rPr lang="en-US" altLang="ko-KR" sz="4000" b="1" dirty="0" smtClean="0">
                <a:latin typeface="+mj-ea"/>
                <a:ea typeface="+mj-ea"/>
              </a:rPr>
              <a:t>)</a:t>
            </a:r>
            <a:endParaRPr lang="en-US" altLang="ko-KR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울릉도와 </a:t>
            </a:r>
            <a:r>
              <a:rPr lang="ko-KR" altLang="en-US" dirty="0">
                <a:latin typeface="+mj-ea"/>
                <a:ea typeface="+mj-ea"/>
              </a:rPr>
              <a:t>독도가 조선땅이라고 써져 있고 색도 일본 땅과 </a:t>
            </a:r>
            <a:r>
              <a:rPr lang="ko-KR" altLang="en-US" dirty="0" smtClean="0">
                <a:latin typeface="+mj-ea"/>
                <a:ea typeface="+mj-ea"/>
              </a:rPr>
              <a:t>구별된 </a:t>
            </a:r>
            <a:r>
              <a:rPr lang="ko-KR" altLang="en-US" dirty="0">
                <a:latin typeface="+mj-ea"/>
                <a:ea typeface="+mj-ea"/>
              </a:rPr>
              <a:t>조선 </a:t>
            </a:r>
            <a:r>
              <a:rPr lang="ko-KR" altLang="en-US" dirty="0" smtClean="0">
                <a:latin typeface="+mj-ea"/>
                <a:ea typeface="+mj-ea"/>
              </a:rPr>
              <a:t>땅은 </a:t>
            </a:r>
            <a:r>
              <a:rPr lang="ko-KR" altLang="en-US" dirty="0">
                <a:latin typeface="+mj-ea"/>
                <a:ea typeface="+mj-ea"/>
              </a:rPr>
              <a:t>노란색으로 </a:t>
            </a:r>
            <a:r>
              <a:rPr lang="ko-KR" altLang="en-US" dirty="0" smtClean="0">
                <a:latin typeface="+mj-ea"/>
                <a:ea typeface="+mj-ea"/>
              </a:rPr>
              <a:t>표기</a:t>
            </a:r>
            <a:endParaRPr lang="ko-KR" altLang="en-US" dirty="0"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/>
              <a:t>근거</a:t>
            </a:r>
            <a:endParaRPr lang="ko-KR" altLang="en-US" dirty="0"/>
          </a:p>
        </p:txBody>
      </p:sp>
      <p:pic>
        <p:nvPicPr>
          <p:cNvPr id="4" name="내용 개체 틀 5">
            <a:extLst>
              <a:ext uri="{FF2B5EF4-FFF2-40B4-BE49-F238E27FC236}">
                <a16:creationId xmlns="" xmlns:a16="http://schemas.microsoft.com/office/drawing/2014/main" id="{D1729354-5E46-4CC5-9E59-6E909D00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5576" y="1557653"/>
            <a:ext cx="5349924" cy="4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+mj-ea"/>
              </a:rPr>
              <a:t>대한제국칙령  </a:t>
            </a:r>
            <a:r>
              <a:rPr lang="ko-KR" altLang="en-US" b="1" dirty="0">
                <a:latin typeface="+mj-ea"/>
              </a:rPr>
              <a:t>제 </a:t>
            </a:r>
            <a:r>
              <a:rPr lang="en-US" altLang="ko-KR" b="1" dirty="0">
                <a:latin typeface="+mj-ea"/>
              </a:rPr>
              <a:t>41</a:t>
            </a:r>
            <a:r>
              <a:rPr lang="ko-KR" altLang="en-US" b="1" dirty="0">
                <a:latin typeface="+mj-ea"/>
              </a:rPr>
              <a:t>호</a:t>
            </a:r>
            <a:r>
              <a:rPr lang="en-US" altLang="ko-KR" b="1" dirty="0">
                <a:latin typeface="+mj-ea"/>
              </a:rPr>
              <a:t>(1900</a:t>
            </a:r>
            <a:r>
              <a:rPr lang="en-US" altLang="ko-KR" b="1" dirty="0" smtClean="0">
                <a:latin typeface="+mj-ea"/>
              </a:rPr>
              <a:t>)</a:t>
            </a:r>
          </a:p>
          <a:p>
            <a:pPr marL="0" indent="0">
              <a:buNone/>
            </a:pPr>
            <a:endParaRPr lang="en-US" altLang="ko-KR" sz="1100" dirty="0">
              <a:latin typeface="+mj-ea"/>
            </a:endParaRPr>
          </a:p>
          <a:p>
            <a:pPr marL="0" indent="0" fontAlgn="base">
              <a:buNone/>
            </a:pPr>
            <a:r>
              <a:rPr lang="en-US" altLang="ko-KR" dirty="0" smtClean="0">
                <a:latin typeface="+mj-ea"/>
              </a:rPr>
              <a:t>- </a:t>
            </a:r>
            <a:r>
              <a:rPr lang="ko-KR" altLang="en-US" dirty="0" smtClean="0">
                <a:latin typeface="+mj-ea"/>
              </a:rPr>
              <a:t>고종황제 </a:t>
            </a:r>
            <a:r>
              <a:rPr lang="en-US" altLang="ko-KR" dirty="0" smtClean="0">
                <a:latin typeface="+mj-ea"/>
              </a:rPr>
              <a:t>”</a:t>
            </a:r>
            <a:r>
              <a:rPr lang="ko-KR" altLang="en-US" dirty="0" smtClean="0">
                <a:latin typeface="+mj-ea"/>
              </a:rPr>
              <a:t>울릉도를 </a:t>
            </a:r>
            <a:r>
              <a:rPr lang="ko-KR" altLang="en-US" dirty="0" err="1" smtClean="0">
                <a:latin typeface="+mj-ea"/>
              </a:rPr>
              <a:t>울도로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개칭하고 울도 군수가 울릉도와 석도</a:t>
            </a:r>
            <a:r>
              <a:rPr lang="en-US" altLang="ko-KR" dirty="0">
                <a:latin typeface="+mj-ea"/>
              </a:rPr>
              <a:t>(</a:t>
            </a:r>
            <a:r>
              <a:rPr lang="ko-KR" altLang="en-US" dirty="0">
                <a:latin typeface="+mj-ea"/>
              </a:rPr>
              <a:t>독도</a:t>
            </a:r>
            <a:r>
              <a:rPr lang="en-US" altLang="ko-KR" dirty="0">
                <a:latin typeface="+mj-ea"/>
              </a:rPr>
              <a:t>)</a:t>
            </a:r>
            <a:r>
              <a:rPr lang="ko-KR" altLang="en-US" dirty="0">
                <a:latin typeface="+mj-ea"/>
              </a:rPr>
              <a:t>를 관할하도록 한다</a:t>
            </a:r>
            <a:r>
              <a:rPr lang="en-US" altLang="ko-KR" dirty="0">
                <a:latin typeface="+mj-ea"/>
              </a:rPr>
              <a:t>.”</a:t>
            </a:r>
            <a:endParaRPr lang="ko-KR" altLang="en-US" dirty="0">
              <a:latin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/>
              <a:t>근거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0E7E3378-F840-4EF4-BE7A-4A223E54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35587"/>
            <a:ext cx="5276258" cy="44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b="1" dirty="0" err="1">
                <a:latin typeface="+mj-ea"/>
                <a:ea typeface="+mj-ea"/>
              </a:rPr>
              <a:t>신찬지지</a:t>
            </a:r>
            <a:r>
              <a:rPr lang="en-US" altLang="ko-KR" sz="4000" b="1" dirty="0">
                <a:latin typeface="+mj-ea"/>
                <a:ea typeface="+mj-ea"/>
              </a:rPr>
              <a:t>(1887)</a:t>
            </a: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일본 </a:t>
            </a:r>
            <a:r>
              <a:rPr lang="ko-KR" altLang="en-US" dirty="0">
                <a:latin typeface="+mj-ea"/>
                <a:ea typeface="+mj-ea"/>
              </a:rPr>
              <a:t>지리 교과서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울릉도와 </a:t>
            </a:r>
            <a:r>
              <a:rPr lang="ko-KR" altLang="en-US" dirty="0">
                <a:latin typeface="+mj-ea"/>
                <a:ea typeface="+mj-ea"/>
              </a:rPr>
              <a:t>독도가 일본과 </a:t>
            </a:r>
            <a:r>
              <a:rPr lang="ko-KR" altLang="en-US" dirty="0" smtClean="0">
                <a:latin typeface="+mj-ea"/>
                <a:ea typeface="+mj-ea"/>
              </a:rPr>
              <a:t>달리 </a:t>
            </a:r>
            <a:r>
              <a:rPr lang="ko-KR" altLang="en-US" dirty="0">
                <a:latin typeface="+mj-ea"/>
                <a:ea typeface="+mj-ea"/>
              </a:rPr>
              <a:t>한국의 영역임을 </a:t>
            </a:r>
            <a:r>
              <a:rPr lang="ko-KR" altLang="en-US" dirty="0" smtClean="0">
                <a:latin typeface="+mj-ea"/>
                <a:ea typeface="+mj-ea"/>
              </a:rPr>
              <a:t>표시하는 </a:t>
            </a:r>
            <a:r>
              <a:rPr lang="ko-KR" altLang="en-US" dirty="0">
                <a:latin typeface="+mj-ea"/>
                <a:ea typeface="+mj-ea"/>
              </a:rPr>
              <a:t>가로줄에 표시함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/>
              <a:t>근거</a:t>
            </a:r>
            <a:endParaRPr lang="ko-KR" altLang="en-US" dirty="0"/>
          </a:p>
        </p:txBody>
      </p:sp>
      <p:pic>
        <p:nvPicPr>
          <p:cNvPr id="4" name="내용 개체 틀 5">
            <a:extLst>
              <a:ext uri="{FF2B5EF4-FFF2-40B4-BE49-F238E27FC236}">
                <a16:creationId xmlns="" xmlns:a16="http://schemas.microsoft.com/office/drawing/2014/main" id="{410BDBE4-57A6-4166-9CE8-57B9E06E3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560" y="1700808"/>
            <a:ext cx="6264696" cy="45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atin typeface="+mj-ea"/>
              </a:rPr>
              <a:t>한국방공식별구역</a:t>
            </a:r>
            <a:endParaRPr lang="en-US" altLang="ko-KR" sz="10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</a:rPr>
              <a:t>1950</a:t>
            </a:r>
            <a:r>
              <a:rPr lang="ko-KR" altLang="en-US" dirty="0">
                <a:latin typeface="+mj-ea"/>
              </a:rPr>
              <a:t>년 </a:t>
            </a:r>
            <a:r>
              <a:rPr lang="en-US" altLang="ko-KR" dirty="0">
                <a:latin typeface="+mj-ea"/>
              </a:rPr>
              <a:t>6.25 </a:t>
            </a:r>
            <a:r>
              <a:rPr lang="ko-KR" altLang="en-US" dirty="0">
                <a:latin typeface="+mj-ea"/>
              </a:rPr>
              <a:t>전쟁이 발발하자 유엔군과 미국 태평양 공군 사령관이 설정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했는데 독도가 </a:t>
            </a:r>
            <a:r>
              <a:rPr lang="ko-KR" altLang="en-US" dirty="0">
                <a:solidFill>
                  <a:srgbClr val="FF0000"/>
                </a:solidFill>
                <a:latin typeface="+mj-ea"/>
              </a:rPr>
              <a:t>포함</a:t>
            </a:r>
            <a:r>
              <a:rPr lang="ko-KR" altLang="en-US" dirty="0">
                <a:latin typeface="+mj-ea"/>
              </a:rPr>
              <a:t>되어 있음</a:t>
            </a:r>
            <a:endParaRPr lang="en-US" altLang="ko-KR" dirty="0">
              <a:latin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  <a:latin typeface="+mj-ea"/>
              </a:rPr>
              <a:t>해당 라인은 지금도 국제사회에서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</a:rPr>
              <a:t>인정</a:t>
            </a:r>
            <a:endParaRPr lang="en-US" altLang="ko-KR" dirty="0" smtClean="0">
              <a:solidFill>
                <a:srgbClr val="FF0000"/>
              </a:solidFill>
              <a:latin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+mj-ea"/>
              </a:rPr>
              <a:t>받고 </a:t>
            </a:r>
            <a:r>
              <a:rPr lang="ko-KR" altLang="en-US" dirty="0">
                <a:solidFill>
                  <a:srgbClr val="FF0000"/>
                </a:solidFill>
                <a:latin typeface="+mj-ea"/>
              </a:rPr>
              <a:t>있음</a:t>
            </a:r>
            <a:endParaRPr lang="en-US" altLang="ko-KR" dirty="0">
              <a:solidFill>
                <a:srgbClr val="FF0000"/>
              </a:solidFill>
              <a:latin typeface="+mj-ea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역사적 </a:t>
            </a:r>
            <a:r>
              <a:rPr lang="ko-KR" altLang="en-US" dirty="0">
                <a:latin typeface="+mj-ea"/>
              </a:rPr>
              <a:t>근거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D674BC32-3A98-4B17-B064-0E358157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9645"/>
            <a:ext cx="5469147" cy="45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/>
              <a:t>독도에 대해</a:t>
            </a:r>
            <a:endParaRPr lang="en-US" altLang="ko-KR" sz="3600" b="1" dirty="0" smtClean="0"/>
          </a:p>
          <a:p>
            <a:pPr marL="0" indent="0">
              <a:buNone/>
            </a:pPr>
            <a:r>
              <a:rPr lang="en-US" altLang="ko-KR" sz="3600" dirty="0" smtClean="0"/>
              <a:t>-   </a:t>
            </a:r>
            <a:r>
              <a:rPr lang="ko-KR" altLang="en-US" sz="3600" dirty="0" smtClean="0"/>
              <a:t>독도의 가치</a:t>
            </a:r>
            <a:endParaRPr lang="en-US" altLang="ko-KR" sz="3600" dirty="0" smtClean="0"/>
          </a:p>
          <a:p>
            <a:r>
              <a:rPr lang="ko-KR" altLang="en-US" sz="3600" b="1" dirty="0" smtClean="0">
                <a:latin typeface="+mj-ea"/>
              </a:rPr>
              <a:t>독도가 한국 </a:t>
            </a:r>
            <a:r>
              <a:rPr lang="ko-KR" altLang="en-US" sz="3600" b="1" dirty="0">
                <a:latin typeface="+mj-ea"/>
              </a:rPr>
              <a:t>땅이라는 역사적 </a:t>
            </a:r>
            <a:r>
              <a:rPr lang="ko-KR" altLang="en-US" sz="3600" b="1" dirty="0" smtClean="0">
                <a:latin typeface="+mj-ea"/>
              </a:rPr>
              <a:t>근거</a:t>
            </a:r>
            <a:endParaRPr lang="en-US" altLang="ko-KR" sz="3600" b="1" dirty="0" smtClean="0">
              <a:latin typeface="+mj-ea"/>
            </a:endParaRPr>
          </a:p>
          <a:p>
            <a:r>
              <a:rPr lang="ko-KR" altLang="en-US" sz="3600" b="1" dirty="0" smtClean="0">
                <a:latin typeface="+mj-ea"/>
              </a:rPr>
              <a:t>독도에 관한 동영상</a:t>
            </a:r>
            <a:endParaRPr lang="en-US" altLang="ko-KR" sz="3600" b="1" dirty="0" smtClean="0">
              <a:latin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29632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대한민국 외교부에서 제작한 독도 동영상입니다</a:t>
            </a:r>
            <a:r>
              <a:rPr lang="en-US" altLang="ko-KR" sz="2800" dirty="0"/>
              <a:t>. </a:t>
            </a:r>
            <a:endParaRPr lang="en-US" altLang="ko-KR" sz="2800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://www.youtube.com/watch?v=muB4_LNZ2Rk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독도에 관한 동영상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3960440"/>
          </a:xfrm>
        </p:spPr>
        <p:txBody>
          <a:bodyPr>
            <a:normAutofit/>
          </a:bodyPr>
          <a:lstStyle/>
          <a:p>
            <a:r>
              <a:rPr lang="ko-KR" altLang="en-US" sz="6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감사합니다</a:t>
            </a:r>
            <a:endParaRPr lang="ko-KR" altLang="en-US" sz="6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latin typeface="+mj-ea"/>
                <a:ea typeface="+mj-ea"/>
              </a:rPr>
              <a:t>대한민국 정부 소유의 국유지로서 천연기념물 제</a:t>
            </a:r>
            <a:r>
              <a:rPr lang="en-US" altLang="ko-KR" sz="2800" dirty="0">
                <a:latin typeface="+mj-ea"/>
                <a:ea typeface="+mj-ea"/>
              </a:rPr>
              <a:t>336</a:t>
            </a:r>
            <a:r>
              <a:rPr lang="ko-KR" altLang="en-US" sz="2800" dirty="0">
                <a:latin typeface="+mj-ea"/>
                <a:ea typeface="+mj-ea"/>
              </a:rPr>
              <a:t>호로 지정되어 있는 섬</a:t>
            </a:r>
            <a:r>
              <a:rPr lang="en-US" altLang="ko-KR" sz="2800" dirty="0">
                <a:latin typeface="+mj-ea"/>
                <a:ea typeface="+mj-ea"/>
              </a:rPr>
              <a:t>.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독도에 대해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9390"/>
            <a:ext cx="773889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 독도 주변의 바다는 </a:t>
            </a:r>
            <a:r>
              <a:rPr lang="ko-KR" altLang="en-US" dirty="0" smtClean="0"/>
              <a:t>다양한 물고기 등 수산자원이 풍부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Ex) </a:t>
            </a:r>
            <a:r>
              <a:rPr lang="ko-KR" altLang="en-US" dirty="0" smtClean="0"/>
              <a:t>도화새우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참돔 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가치</a:t>
            </a:r>
            <a:endParaRPr lang="en-US" altLang="ko-K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3338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7" y="3573016"/>
            <a:ext cx="43251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해양자원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err="1" smtClean="0">
                <a:latin typeface="+mj-ea"/>
                <a:ea typeface="+mj-ea"/>
              </a:rPr>
              <a:t>메탄하이드레이트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’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천연가스가 얼음처럼 고체화 된 상태</a:t>
            </a:r>
            <a:r>
              <a:rPr lang="en-US" altLang="ko-KR" dirty="0">
                <a:latin typeface="+mj-ea"/>
                <a:ea typeface="+mj-ea"/>
              </a:rPr>
              <a:t>)’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독도에 </a:t>
            </a:r>
            <a:r>
              <a:rPr lang="ko-KR" altLang="en-US" dirty="0" smtClean="0"/>
              <a:t>가</a:t>
            </a:r>
            <a:r>
              <a:rPr lang="ko-KR" altLang="en-US" dirty="0"/>
              <a:t>치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480720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원거리에서 </a:t>
            </a:r>
            <a:r>
              <a:rPr lang="ko-KR" altLang="en-US" dirty="0">
                <a:latin typeface="+mj-ea"/>
                <a:ea typeface="+mj-ea"/>
              </a:rPr>
              <a:t>북한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일본 및 러시아의 </a:t>
            </a:r>
            <a:r>
              <a:rPr lang="ko-KR" altLang="en-US" dirty="0" smtClean="0">
                <a:latin typeface="+mj-ea"/>
                <a:ea typeface="+mj-ea"/>
              </a:rPr>
              <a:t>군사 활동을 </a:t>
            </a:r>
            <a:r>
              <a:rPr lang="ko-KR" altLang="en-US" dirty="0">
                <a:latin typeface="+mj-ea"/>
                <a:ea typeface="+mj-ea"/>
              </a:rPr>
              <a:t>감시하고 </a:t>
            </a:r>
            <a:r>
              <a:rPr lang="ko-KR" altLang="en-US" dirty="0" smtClean="0">
                <a:latin typeface="+mj-ea"/>
                <a:ea typeface="+mj-ea"/>
              </a:rPr>
              <a:t>견제 가능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군사적 기능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가치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8783115C-663A-47C5-82E6-C7C95B00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5715000" cy="52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항공 및 통신 기지</a:t>
            </a:r>
            <a:endParaRPr lang="en-US" altLang="ko-KR" dirty="0" smtClean="0"/>
          </a:p>
          <a:p>
            <a:r>
              <a:rPr lang="ko-KR" altLang="en-US" dirty="0" smtClean="0"/>
              <a:t>해양 과학 기지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동해의 해양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기상 상태 관측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가치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64807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+mj-ea"/>
              </a:rPr>
              <a:t>동국문헌비고</a:t>
            </a:r>
            <a:r>
              <a:rPr lang="en-US" altLang="ko-KR" sz="3600" b="1" dirty="0">
                <a:latin typeface="+mj-ea"/>
              </a:rPr>
              <a:t>(1770</a:t>
            </a:r>
            <a:r>
              <a:rPr lang="en-US" altLang="ko-KR" sz="3600" b="1" dirty="0" smtClean="0">
                <a:latin typeface="+mj-ea"/>
              </a:rPr>
              <a:t>)</a:t>
            </a:r>
          </a:p>
          <a:p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2400" b="1" dirty="0">
                <a:latin typeface="+mj-ea"/>
              </a:rPr>
              <a:t>“</a:t>
            </a:r>
            <a:r>
              <a:rPr lang="ko-KR" altLang="en-US" sz="2400" b="1" dirty="0">
                <a:latin typeface="+mj-ea"/>
              </a:rPr>
              <a:t>울릉도와 우산도</a:t>
            </a:r>
            <a:r>
              <a:rPr lang="en-US" altLang="ko-KR" sz="2400" b="1" dirty="0">
                <a:latin typeface="+mj-ea"/>
              </a:rPr>
              <a:t>(</a:t>
            </a:r>
            <a:r>
              <a:rPr lang="ko-KR" altLang="en-US" sz="2400" b="1" dirty="0">
                <a:latin typeface="+mj-ea"/>
              </a:rPr>
              <a:t>독도</a:t>
            </a:r>
            <a:r>
              <a:rPr lang="en-US" altLang="ko-KR" sz="2400" b="1" dirty="0">
                <a:latin typeface="+mj-ea"/>
              </a:rPr>
              <a:t>)</a:t>
            </a:r>
            <a:r>
              <a:rPr lang="ko-KR" altLang="en-US" sz="2400" b="1" dirty="0">
                <a:latin typeface="+mj-ea"/>
              </a:rPr>
              <a:t>는 모두 우산국의 땅이다</a:t>
            </a:r>
            <a:r>
              <a:rPr lang="en-US" altLang="ko-KR" sz="2400" b="1" dirty="0">
                <a:latin typeface="+mj-ea"/>
              </a:rPr>
              <a:t>.”</a:t>
            </a:r>
            <a:endParaRPr lang="ko-KR" altLang="en-US" sz="2400" b="1" dirty="0">
              <a:latin typeface="+mj-ea"/>
            </a:endParaRPr>
          </a:p>
          <a:p>
            <a:endParaRPr lang="en-US" altLang="ko-KR" sz="2400" b="1" dirty="0" smtClean="0"/>
          </a:p>
          <a:p>
            <a:endParaRPr lang="ko-KR" altLang="en-US" sz="2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역사적 </a:t>
            </a:r>
            <a:r>
              <a:rPr lang="ko-KR" altLang="en-US" dirty="0" smtClean="0"/>
              <a:t>근거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8874"/>
            <a:ext cx="5904656" cy="44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+mj-ea"/>
              </a:rPr>
              <a:t>삼국사기</a:t>
            </a:r>
            <a:r>
              <a:rPr lang="en-US" altLang="ko-KR" b="1" dirty="0">
                <a:latin typeface="+mj-ea"/>
              </a:rPr>
              <a:t>(512)</a:t>
            </a: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</a:rPr>
              <a:t>“</a:t>
            </a:r>
            <a:r>
              <a:rPr lang="ko-KR" altLang="en-US" b="1" dirty="0">
                <a:latin typeface="+mj-ea"/>
              </a:rPr>
              <a:t>신라 이찬 이사부가 </a:t>
            </a:r>
            <a:r>
              <a:rPr lang="ko-KR" altLang="en-US" b="1" dirty="0" smtClean="0">
                <a:latin typeface="+mj-ea"/>
              </a:rPr>
              <a:t>우산국</a:t>
            </a:r>
            <a:r>
              <a:rPr lang="en-US" altLang="ko-KR" b="1" dirty="0">
                <a:latin typeface="+mj-ea"/>
              </a:rPr>
              <a:t>(</a:t>
            </a:r>
            <a:r>
              <a:rPr lang="ko-KR" altLang="en-US" b="1" dirty="0">
                <a:latin typeface="+mj-ea"/>
              </a:rPr>
              <a:t>울릉도</a:t>
            </a:r>
            <a:r>
              <a:rPr lang="en-US" altLang="ko-KR" b="1" dirty="0">
                <a:latin typeface="+mj-ea"/>
              </a:rPr>
              <a:t>)</a:t>
            </a:r>
            <a:r>
              <a:rPr lang="ko-KR" altLang="en-US" b="1" dirty="0">
                <a:latin typeface="+mj-ea"/>
              </a:rPr>
              <a:t>을 정벌하여 </a:t>
            </a:r>
            <a:r>
              <a:rPr lang="ko-KR" altLang="en-US" b="1" dirty="0" smtClean="0">
                <a:latin typeface="+mj-ea"/>
              </a:rPr>
              <a:t>신라가 </a:t>
            </a:r>
            <a:r>
              <a:rPr lang="ko-KR" altLang="en-US" b="1" dirty="0">
                <a:latin typeface="+mj-ea"/>
              </a:rPr>
              <a:t>우산국</a:t>
            </a:r>
            <a:r>
              <a:rPr lang="en-US" altLang="ko-KR" b="1" dirty="0">
                <a:latin typeface="+mj-ea"/>
              </a:rPr>
              <a:t>(</a:t>
            </a:r>
            <a:r>
              <a:rPr lang="ko-KR" altLang="en-US" b="1" dirty="0">
                <a:latin typeface="+mj-ea"/>
              </a:rPr>
              <a:t>울릉도</a:t>
            </a:r>
            <a:r>
              <a:rPr lang="en-US" altLang="ko-KR" b="1" dirty="0">
                <a:latin typeface="+mj-ea"/>
              </a:rPr>
              <a:t>)</a:t>
            </a:r>
            <a:r>
              <a:rPr lang="ko-KR" altLang="en-US" b="1" dirty="0">
                <a:latin typeface="+mj-ea"/>
              </a:rPr>
              <a:t>을 복속했다</a:t>
            </a:r>
            <a:r>
              <a:rPr lang="en-US" altLang="ko-KR" b="1" dirty="0">
                <a:latin typeface="+mj-ea"/>
              </a:rPr>
              <a:t>.”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</a:t>
            </a:r>
            <a:r>
              <a:rPr lang="ko-KR" altLang="en-US" dirty="0" smtClean="0"/>
              <a:t>근</a:t>
            </a:r>
            <a:r>
              <a:rPr lang="ko-KR" altLang="en-US" dirty="0"/>
              <a:t>거</a:t>
            </a:r>
            <a:endParaRPr lang="ko-KR" altLang="en-US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="" xmlns:a16="http://schemas.microsoft.com/office/drawing/2014/main" id="{46D8DBAC-617F-4AD6-8BDC-E892744B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15616" y="1700808"/>
            <a:ext cx="6480720" cy="47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242</TotalTime>
  <Words>352</Words>
  <Application>Microsoft Office PowerPoint</Application>
  <PresentationFormat>화면 슬라이드 쇼(4:3)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New_Education03</vt:lpstr>
      <vt:lpstr>독도 영토학</vt:lpstr>
      <vt:lpstr>목차</vt:lpstr>
      <vt:lpstr>독도에 대해</vt:lpstr>
      <vt:lpstr>독도의 가치</vt:lpstr>
      <vt:lpstr>독도에 가치</vt:lpstr>
      <vt:lpstr>독도의 가치</vt:lpstr>
      <vt:lpstr>독도의 가치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역사적 근거</vt:lpstr>
      <vt:lpstr>독도에 관한 동영상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 영토학</dc:title>
  <dc:creator>송재혁</dc:creator>
  <cp:lastModifiedBy>송재혁</cp:lastModifiedBy>
  <cp:revision>15</cp:revision>
  <dcterms:created xsi:type="dcterms:W3CDTF">2021-03-20T06:25:06Z</dcterms:created>
  <dcterms:modified xsi:type="dcterms:W3CDTF">2021-03-22T06:45:13Z</dcterms:modified>
</cp:coreProperties>
</file>