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1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1" r:id="rId13"/>
    <p:sldId id="269" r:id="rId14"/>
    <p:sldId id="273" r:id="rId15"/>
    <p:sldId id="272" r:id="rId16"/>
    <p:sldId id="270" r:id="rId17"/>
    <p:sldId id="268" r:id="rId18"/>
    <p:sldId id="276" r:id="rId19"/>
    <p:sldId id="274" r:id="rId20"/>
    <p:sldId id="275" r:id="rId21"/>
    <p:sldId id="278" r:id="rId22"/>
    <p:sldId id="277" r:id="rId2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B0DB3-A8FF-4ABB-9E2E-D960422260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25308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EE0618-75D7-410F-859C-CDF53BC53E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86729"/>
            <a:ext cx="9144000" cy="1135529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37F11-76DB-4DD9-9747-3F38D05BA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9F581-81B0-44B3-ABA5-A25CA4BAE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0D591-ADCF-4300-8282-72AE357F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004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E5C77-55F8-4677-A96C-E6D3F5545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A064EF-ADDA-4943-8F87-A7469D799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0D493-D1E7-4358-95E9-B5B80A49E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98326-3276-4B9E-960F-10C6677BF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C3AC2-288D-4FEE-BF80-0EAEDDFAB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86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333C6A-5417-40BD-BF7A-9405832237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3BCB45-B343-46F6-9718-AA0D68CED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DA2A4-FD34-4E17-908F-4367B1E64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87AE3-776D-451D-AA52-C06B74724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0C4D5-BE1E-4D6A-9196-E0F9E42B2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646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75558-A264-444E-829B-51AAE6B4B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D9373-37D1-4135-8D34-755E139F7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E4A6B-1966-4E57-9FB8-8B111E97B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3/23/2021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FC3DD-F2BE-41FF-895B-00129AAB1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F830C-8424-4FAF-A011-605AE1D14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937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A1BE8-ECC1-4027-B16E-C7BECCA9D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46C7E1-471A-46AA-8068-98E68C0C2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C9F8F-EC48-4D16-B4C6-023A7B60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FA5B3-F726-417B-932A-B93E0C8F5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D21F1-1A24-43EA-AB09-3024C491E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545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16569-B648-4D50-BEB8-E8DAE24D6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831B3-A1FD-470C-BEEE-4CFB441502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F34A17-C244-438C-9AE3-FB9B3CE3B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CFA3AA-3FC1-4B98-8F99-1726F1AC0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E10883-BACC-41A1-9067-ECFDB937D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660A2-13C9-4432-A6EB-A4FF3D78F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002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7C843-C993-4E9C-80DD-3620816E5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91A8E3-B066-4511-9C6E-A3435B64D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34325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86B63-4102-4802-94D7-F138F80F3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58237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924765-08A7-4A60-86DC-DC420F60BB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34325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AA2795-EFB6-4000-8F25-FBB62646C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58237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942CFB-FE12-494A-9C41-3CB90F07B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3A07E3-59E1-4EBD-9687-4B6ABE96A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F7BB23-7539-4674-8B66-ACEFF9468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299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841DB-C73C-4968-B434-A6AA14DAF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8152BF-92C7-4BF5-A9DB-16A0BF0F5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289DB7-F492-4037-A439-D70F7E556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FA96F1-8B8A-4E83-B3C2-E10DE522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713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031033-9688-463F-9614-47F2F5BC6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5B8DB2-C14B-45AC-ACAF-8702DF59C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1DA57-8D4E-4075-9460-4F03DF8AA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884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CBE2C-9DAA-489D-AC88-15CBBA8A9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124BE-E494-445A-A4FB-A2A8F28F0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2446DE-9A32-4774-9F7C-86678CA90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0115D-61B3-46D0-B4D3-30C374B52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C2AFC-D0F8-469F-B1E0-123C2E066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B9BCDA-9EF7-4531-8021-AF7B30751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605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AE558-F89F-4688-94E5-77F37D49F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CD35AF-8CA2-49BB-BAE9-F29A0186EC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5CAA98-55BD-4118-A8AF-D60306078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FF4C5-82A8-4AD8-B7E2-2882F6576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60B401-B64F-417B-8AD6-581A22E5E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4BD4C-7149-44BF-8150-F72CAA95A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76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436E0F2-A64B-471E-93C0-8DFE08CC57C8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C1E3AB1-2A8C-4607-9FAE-D8BDB280FE1A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6D66059-832F-40B6-A35F-F56C8F38A1E7}"/>
              </a:ext>
            </a:extLst>
          </p:cNvPr>
          <p:cNvCxnSpPr>
            <a:cxnSpLocks/>
          </p:cNvCxnSpPr>
          <p:nvPr/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515E2ED-7EA9-448D-83FA-54C3DF9723BD}"/>
              </a:ext>
            </a:extLst>
          </p:cNvPr>
          <p:cNvCxnSpPr>
            <a:cxnSpLocks/>
          </p:cNvCxnSpPr>
          <p:nvPr/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0595356-EABD-4767-AC9D-EA21FF115EC0}"/>
              </a:ext>
            </a:extLst>
          </p:cNvPr>
          <p:cNvCxnSpPr>
            <a:cxnSpLocks/>
          </p:cNvCxnSpPr>
          <p:nvPr/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8CD9F06-9628-469C-B788-A894E3E08281}"/>
              </a:ext>
            </a:extLst>
          </p:cNvPr>
          <p:cNvCxnSpPr>
            <a:cxnSpLocks/>
          </p:cNvCxnSpPr>
          <p:nvPr/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550A431-0B61-421B-B4B7-24C0CFF0F938}"/>
              </a:ext>
            </a:extLst>
          </p:cNvPr>
          <p:cNvCxnSpPr>
            <a:cxnSpLocks/>
          </p:cNvCxnSpPr>
          <p:nvPr/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5B94C5-D205-4339-B029-5D0FD2E5F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33401"/>
            <a:ext cx="9906000" cy="1382156"/>
          </a:xfrm>
          <a:prstGeom prst="rect">
            <a:avLst/>
          </a:prstGeom>
        </p:spPr>
        <p:txBody>
          <a:bodyPr lIns="109728" tIns="109728" rIns="109728" bIns="91440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96DC5C-BD34-4CE4-8AA7-A6A4B9516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2009554"/>
            <a:ext cx="9906000" cy="4024424"/>
          </a:xfrm>
          <a:prstGeom prst="rect">
            <a:avLst/>
          </a:prstGeom>
        </p:spPr>
        <p:txBody>
          <a:bodyPr lIns="109728" tIns="109728" rIns="109728" bIns="9144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192A7-D622-449D-9FC2-48FDE4D690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37102" y="6398878"/>
            <a:ext cx="4193908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11EAACC7-3B3F-47D1-959A-EF58926E955E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5B93C-2BE9-4847-BFE5-D3CBCC6E94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4429" y="6398878"/>
            <a:ext cx="4497315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l">
              <a:defRPr sz="1200" b="1" spc="30" baseline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70A99-395E-4F22-8AAB-6C7EE743D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02477" y="6398878"/>
            <a:ext cx="470887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729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794" r:id="rId6"/>
    <p:sldLayoutId id="2147483790" r:id="rId7"/>
    <p:sldLayoutId id="2147483791" r:id="rId8"/>
    <p:sldLayoutId id="2147483792" r:id="rId9"/>
    <p:sldLayoutId id="2147483793" r:id="rId10"/>
    <p:sldLayoutId id="2147483795" r:id="rId11"/>
  </p:sldLayoutIdLst>
  <p:txStyles>
    <p:titleStyle>
      <a:lvl1pPr algn="l" defTabSz="914400" rtl="0" eaLnBrk="1" latinLnBrk="0" hangingPunct="1">
        <a:lnSpc>
          <a:spcPct val="105000"/>
        </a:lnSpc>
        <a:spcBef>
          <a:spcPct val="0"/>
        </a:spcBef>
        <a:buNone/>
        <a:defRPr sz="4800" b="1" i="0" kern="1200" cap="none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300" kern="1200" spc="4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2000" kern="1200" spc="4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800" kern="1200" spc="4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 spc="4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 spc="4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3" name="Rectangle 45">
            <a:extLst>
              <a:ext uri="{FF2B5EF4-FFF2-40B4-BE49-F238E27FC236}">
                <a16:creationId xmlns:a16="http://schemas.microsoft.com/office/drawing/2014/main" id="{052B717E-679E-41A4-B95A-8F7DFAD3FA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23">
            <a:extLst>
              <a:ext uri="{FF2B5EF4-FFF2-40B4-BE49-F238E27FC236}">
                <a16:creationId xmlns:a16="http://schemas.microsoft.com/office/drawing/2014/main" id="{0B0EB278-F8C7-43AD-BCE2-A2F4D98C4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-1"/>
            <a:ext cx="7960944" cy="6859759"/>
          </a:xfrm>
          <a:custGeom>
            <a:avLst/>
            <a:gdLst>
              <a:gd name="connsiteX0" fmla="*/ 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0 w 5803153"/>
              <a:gd name="connsiteY4" fmla="*/ 0 h 6857998"/>
              <a:gd name="connsiteX0" fmla="*/ 101600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1016000 w 5803153"/>
              <a:gd name="connsiteY4" fmla="*/ 0 h 6857998"/>
              <a:gd name="connsiteX0" fmla="*/ 133872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338729 w 6125882"/>
              <a:gd name="connsiteY4" fmla="*/ 0 h 6857998"/>
              <a:gd name="connsiteX0" fmla="*/ 1697317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697317 w 6125882"/>
              <a:gd name="connsiteY4" fmla="*/ 0 h 6857998"/>
              <a:gd name="connsiteX0" fmla="*/ 2702091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2702091 w 6125882"/>
              <a:gd name="connsiteY4" fmla="*/ 0 h 6857998"/>
              <a:gd name="connsiteX0" fmla="*/ 3837993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3837993 w 6125882"/>
              <a:gd name="connsiteY4" fmla="*/ 0 h 6857998"/>
              <a:gd name="connsiteX0" fmla="*/ 3244301 w 6125882"/>
              <a:gd name="connsiteY0" fmla="*/ 0 h 6868949"/>
              <a:gd name="connsiteX1" fmla="*/ 6125882 w 6125882"/>
              <a:gd name="connsiteY1" fmla="*/ 10951 h 6868949"/>
              <a:gd name="connsiteX2" fmla="*/ 6125882 w 6125882"/>
              <a:gd name="connsiteY2" fmla="*/ 6868949 h 6868949"/>
              <a:gd name="connsiteX3" fmla="*/ 0 w 6125882"/>
              <a:gd name="connsiteY3" fmla="*/ 6856996 h 6868949"/>
              <a:gd name="connsiteX4" fmla="*/ 3244301 w 6125882"/>
              <a:gd name="connsiteY4" fmla="*/ 0 h 6868949"/>
              <a:gd name="connsiteX0" fmla="*/ 3010169 w 6125882"/>
              <a:gd name="connsiteY0" fmla="*/ 0 h 6868949"/>
              <a:gd name="connsiteX1" fmla="*/ 6125882 w 6125882"/>
              <a:gd name="connsiteY1" fmla="*/ 10951 h 6868949"/>
              <a:gd name="connsiteX2" fmla="*/ 6125882 w 6125882"/>
              <a:gd name="connsiteY2" fmla="*/ 6868949 h 6868949"/>
              <a:gd name="connsiteX3" fmla="*/ 0 w 6125882"/>
              <a:gd name="connsiteY3" fmla="*/ 6856996 h 6868949"/>
              <a:gd name="connsiteX4" fmla="*/ 3010169 w 6125882"/>
              <a:gd name="connsiteY4" fmla="*/ 0 h 6868949"/>
              <a:gd name="connsiteX0" fmla="*/ 2951635 w 6067348"/>
              <a:gd name="connsiteY0" fmla="*/ 0 h 6868949"/>
              <a:gd name="connsiteX1" fmla="*/ 6067348 w 6067348"/>
              <a:gd name="connsiteY1" fmla="*/ 10951 h 6868949"/>
              <a:gd name="connsiteX2" fmla="*/ 6067348 w 6067348"/>
              <a:gd name="connsiteY2" fmla="*/ 6868949 h 6868949"/>
              <a:gd name="connsiteX3" fmla="*/ 0 w 6067348"/>
              <a:gd name="connsiteY3" fmla="*/ 6867946 h 6868949"/>
              <a:gd name="connsiteX4" fmla="*/ 2951635 w 6067348"/>
              <a:gd name="connsiteY4" fmla="*/ 0 h 6868949"/>
              <a:gd name="connsiteX0" fmla="*/ 2762929 w 6067348"/>
              <a:gd name="connsiteY0" fmla="*/ 0 h 6859759"/>
              <a:gd name="connsiteX1" fmla="*/ 6067348 w 6067348"/>
              <a:gd name="connsiteY1" fmla="*/ 1761 h 6859759"/>
              <a:gd name="connsiteX2" fmla="*/ 6067348 w 6067348"/>
              <a:gd name="connsiteY2" fmla="*/ 6859759 h 6859759"/>
              <a:gd name="connsiteX3" fmla="*/ 0 w 6067348"/>
              <a:gd name="connsiteY3" fmla="*/ 6858756 h 6859759"/>
              <a:gd name="connsiteX4" fmla="*/ 2762929 w 6067348"/>
              <a:gd name="connsiteY4" fmla="*/ 0 h 6859759"/>
              <a:gd name="connsiteX0" fmla="*/ 2675315 w 6067348"/>
              <a:gd name="connsiteY0" fmla="*/ 0 h 6859759"/>
              <a:gd name="connsiteX1" fmla="*/ 6067348 w 6067348"/>
              <a:gd name="connsiteY1" fmla="*/ 1761 h 6859759"/>
              <a:gd name="connsiteX2" fmla="*/ 6067348 w 6067348"/>
              <a:gd name="connsiteY2" fmla="*/ 6859759 h 6859759"/>
              <a:gd name="connsiteX3" fmla="*/ 0 w 6067348"/>
              <a:gd name="connsiteY3" fmla="*/ 6858756 h 6859759"/>
              <a:gd name="connsiteX4" fmla="*/ 2675315 w 6067348"/>
              <a:gd name="connsiteY4" fmla="*/ 0 h 6859759"/>
              <a:gd name="connsiteX0" fmla="*/ 2446171 w 5838204"/>
              <a:gd name="connsiteY0" fmla="*/ 0 h 6859759"/>
              <a:gd name="connsiteX1" fmla="*/ 5838204 w 5838204"/>
              <a:gd name="connsiteY1" fmla="*/ 1761 h 6859759"/>
              <a:gd name="connsiteX2" fmla="*/ 5838204 w 5838204"/>
              <a:gd name="connsiteY2" fmla="*/ 6859759 h 6859759"/>
              <a:gd name="connsiteX3" fmla="*/ 0 w 5838204"/>
              <a:gd name="connsiteY3" fmla="*/ 6858756 h 6859759"/>
              <a:gd name="connsiteX4" fmla="*/ 2446171 w 5838204"/>
              <a:gd name="connsiteY4" fmla="*/ 0 h 6859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38204" h="6859759">
                <a:moveTo>
                  <a:pt x="2446171" y="0"/>
                </a:moveTo>
                <a:lnTo>
                  <a:pt x="5838204" y="1761"/>
                </a:lnTo>
                <a:lnTo>
                  <a:pt x="5838204" y="6859759"/>
                </a:lnTo>
                <a:lnTo>
                  <a:pt x="0" y="6858756"/>
                </a:lnTo>
                <a:lnTo>
                  <a:pt x="2446171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9304BA95-E996-4FC7-BC98-F7ED0FAE95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350" y="541964"/>
            <a:ext cx="4768938" cy="3818667"/>
          </a:xfrm>
        </p:spPr>
        <p:txBody>
          <a:bodyPr>
            <a:normAutofit/>
          </a:bodyPr>
          <a:lstStyle/>
          <a:p>
            <a:pPr algn="l"/>
            <a:r>
              <a:rPr lang="ko-KR" altLang="en-US" sz="4600" dirty="0"/>
              <a:t>독도영토학</a:t>
            </a:r>
            <a:br>
              <a:rPr lang="en-US" altLang="ko-KR" sz="4600" dirty="0"/>
            </a:br>
            <a:r>
              <a:rPr lang="en-US" altLang="ko-KR" sz="4600" dirty="0"/>
              <a:t>21501697</a:t>
            </a:r>
            <a:r>
              <a:rPr lang="ko-KR" altLang="en-US" sz="4600" dirty="0"/>
              <a:t>손준호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C328D00-5389-401C-91DA-93A0945B99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350" y="4700659"/>
            <a:ext cx="3834392" cy="1604222"/>
          </a:xfrm>
        </p:spPr>
        <p:txBody>
          <a:bodyPr>
            <a:normAutofit/>
          </a:bodyPr>
          <a:lstStyle/>
          <a:p>
            <a:pPr algn="l"/>
            <a:r>
              <a:rPr lang="ko-KR" altLang="en-US" dirty="0"/>
              <a:t>독도가 한국영토인 </a:t>
            </a:r>
            <a:endParaRPr lang="en-US" altLang="ko-KR" dirty="0"/>
          </a:p>
          <a:p>
            <a:pPr algn="l"/>
            <a:r>
              <a:rPr lang="ko-KR" altLang="en-US" dirty="0"/>
              <a:t>역사적</a:t>
            </a:r>
            <a:r>
              <a:rPr lang="en-US" altLang="ko-KR" dirty="0"/>
              <a:t>·</a:t>
            </a:r>
            <a:r>
              <a:rPr lang="ko-KR" altLang="en-US" dirty="0"/>
              <a:t>지리적근거</a:t>
            </a:r>
            <a:endParaRPr lang="en-US" altLang="ko-KR" dirty="0"/>
          </a:p>
          <a:p>
            <a:pPr algn="l"/>
            <a:r>
              <a:rPr lang="ko-KR" altLang="en-US" dirty="0"/>
              <a:t>국제법적지위</a:t>
            </a:r>
          </a:p>
        </p:txBody>
      </p:sp>
      <p:cxnSp>
        <p:nvCxnSpPr>
          <p:cNvPr id="56" name="Straight Connector 49">
            <a:extLst>
              <a:ext uri="{FF2B5EF4-FFF2-40B4-BE49-F238E27FC236}">
                <a16:creationId xmlns:a16="http://schemas.microsoft.com/office/drawing/2014/main" id="{50A7A0AD-25ED-4137-AA04-A0E36CAA8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6521187" y="10631"/>
            <a:ext cx="876073" cy="68580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B186F20B-6445-4368-B022-F9EABF15A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9307961" y="640726"/>
            <a:ext cx="2884039" cy="621727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99F97BBF-9EBF-4BEE-B39C-E6C666941D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34086" y="0"/>
            <a:ext cx="2757914" cy="1425203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그림 4" descr="텍스트, 실외, 산, 자연이(가) 표시된 사진&#10;&#10;자동 생성된 설명">
            <a:extLst>
              <a:ext uri="{FF2B5EF4-FFF2-40B4-BE49-F238E27FC236}">
                <a16:creationId xmlns:a16="http://schemas.microsoft.com/office/drawing/2014/main" id="{664A51F2-CA7C-4B2F-B3A2-5F54D8B3C6D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50" r="23197" b="1"/>
          <a:stretch/>
        </p:blipFill>
        <p:spPr>
          <a:xfrm>
            <a:off x="6096000" y="651999"/>
            <a:ext cx="5562600" cy="5562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361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8222250-799A-4AD0-9BD1-BE6EB7A06A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770432A-C0A6-4D4F-AE2C-705049DAB8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6244921" y="-5976"/>
            <a:ext cx="5947079" cy="6874927"/>
          </a:xfrm>
          <a:custGeom>
            <a:avLst/>
            <a:gdLst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2493114 w 4584879"/>
              <a:gd name="connsiteY2" fmla="*/ 6863976 h 6863976"/>
              <a:gd name="connsiteX3" fmla="*/ 0 w 4584879"/>
              <a:gd name="connsiteY3" fmla="*/ 6863976 h 6863976"/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3571269 w 4584879"/>
              <a:gd name="connsiteY2" fmla="*/ 6853025 h 6863976"/>
              <a:gd name="connsiteX3" fmla="*/ 0 w 4584879"/>
              <a:gd name="connsiteY3" fmla="*/ 6863976 h 6863976"/>
              <a:gd name="connsiteX4" fmla="*/ 0 w 4584879"/>
              <a:gd name="connsiteY4" fmla="*/ 0 h 6863976"/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3571269 w 4584879"/>
              <a:gd name="connsiteY2" fmla="*/ 6853025 h 6863976"/>
              <a:gd name="connsiteX3" fmla="*/ 0 w 4584879"/>
              <a:gd name="connsiteY3" fmla="*/ 6863976 h 6863976"/>
              <a:gd name="connsiteX4" fmla="*/ 0 w 4584879"/>
              <a:gd name="connsiteY4" fmla="*/ 0 h 6863976"/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3677452 w 4584879"/>
              <a:gd name="connsiteY2" fmla="*/ 6853025 h 6863976"/>
              <a:gd name="connsiteX3" fmla="*/ 0 w 4584879"/>
              <a:gd name="connsiteY3" fmla="*/ 6863976 h 6863976"/>
              <a:gd name="connsiteX4" fmla="*/ 0 w 4584879"/>
              <a:gd name="connsiteY4" fmla="*/ 0 h 6863976"/>
              <a:gd name="connsiteX0" fmla="*/ 0 w 4584879"/>
              <a:gd name="connsiteY0" fmla="*/ 0 h 6874927"/>
              <a:gd name="connsiteX1" fmla="*/ 4584879 w 4584879"/>
              <a:gd name="connsiteY1" fmla="*/ 0 h 6874927"/>
              <a:gd name="connsiteX2" fmla="*/ 3693787 w 4584879"/>
              <a:gd name="connsiteY2" fmla="*/ 6874927 h 6874927"/>
              <a:gd name="connsiteX3" fmla="*/ 0 w 4584879"/>
              <a:gd name="connsiteY3" fmla="*/ 6863976 h 6874927"/>
              <a:gd name="connsiteX4" fmla="*/ 0 w 4584879"/>
              <a:gd name="connsiteY4" fmla="*/ 0 h 6874927"/>
              <a:gd name="connsiteX0" fmla="*/ 0 w 4584879"/>
              <a:gd name="connsiteY0" fmla="*/ 0 h 6874927"/>
              <a:gd name="connsiteX1" fmla="*/ 4584879 w 4584879"/>
              <a:gd name="connsiteY1" fmla="*/ 0 h 6874927"/>
              <a:gd name="connsiteX2" fmla="*/ 3842978 w 4584879"/>
              <a:gd name="connsiteY2" fmla="*/ 6874927 h 6874927"/>
              <a:gd name="connsiteX3" fmla="*/ 0 w 4584879"/>
              <a:gd name="connsiteY3" fmla="*/ 6863976 h 6874927"/>
              <a:gd name="connsiteX4" fmla="*/ 0 w 4584879"/>
              <a:gd name="connsiteY4" fmla="*/ 0 h 6874927"/>
              <a:gd name="connsiteX0" fmla="*/ 0 w 4435688"/>
              <a:gd name="connsiteY0" fmla="*/ 0 h 6874927"/>
              <a:gd name="connsiteX1" fmla="*/ 4435688 w 4435688"/>
              <a:gd name="connsiteY1" fmla="*/ 4763 h 6874927"/>
              <a:gd name="connsiteX2" fmla="*/ 3842978 w 4435688"/>
              <a:gd name="connsiteY2" fmla="*/ 6874927 h 6874927"/>
              <a:gd name="connsiteX3" fmla="*/ 0 w 4435688"/>
              <a:gd name="connsiteY3" fmla="*/ 6863976 h 6874927"/>
              <a:gd name="connsiteX4" fmla="*/ 0 w 4435688"/>
              <a:gd name="connsiteY4" fmla="*/ 0 h 6874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35688" h="6874927">
                <a:moveTo>
                  <a:pt x="0" y="0"/>
                </a:moveTo>
                <a:lnTo>
                  <a:pt x="4435688" y="4763"/>
                </a:lnTo>
                <a:lnTo>
                  <a:pt x="3842978" y="6874927"/>
                </a:lnTo>
                <a:lnTo>
                  <a:pt x="0" y="6863976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60A3D95C-4630-4FD5-8701-075133B1E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8705" y="542926"/>
            <a:ext cx="4439894" cy="1668143"/>
          </a:xfrm>
        </p:spPr>
        <p:txBody>
          <a:bodyPr>
            <a:normAutofit/>
          </a:bodyPr>
          <a:lstStyle/>
          <a:p>
            <a:r>
              <a:rPr lang="ko-KR" altLang="en-US" sz="4400"/>
              <a:t>독도가 한국땅인 역사적근거</a:t>
            </a:r>
          </a:p>
        </p:txBody>
      </p:sp>
      <p:pic>
        <p:nvPicPr>
          <p:cNvPr id="5" name="그림 4" descr="텍스트이(가) 표시된 사진&#10;&#10;자동 생성된 설명">
            <a:extLst>
              <a:ext uri="{FF2B5EF4-FFF2-40B4-BE49-F238E27FC236}">
                <a16:creationId xmlns:a16="http://schemas.microsoft.com/office/drawing/2014/main" id="{D54A5BAD-B110-4249-9622-94B4A580FA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369" y="533400"/>
            <a:ext cx="4688114" cy="579120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8FBE787-8B1D-40E5-8468-6F665BB5D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243268" y="0"/>
            <a:ext cx="488370" cy="688040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4895DD2-834B-4F15-9515-68F0A382AA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8706" y="2211069"/>
            <a:ext cx="4439894" cy="4113531"/>
          </a:xfrm>
        </p:spPr>
        <p:txBody>
          <a:bodyPr>
            <a:normAutofit/>
          </a:bodyPr>
          <a:lstStyle/>
          <a:p>
            <a:r>
              <a:rPr lang="ko-KR" altLang="en-US" dirty="0"/>
              <a:t>칙령</a:t>
            </a:r>
            <a:r>
              <a:rPr lang="en-US" altLang="ko-KR" dirty="0"/>
              <a:t>41</a:t>
            </a:r>
            <a:r>
              <a:rPr lang="ko-KR" altLang="en-US" dirty="0" err="1"/>
              <a:t>호반포</a:t>
            </a:r>
            <a:r>
              <a:rPr lang="en-US" altLang="ko-KR" dirty="0"/>
              <a:t>(1900)</a:t>
            </a:r>
          </a:p>
          <a:p>
            <a:r>
              <a:rPr lang="ko-KR" altLang="en-US" dirty="0"/>
              <a:t>독도가 </a:t>
            </a:r>
            <a:r>
              <a:rPr lang="ko-KR" altLang="en-US" dirty="0" err="1"/>
              <a:t>울도군의</a:t>
            </a:r>
            <a:r>
              <a:rPr lang="ko-KR" altLang="en-US" dirty="0"/>
              <a:t> </a:t>
            </a:r>
            <a:r>
              <a:rPr lang="ko-KR" altLang="en-US" dirty="0" err="1"/>
              <a:t>관활임을</a:t>
            </a:r>
            <a:r>
              <a:rPr lang="ko-KR" altLang="en-US" dirty="0"/>
              <a:t> </a:t>
            </a:r>
            <a:r>
              <a:rPr lang="ko-KR" altLang="en-US" dirty="0" err="1"/>
              <a:t>명확히함</a:t>
            </a:r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12992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8222250-799A-4AD0-9BD1-BE6EB7A06A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770432A-C0A6-4D4F-AE2C-705049DAB8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6244921" y="-5976"/>
            <a:ext cx="5947079" cy="6874927"/>
          </a:xfrm>
          <a:custGeom>
            <a:avLst/>
            <a:gdLst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2493114 w 4584879"/>
              <a:gd name="connsiteY2" fmla="*/ 6863976 h 6863976"/>
              <a:gd name="connsiteX3" fmla="*/ 0 w 4584879"/>
              <a:gd name="connsiteY3" fmla="*/ 6863976 h 6863976"/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3571269 w 4584879"/>
              <a:gd name="connsiteY2" fmla="*/ 6853025 h 6863976"/>
              <a:gd name="connsiteX3" fmla="*/ 0 w 4584879"/>
              <a:gd name="connsiteY3" fmla="*/ 6863976 h 6863976"/>
              <a:gd name="connsiteX4" fmla="*/ 0 w 4584879"/>
              <a:gd name="connsiteY4" fmla="*/ 0 h 6863976"/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3571269 w 4584879"/>
              <a:gd name="connsiteY2" fmla="*/ 6853025 h 6863976"/>
              <a:gd name="connsiteX3" fmla="*/ 0 w 4584879"/>
              <a:gd name="connsiteY3" fmla="*/ 6863976 h 6863976"/>
              <a:gd name="connsiteX4" fmla="*/ 0 w 4584879"/>
              <a:gd name="connsiteY4" fmla="*/ 0 h 6863976"/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3677452 w 4584879"/>
              <a:gd name="connsiteY2" fmla="*/ 6853025 h 6863976"/>
              <a:gd name="connsiteX3" fmla="*/ 0 w 4584879"/>
              <a:gd name="connsiteY3" fmla="*/ 6863976 h 6863976"/>
              <a:gd name="connsiteX4" fmla="*/ 0 w 4584879"/>
              <a:gd name="connsiteY4" fmla="*/ 0 h 6863976"/>
              <a:gd name="connsiteX0" fmla="*/ 0 w 4584879"/>
              <a:gd name="connsiteY0" fmla="*/ 0 h 6874927"/>
              <a:gd name="connsiteX1" fmla="*/ 4584879 w 4584879"/>
              <a:gd name="connsiteY1" fmla="*/ 0 h 6874927"/>
              <a:gd name="connsiteX2" fmla="*/ 3693787 w 4584879"/>
              <a:gd name="connsiteY2" fmla="*/ 6874927 h 6874927"/>
              <a:gd name="connsiteX3" fmla="*/ 0 w 4584879"/>
              <a:gd name="connsiteY3" fmla="*/ 6863976 h 6874927"/>
              <a:gd name="connsiteX4" fmla="*/ 0 w 4584879"/>
              <a:gd name="connsiteY4" fmla="*/ 0 h 6874927"/>
              <a:gd name="connsiteX0" fmla="*/ 0 w 4584879"/>
              <a:gd name="connsiteY0" fmla="*/ 0 h 6874927"/>
              <a:gd name="connsiteX1" fmla="*/ 4584879 w 4584879"/>
              <a:gd name="connsiteY1" fmla="*/ 0 h 6874927"/>
              <a:gd name="connsiteX2" fmla="*/ 3842978 w 4584879"/>
              <a:gd name="connsiteY2" fmla="*/ 6874927 h 6874927"/>
              <a:gd name="connsiteX3" fmla="*/ 0 w 4584879"/>
              <a:gd name="connsiteY3" fmla="*/ 6863976 h 6874927"/>
              <a:gd name="connsiteX4" fmla="*/ 0 w 4584879"/>
              <a:gd name="connsiteY4" fmla="*/ 0 h 6874927"/>
              <a:gd name="connsiteX0" fmla="*/ 0 w 4435688"/>
              <a:gd name="connsiteY0" fmla="*/ 0 h 6874927"/>
              <a:gd name="connsiteX1" fmla="*/ 4435688 w 4435688"/>
              <a:gd name="connsiteY1" fmla="*/ 4763 h 6874927"/>
              <a:gd name="connsiteX2" fmla="*/ 3842978 w 4435688"/>
              <a:gd name="connsiteY2" fmla="*/ 6874927 h 6874927"/>
              <a:gd name="connsiteX3" fmla="*/ 0 w 4435688"/>
              <a:gd name="connsiteY3" fmla="*/ 6863976 h 6874927"/>
              <a:gd name="connsiteX4" fmla="*/ 0 w 4435688"/>
              <a:gd name="connsiteY4" fmla="*/ 0 h 6874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35688" h="6874927">
                <a:moveTo>
                  <a:pt x="0" y="0"/>
                </a:moveTo>
                <a:lnTo>
                  <a:pt x="4435688" y="4763"/>
                </a:lnTo>
                <a:lnTo>
                  <a:pt x="3842978" y="6874927"/>
                </a:lnTo>
                <a:lnTo>
                  <a:pt x="0" y="6863976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2DDE8AE8-A93E-4A3C-BAB1-6DA6D565B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8705" y="542926"/>
            <a:ext cx="4439894" cy="1668143"/>
          </a:xfrm>
        </p:spPr>
        <p:txBody>
          <a:bodyPr>
            <a:normAutofit/>
          </a:bodyPr>
          <a:lstStyle/>
          <a:p>
            <a:r>
              <a:rPr lang="ko-KR" altLang="en-US" sz="4400"/>
              <a:t>독도가 한국땅인 역사적근거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C54CF31D-7D07-4611-9212-CDD22D4E35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369" y="533400"/>
            <a:ext cx="4688114" cy="579120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8FBE787-8B1D-40E5-8468-6F665BB5D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243268" y="0"/>
            <a:ext cx="488370" cy="688040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A7C98E4-439F-429D-8523-BA6008B86F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8706" y="2211069"/>
            <a:ext cx="4439894" cy="4113531"/>
          </a:xfrm>
        </p:spPr>
        <p:txBody>
          <a:bodyPr>
            <a:normAutofit/>
          </a:bodyPr>
          <a:lstStyle/>
          <a:p>
            <a:r>
              <a:rPr lang="ko-KR" altLang="en-US" dirty="0"/>
              <a:t>러일전쟁때 독도를 무주지라 주장</a:t>
            </a:r>
            <a:r>
              <a:rPr lang="en-US" altLang="ko-KR" dirty="0"/>
              <a:t>(1905) </a:t>
            </a:r>
            <a:r>
              <a:rPr lang="ko-KR" altLang="en-US" dirty="0" err="1"/>
              <a:t>시마네현으로</a:t>
            </a:r>
            <a:r>
              <a:rPr lang="ko-KR" altLang="en-US" dirty="0"/>
              <a:t> 편입시도</a:t>
            </a:r>
            <a:endParaRPr lang="en-US" altLang="ko-KR" dirty="0"/>
          </a:p>
          <a:p>
            <a:r>
              <a:rPr lang="ko-KR" altLang="en-US" dirty="0"/>
              <a:t>침탈과정의 일환으로 불법행위이므로 국제법적효력</a:t>
            </a:r>
            <a:r>
              <a:rPr lang="en-US" altLang="ko-KR" dirty="0"/>
              <a:t>X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89297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8222250-799A-4AD0-9BD1-BE6EB7A06A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770432A-C0A6-4D4F-AE2C-705049DAB8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6244921" y="-5976"/>
            <a:ext cx="5947079" cy="6874927"/>
          </a:xfrm>
          <a:custGeom>
            <a:avLst/>
            <a:gdLst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2493114 w 4584879"/>
              <a:gd name="connsiteY2" fmla="*/ 6863976 h 6863976"/>
              <a:gd name="connsiteX3" fmla="*/ 0 w 4584879"/>
              <a:gd name="connsiteY3" fmla="*/ 6863976 h 6863976"/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3571269 w 4584879"/>
              <a:gd name="connsiteY2" fmla="*/ 6853025 h 6863976"/>
              <a:gd name="connsiteX3" fmla="*/ 0 w 4584879"/>
              <a:gd name="connsiteY3" fmla="*/ 6863976 h 6863976"/>
              <a:gd name="connsiteX4" fmla="*/ 0 w 4584879"/>
              <a:gd name="connsiteY4" fmla="*/ 0 h 6863976"/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3571269 w 4584879"/>
              <a:gd name="connsiteY2" fmla="*/ 6853025 h 6863976"/>
              <a:gd name="connsiteX3" fmla="*/ 0 w 4584879"/>
              <a:gd name="connsiteY3" fmla="*/ 6863976 h 6863976"/>
              <a:gd name="connsiteX4" fmla="*/ 0 w 4584879"/>
              <a:gd name="connsiteY4" fmla="*/ 0 h 6863976"/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3677452 w 4584879"/>
              <a:gd name="connsiteY2" fmla="*/ 6853025 h 6863976"/>
              <a:gd name="connsiteX3" fmla="*/ 0 w 4584879"/>
              <a:gd name="connsiteY3" fmla="*/ 6863976 h 6863976"/>
              <a:gd name="connsiteX4" fmla="*/ 0 w 4584879"/>
              <a:gd name="connsiteY4" fmla="*/ 0 h 6863976"/>
              <a:gd name="connsiteX0" fmla="*/ 0 w 4584879"/>
              <a:gd name="connsiteY0" fmla="*/ 0 h 6874927"/>
              <a:gd name="connsiteX1" fmla="*/ 4584879 w 4584879"/>
              <a:gd name="connsiteY1" fmla="*/ 0 h 6874927"/>
              <a:gd name="connsiteX2" fmla="*/ 3693787 w 4584879"/>
              <a:gd name="connsiteY2" fmla="*/ 6874927 h 6874927"/>
              <a:gd name="connsiteX3" fmla="*/ 0 w 4584879"/>
              <a:gd name="connsiteY3" fmla="*/ 6863976 h 6874927"/>
              <a:gd name="connsiteX4" fmla="*/ 0 w 4584879"/>
              <a:gd name="connsiteY4" fmla="*/ 0 h 6874927"/>
              <a:gd name="connsiteX0" fmla="*/ 0 w 4584879"/>
              <a:gd name="connsiteY0" fmla="*/ 0 h 6874927"/>
              <a:gd name="connsiteX1" fmla="*/ 4584879 w 4584879"/>
              <a:gd name="connsiteY1" fmla="*/ 0 h 6874927"/>
              <a:gd name="connsiteX2" fmla="*/ 3842978 w 4584879"/>
              <a:gd name="connsiteY2" fmla="*/ 6874927 h 6874927"/>
              <a:gd name="connsiteX3" fmla="*/ 0 w 4584879"/>
              <a:gd name="connsiteY3" fmla="*/ 6863976 h 6874927"/>
              <a:gd name="connsiteX4" fmla="*/ 0 w 4584879"/>
              <a:gd name="connsiteY4" fmla="*/ 0 h 6874927"/>
              <a:gd name="connsiteX0" fmla="*/ 0 w 4435688"/>
              <a:gd name="connsiteY0" fmla="*/ 0 h 6874927"/>
              <a:gd name="connsiteX1" fmla="*/ 4435688 w 4435688"/>
              <a:gd name="connsiteY1" fmla="*/ 4763 h 6874927"/>
              <a:gd name="connsiteX2" fmla="*/ 3842978 w 4435688"/>
              <a:gd name="connsiteY2" fmla="*/ 6874927 h 6874927"/>
              <a:gd name="connsiteX3" fmla="*/ 0 w 4435688"/>
              <a:gd name="connsiteY3" fmla="*/ 6863976 h 6874927"/>
              <a:gd name="connsiteX4" fmla="*/ 0 w 4435688"/>
              <a:gd name="connsiteY4" fmla="*/ 0 h 6874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35688" h="6874927">
                <a:moveTo>
                  <a:pt x="0" y="0"/>
                </a:moveTo>
                <a:lnTo>
                  <a:pt x="4435688" y="4763"/>
                </a:lnTo>
                <a:lnTo>
                  <a:pt x="3842978" y="6874927"/>
                </a:lnTo>
                <a:lnTo>
                  <a:pt x="0" y="6863976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1C56FA91-0A1C-4450-9E0D-44452CF4F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8705" y="542926"/>
            <a:ext cx="4439894" cy="1668143"/>
          </a:xfrm>
        </p:spPr>
        <p:txBody>
          <a:bodyPr>
            <a:normAutofit/>
          </a:bodyPr>
          <a:lstStyle/>
          <a:p>
            <a:r>
              <a:rPr lang="ko-KR" altLang="en-US" sz="4400"/>
              <a:t>독도가 한국땅인 역사적근거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60C8B04D-CC4B-4D8A-8C35-F65662350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369" y="533400"/>
            <a:ext cx="4688114" cy="579120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8FBE787-8B1D-40E5-8468-6F665BB5D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243268" y="0"/>
            <a:ext cx="488370" cy="688040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B7C28CE-3306-4F04-82E8-169E74D1DD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8706" y="2211069"/>
            <a:ext cx="4439894" cy="4113531"/>
          </a:xfrm>
        </p:spPr>
        <p:txBody>
          <a:bodyPr>
            <a:normAutofit/>
          </a:bodyPr>
          <a:lstStyle/>
          <a:p>
            <a:r>
              <a:rPr lang="ko-KR" altLang="en-US" dirty="0" err="1"/>
              <a:t>울도군수</a:t>
            </a:r>
            <a:r>
              <a:rPr lang="ko-KR" altLang="en-US" dirty="0"/>
              <a:t> </a:t>
            </a:r>
            <a:r>
              <a:rPr lang="ko-KR" altLang="en-US" dirty="0" err="1"/>
              <a:t>심흥택</a:t>
            </a:r>
            <a:r>
              <a:rPr lang="ko-KR" altLang="en-US" dirty="0"/>
              <a:t> 보고서</a:t>
            </a:r>
            <a:r>
              <a:rPr lang="en-US" altLang="ko-KR" dirty="0"/>
              <a:t>(1906)</a:t>
            </a:r>
          </a:p>
          <a:p>
            <a:r>
              <a:rPr lang="ko-KR" altLang="en-US" dirty="0" err="1"/>
              <a:t>본군</a:t>
            </a:r>
            <a:r>
              <a:rPr lang="ko-KR" altLang="en-US" dirty="0"/>
              <a:t> 소속 독도라고 독도의 관할이 </a:t>
            </a:r>
            <a:r>
              <a:rPr lang="ko-KR" altLang="en-US" dirty="0" err="1"/>
              <a:t>울도군임을</a:t>
            </a:r>
            <a:r>
              <a:rPr lang="ko-KR" altLang="en-US" dirty="0"/>
              <a:t> </a:t>
            </a:r>
            <a:r>
              <a:rPr lang="ko-KR" altLang="en-US" dirty="0" err="1"/>
              <a:t>분명히함</a:t>
            </a:r>
            <a:endParaRPr lang="en-US" altLang="ko-KR" dirty="0"/>
          </a:p>
          <a:p>
            <a:r>
              <a:rPr lang="ko-KR" altLang="en-US" dirty="0"/>
              <a:t>대한제국 행정기구 의정부에서 독도의 일본영토편입을 부인</a:t>
            </a:r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50158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8222250-799A-4AD0-9BD1-BE6EB7A06A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770432A-C0A6-4D4F-AE2C-705049DAB8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6244921" y="-5976"/>
            <a:ext cx="5947079" cy="6874927"/>
          </a:xfrm>
          <a:custGeom>
            <a:avLst/>
            <a:gdLst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2493114 w 4584879"/>
              <a:gd name="connsiteY2" fmla="*/ 6863976 h 6863976"/>
              <a:gd name="connsiteX3" fmla="*/ 0 w 4584879"/>
              <a:gd name="connsiteY3" fmla="*/ 6863976 h 6863976"/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3571269 w 4584879"/>
              <a:gd name="connsiteY2" fmla="*/ 6853025 h 6863976"/>
              <a:gd name="connsiteX3" fmla="*/ 0 w 4584879"/>
              <a:gd name="connsiteY3" fmla="*/ 6863976 h 6863976"/>
              <a:gd name="connsiteX4" fmla="*/ 0 w 4584879"/>
              <a:gd name="connsiteY4" fmla="*/ 0 h 6863976"/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3571269 w 4584879"/>
              <a:gd name="connsiteY2" fmla="*/ 6853025 h 6863976"/>
              <a:gd name="connsiteX3" fmla="*/ 0 w 4584879"/>
              <a:gd name="connsiteY3" fmla="*/ 6863976 h 6863976"/>
              <a:gd name="connsiteX4" fmla="*/ 0 w 4584879"/>
              <a:gd name="connsiteY4" fmla="*/ 0 h 6863976"/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3677452 w 4584879"/>
              <a:gd name="connsiteY2" fmla="*/ 6853025 h 6863976"/>
              <a:gd name="connsiteX3" fmla="*/ 0 w 4584879"/>
              <a:gd name="connsiteY3" fmla="*/ 6863976 h 6863976"/>
              <a:gd name="connsiteX4" fmla="*/ 0 w 4584879"/>
              <a:gd name="connsiteY4" fmla="*/ 0 h 6863976"/>
              <a:gd name="connsiteX0" fmla="*/ 0 w 4584879"/>
              <a:gd name="connsiteY0" fmla="*/ 0 h 6874927"/>
              <a:gd name="connsiteX1" fmla="*/ 4584879 w 4584879"/>
              <a:gd name="connsiteY1" fmla="*/ 0 h 6874927"/>
              <a:gd name="connsiteX2" fmla="*/ 3693787 w 4584879"/>
              <a:gd name="connsiteY2" fmla="*/ 6874927 h 6874927"/>
              <a:gd name="connsiteX3" fmla="*/ 0 w 4584879"/>
              <a:gd name="connsiteY3" fmla="*/ 6863976 h 6874927"/>
              <a:gd name="connsiteX4" fmla="*/ 0 w 4584879"/>
              <a:gd name="connsiteY4" fmla="*/ 0 h 6874927"/>
              <a:gd name="connsiteX0" fmla="*/ 0 w 4584879"/>
              <a:gd name="connsiteY0" fmla="*/ 0 h 6874927"/>
              <a:gd name="connsiteX1" fmla="*/ 4584879 w 4584879"/>
              <a:gd name="connsiteY1" fmla="*/ 0 h 6874927"/>
              <a:gd name="connsiteX2" fmla="*/ 3842978 w 4584879"/>
              <a:gd name="connsiteY2" fmla="*/ 6874927 h 6874927"/>
              <a:gd name="connsiteX3" fmla="*/ 0 w 4584879"/>
              <a:gd name="connsiteY3" fmla="*/ 6863976 h 6874927"/>
              <a:gd name="connsiteX4" fmla="*/ 0 w 4584879"/>
              <a:gd name="connsiteY4" fmla="*/ 0 h 6874927"/>
              <a:gd name="connsiteX0" fmla="*/ 0 w 4435688"/>
              <a:gd name="connsiteY0" fmla="*/ 0 h 6874927"/>
              <a:gd name="connsiteX1" fmla="*/ 4435688 w 4435688"/>
              <a:gd name="connsiteY1" fmla="*/ 4763 h 6874927"/>
              <a:gd name="connsiteX2" fmla="*/ 3842978 w 4435688"/>
              <a:gd name="connsiteY2" fmla="*/ 6874927 h 6874927"/>
              <a:gd name="connsiteX3" fmla="*/ 0 w 4435688"/>
              <a:gd name="connsiteY3" fmla="*/ 6863976 h 6874927"/>
              <a:gd name="connsiteX4" fmla="*/ 0 w 4435688"/>
              <a:gd name="connsiteY4" fmla="*/ 0 h 6874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35688" h="6874927">
                <a:moveTo>
                  <a:pt x="0" y="0"/>
                </a:moveTo>
                <a:lnTo>
                  <a:pt x="4435688" y="4763"/>
                </a:lnTo>
                <a:lnTo>
                  <a:pt x="3842978" y="6874927"/>
                </a:lnTo>
                <a:lnTo>
                  <a:pt x="0" y="6863976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83ED65D1-F189-4171-96F0-5CAA4DF90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8705" y="542926"/>
            <a:ext cx="4439894" cy="1668143"/>
          </a:xfrm>
        </p:spPr>
        <p:txBody>
          <a:bodyPr>
            <a:normAutofit/>
          </a:bodyPr>
          <a:lstStyle/>
          <a:p>
            <a:r>
              <a:rPr lang="ko-KR" altLang="en-US" sz="4400" dirty="0"/>
              <a:t>독도가 한국땅인 지리적근거</a:t>
            </a:r>
          </a:p>
        </p:txBody>
      </p:sp>
      <p:pic>
        <p:nvPicPr>
          <p:cNvPr id="5" name="그림 4" descr="눈, 실외, 자연, 경사이(가) 표시된 사진&#10;&#10;자동 생성된 설명">
            <a:extLst>
              <a:ext uri="{FF2B5EF4-FFF2-40B4-BE49-F238E27FC236}">
                <a16:creationId xmlns:a16="http://schemas.microsoft.com/office/drawing/2014/main" id="{3F10A757-98D7-4D4A-81F7-3BEFD9F77A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670120"/>
            <a:ext cx="5270053" cy="351776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8FBE787-8B1D-40E5-8468-6F665BB5D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243268" y="0"/>
            <a:ext cx="488370" cy="688040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57A654A-7B5C-45F2-9392-9ACE85C20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8706" y="2211069"/>
            <a:ext cx="4439894" cy="4113531"/>
          </a:xfrm>
        </p:spPr>
        <p:txBody>
          <a:bodyPr>
            <a:normAutofit/>
          </a:bodyPr>
          <a:lstStyle/>
          <a:p>
            <a:r>
              <a:rPr lang="ko-KR" altLang="en-US" dirty="0"/>
              <a:t>울릉도와 독도사이의거리 </a:t>
            </a:r>
            <a:r>
              <a:rPr lang="en-US" altLang="ko-KR" dirty="0"/>
              <a:t>87.4KM</a:t>
            </a:r>
          </a:p>
          <a:p>
            <a:r>
              <a:rPr lang="ko-KR" altLang="en-US" dirty="0"/>
              <a:t>독도와 </a:t>
            </a:r>
            <a:r>
              <a:rPr lang="ko-KR" altLang="en-US" dirty="0" err="1"/>
              <a:t>가장가까운</a:t>
            </a:r>
            <a:r>
              <a:rPr lang="ko-KR" altLang="en-US" dirty="0"/>
              <a:t> 일본영토</a:t>
            </a:r>
            <a:r>
              <a:rPr lang="en-US" altLang="ko-KR" dirty="0"/>
              <a:t>(</a:t>
            </a:r>
            <a:r>
              <a:rPr lang="ko-KR" altLang="en-US" dirty="0" err="1"/>
              <a:t>오키섬</a:t>
            </a:r>
            <a:r>
              <a:rPr lang="en-US" altLang="ko-KR" dirty="0"/>
              <a:t>)</a:t>
            </a:r>
            <a:r>
              <a:rPr lang="ko-KR" altLang="en-US" dirty="0"/>
              <a:t>과 독도의거리 </a:t>
            </a:r>
            <a:r>
              <a:rPr lang="en-US" altLang="ko-KR" dirty="0"/>
              <a:t>157.5KM</a:t>
            </a:r>
          </a:p>
        </p:txBody>
      </p:sp>
    </p:spTree>
    <p:extLst>
      <p:ext uri="{BB962C8B-B14F-4D97-AF65-F5344CB8AC3E}">
        <p14:creationId xmlns:p14="http://schemas.microsoft.com/office/powerpoint/2010/main" val="4250648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8222250-799A-4AD0-9BD1-BE6EB7A06A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770432A-C0A6-4D4F-AE2C-705049DAB8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6244921" y="-5976"/>
            <a:ext cx="5947079" cy="6874927"/>
          </a:xfrm>
          <a:custGeom>
            <a:avLst/>
            <a:gdLst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2493114 w 4584879"/>
              <a:gd name="connsiteY2" fmla="*/ 6863976 h 6863976"/>
              <a:gd name="connsiteX3" fmla="*/ 0 w 4584879"/>
              <a:gd name="connsiteY3" fmla="*/ 6863976 h 6863976"/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3571269 w 4584879"/>
              <a:gd name="connsiteY2" fmla="*/ 6853025 h 6863976"/>
              <a:gd name="connsiteX3" fmla="*/ 0 w 4584879"/>
              <a:gd name="connsiteY3" fmla="*/ 6863976 h 6863976"/>
              <a:gd name="connsiteX4" fmla="*/ 0 w 4584879"/>
              <a:gd name="connsiteY4" fmla="*/ 0 h 6863976"/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3571269 w 4584879"/>
              <a:gd name="connsiteY2" fmla="*/ 6853025 h 6863976"/>
              <a:gd name="connsiteX3" fmla="*/ 0 w 4584879"/>
              <a:gd name="connsiteY3" fmla="*/ 6863976 h 6863976"/>
              <a:gd name="connsiteX4" fmla="*/ 0 w 4584879"/>
              <a:gd name="connsiteY4" fmla="*/ 0 h 6863976"/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3677452 w 4584879"/>
              <a:gd name="connsiteY2" fmla="*/ 6853025 h 6863976"/>
              <a:gd name="connsiteX3" fmla="*/ 0 w 4584879"/>
              <a:gd name="connsiteY3" fmla="*/ 6863976 h 6863976"/>
              <a:gd name="connsiteX4" fmla="*/ 0 w 4584879"/>
              <a:gd name="connsiteY4" fmla="*/ 0 h 6863976"/>
              <a:gd name="connsiteX0" fmla="*/ 0 w 4584879"/>
              <a:gd name="connsiteY0" fmla="*/ 0 h 6874927"/>
              <a:gd name="connsiteX1" fmla="*/ 4584879 w 4584879"/>
              <a:gd name="connsiteY1" fmla="*/ 0 h 6874927"/>
              <a:gd name="connsiteX2" fmla="*/ 3693787 w 4584879"/>
              <a:gd name="connsiteY2" fmla="*/ 6874927 h 6874927"/>
              <a:gd name="connsiteX3" fmla="*/ 0 w 4584879"/>
              <a:gd name="connsiteY3" fmla="*/ 6863976 h 6874927"/>
              <a:gd name="connsiteX4" fmla="*/ 0 w 4584879"/>
              <a:gd name="connsiteY4" fmla="*/ 0 h 6874927"/>
              <a:gd name="connsiteX0" fmla="*/ 0 w 4584879"/>
              <a:gd name="connsiteY0" fmla="*/ 0 h 6874927"/>
              <a:gd name="connsiteX1" fmla="*/ 4584879 w 4584879"/>
              <a:gd name="connsiteY1" fmla="*/ 0 h 6874927"/>
              <a:gd name="connsiteX2" fmla="*/ 3842978 w 4584879"/>
              <a:gd name="connsiteY2" fmla="*/ 6874927 h 6874927"/>
              <a:gd name="connsiteX3" fmla="*/ 0 w 4584879"/>
              <a:gd name="connsiteY3" fmla="*/ 6863976 h 6874927"/>
              <a:gd name="connsiteX4" fmla="*/ 0 w 4584879"/>
              <a:gd name="connsiteY4" fmla="*/ 0 h 6874927"/>
              <a:gd name="connsiteX0" fmla="*/ 0 w 4435688"/>
              <a:gd name="connsiteY0" fmla="*/ 0 h 6874927"/>
              <a:gd name="connsiteX1" fmla="*/ 4435688 w 4435688"/>
              <a:gd name="connsiteY1" fmla="*/ 4763 h 6874927"/>
              <a:gd name="connsiteX2" fmla="*/ 3842978 w 4435688"/>
              <a:gd name="connsiteY2" fmla="*/ 6874927 h 6874927"/>
              <a:gd name="connsiteX3" fmla="*/ 0 w 4435688"/>
              <a:gd name="connsiteY3" fmla="*/ 6863976 h 6874927"/>
              <a:gd name="connsiteX4" fmla="*/ 0 w 4435688"/>
              <a:gd name="connsiteY4" fmla="*/ 0 h 6874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35688" h="6874927">
                <a:moveTo>
                  <a:pt x="0" y="0"/>
                </a:moveTo>
                <a:lnTo>
                  <a:pt x="4435688" y="4763"/>
                </a:lnTo>
                <a:lnTo>
                  <a:pt x="3842978" y="6874927"/>
                </a:lnTo>
                <a:lnTo>
                  <a:pt x="0" y="6863976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B508CBB0-1FBE-4829-B803-59F7E945D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8705" y="542926"/>
            <a:ext cx="4439894" cy="1668143"/>
          </a:xfrm>
        </p:spPr>
        <p:txBody>
          <a:bodyPr>
            <a:normAutofit fontScale="90000"/>
          </a:bodyPr>
          <a:lstStyle/>
          <a:p>
            <a:r>
              <a:rPr lang="ko-KR" altLang="en-US" sz="4800" dirty="0"/>
              <a:t>독도가 한국땅인 지리적근거</a:t>
            </a:r>
            <a:endParaRPr lang="ko-KR" altLang="en-US" dirty="0"/>
          </a:p>
        </p:txBody>
      </p:sp>
      <p:pic>
        <p:nvPicPr>
          <p:cNvPr id="5" name="그림 4" descr="물, 실외, 하늘, 자연이(가) 표시된 사진&#10;&#10;자동 생성된 설명">
            <a:extLst>
              <a:ext uri="{FF2B5EF4-FFF2-40B4-BE49-F238E27FC236}">
                <a16:creationId xmlns:a16="http://schemas.microsoft.com/office/drawing/2014/main" id="{768822BB-FAC8-415F-AA2C-2F875A95E5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639" y="533400"/>
            <a:ext cx="4637574" cy="579120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8FBE787-8B1D-40E5-8468-6F665BB5D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243268" y="0"/>
            <a:ext cx="488370" cy="688040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F58307D-CA38-430B-AAE2-CFA26CDFC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8706" y="2211069"/>
            <a:ext cx="4439894" cy="4113531"/>
          </a:xfrm>
        </p:spPr>
        <p:txBody>
          <a:bodyPr>
            <a:normAutofit/>
          </a:bodyPr>
          <a:lstStyle/>
          <a:p>
            <a:r>
              <a:rPr lang="ko-KR" altLang="en-US" dirty="0"/>
              <a:t>세종실록지리지에 나왔듯이 울릉도와 독도는 육안관찰가능</a:t>
            </a:r>
            <a:endParaRPr lang="en-US" altLang="ko-KR" dirty="0"/>
          </a:p>
          <a:p>
            <a:r>
              <a:rPr lang="ko-KR" altLang="en-US" dirty="0" err="1"/>
              <a:t>날이좋은날</a:t>
            </a:r>
            <a:r>
              <a:rPr lang="ko-KR" altLang="en-US" dirty="0"/>
              <a:t> 울릉도에서 월평균</a:t>
            </a:r>
            <a:r>
              <a:rPr lang="en-US" altLang="ko-KR" dirty="0"/>
              <a:t>3~4</a:t>
            </a:r>
            <a:r>
              <a:rPr lang="ko-KR" altLang="en-US" dirty="0"/>
              <a:t>회 독도관측가능</a:t>
            </a:r>
          </a:p>
        </p:txBody>
      </p:sp>
    </p:spTree>
    <p:extLst>
      <p:ext uri="{BB962C8B-B14F-4D97-AF65-F5344CB8AC3E}">
        <p14:creationId xmlns:p14="http://schemas.microsoft.com/office/powerpoint/2010/main" val="2171524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8222250-799A-4AD0-9BD1-BE6EB7A06A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770432A-C0A6-4D4F-AE2C-705049DAB8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6244921" y="-5976"/>
            <a:ext cx="5947079" cy="6874927"/>
          </a:xfrm>
          <a:custGeom>
            <a:avLst/>
            <a:gdLst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2493114 w 4584879"/>
              <a:gd name="connsiteY2" fmla="*/ 6863976 h 6863976"/>
              <a:gd name="connsiteX3" fmla="*/ 0 w 4584879"/>
              <a:gd name="connsiteY3" fmla="*/ 6863976 h 6863976"/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3571269 w 4584879"/>
              <a:gd name="connsiteY2" fmla="*/ 6853025 h 6863976"/>
              <a:gd name="connsiteX3" fmla="*/ 0 w 4584879"/>
              <a:gd name="connsiteY3" fmla="*/ 6863976 h 6863976"/>
              <a:gd name="connsiteX4" fmla="*/ 0 w 4584879"/>
              <a:gd name="connsiteY4" fmla="*/ 0 h 6863976"/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3571269 w 4584879"/>
              <a:gd name="connsiteY2" fmla="*/ 6853025 h 6863976"/>
              <a:gd name="connsiteX3" fmla="*/ 0 w 4584879"/>
              <a:gd name="connsiteY3" fmla="*/ 6863976 h 6863976"/>
              <a:gd name="connsiteX4" fmla="*/ 0 w 4584879"/>
              <a:gd name="connsiteY4" fmla="*/ 0 h 6863976"/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3677452 w 4584879"/>
              <a:gd name="connsiteY2" fmla="*/ 6853025 h 6863976"/>
              <a:gd name="connsiteX3" fmla="*/ 0 w 4584879"/>
              <a:gd name="connsiteY3" fmla="*/ 6863976 h 6863976"/>
              <a:gd name="connsiteX4" fmla="*/ 0 w 4584879"/>
              <a:gd name="connsiteY4" fmla="*/ 0 h 6863976"/>
              <a:gd name="connsiteX0" fmla="*/ 0 w 4584879"/>
              <a:gd name="connsiteY0" fmla="*/ 0 h 6874927"/>
              <a:gd name="connsiteX1" fmla="*/ 4584879 w 4584879"/>
              <a:gd name="connsiteY1" fmla="*/ 0 h 6874927"/>
              <a:gd name="connsiteX2" fmla="*/ 3693787 w 4584879"/>
              <a:gd name="connsiteY2" fmla="*/ 6874927 h 6874927"/>
              <a:gd name="connsiteX3" fmla="*/ 0 w 4584879"/>
              <a:gd name="connsiteY3" fmla="*/ 6863976 h 6874927"/>
              <a:gd name="connsiteX4" fmla="*/ 0 w 4584879"/>
              <a:gd name="connsiteY4" fmla="*/ 0 h 6874927"/>
              <a:gd name="connsiteX0" fmla="*/ 0 w 4584879"/>
              <a:gd name="connsiteY0" fmla="*/ 0 h 6874927"/>
              <a:gd name="connsiteX1" fmla="*/ 4584879 w 4584879"/>
              <a:gd name="connsiteY1" fmla="*/ 0 h 6874927"/>
              <a:gd name="connsiteX2" fmla="*/ 3842978 w 4584879"/>
              <a:gd name="connsiteY2" fmla="*/ 6874927 h 6874927"/>
              <a:gd name="connsiteX3" fmla="*/ 0 w 4584879"/>
              <a:gd name="connsiteY3" fmla="*/ 6863976 h 6874927"/>
              <a:gd name="connsiteX4" fmla="*/ 0 w 4584879"/>
              <a:gd name="connsiteY4" fmla="*/ 0 h 6874927"/>
              <a:gd name="connsiteX0" fmla="*/ 0 w 4435688"/>
              <a:gd name="connsiteY0" fmla="*/ 0 h 6874927"/>
              <a:gd name="connsiteX1" fmla="*/ 4435688 w 4435688"/>
              <a:gd name="connsiteY1" fmla="*/ 4763 h 6874927"/>
              <a:gd name="connsiteX2" fmla="*/ 3842978 w 4435688"/>
              <a:gd name="connsiteY2" fmla="*/ 6874927 h 6874927"/>
              <a:gd name="connsiteX3" fmla="*/ 0 w 4435688"/>
              <a:gd name="connsiteY3" fmla="*/ 6863976 h 6874927"/>
              <a:gd name="connsiteX4" fmla="*/ 0 w 4435688"/>
              <a:gd name="connsiteY4" fmla="*/ 0 h 6874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35688" h="6874927">
                <a:moveTo>
                  <a:pt x="0" y="0"/>
                </a:moveTo>
                <a:lnTo>
                  <a:pt x="4435688" y="4763"/>
                </a:lnTo>
                <a:lnTo>
                  <a:pt x="3842978" y="6874927"/>
                </a:lnTo>
                <a:lnTo>
                  <a:pt x="0" y="6863976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26495DD8-356A-444B-9038-FA090CB51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8705" y="542926"/>
            <a:ext cx="4439894" cy="1668143"/>
          </a:xfrm>
        </p:spPr>
        <p:txBody>
          <a:bodyPr>
            <a:normAutofit/>
          </a:bodyPr>
          <a:lstStyle/>
          <a:p>
            <a:r>
              <a:rPr lang="ko-KR" altLang="en-US" sz="4400"/>
              <a:t>독도가 한국땅인 국제법적근거</a:t>
            </a:r>
          </a:p>
        </p:txBody>
      </p:sp>
      <p:pic>
        <p:nvPicPr>
          <p:cNvPr id="5" name="그림 4" descr="텍스트, 오래된이(가) 표시된 사진&#10;&#10;자동 생성된 설명">
            <a:extLst>
              <a:ext uri="{FF2B5EF4-FFF2-40B4-BE49-F238E27FC236}">
                <a16:creationId xmlns:a16="http://schemas.microsoft.com/office/drawing/2014/main" id="{4056915A-8DB7-43F3-9E68-735B6213DD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280766"/>
            <a:ext cx="5270053" cy="4296468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8FBE787-8B1D-40E5-8468-6F665BB5D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243268" y="0"/>
            <a:ext cx="488370" cy="688040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68DA4D7-2DC8-4B0E-9DDC-D04895E3AB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8706" y="2211069"/>
            <a:ext cx="4439894" cy="4113531"/>
          </a:xfrm>
        </p:spPr>
        <p:txBody>
          <a:bodyPr>
            <a:normAutofit/>
          </a:bodyPr>
          <a:lstStyle/>
          <a:p>
            <a:r>
              <a:rPr lang="ko-KR" altLang="en-US" dirty="0"/>
              <a:t>칙령 제</a:t>
            </a:r>
            <a:r>
              <a:rPr lang="en-US" altLang="ko-KR" dirty="0"/>
              <a:t>41</a:t>
            </a:r>
            <a:r>
              <a:rPr lang="ko-KR" altLang="en-US" dirty="0"/>
              <a:t>호 </a:t>
            </a:r>
            <a:r>
              <a:rPr lang="ko-KR" altLang="en-US" dirty="0" err="1"/>
              <a:t>울도군관할구역으로</a:t>
            </a:r>
            <a:r>
              <a:rPr lang="ko-KR" altLang="en-US" dirty="0"/>
              <a:t> </a:t>
            </a:r>
            <a:r>
              <a:rPr lang="ko-KR" altLang="en-US" dirty="0" err="1"/>
              <a:t>울릉전도및</a:t>
            </a:r>
            <a:r>
              <a:rPr lang="ko-KR" altLang="en-US" dirty="0"/>
              <a:t> 죽도</a:t>
            </a:r>
            <a:r>
              <a:rPr lang="en-US" altLang="ko-KR" dirty="0"/>
              <a:t>,</a:t>
            </a:r>
            <a:r>
              <a:rPr lang="ko-KR" altLang="en-US" dirty="0"/>
              <a:t>석도</a:t>
            </a:r>
            <a:r>
              <a:rPr lang="en-US" altLang="ko-KR" dirty="0"/>
              <a:t>(</a:t>
            </a:r>
            <a:r>
              <a:rPr lang="ko-KR" altLang="en-US" dirty="0"/>
              <a:t>독도</a:t>
            </a:r>
            <a:r>
              <a:rPr lang="en-US" altLang="ko-KR" dirty="0"/>
              <a:t>)</a:t>
            </a:r>
            <a:r>
              <a:rPr lang="ko-KR" altLang="en-US" dirty="0"/>
              <a:t>명시</a:t>
            </a:r>
            <a:endParaRPr lang="en-US" altLang="ko-KR" dirty="0"/>
          </a:p>
          <a:p>
            <a:r>
              <a:rPr lang="ko-KR" altLang="en-US" dirty="0"/>
              <a:t>일본이 러일 </a:t>
            </a:r>
            <a:r>
              <a:rPr lang="ko-KR" altLang="en-US" dirty="0" err="1"/>
              <a:t>전쟁때</a:t>
            </a:r>
            <a:r>
              <a:rPr lang="ko-KR" altLang="en-US" dirty="0"/>
              <a:t> </a:t>
            </a:r>
            <a:r>
              <a:rPr lang="ko-KR" altLang="en-US" dirty="0" err="1"/>
              <a:t>시마네현</a:t>
            </a:r>
            <a:r>
              <a:rPr lang="ko-KR" altLang="en-US" dirty="0"/>
              <a:t> 고시 제</a:t>
            </a:r>
            <a:r>
              <a:rPr lang="en-US" altLang="ko-KR" dirty="0"/>
              <a:t>40</a:t>
            </a:r>
            <a:r>
              <a:rPr lang="ko-KR" altLang="en-US" dirty="0"/>
              <a:t>호로 독도편입</a:t>
            </a:r>
            <a:endParaRPr lang="en-US" altLang="ko-KR" dirty="0"/>
          </a:p>
          <a:p>
            <a:r>
              <a:rPr lang="ko-KR" altLang="en-US" dirty="0"/>
              <a:t>조선 을사늑약 </a:t>
            </a:r>
            <a:r>
              <a:rPr lang="ko-KR" altLang="en-US" dirty="0" err="1"/>
              <a:t>으로외교권</a:t>
            </a:r>
            <a:r>
              <a:rPr lang="en-US" altLang="ko-KR" dirty="0"/>
              <a:t>X </a:t>
            </a:r>
            <a:r>
              <a:rPr lang="ko-KR" altLang="en-US" dirty="0"/>
              <a:t>명백한 </a:t>
            </a:r>
            <a:r>
              <a:rPr lang="ko-KR" altLang="en-US" dirty="0" err="1"/>
              <a:t>주권침탈행위</a:t>
            </a:r>
            <a:endParaRPr lang="en-US" altLang="ko-KR" dirty="0"/>
          </a:p>
          <a:p>
            <a:r>
              <a:rPr lang="ko-KR" altLang="en-US" dirty="0"/>
              <a:t>국제법적으로 일본의 독도편입무효</a:t>
            </a:r>
            <a:endParaRPr lang="en-US" altLang="ko-KR" dirty="0"/>
          </a:p>
          <a:p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01377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8222250-799A-4AD0-9BD1-BE6EB7A06A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770432A-C0A6-4D4F-AE2C-705049DAB8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6244921" y="-5976"/>
            <a:ext cx="5947079" cy="6874927"/>
          </a:xfrm>
          <a:custGeom>
            <a:avLst/>
            <a:gdLst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2493114 w 4584879"/>
              <a:gd name="connsiteY2" fmla="*/ 6863976 h 6863976"/>
              <a:gd name="connsiteX3" fmla="*/ 0 w 4584879"/>
              <a:gd name="connsiteY3" fmla="*/ 6863976 h 6863976"/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3571269 w 4584879"/>
              <a:gd name="connsiteY2" fmla="*/ 6853025 h 6863976"/>
              <a:gd name="connsiteX3" fmla="*/ 0 w 4584879"/>
              <a:gd name="connsiteY3" fmla="*/ 6863976 h 6863976"/>
              <a:gd name="connsiteX4" fmla="*/ 0 w 4584879"/>
              <a:gd name="connsiteY4" fmla="*/ 0 h 6863976"/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3571269 w 4584879"/>
              <a:gd name="connsiteY2" fmla="*/ 6853025 h 6863976"/>
              <a:gd name="connsiteX3" fmla="*/ 0 w 4584879"/>
              <a:gd name="connsiteY3" fmla="*/ 6863976 h 6863976"/>
              <a:gd name="connsiteX4" fmla="*/ 0 w 4584879"/>
              <a:gd name="connsiteY4" fmla="*/ 0 h 6863976"/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3677452 w 4584879"/>
              <a:gd name="connsiteY2" fmla="*/ 6853025 h 6863976"/>
              <a:gd name="connsiteX3" fmla="*/ 0 w 4584879"/>
              <a:gd name="connsiteY3" fmla="*/ 6863976 h 6863976"/>
              <a:gd name="connsiteX4" fmla="*/ 0 w 4584879"/>
              <a:gd name="connsiteY4" fmla="*/ 0 h 6863976"/>
              <a:gd name="connsiteX0" fmla="*/ 0 w 4584879"/>
              <a:gd name="connsiteY0" fmla="*/ 0 h 6874927"/>
              <a:gd name="connsiteX1" fmla="*/ 4584879 w 4584879"/>
              <a:gd name="connsiteY1" fmla="*/ 0 h 6874927"/>
              <a:gd name="connsiteX2" fmla="*/ 3693787 w 4584879"/>
              <a:gd name="connsiteY2" fmla="*/ 6874927 h 6874927"/>
              <a:gd name="connsiteX3" fmla="*/ 0 w 4584879"/>
              <a:gd name="connsiteY3" fmla="*/ 6863976 h 6874927"/>
              <a:gd name="connsiteX4" fmla="*/ 0 w 4584879"/>
              <a:gd name="connsiteY4" fmla="*/ 0 h 6874927"/>
              <a:gd name="connsiteX0" fmla="*/ 0 w 4584879"/>
              <a:gd name="connsiteY0" fmla="*/ 0 h 6874927"/>
              <a:gd name="connsiteX1" fmla="*/ 4584879 w 4584879"/>
              <a:gd name="connsiteY1" fmla="*/ 0 h 6874927"/>
              <a:gd name="connsiteX2" fmla="*/ 3842978 w 4584879"/>
              <a:gd name="connsiteY2" fmla="*/ 6874927 h 6874927"/>
              <a:gd name="connsiteX3" fmla="*/ 0 w 4584879"/>
              <a:gd name="connsiteY3" fmla="*/ 6863976 h 6874927"/>
              <a:gd name="connsiteX4" fmla="*/ 0 w 4584879"/>
              <a:gd name="connsiteY4" fmla="*/ 0 h 6874927"/>
              <a:gd name="connsiteX0" fmla="*/ 0 w 4435688"/>
              <a:gd name="connsiteY0" fmla="*/ 0 h 6874927"/>
              <a:gd name="connsiteX1" fmla="*/ 4435688 w 4435688"/>
              <a:gd name="connsiteY1" fmla="*/ 4763 h 6874927"/>
              <a:gd name="connsiteX2" fmla="*/ 3842978 w 4435688"/>
              <a:gd name="connsiteY2" fmla="*/ 6874927 h 6874927"/>
              <a:gd name="connsiteX3" fmla="*/ 0 w 4435688"/>
              <a:gd name="connsiteY3" fmla="*/ 6863976 h 6874927"/>
              <a:gd name="connsiteX4" fmla="*/ 0 w 4435688"/>
              <a:gd name="connsiteY4" fmla="*/ 0 h 6874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35688" h="6874927">
                <a:moveTo>
                  <a:pt x="0" y="0"/>
                </a:moveTo>
                <a:lnTo>
                  <a:pt x="4435688" y="4763"/>
                </a:lnTo>
                <a:lnTo>
                  <a:pt x="3842978" y="6874927"/>
                </a:lnTo>
                <a:lnTo>
                  <a:pt x="0" y="6863976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1D3FE2C4-AEC3-4392-8AB0-A33709A1C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8705" y="542926"/>
            <a:ext cx="4439894" cy="1668143"/>
          </a:xfrm>
        </p:spPr>
        <p:txBody>
          <a:bodyPr>
            <a:normAutofit/>
          </a:bodyPr>
          <a:lstStyle/>
          <a:p>
            <a:r>
              <a:rPr lang="ko-KR" altLang="en-US" sz="4400"/>
              <a:t>독도가 한국땅인 국제법적근거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30F7F86A-BABE-4769-91D0-495EBE7327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369" y="533400"/>
            <a:ext cx="4688114" cy="579120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8FBE787-8B1D-40E5-8468-6F665BB5D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243268" y="0"/>
            <a:ext cx="488370" cy="688040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399F615-A975-43CD-9640-C446D118A8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8706" y="2211069"/>
            <a:ext cx="4439894" cy="4113531"/>
          </a:xfrm>
        </p:spPr>
        <p:txBody>
          <a:bodyPr>
            <a:normAutofit/>
          </a:bodyPr>
          <a:lstStyle/>
          <a:p>
            <a:r>
              <a:rPr lang="en-US" altLang="ko-KR" dirty="0"/>
              <a:t>2</a:t>
            </a:r>
            <a:r>
              <a:rPr lang="ko-KR" altLang="en-US" dirty="0" err="1"/>
              <a:t>차세계대전종전후</a:t>
            </a:r>
            <a:r>
              <a:rPr lang="ko-KR" altLang="en-US" dirty="0"/>
              <a:t> 일본통치행정범위에 독도</a:t>
            </a:r>
            <a:r>
              <a:rPr lang="en-US" altLang="ko-KR" dirty="0"/>
              <a:t>X</a:t>
            </a:r>
          </a:p>
          <a:p>
            <a:r>
              <a:rPr lang="ko-KR" altLang="en-US" dirty="0"/>
              <a:t>일본의 영역에서 울릉도</a:t>
            </a:r>
            <a:r>
              <a:rPr lang="en-US" altLang="ko-KR" dirty="0"/>
              <a:t>,</a:t>
            </a:r>
            <a:r>
              <a:rPr lang="ko-KR" altLang="en-US" dirty="0" err="1"/>
              <a:t>리앙쿠르암</a:t>
            </a:r>
            <a:r>
              <a:rPr lang="en-US" altLang="ko-KR" dirty="0"/>
              <a:t>(</a:t>
            </a:r>
            <a:r>
              <a:rPr lang="ko-KR" altLang="en-US" dirty="0"/>
              <a:t>독도</a:t>
            </a:r>
            <a:r>
              <a:rPr lang="en-US" altLang="ko-KR" dirty="0"/>
              <a:t>)</a:t>
            </a:r>
            <a:r>
              <a:rPr lang="ko-KR" altLang="en-US" dirty="0"/>
              <a:t>과제주도는 제외</a:t>
            </a:r>
            <a:endParaRPr lang="en-US" altLang="ko-KR" dirty="0"/>
          </a:p>
          <a:p>
            <a:r>
              <a:rPr lang="en-US" altLang="ko-KR" dirty="0"/>
              <a:t>SCAPIN</a:t>
            </a:r>
            <a:r>
              <a:rPr lang="ko-KR" altLang="en-US" dirty="0"/>
              <a:t>제</a:t>
            </a:r>
            <a:r>
              <a:rPr lang="en-US" altLang="ko-KR" dirty="0"/>
              <a:t>677</a:t>
            </a:r>
            <a:r>
              <a:rPr lang="ko-KR" altLang="en-US" dirty="0"/>
              <a:t>호에 </a:t>
            </a:r>
            <a:r>
              <a:rPr lang="ko-KR" altLang="en-US" dirty="0" err="1"/>
              <a:t>일본선박및국민이</a:t>
            </a:r>
            <a:r>
              <a:rPr lang="ko-KR" altLang="en-US" dirty="0"/>
              <a:t> </a:t>
            </a:r>
            <a:r>
              <a:rPr lang="ko-KR" altLang="en-US" dirty="0" err="1"/>
              <a:t>독도또는</a:t>
            </a:r>
            <a:r>
              <a:rPr lang="ko-KR" altLang="en-US" dirty="0"/>
              <a:t> 독도주변</a:t>
            </a:r>
            <a:r>
              <a:rPr lang="en-US" altLang="ko-KR" dirty="0"/>
              <a:t>12</a:t>
            </a:r>
            <a:r>
              <a:rPr lang="ko-KR" altLang="en-US" dirty="0"/>
              <a:t>해리접근금지</a:t>
            </a:r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03193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8222250-799A-4AD0-9BD1-BE6EB7A06A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770432A-C0A6-4D4F-AE2C-705049DAB8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6244921" y="-5976"/>
            <a:ext cx="5947079" cy="6874927"/>
          </a:xfrm>
          <a:custGeom>
            <a:avLst/>
            <a:gdLst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2493114 w 4584879"/>
              <a:gd name="connsiteY2" fmla="*/ 6863976 h 6863976"/>
              <a:gd name="connsiteX3" fmla="*/ 0 w 4584879"/>
              <a:gd name="connsiteY3" fmla="*/ 6863976 h 6863976"/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3571269 w 4584879"/>
              <a:gd name="connsiteY2" fmla="*/ 6853025 h 6863976"/>
              <a:gd name="connsiteX3" fmla="*/ 0 w 4584879"/>
              <a:gd name="connsiteY3" fmla="*/ 6863976 h 6863976"/>
              <a:gd name="connsiteX4" fmla="*/ 0 w 4584879"/>
              <a:gd name="connsiteY4" fmla="*/ 0 h 6863976"/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3571269 w 4584879"/>
              <a:gd name="connsiteY2" fmla="*/ 6853025 h 6863976"/>
              <a:gd name="connsiteX3" fmla="*/ 0 w 4584879"/>
              <a:gd name="connsiteY3" fmla="*/ 6863976 h 6863976"/>
              <a:gd name="connsiteX4" fmla="*/ 0 w 4584879"/>
              <a:gd name="connsiteY4" fmla="*/ 0 h 6863976"/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3677452 w 4584879"/>
              <a:gd name="connsiteY2" fmla="*/ 6853025 h 6863976"/>
              <a:gd name="connsiteX3" fmla="*/ 0 w 4584879"/>
              <a:gd name="connsiteY3" fmla="*/ 6863976 h 6863976"/>
              <a:gd name="connsiteX4" fmla="*/ 0 w 4584879"/>
              <a:gd name="connsiteY4" fmla="*/ 0 h 6863976"/>
              <a:gd name="connsiteX0" fmla="*/ 0 w 4584879"/>
              <a:gd name="connsiteY0" fmla="*/ 0 h 6874927"/>
              <a:gd name="connsiteX1" fmla="*/ 4584879 w 4584879"/>
              <a:gd name="connsiteY1" fmla="*/ 0 h 6874927"/>
              <a:gd name="connsiteX2" fmla="*/ 3693787 w 4584879"/>
              <a:gd name="connsiteY2" fmla="*/ 6874927 h 6874927"/>
              <a:gd name="connsiteX3" fmla="*/ 0 w 4584879"/>
              <a:gd name="connsiteY3" fmla="*/ 6863976 h 6874927"/>
              <a:gd name="connsiteX4" fmla="*/ 0 w 4584879"/>
              <a:gd name="connsiteY4" fmla="*/ 0 h 6874927"/>
              <a:gd name="connsiteX0" fmla="*/ 0 w 4584879"/>
              <a:gd name="connsiteY0" fmla="*/ 0 h 6874927"/>
              <a:gd name="connsiteX1" fmla="*/ 4584879 w 4584879"/>
              <a:gd name="connsiteY1" fmla="*/ 0 h 6874927"/>
              <a:gd name="connsiteX2" fmla="*/ 3842978 w 4584879"/>
              <a:gd name="connsiteY2" fmla="*/ 6874927 h 6874927"/>
              <a:gd name="connsiteX3" fmla="*/ 0 w 4584879"/>
              <a:gd name="connsiteY3" fmla="*/ 6863976 h 6874927"/>
              <a:gd name="connsiteX4" fmla="*/ 0 w 4584879"/>
              <a:gd name="connsiteY4" fmla="*/ 0 h 6874927"/>
              <a:gd name="connsiteX0" fmla="*/ 0 w 4435688"/>
              <a:gd name="connsiteY0" fmla="*/ 0 h 6874927"/>
              <a:gd name="connsiteX1" fmla="*/ 4435688 w 4435688"/>
              <a:gd name="connsiteY1" fmla="*/ 4763 h 6874927"/>
              <a:gd name="connsiteX2" fmla="*/ 3842978 w 4435688"/>
              <a:gd name="connsiteY2" fmla="*/ 6874927 h 6874927"/>
              <a:gd name="connsiteX3" fmla="*/ 0 w 4435688"/>
              <a:gd name="connsiteY3" fmla="*/ 6863976 h 6874927"/>
              <a:gd name="connsiteX4" fmla="*/ 0 w 4435688"/>
              <a:gd name="connsiteY4" fmla="*/ 0 h 6874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35688" h="6874927">
                <a:moveTo>
                  <a:pt x="0" y="0"/>
                </a:moveTo>
                <a:lnTo>
                  <a:pt x="4435688" y="4763"/>
                </a:lnTo>
                <a:lnTo>
                  <a:pt x="3842978" y="6874927"/>
                </a:lnTo>
                <a:lnTo>
                  <a:pt x="0" y="6863976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A78F755A-EF89-44AC-A4D7-3DF57C0EB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8705" y="542926"/>
            <a:ext cx="4439894" cy="1668143"/>
          </a:xfrm>
        </p:spPr>
        <p:txBody>
          <a:bodyPr>
            <a:normAutofit/>
          </a:bodyPr>
          <a:lstStyle/>
          <a:p>
            <a:r>
              <a:rPr lang="ko-KR" altLang="en-US" sz="4400" dirty="0"/>
              <a:t>독도가 한국땅인 국제법적근거</a:t>
            </a:r>
          </a:p>
        </p:txBody>
      </p:sp>
      <p:pic>
        <p:nvPicPr>
          <p:cNvPr id="5" name="그림 4" descr="텍스트이(가) 표시된 사진&#10;&#10;자동 생성된 설명">
            <a:extLst>
              <a:ext uri="{FF2B5EF4-FFF2-40B4-BE49-F238E27FC236}">
                <a16:creationId xmlns:a16="http://schemas.microsoft.com/office/drawing/2014/main" id="{BF19DD70-3D4E-4872-BB10-E9011D0146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369" y="533400"/>
            <a:ext cx="4688114" cy="579120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8FBE787-8B1D-40E5-8468-6F665BB5D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243268" y="0"/>
            <a:ext cx="488370" cy="688040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A2AB907-48DF-40C7-9915-F8C7DEF989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8706" y="2211069"/>
            <a:ext cx="4439894" cy="4113531"/>
          </a:xfrm>
        </p:spPr>
        <p:txBody>
          <a:bodyPr>
            <a:normAutofit/>
          </a:bodyPr>
          <a:lstStyle/>
          <a:p>
            <a:r>
              <a:rPr lang="ko-KR" altLang="en-US" dirty="0"/>
              <a:t>샌프란시스코 강화조약</a:t>
            </a:r>
            <a:r>
              <a:rPr lang="en-US" altLang="ko-KR" dirty="0"/>
              <a:t>(1951)</a:t>
            </a:r>
            <a:r>
              <a:rPr lang="ko-KR" altLang="en-US" dirty="0"/>
              <a:t>한국독립시 독도명시</a:t>
            </a:r>
            <a:r>
              <a:rPr lang="en-US" altLang="ko-KR" dirty="0"/>
              <a:t>X</a:t>
            </a:r>
          </a:p>
          <a:p>
            <a:r>
              <a:rPr lang="ko-KR" altLang="en-US" dirty="0"/>
              <a:t>하지만 </a:t>
            </a:r>
            <a:r>
              <a:rPr lang="en-US" altLang="ko-KR" dirty="0"/>
              <a:t>3</a:t>
            </a:r>
            <a:r>
              <a:rPr lang="ko-KR" altLang="en-US" dirty="0" err="1"/>
              <a:t>천여개도시중</a:t>
            </a:r>
            <a:r>
              <a:rPr lang="ko-KR" altLang="en-US" dirty="0"/>
              <a:t> </a:t>
            </a:r>
            <a:r>
              <a:rPr lang="ko-KR" altLang="en-US" dirty="0" err="1"/>
              <a:t>예시에안들어간것</a:t>
            </a:r>
            <a:r>
              <a:rPr lang="ko-KR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60527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9">
            <a:extLst>
              <a:ext uri="{FF2B5EF4-FFF2-40B4-BE49-F238E27FC236}">
                <a16:creationId xmlns:a16="http://schemas.microsoft.com/office/drawing/2014/main" id="{15F0A9D0-BB35-4CAB-B92D-E061B9D8E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11">
            <a:extLst>
              <a:ext uri="{FF2B5EF4-FFF2-40B4-BE49-F238E27FC236}">
                <a16:creationId xmlns:a16="http://schemas.microsoft.com/office/drawing/2014/main" id="{52F5DE35-776B-4C7D-AF2E-514E68BDD2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0" y="0"/>
            <a:ext cx="698360" cy="57024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13">
            <a:extLst>
              <a:ext uri="{FF2B5EF4-FFF2-40B4-BE49-F238E27FC236}">
                <a16:creationId xmlns:a16="http://schemas.microsoft.com/office/drawing/2014/main" id="{4A65E4E8-1272-4386-BDFE-0129D7A7E2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9642143" y="0"/>
            <a:ext cx="2549857" cy="207446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15">
            <a:extLst>
              <a:ext uri="{FF2B5EF4-FFF2-40B4-BE49-F238E27FC236}">
                <a16:creationId xmlns:a16="http://schemas.microsoft.com/office/drawing/2014/main" id="{A6515F51-DBC6-42B8-9C34-749F69BB65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897737" y="0"/>
            <a:ext cx="1294263" cy="5991367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>
            <a:extLst>
              <a:ext uri="{FF2B5EF4-FFF2-40B4-BE49-F238E27FC236}">
                <a16:creationId xmlns:a16="http://schemas.microsoft.com/office/drawing/2014/main" id="{E47AAB02-1E25-425D-B737-EC95F9F8D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9553" y="638174"/>
            <a:ext cx="10529048" cy="1476375"/>
          </a:xfrm>
        </p:spPr>
        <p:txBody>
          <a:bodyPr>
            <a:normAutofit/>
          </a:bodyPr>
          <a:lstStyle/>
          <a:p>
            <a:r>
              <a:rPr lang="ko-KR" altLang="en-US" dirty="0"/>
              <a:t>일본의 억지주장</a:t>
            </a:r>
          </a:p>
        </p:txBody>
      </p:sp>
      <p:cxnSp>
        <p:nvCxnSpPr>
          <p:cNvPr id="30" name="Straight Connector 17">
            <a:extLst>
              <a:ext uri="{FF2B5EF4-FFF2-40B4-BE49-F238E27FC236}">
                <a16:creationId xmlns:a16="http://schemas.microsoft.com/office/drawing/2014/main" id="{873F5967-4993-405D-A3E6-84DCEFF44C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0"/>
            <a:ext cx="2403086" cy="103723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2E98021-6A9F-4459-A98C-85E24D26EB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9553" y="2114549"/>
            <a:ext cx="4632341" cy="4190331"/>
          </a:xfrm>
        </p:spPr>
        <p:txBody>
          <a:bodyPr>
            <a:normAutofit/>
          </a:bodyPr>
          <a:lstStyle/>
          <a:p>
            <a:r>
              <a:rPr lang="ko-KR" altLang="en-US" dirty="0"/>
              <a:t>일본은</a:t>
            </a:r>
            <a:r>
              <a:rPr lang="en-US" altLang="ko-KR" dirty="0"/>
              <a:t>1600</a:t>
            </a:r>
            <a:r>
              <a:rPr lang="ko-KR" altLang="en-US" dirty="0"/>
              <a:t>년부터 독도를 발견</a:t>
            </a:r>
            <a:r>
              <a:rPr lang="en-US" altLang="ko-KR" dirty="0"/>
              <a:t>,</a:t>
            </a:r>
            <a:r>
              <a:rPr lang="ko-KR" altLang="en-US" dirty="0"/>
              <a:t>이용하였다 주장</a:t>
            </a:r>
            <a:endParaRPr lang="en-US" altLang="ko-KR" dirty="0"/>
          </a:p>
          <a:p>
            <a:r>
              <a:rPr lang="ko-KR" altLang="en-US" dirty="0"/>
              <a:t>한국은 삼국사기</a:t>
            </a:r>
            <a:r>
              <a:rPr lang="en-US" altLang="ko-KR" dirty="0"/>
              <a:t>(1145)</a:t>
            </a:r>
            <a:r>
              <a:rPr lang="ko-KR" altLang="en-US" dirty="0"/>
              <a:t>로 </a:t>
            </a:r>
            <a:r>
              <a:rPr lang="en-US" altLang="ko-KR" dirty="0"/>
              <a:t>512</a:t>
            </a:r>
            <a:r>
              <a:rPr lang="ko-KR" altLang="en-US" dirty="0"/>
              <a:t>년 우산국발견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일본은 독도는 </a:t>
            </a:r>
            <a:r>
              <a:rPr lang="ko-KR" altLang="en-US" dirty="0" err="1"/>
              <a:t>주인없는땅이라</a:t>
            </a:r>
            <a:r>
              <a:rPr lang="ko-KR" altLang="en-US" dirty="0"/>
              <a:t> 주장</a:t>
            </a:r>
            <a:endParaRPr lang="en-US" altLang="ko-KR" dirty="0"/>
          </a:p>
          <a:p>
            <a:r>
              <a:rPr lang="ko-KR" altLang="en-US" dirty="0"/>
              <a:t>칙령 제</a:t>
            </a:r>
            <a:r>
              <a:rPr lang="en-US" altLang="ko-KR" dirty="0"/>
              <a:t>41</a:t>
            </a:r>
            <a:r>
              <a:rPr lang="ko-KR" altLang="en-US" dirty="0"/>
              <a:t>호로 조선의 영유권임을 국제적으로 공표</a:t>
            </a:r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ko-KR" altLang="en-US" dirty="0"/>
          </a:p>
        </p:txBody>
      </p:sp>
      <p:cxnSp>
        <p:nvCxnSpPr>
          <p:cNvPr id="31" name="Straight Connector 19">
            <a:extLst>
              <a:ext uri="{FF2B5EF4-FFF2-40B4-BE49-F238E27FC236}">
                <a16:creationId xmlns:a16="http://schemas.microsoft.com/office/drawing/2014/main" id="{A3A523CC-BD6C-4A0D-B9DB-1DC2CE1E2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6807758" y="5501473"/>
            <a:ext cx="5455709" cy="1356527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그림 4" descr="지도이(가) 표시된 사진&#10;&#10;자동 생성된 설명">
            <a:extLst>
              <a:ext uri="{FF2B5EF4-FFF2-40B4-BE49-F238E27FC236}">
                <a16:creationId xmlns:a16="http://schemas.microsoft.com/office/drawing/2014/main" id="{F811DCA6-47F1-4953-BB21-44D0CA4249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8437" y="2738494"/>
            <a:ext cx="5110163" cy="2962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330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E5C6B05-5A76-4A68-9D22-BB8C2E637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독도관련 영상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A5E02E0-BE5E-4F61-9D23-C0F7A7D037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https://www.youtube.com/watch?v=EwDmfWILRa8&amp;ab_channel=%EA%B3%B0%ED%83%95%EC%82%BC%EC%B4%8C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43408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62F2916-FA3D-4C78-AFCF-082AA484A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목차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4E8FCD8-3C8C-4416-87E3-1998280580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독도가 한국땅인 역사적근거</a:t>
            </a:r>
            <a:endParaRPr lang="en-US" altLang="ko-KR" dirty="0"/>
          </a:p>
          <a:p>
            <a:r>
              <a:rPr lang="ko-KR" altLang="en-US" dirty="0"/>
              <a:t>독도가 한국땅인 지리적근거</a:t>
            </a:r>
            <a:endParaRPr lang="en-US" altLang="ko-KR" dirty="0"/>
          </a:p>
          <a:p>
            <a:r>
              <a:rPr lang="ko-KR" altLang="en-US" dirty="0"/>
              <a:t>국제법적지위</a:t>
            </a:r>
            <a:endParaRPr lang="en-US" altLang="ko-KR" dirty="0"/>
          </a:p>
          <a:p>
            <a:r>
              <a:rPr lang="ko-KR" altLang="en-US" dirty="0"/>
              <a:t>일본의 억지주장</a:t>
            </a:r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23300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00784E-0A62-440C-89C0-58683D9E4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느낀점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BEB123A-66DC-4861-9EF8-78DB88BED8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독도를 우리땅이라고 </a:t>
            </a:r>
            <a:r>
              <a:rPr lang="ko-KR" altLang="en-US" dirty="0" err="1"/>
              <a:t>듣고만살았지</a:t>
            </a:r>
            <a:r>
              <a:rPr lang="ko-KR" altLang="en-US" dirty="0"/>
              <a:t> </a:t>
            </a:r>
            <a:r>
              <a:rPr lang="ko-KR" altLang="en-US" dirty="0" err="1"/>
              <a:t>그에대한</a:t>
            </a:r>
            <a:r>
              <a:rPr lang="ko-KR" altLang="en-US" dirty="0"/>
              <a:t> 정확한 이유나 증거를 </a:t>
            </a:r>
            <a:r>
              <a:rPr lang="ko-KR" altLang="en-US" dirty="0" err="1"/>
              <a:t>잘몰랐었는데</a:t>
            </a:r>
            <a:r>
              <a:rPr lang="ko-KR" altLang="en-US" dirty="0"/>
              <a:t> </a:t>
            </a:r>
            <a:r>
              <a:rPr lang="ko-KR" altLang="en-US" dirty="0" err="1"/>
              <a:t>조사를하면서</a:t>
            </a:r>
            <a:r>
              <a:rPr lang="ko-KR" altLang="en-US" dirty="0"/>
              <a:t> </a:t>
            </a:r>
            <a:r>
              <a:rPr lang="ko-KR" altLang="en-US" dirty="0" err="1"/>
              <a:t>여러방면에</a:t>
            </a:r>
            <a:r>
              <a:rPr lang="ko-KR" altLang="en-US" dirty="0"/>
              <a:t> 증거나 </a:t>
            </a:r>
            <a:r>
              <a:rPr lang="ko-KR" altLang="en-US" dirty="0" err="1"/>
              <a:t>기록이남아있었고</a:t>
            </a:r>
            <a:r>
              <a:rPr lang="ko-KR" altLang="en-US" dirty="0"/>
              <a:t> 일본의 주장들을 전부 </a:t>
            </a:r>
            <a:r>
              <a:rPr lang="ko-KR" altLang="en-US" dirty="0" err="1"/>
              <a:t>받아칠수있다는것을</a:t>
            </a:r>
            <a:r>
              <a:rPr lang="ko-KR" altLang="en-US" dirty="0"/>
              <a:t> </a:t>
            </a:r>
            <a:r>
              <a:rPr lang="ko-KR" altLang="en-US" dirty="0" err="1"/>
              <a:t>알게되어서</a:t>
            </a:r>
            <a:r>
              <a:rPr lang="ko-KR" altLang="en-US" dirty="0"/>
              <a:t> 조사하면서도 </a:t>
            </a:r>
            <a:r>
              <a:rPr lang="ko-KR" altLang="en-US" dirty="0" err="1"/>
              <a:t>기분이좋아졌습니다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앞으로도 </a:t>
            </a:r>
            <a:r>
              <a:rPr lang="ko-KR" altLang="en-US" dirty="0" err="1"/>
              <a:t>저희의영토인</a:t>
            </a:r>
            <a:r>
              <a:rPr lang="ko-KR" altLang="en-US" dirty="0"/>
              <a:t> 독도를 수호하며 </a:t>
            </a:r>
            <a:r>
              <a:rPr lang="ko-KR" altLang="en-US" dirty="0" err="1"/>
              <a:t>공부하는것이</a:t>
            </a:r>
            <a:r>
              <a:rPr lang="ko-KR" altLang="en-US" dirty="0"/>
              <a:t> 독도를 </a:t>
            </a:r>
            <a:r>
              <a:rPr lang="ko-KR" altLang="en-US" dirty="0" err="1"/>
              <a:t>지키는가장</a:t>
            </a:r>
            <a:r>
              <a:rPr lang="ko-KR" altLang="en-US" dirty="0"/>
              <a:t> 좋은 </a:t>
            </a:r>
            <a:r>
              <a:rPr lang="ko-KR" altLang="en-US" dirty="0" err="1"/>
              <a:t>방법이라고생각하게되었습니다</a:t>
            </a:r>
            <a:r>
              <a:rPr lang="en-US" altLang="ko-K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329690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453BEAF-8E80-4087-95DD-ABD17C174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출처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42C4A5C-2AAE-4EA3-AA02-1CC3D17021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독도 외교부</a:t>
            </a:r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238071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C91F086-E5FE-4362-BD04-6210F26E1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감사합니다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810B424-B956-4822-B60A-7CF01E9720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04179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8222250-799A-4AD0-9BD1-BE6EB7A06A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770432A-C0A6-4D4F-AE2C-705049DAB8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6244921" y="-5976"/>
            <a:ext cx="5947079" cy="6874927"/>
          </a:xfrm>
          <a:custGeom>
            <a:avLst/>
            <a:gdLst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2493114 w 4584879"/>
              <a:gd name="connsiteY2" fmla="*/ 6863976 h 6863976"/>
              <a:gd name="connsiteX3" fmla="*/ 0 w 4584879"/>
              <a:gd name="connsiteY3" fmla="*/ 6863976 h 6863976"/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3571269 w 4584879"/>
              <a:gd name="connsiteY2" fmla="*/ 6853025 h 6863976"/>
              <a:gd name="connsiteX3" fmla="*/ 0 w 4584879"/>
              <a:gd name="connsiteY3" fmla="*/ 6863976 h 6863976"/>
              <a:gd name="connsiteX4" fmla="*/ 0 w 4584879"/>
              <a:gd name="connsiteY4" fmla="*/ 0 h 6863976"/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3571269 w 4584879"/>
              <a:gd name="connsiteY2" fmla="*/ 6853025 h 6863976"/>
              <a:gd name="connsiteX3" fmla="*/ 0 w 4584879"/>
              <a:gd name="connsiteY3" fmla="*/ 6863976 h 6863976"/>
              <a:gd name="connsiteX4" fmla="*/ 0 w 4584879"/>
              <a:gd name="connsiteY4" fmla="*/ 0 h 6863976"/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3677452 w 4584879"/>
              <a:gd name="connsiteY2" fmla="*/ 6853025 h 6863976"/>
              <a:gd name="connsiteX3" fmla="*/ 0 w 4584879"/>
              <a:gd name="connsiteY3" fmla="*/ 6863976 h 6863976"/>
              <a:gd name="connsiteX4" fmla="*/ 0 w 4584879"/>
              <a:gd name="connsiteY4" fmla="*/ 0 h 6863976"/>
              <a:gd name="connsiteX0" fmla="*/ 0 w 4584879"/>
              <a:gd name="connsiteY0" fmla="*/ 0 h 6874927"/>
              <a:gd name="connsiteX1" fmla="*/ 4584879 w 4584879"/>
              <a:gd name="connsiteY1" fmla="*/ 0 h 6874927"/>
              <a:gd name="connsiteX2" fmla="*/ 3693787 w 4584879"/>
              <a:gd name="connsiteY2" fmla="*/ 6874927 h 6874927"/>
              <a:gd name="connsiteX3" fmla="*/ 0 w 4584879"/>
              <a:gd name="connsiteY3" fmla="*/ 6863976 h 6874927"/>
              <a:gd name="connsiteX4" fmla="*/ 0 w 4584879"/>
              <a:gd name="connsiteY4" fmla="*/ 0 h 6874927"/>
              <a:gd name="connsiteX0" fmla="*/ 0 w 4584879"/>
              <a:gd name="connsiteY0" fmla="*/ 0 h 6874927"/>
              <a:gd name="connsiteX1" fmla="*/ 4584879 w 4584879"/>
              <a:gd name="connsiteY1" fmla="*/ 0 h 6874927"/>
              <a:gd name="connsiteX2" fmla="*/ 3842978 w 4584879"/>
              <a:gd name="connsiteY2" fmla="*/ 6874927 h 6874927"/>
              <a:gd name="connsiteX3" fmla="*/ 0 w 4584879"/>
              <a:gd name="connsiteY3" fmla="*/ 6863976 h 6874927"/>
              <a:gd name="connsiteX4" fmla="*/ 0 w 4584879"/>
              <a:gd name="connsiteY4" fmla="*/ 0 h 6874927"/>
              <a:gd name="connsiteX0" fmla="*/ 0 w 4435688"/>
              <a:gd name="connsiteY0" fmla="*/ 0 h 6874927"/>
              <a:gd name="connsiteX1" fmla="*/ 4435688 w 4435688"/>
              <a:gd name="connsiteY1" fmla="*/ 4763 h 6874927"/>
              <a:gd name="connsiteX2" fmla="*/ 3842978 w 4435688"/>
              <a:gd name="connsiteY2" fmla="*/ 6874927 h 6874927"/>
              <a:gd name="connsiteX3" fmla="*/ 0 w 4435688"/>
              <a:gd name="connsiteY3" fmla="*/ 6863976 h 6874927"/>
              <a:gd name="connsiteX4" fmla="*/ 0 w 4435688"/>
              <a:gd name="connsiteY4" fmla="*/ 0 h 6874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35688" h="6874927">
                <a:moveTo>
                  <a:pt x="0" y="0"/>
                </a:moveTo>
                <a:lnTo>
                  <a:pt x="4435688" y="4763"/>
                </a:lnTo>
                <a:lnTo>
                  <a:pt x="3842978" y="6874927"/>
                </a:lnTo>
                <a:lnTo>
                  <a:pt x="0" y="6863976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329073A5-D01E-4E52-B778-749818411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8705" y="542926"/>
            <a:ext cx="4439894" cy="1668143"/>
          </a:xfrm>
        </p:spPr>
        <p:txBody>
          <a:bodyPr>
            <a:normAutofit/>
          </a:bodyPr>
          <a:lstStyle/>
          <a:p>
            <a:pPr>
              <a:lnSpc>
                <a:spcPct val="95000"/>
              </a:lnSpc>
            </a:pPr>
            <a:r>
              <a:rPr lang="ko-KR" altLang="en-US" sz="3000"/>
              <a:t>독도가 한국땅인 역사적근거</a:t>
            </a:r>
            <a:br>
              <a:rPr lang="en-US" altLang="ko-KR" sz="3000"/>
            </a:br>
            <a:endParaRPr lang="ko-KR" altLang="en-US" sz="3000"/>
          </a:p>
        </p:txBody>
      </p:sp>
      <p:pic>
        <p:nvPicPr>
          <p:cNvPr id="5" name="그림 4" descr="텍스트이(가) 표시된 사진&#10;&#10;자동 생성된 설명">
            <a:extLst>
              <a:ext uri="{FF2B5EF4-FFF2-40B4-BE49-F238E27FC236}">
                <a16:creationId xmlns:a16="http://schemas.microsoft.com/office/drawing/2014/main" id="{D4703DD8-B975-4B9D-9CD6-5AB5D16607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369" y="533400"/>
            <a:ext cx="4688114" cy="579120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8FBE787-8B1D-40E5-8468-6F665BB5D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243268" y="0"/>
            <a:ext cx="488370" cy="688040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9FC5475-83B5-424F-9472-40307B6CB0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8706" y="2211069"/>
            <a:ext cx="4439894" cy="4113531"/>
          </a:xfrm>
        </p:spPr>
        <p:txBody>
          <a:bodyPr>
            <a:normAutofit/>
          </a:bodyPr>
          <a:lstStyle/>
          <a:p>
            <a:r>
              <a:rPr lang="ko-KR" altLang="en-US" dirty="0"/>
              <a:t>신라시대 삼국사기</a:t>
            </a:r>
            <a:r>
              <a:rPr lang="en-US" altLang="ko-KR" dirty="0"/>
              <a:t>(1145)</a:t>
            </a:r>
            <a:r>
              <a:rPr lang="ko-KR" altLang="en-US" dirty="0"/>
              <a:t>에 기록</a:t>
            </a:r>
            <a:endParaRPr lang="en-US" altLang="ko-KR" dirty="0"/>
          </a:p>
          <a:p>
            <a:r>
              <a:rPr lang="en-US" altLang="ko-KR" dirty="0"/>
              <a:t>512</a:t>
            </a:r>
            <a:r>
              <a:rPr lang="ko-KR" altLang="en-US" dirty="0"/>
              <a:t>년 이사부가 우산국 정벌</a:t>
            </a:r>
            <a:endParaRPr lang="en-US" altLang="ko-KR" dirty="0"/>
          </a:p>
          <a:p>
            <a:r>
              <a:rPr lang="ko-KR" altLang="en-US" dirty="0" err="1"/>
              <a:t>우산도란</a:t>
            </a:r>
            <a:r>
              <a:rPr lang="ko-KR" altLang="en-US" dirty="0"/>
              <a:t> 울릉도</a:t>
            </a:r>
            <a:r>
              <a:rPr lang="en-US" altLang="ko-KR" dirty="0"/>
              <a:t>,</a:t>
            </a:r>
            <a:r>
              <a:rPr lang="ko-KR" altLang="en-US" dirty="0"/>
              <a:t>독도를 포함한 옛이름</a:t>
            </a:r>
            <a:endParaRPr lang="en-US" altLang="ko-KR" dirty="0"/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12910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8222250-799A-4AD0-9BD1-BE6EB7A06A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770432A-C0A6-4D4F-AE2C-705049DAB8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6244921" y="-5976"/>
            <a:ext cx="5947079" cy="6874927"/>
          </a:xfrm>
          <a:custGeom>
            <a:avLst/>
            <a:gdLst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2493114 w 4584879"/>
              <a:gd name="connsiteY2" fmla="*/ 6863976 h 6863976"/>
              <a:gd name="connsiteX3" fmla="*/ 0 w 4584879"/>
              <a:gd name="connsiteY3" fmla="*/ 6863976 h 6863976"/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3571269 w 4584879"/>
              <a:gd name="connsiteY2" fmla="*/ 6853025 h 6863976"/>
              <a:gd name="connsiteX3" fmla="*/ 0 w 4584879"/>
              <a:gd name="connsiteY3" fmla="*/ 6863976 h 6863976"/>
              <a:gd name="connsiteX4" fmla="*/ 0 w 4584879"/>
              <a:gd name="connsiteY4" fmla="*/ 0 h 6863976"/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3571269 w 4584879"/>
              <a:gd name="connsiteY2" fmla="*/ 6853025 h 6863976"/>
              <a:gd name="connsiteX3" fmla="*/ 0 w 4584879"/>
              <a:gd name="connsiteY3" fmla="*/ 6863976 h 6863976"/>
              <a:gd name="connsiteX4" fmla="*/ 0 w 4584879"/>
              <a:gd name="connsiteY4" fmla="*/ 0 h 6863976"/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3677452 w 4584879"/>
              <a:gd name="connsiteY2" fmla="*/ 6853025 h 6863976"/>
              <a:gd name="connsiteX3" fmla="*/ 0 w 4584879"/>
              <a:gd name="connsiteY3" fmla="*/ 6863976 h 6863976"/>
              <a:gd name="connsiteX4" fmla="*/ 0 w 4584879"/>
              <a:gd name="connsiteY4" fmla="*/ 0 h 6863976"/>
              <a:gd name="connsiteX0" fmla="*/ 0 w 4584879"/>
              <a:gd name="connsiteY0" fmla="*/ 0 h 6874927"/>
              <a:gd name="connsiteX1" fmla="*/ 4584879 w 4584879"/>
              <a:gd name="connsiteY1" fmla="*/ 0 h 6874927"/>
              <a:gd name="connsiteX2" fmla="*/ 3693787 w 4584879"/>
              <a:gd name="connsiteY2" fmla="*/ 6874927 h 6874927"/>
              <a:gd name="connsiteX3" fmla="*/ 0 w 4584879"/>
              <a:gd name="connsiteY3" fmla="*/ 6863976 h 6874927"/>
              <a:gd name="connsiteX4" fmla="*/ 0 w 4584879"/>
              <a:gd name="connsiteY4" fmla="*/ 0 h 6874927"/>
              <a:gd name="connsiteX0" fmla="*/ 0 w 4584879"/>
              <a:gd name="connsiteY0" fmla="*/ 0 h 6874927"/>
              <a:gd name="connsiteX1" fmla="*/ 4584879 w 4584879"/>
              <a:gd name="connsiteY1" fmla="*/ 0 h 6874927"/>
              <a:gd name="connsiteX2" fmla="*/ 3842978 w 4584879"/>
              <a:gd name="connsiteY2" fmla="*/ 6874927 h 6874927"/>
              <a:gd name="connsiteX3" fmla="*/ 0 w 4584879"/>
              <a:gd name="connsiteY3" fmla="*/ 6863976 h 6874927"/>
              <a:gd name="connsiteX4" fmla="*/ 0 w 4584879"/>
              <a:gd name="connsiteY4" fmla="*/ 0 h 6874927"/>
              <a:gd name="connsiteX0" fmla="*/ 0 w 4435688"/>
              <a:gd name="connsiteY0" fmla="*/ 0 h 6874927"/>
              <a:gd name="connsiteX1" fmla="*/ 4435688 w 4435688"/>
              <a:gd name="connsiteY1" fmla="*/ 4763 h 6874927"/>
              <a:gd name="connsiteX2" fmla="*/ 3842978 w 4435688"/>
              <a:gd name="connsiteY2" fmla="*/ 6874927 h 6874927"/>
              <a:gd name="connsiteX3" fmla="*/ 0 w 4435688"/>
              <a:gd name="connsiteY3" fmla="*/ 6863976 h 6874927"/>
              <a:gd name="connsiteX4" fmla="*/ 0 w 4435688"/>
              <a:gd name="connsiteY4" fmla="*/ 0 h 6874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35688" h="6874927">
                <a:moveTo>
                  <a:pt x="0" y="0"/>
                </a:moveTo>
                <a:lnTo>
                  <a:pt x="4435688" y="4763"/>
                </a:lnTo>
                <a:lnTo>
                  <a:pt x="3842978" y="6874927"/>
                </a:lnTo>
                <a:lnTo>
                  <a:pt x="0" y="6863976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1DBC205B-2859-4F2C-8229-0E450A9BE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8705" y="542926"/>
            <a:ext cx="4439894" cy="1668143"/>
          </a:xfrm>
        </p:spPr>
        <p:txBody>
          <a:bodyPr>
            <a:normAutofit/>
          </a:bodyPr>
          <a:lstStyle/>
          <a:p>
            <a:pPr>
              <a:lnSpc>
                <a:spcPct val="95000"/>
              </a:lnSpc>
            </a:pPr>
            <a:r>
              <a:rPr lang="ko-KR" altLang="en-US" sz="3000" dirty="0"/>
              <a:t>독도가 한국땅인 역사적근거</a:t>
            </a:r>
            <a:br>
              <a:rPr lang="en-US" altLang="ko-KR" sz="3000" dirty="0"/>
            </a:br>
            <a:endParaRPr lang="ko-KR" altLang="en-US" sz="3000" dirty="0"/>
          </a:p>
        </p:txBody>
      </p:sp>
      <p:pic>
        <p:nvPicPr>
          <p:cNvPr id="5" name="그림 4" descr="텍스트이(가) 표시된 사진&#10;&#10;자동 생성된 설명">
            <a:extLst>
              <a:ext uri="{FF2B5EF4-FFF2-40B4-BE49-F238E27FC236}">
                <a16:creationId xmlns:a16="http://schemas.microsoft.com/office/drawing/2014/main" id="{E4262230-294C-4251-9325-A9BC89335D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369" y="533400"/>
            <a:ext cx="4688114" cy="579120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8FBE787-8B1D-40E5-8468-6F665BB5D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243268" y="0"/>
            <a:ext cx="488370" cy="688040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A4F0FF0-E1B2-4DB4-A225-8C981C5185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8706" y="2211069"/>
            <a:ext cx="4439894" cy="4113531"/>
          </a:xfrm>
        </p:spPr>
        <p:txBody>
          <a:bodyPr>
            <a:normAutofit/>
          </a:bodyPr>
          <a:lstStyle/>
          <a:p>
            <a:r>
              <a:rPr lang="ko-KR" altLang="en-US" dirty="0"/>
              <a:t>세종실록지리지</a:t>
            </a:r>
            <a:r>
              <a:rPr lang="en-US" altLang="ko-KR" dirty="0"/>
              <a:t>(1454)</a:t>
            </a:r>
            <a:r>
              <a:rPr lang="ko-KR" altLang="en-US" dirty="0" err="1"/>
              <a:t>에나오는</a:t>
            </a:r>
            <a:r>
              <a:rPr lang="ko-KR" altLang="en-US" dirty="0"/>
              <a:t> 독도</a:t>
            </a:r>
            <a:endParaRPr lang="en-US" altLang="ko-KR" dirty="0"/>
          </a:p>
          <a:p>
            <a:r>
              <a:rPr lang="ko-KR" altLang="en-US" dirty="0" err="1"/>
              <a:t>우산과무릉은</a:t>
            </a:r>
            <a:r>
              <a:rPr lang="ko-KR" altLang="en-US" dirty="0"/>
              <a:t> </a:t>
            </a:r>
            <a:r>
              <a:rPr lang="ko-KR" altLang="en-US" dirty="0" err="1"/>
              <a:t>서로맑을때</a:t>
            </a:r>
            <a:r>
              <a:rPr lang="ko-KR" altLang="en-US" dirty="0"/>
              <a:t> 관측가능</a:t>
            </a:r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78610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DD16DE02-C2C8-477C-9FD7-70A983BDEA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13AF29F-D5EC-4489-BF8F-3B356C597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3"/>
            <a:ext cx="12192000" cy="20089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0173A01-F891-430E-B39E-483E711B2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E0363E9-7CD0-497E-88D7-9401364903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478117" y="0"/>
            <a:ext cx="340591" cy="2009553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CCD4B14-FFCC-4CE5-BC9D-DF47AA1AD7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31150" y="1171094"/>
            <a:ext cx="4860850" cy="824023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15DED734-54E5-48ED-AEE6-165F24827C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8968704" y="0"/>
            <a:ext cx="2147217" cy="1995117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>
            <a:extLst>
              <a:ext uri="{FF2B5EF4-FFF2-40B4-BE49-F238E27FC236}">
                <a16:creationId xmlns:a16="http://schemas.microsoft.com/office/drawing/2014/main" id="{0A785FD4-5D64-4078-BA28-FF3B1FD0D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9553" y="584791"/>
            <a:ext cx="10064376" cy="1086847"/>
          </a:xfrm>
        </p:spPr>
        <p:txBody>
          <a:bodyPr>
            <a:normAutofit/>
          </a:bodyPr>
          <a:lstStyle/>
          <a:p>
            <a:pPr>
              <a:lnSpc>
                <a:spcPct val="95000"/>
              </a:lnSpc>
            </a:pPr>
            <a:r>
              <a:rPr lang="ko-KR" altLang="en-US" sz="3000"/>
              <a:t>독도가 한국땅인 역사적근거</a:t>
            </a:r>
            <a:br>
              <a:rPr lang="en-US" altLang="ko-KR" sz="3000"/>
            </a:br>
            <a:endParaRPr lang="ko-KR" altLang="en-US" sz="3000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34222167-616B-448F-A79B-219A4FD3DD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1594353" y="0"/>
            <a:ext cx="239059" cy="2009553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DB25763-009C-4771-BFB5-87619E8303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9554" y="2499694"/>
            <a:ext cx="5831833" cy="3824906"/>
          </a:xfrm>
        </p:spPr>
        <p:txBody>
          <a:bodyPr anchor="ctr">
            <a:normAutofit/>
          </a:bodyPr>
          <a:lstStyle/>
          <a:p>
            <a:r>
              <a:rPr lang="ko-KR" altLang="en-US" err="1"/>
              <a:t>일본막부의</a:t>
            </a:r>
            <a:r>
              <a:rPr lang="ko-KR" altLang="en-US"/>
              <a:t> 독도 도해면허발급</a:t>
            </a:r>
            <a:r>
              <a:rPr lang="en-US" altLang="ko-KR"/>
              <a:t>(1618</a:t>
            </a:r>
            <a:r>
              <a:rPr lang="ko-KR" altLang="en-US"/>
              <a:t>또는</a:t>
            </a:r>
            <a:r>
              <a:rPr lang="en-US" altLang="ko-KR"/>
              <a:t>1625)</a:t>
            </a:r>
          </a:p>
          <a:p>
            <a:endParaRPr lang="en-US" altLang="ko-KR"/>
          </a:p>
          <a:p>
            <a:r>
              <a:rPr lang="ko-KR" altLang="en-US"/>
              <a:t>도해면허는 </a:t>
            </a:r>
            <a:r>
              <a:rPr lang="ko-KR" altLang="en-US" err="1"/>
              <a:t>내국섬에</a:t>
            </a:r>
            <a:r>
              <a:rPr lang="ko-KR" altLang="en-US"/>
              <a:t> 필요</a:t>
            </a:r>
            <a:r>
              <a:rPr lang="en-US" altLang="ko-KR"/>
              <a:t>X</a:t>
            </a:r>
          </a:p>
          <a:p>
            <a:endParaRPr lang="en-US" altLang="ko-KR"/>
          </a:p>
          <a:p>
            <a:endParaRPr lang="ko-KR" altLang="en-US"/>
          </a:p>
        </p:txBody>
      </p:sp>
      <p:pic>
        <p:nvPicPr>
          <p:cNvPr id="7" name="그림 6" descr="나무, 실외, 촛대이(가) 표시된 사진&#10;&#10;자동 생성된 설명">
            <a:extLst>
              <a:ext uri="{FF2B5EF4-FFF2-40B4-BE49-F238E27FC236}">
                <a16:creationId xmlns:a16="http://schemas.microsoft.com/office/drawing/2014/main" id="{6FC00D57-B0A7-4764-A096-7D67D250E5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1758" y="2746783"/>
            <a:ext cx="5391654" cy="2916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326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8222250-799A-4AD0-9BD1-BE6EB7A06A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770432A-C0A6-4D4F-AE2C-705049DAB8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6244921" y="-5976"/>
            <a:ext cx="5947079" cy="6874927"/>
          </a:xfrm>
          <a:custGeom>
            <a:avLst/>
            <a:gdLst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2493114 w 4584879"/>
              <a:gd name="connsiteY2" fmla="*/ 6863976 h 6863976"/>
              <a:gd name="connsiteX3" fmla="*/ 0 w 4584879"/>
              <a:gd name="connsiteY3" fmla="*/ 6863976 h 6863976"/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3571269 w 4584879"/>
              <a:gd name="connsiteY2" fmla="*/ 6853025 h 6863976"/>
              <a:gd name="connsiteX3" fmla="*/ 0 w 4584879"/>
              <a:gd name="connsiteY3" fmla="*/ 6863976 h 6863976"/>
              <a:gd name="connsiteX4" fmla="*/ 0 w 4584879"/>
              <a:gd name="connsiteY4" fmla="*/ 0 h 6863976"/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3571269 w 4584879"/>
              <a:gd name="connsiteY2" fmla="*/ 6853025 h 6863976"/>
              <a:gd name="connsiteX3" fmla="*/ 0 w 4584879"/>
              <a:gd name="connsiteY3" fmla="*/ 6863976 h 6863976"/>
              <a:gd name="connsiteX4" fmla="*/ 0 w 4584879"/>
              <a:gd name="connsiteY4" fmla="*/ 0 h 6863976"/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3677452 w 4584879"/>
              <a:gd name="connsiteY2" fmla="*/ 6853025 h 6863976"/>
              <a:gd name="connsiteX3" fmla="*/ 0 w 4584879"/>
              <a:gd name="connsiteY3" fmla="*/ 6863976 h 6863976"/>
              <a:gd name="connsiteX4" fmla="*/ 0 w 4584879"/>
              <a:gd name="connsiteY4" fmla="*/ 0 h 6863976"/>
              <a:gd name="connsiteX0" fmla="*/ 0 w 4584879"/>
              <a:gd name="connsiteY0" fmla="*/ 0 h 6874927"/>
              <a:gd name="connsiteX1" fmla="*/ 4584879 w 4584879"/>
              <a:gd name="connsiteY1" fmla="*/ 0 h 6874927"/>
              <a:gd name="connsiteX2" fmla="*/ 3693787 w 4584879"/>
              <a:gd name="connsiteY2" fmla="*/ 6874927 h 6874927"/>
              <a:gd name="connsiteX3" fmla="*/ 0 w 4584879"/>
              <a:gd name="connsiteY3" fmla="*/ 6863976 h 6874927"/>
              <a:gd name="connsiteX4" fmla="*/ 0 w 4584879"/>
              <a:gd name="connsiteY4" fmla="*/ 0 h 6874927"/>
              <a:gd name="connsiteX0" fmla="*/ 0 w 4584879"/>
              <a:gd name="connsiteY0" fmla="*/ 0 h 6874927"/>
              <a:gd name="connsiteX1" fmla="*/ 4584879 w 4584879"/>
              <a:gd name="connsiteY1" fmla="*/ 0 h 6874927"/>
              <a:gd name="connsiteX2" fmla="*/ 3842978 w 4584879"/>
              <a:gd name="connsiteY2" fmla="*/ 6874927 h 6874927"/>
              <a:gd name="connsiteX3" fmla="*/ 0 w 4584879"/>
              <a:gd name="connsiteY3" fmla="*/ 6863976 h 6874927"/>
              <a:gd name="connsiteX4" fmla="*/ 0 w 4584879"/>
              <a:gd name="connsiteY4" fmla="*/ 0 h 6874927"/>
              <a:gd name="connsiteX0" fmla="*/ 0 w 4435688"/>
              <a:gd name="connsiteY0" fmla="*/ 0 h 6874927"/>
              <a:gd name="connsiteX1" fmla="*/ 4435688 w 4435688"/>
              <a:gd name="connsiteY1" fmla="*/ 4763 h 6874927"/>
              <a:gd name="connsiteX2" fmla="*/ 3842978 w 4435688"/>
              <a:gd name="connsiteY2" fmla="*/ 6874927 h 6874927"/>
              <a:gd name="connsiteX3" fmla="*/ 0 w 4435688"/>
              <a:gd name="connsiteY3" fmla="*/ 6863976 h 6874927"/>
              <a:gd name="connsiteX4" fmla="*/ 0 w 4435688"/>
              <a:gd name="connsiteY4" fmla="*/ 0 h 6874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35688" h="6874927">
                <a:moveTo>
                  <a:pt x="0" y="0"/>
                </a:moveTo>
                <a:lnTo>
                  <a:pt x="4435688" y="4763"/>
                </a:lnTo>
                <a:lnTo>
                  <a:pt x="3842978" y="6874927"/>
                </a:lnTo>
                <a:lnTo>
                  <a:pt x="0" y="6863976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84FFB20A-50D4-4229-85C7-4F8D5EF43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8705" y="542926"/>
            <a:ext cx="4439894" cy="1668143"/>
          </a:xfrm>
        </p:spPr>
        <p:txBody>
          <a:bodyPr>
            <a:normAutofit/>
          </a:bodyPr>
          <a:lstStyle/>
          <a:p>
            <a:pPr>
              <a:lnSpc>
                <a:spcPct val="95000"/>
              </a:lnSpc>
            </a:pPr>
            <a:r>
              <a:rPr lang="ko-KR" altLang="en-US" sz="3000"/>
              <a:t>독도가 한국땅인 역사적근거</a:t>
            </a:r>
            <a:br>
              <a:rPr lang="en-US" altLang="ko-KR" sz="3000"/>
            </a:br>
            <a:endParaRPr lang="ko-KR" altLang="en-US" sz="3000"/>
          </a:p>
        </p:txBody>
      </p:sp>
      <p:pic>
        <p:nvPicPr>
          <p:cNvPr id="5" name="그림 4" descr="텍스트이(가) 표시된 사진&#10;&#10;자동 생성된 설명">
            <a:extLst>
              <a:ext uri="{FF2B5EF4-FFF2-40B4-BE49-F238E27FC236}">
                <a16:creationId xmlns:a16="http://schemas.microsoft.com/office/drawing/2014/main" id="{398CC8EB-EC2B-41CF-88DA-6E414723B9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369" y="533400"/>
            <a:ext cx="4688114" cy="579120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8FBE787-8B1D-40E5-8468-6F665BB5D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243268" y="0"/>
            <a:ext cx="488370" cy="688040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53ACB76-5241-4328-BCF9-F2B8798FFC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8706" y="2211069"/>
            <a:ext cx="4439894" cy="4113531"/>
          </a:xfrm>
        </p:spPr>
        <p:txBody>
          <a:bodyPr>
            <a:normAutofit/>
          </a:bodyPr>
          <a:lstStyle/>
          <a:p>
            <a:r>
              <a:rPr lang="ko-KR" altLang="en-US" dirty="0"/>
              <a:t>안용복 일본납치</a:t>
            </a:r>
            <a:r>
              <a:rPr lang="en-US" altLang="ko-KR" dirty="0"/>
              <a:t>(1693)</a:t>
            </a:r>
          </a:p>
          <a:p>
            <a:r>
              <a:rPr lang="ko-KR" altLang="en-US" dirty="0"/>
              <a:t>양국간의 영유권분쟁</a:t>
            </a:r>
            <a:r>
              <a:rPr lang="en-US" altLang="ko-KR" dirty="0"/>
              <a:t>(</a:t>
            </a:r>
            <a:r>
              <a:rPr lang="ko-KR" altLang="en-US" dirty="0"/>
              <a:t>울릉도 </a:t>
            </a:r>
            <a:r>
              <a:rPr lang="ko-KR" altLang="en-US" dirty="0" err="1"/>
              <a:t>쟁계</a:t>
            </a:r>
            <a:r>
              <a:rPr lang="en-US" altLang="ko-KR" dirty="0"/>
              <a:t>)</a:t>
            </a:r>
          </a:p>
          <a:p>
            <a:r>
              <a:rPr lang="ko-KR" altLang="en-US" dirty="0"/>
              <a:t>조선정부의 울릉도 파견 및 조사</a:t>
            </a:r>
            <a:endParaRPr lang="en-US" altLang="ko-KR" dirty="0"/>
          </a:p>
          <a:p>
            <a:r>
              <a:rPr lang="ko-KR" altLang="en-US" dirty="0"/>
              <a:t>일본의 일본령이 </a:t>
            </a:r>
            <a:r>
              <a:rPr lang="ko-KR" altLang="en-US" dirty="0" err="1"/>
              <a:t>아니다라는</a:t>
            </a:r>
            <a:r>
              <a:rPr lang="ko-KR" altLang="en-US" dirty="0"/>
              <a:t> 답변</a:t>
            </a:r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37443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8222250-799A-4AD0-9BD1-BE6EB7A06A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770432A-C0A6-4D4F-AE2C-705049DAB8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6244921" y="-5976"/>
            <a:ext cx="5947079" cy="6874927"/>
          </a:xfrm>
          <a:custGeom>
            <a:avLst/>
            <a:gdLst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2493114 w 4584879"/>
              <a:gd name="connsiteY2" fmla="*/ 6863976 h 6863976"/>
              <a:gd name="connsiteX3" fmla="*/ 0 w 4584879"/>
              <a:gd name="connsiteY3" fmla="*/ 6863976 h 6863976"/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3571269 w 4584879"/>
              <a:gd name="connsiteY2" fmla="*/ 6853025 h 6863976"/>
              <a:gd name="connsiteX3" fmla="*/ 0 w 4584879"/>
              <a:gd name="connsiteY3" fmla="*/ 6863976 h 6863976"/>
              <a:gd name="connsiteX4" fmla="*/ 0 w 4584879"/>
              <a:gd name="connsiteY4" fmla="*/ 0 h 6863976"/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3571269 w 4584879"/>
              <a:gd name="connsiteY2" fmla="*/ 6853025 h 6863976"/>
              <a:gd name="connsiteX3" fmla="*/ 0 w 4584879"/>
              <a:gd name="connsiteY3" fmla="*/ 6863976 h 6863976"/>
              <a:gd name="connsiteX4" fmla="*/ 0 w 4584879"/>
              <a:gd name="connsiteY4" fmla="*/ 0 h 6863976"/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3677452 w 4584879"/>
              <a:gd name="connsiteY2" fmla="*/ 6853025 h 6863976"/>
              <a:gd name="connsiteX3" fmla="*/ 0 w 4584879"/>
              <a:gd name="connsiteY3" fmla="*/ 6863976 h 6863976"/>
              <a:gd name="connsiteX4" fmla="*/ 0 w 4584879"/>
              <a:gd name="connsiteY4" fmla="*/ 0 h 6863976"/>
              <a:gd name="connsiteX0" fmla="*/ 0 w 4584879"/>
              <a:gd name="connsiteY0" fmla="*/ 0 h 6874927"/>
              <a:gd name="connsiteX1" fmla="*/ 4584879 w 4584879"/>
              <a:gd name="connsiteY1" fmla="*/ 0 h 6874927"/>
              <a:gd name="connsiteX2" fmla="*/ 3693787 w 4584879"/>
              <a:gd name="connsiteY2" fmla="*/ 6874927 h 6874927"/>
              <a:gd name="connsiteX3" fmla="*/ 0 w 4584879"/>
              <a:gd name="connsiteY3" fmla="*/ 6863976 h 6874927"/>
              <a:gd name="connsiteX4" fmla="*/ 0 w 4584879"/>
              <a:gd name="connsiteY4" fmla="*/ 0 h 6874927"/>
              <a:gd name="connsiteX0" fmla="*/ 0 w 4584879"/>
              <a:gd name="connsiteY0" fmla="*/ 0 h 6874927"/>
              <a:gd name="connsiteX1" fmla="*/ 4584879 w 4584879"/>
              <a:gd name="connsiteY1" fmla="*/ 0 h 6874927"/>
              <a:gd name="connsiteX2" fmla="*/ 3842978 w 4584879"/>
              <a:gd name="connsiteY2" fmla="*/ 6874927 h 6874927"/>
              <a:gd name="connsiteX3" fmla="*/ 0 w 4584879"/>
              <a:gd name="connsiteY3" fmla="*/ 6863976 h 6874927"/>
              <a:gd name="connsiteX4" fmla="*/ 0 w 4584879"/>
              <a:gd name="connsiteY4" fmla="*/ 0 h 6874927"/>
              <a:gd name="connsiteX0" fmla="*/ 0 w 4435688"/>
              <a:gd name="connsiteY0" fmla="*/ 0 h 6874927"/>
              <a:gd name="connsiteX1" fmla="*/ 4435688 w 4435688"/>
              <a:gd name="connsiteY1" fmla="*/ 4763 h 6874927"/>
              <a:gd name="connsiteX2" fmla="*/ 3842978 w 4435688"/>
              <a:gd name="connsiteY2" fmla="*/ 6874927 h 6874927"/>
              <a:gd name="connsiteX3" fmla="*/ 0 w 4435688"/>
              <a:gd name="connsiteY3" fmla="*/ 6863976 h 6874927"/>
              <a:gd name="connsiteX4" fmla="*/ 0 w 4435688"/>
              <a:gd name="connsiteY4" fmla="*/ 0 h 6874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35688" h="6874927">
                <a:moveTo>
                  <a:pt x="0" y="0"/>
                </a:moveTo>
                <a:lnTo>
                  <a:pt x="4435688" y="4763"/>
                </a:lnTo>
                <a:lnTo>
                  <a:pt x="3842978" y="6874927"/>
                </a:lnTo>
                <a:lnTo>
                  <a:pt x="0" y="6863976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E9FD4213-E6B4-4AF5-AA7B-818B3C3F6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8705" y="542926"/>
            <a:ext cx="4439894" cy="1668143"/>
          </a:xfrm>
        </p:spPr>
        <p:txBody>
          <a:bodyPr>
            <a:normAutofit/>
          </a:bodyPr>
          <a:lstStyle/>
          <a:p>
            <a:r>
              <a:rPr lang="ko-KR" altLang="en-US" sz="4400"/>
              <a:t>독도가 한국땅인 역사적근거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4DE0FE05-52F8-4817-87A7-F30761CDB6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369" y="533400"/>
            <a:ext cx="4688114" cy="579120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8FBE787-8B1D-40E5-8468-6F665BB5D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243268" y="0"/>
            <a:ext cx="488370" cy="688040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882B332-9211-4A10-84B8-4881DE579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8706" y="2211069"/>
            <a:ext cx="4439894" cy="4113531"/>
          </a:xfrm>
        </p:spPr>
        <p:txBody>
          <a:bodyPr>
            <a:normAutofit/>
          </a:bodyPr>
          <a:lstStyle/>
          <a:p>
            <a:r>
              <a:rPr lang="ko-KR" altLang="en-US" dirty="0"/>
              <a:t>일본의 도해금지령</a:t>
            </a:r>
            <a:r>
              <a:rPr lang="en-US" altLang="ko-KR" dirty="0"/>
              <a:t>(1696</a:t>
            </a:r>
            <a:r>
              <a:rPr lang="ko-KR" altLang="en-US" dirty="0"/>
              <a:t>년</a:t>
            </a:r>
            <a:r>
              <a:rPr lang="en-US" altLang="ko-KR" dirty="0"/>
              <a:t>1</a:t>
            </a:r>
            <a:r>
              <a:rPr lang="ko-KR" altLang="en-US" dirty="0"/>
              <a:t>월</a:t>
            </a:r>
            <a:r>
              <a:rPr lang="en-US" altLang="ko-KR" dirty="0"/>
              <a:t>28</a:t>
            </a:r>
            <a:r>
              <a:rPr lang="ko-KR" altLang="en-US" dirty="0"/>
              <a:t>일</a:t>
            </a:r>
            <a:r>
              <a:rPr lang="en-US" altLang="ko-KR" dirty="0"/>
              <a:t>)</a:t>
            </a:r>
          </a:p>
          <a:p>
            <a:r>
              <a:rPr lang="ko-KR" altLang="en-US" dirty="0"/>
              <a:t>조선과의 외교문서에 </a:t>
            </a:r>
            <a:r>
              <a:rPr lang="ko-KR" altLang="en-US" dirty="0" err="1"/>
              <a:t>조선령임을</a:t>
            </a:r>
            <a:r>
              <a:rPr lang="ko-KR" altLang="en-US" dirty="0"/>
              <a:t> 공식화</a:t>
            </a:r>
            <a:endParaRPr lang="en-US" altLang="ko-KR" dirty="0"/>
          </a:p>
          <a:p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83184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8222250-799A-4AD0-9BD1-BE6EB7A06A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770432A-C0A6-4D4F-AE2C-705049DAB8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6244921" y="-5976"/>
            <a:ext cx="5947079" cy="6874927"/>
          </a:xfrm>
          <a:custGeom>
            <a:avLst/>
            <a:gdLst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2493114 w 4584879"/>
              <a:gd name="connsiteY2" fmla="*/ 6863976 h 6863976"/>
              <a:gd name="connsiteX3" fmla="*/ 0 w 4584879"/>
              <a:gd name="connsiteY3" fmla="*/ 6863976 h 6863976"/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3571269 w 4584879"/>
              <a:gd name="connsiteY2" fmla="*/ 6853025 h 6863976"/>
              <a:gd name="connsiteX3" fmla="*/ 0 w 4584879"/>
              <a:gd name="connsiteY3" fmla="*/ 6863976 h 6863976"/>
              <a:gd name="connsiteX4" fmla="*/ 0 w 4584879"/>
              <a:gd name="connsiteY4" fmla="*/ 0 h 6863976"/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3571269 w 4584879"/>
              <a:gd name="connsiteY2" fmla="*/ 6853025 h 6863976"/>
              <a:gd name="connsiteX3" fmla="*/ 0 w 4584879"/>
              <a:gd name="connsiteY3" fmla="*/ 6863976 h 6863976"/>
              <a:gd name="connsiteX4" fmla="*/ 0 w 4584879"/>
              <a:gd name="connsiteY4" fmla="*/ 0 h 6863976"/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3677452 w 4584879"/>
              <a:gd name="connsiteY2" fmla="*/ 6853025 h 6863976"/>
              <a:gd name="connsiteX3" fmla="*/ 0 w 4584879"/>
              <a:gd name="connsiteY3" fmla="*/ 6863976 h 6863976"/>
              <a:gd name="connsiteX4" fmla="*/ 0 w 4584879"/>
              <a:gd name="connsiteY4" fmla="*/ 0 h 6863976"/>
              <a:gd name="connsiteX0" fmla="*/ 0 w 4584879"/>
              <a:gd name="connsiteY0" fmla="*/ 0 h 6874927"/>
              <a:gd name="connsiteX1" fmla="*/ 4584879 w 4584879"/>
              <a:gd name="connsiteY1" fmla="*/ 0 h 6874927"/>
              <a:gd name="connsiteX2" fmla="*/ 3693787 w 4584879"/>
              <a:gd name="connsiteY2" fmla="*/ 6874927 h 6874927"/>
              <a:gd name="connsiteX3" fmla="*/ 0 w 4584879"/>
              <a:gd name="connsiteY3" fmla="*/ 6863976 h 6874927"/>
              <a:gd name="connsiteX4" fmla="*/ 0 w 4584879"/>
              <a:gd name="connsiteY4" fmla="*/ 0 h 6874927"/>
              <a:gd name="connsiteX0" fmla="*/ 0 w 4584879"/>
              <a:gd name="connsiteY0" fmla="*/ 0 h 6874927"/>
              <a:gd name="connsiteX1" fmla="*/ 4584879 w 4584879"/>
              <a:gd name="connsiteY1" fmla="*/ 0 h 6874927"/>
              <a:gd name="connsiteX2" fmla="*/ 3842978 w 4584879"/>
              <a:gd name="connsiteY2" fmla="*/ 6874927 h 6874927"/>
              <a:gd name="connsiteX3" fmla="*/ 0 w 4584879"/>
              <a:gd name="connsiteY3" fmla="*/ 6863976 h 6874927"/>
              <a:gd name="connsiteX4" fmla="*/ 0 w 4584879"/>
              <a:gd name="connsiteY4" fmla="*/ 0 h 6874927"/>
              <a:gd name="connsiteX0" fmla="*/ 0 w 4435688"/>
              <a:gd name="connsiteY0" fmla="*/ 0 h 6874927"/>
              <a:gd name="connsiteX1" fmla="*/ 4435688 w 4435688"/>
              <a:gd name="connsiteY1" fmla="*/ 4763 h 6874927"/>
              <a:gd name="connsiteX2" fmla="*/ 3842978 w 4435688"/>
              <a:gd name="connsiteY2" fmla="*/ 6874927 h 6874927"/>
              <a:gd name="connsiteX3" fmla="*/ 0 w 4435688"/>
              <a:gd name="connsiteY3" fmla="*/ 6863976 h 6874927"/>
              <a:gd name="connsiteX4" fmla="*/ 0 w 4435688"/>
              <a:gd name="connsiteY4" fmla="*/ 0 h 6874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35688" h="6874927">
                <a:moveTo>
                  <a:pt x="0" y="0"/>
                </a:moveTo>
                <a:lnTo>
                  <a:pt x="4435688" y="4763"/>
                </a:lnTo>
                <a:lnTo>
                  <a:pt x="3842978" y="6874927"/>
                </a:lnTo>
                <a:lnTo>
                  <a:pt x="0" y="6863976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7013C9B8-BA6C-460B-81DF-1224DBF02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8705" y="542926"/>
            <a:ext cx="4439894" cy="1668143"/>
          </a:xfrm>
        </p:spPr>
        <p:txBody>
          <a:bodyPr>
            <a:normAutofit/>
          </a:bodyPr>
          <a:lstStyle/>
          <a:p>
            <a:r>
              <a:rPr lang="ko-KR" altLang="en-US" sz="4400"/>
              <a:t>독도가 한국땅인 역사적근거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AD10C411-F021-4101-9105-BB63D203E5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369" y="533400"/>
            <a:ext cx="4688114" cy="579120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8FBE787-8B1D-40E5-8468-6F665BB5D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243268" y="0"/>
            <a:ext cx="488370" cy="688040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222E1DF-A39A-479E-91E5-3156FF9782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8706" y="2211069"/>
            <a:ext cx="4439894" cy="4113531"/>
          </a:xfrm>
        </p:spPr>
        <p:txBody>
          <a:bodyPr>
            <a:normAutofit/>
          </a:bodyPr>
          <a:lstStyle/>
          <a:p>
            <a:r>
              <a:rPr lang="ko-KR" altLang="en-US" dirty="0"/>
              <a:t>일 외무성 </a:t>
            </a:r>
            <a:r>
              <a:rPr lang="ko-KR" altLang="en-US" dirty="0" err="1"/>
              <a:t>조선국교제시말내탐서</a:t>
            </a:r>
            <a:r>
              <a:rPr lang="en-US" altLang="ko-KR" dirty="0"/>
              <a:t>(1870)</a:t>
            </a:r>
          </a:p>
          <a:p>
            <a:r>
              <a:rPr lang="ko-KR" altLang="en-US" dirty="0"/>
              <a:t>보고서에 다케시마</a:t>
            </a:r>
            <a:r>
              <a:rPr lang="en-US" altLang="ko-KR" dirty="0"/>
              <a:t>(</a:t>
            </a:r>
            <a:r>
              <a:rPr lang="ko-KR" altLang="en-US" dirty="0"/>
              <a:t>울릉도</a:t>
            </a:r>
            <a:r>
              <a:rPr lang="en-US" altLang="ko-KR" dirty="0"/>
              <a:t>)</a:t>
            </a:r>
            <a:r>
              <a:rPr lang="ko-KR" altLang="en-US" dirty="0"/>
              <a:t>와 </a:t>
            </a:r>
            <a:r>
              <a:rPr lang="ko-KR" altLang="en-US" dirty="0" err="1"/>
              <a:t>마쓰시마</a:t>
            </a:r>
            <a:r>
              <a:rPr lang="en-US" altLang="ko-KR" dirty="0"/>
              <a:t>(</a:t>
            </a:r>
            <a:r>
              <a:rPr lang="ko-KR" altLang="en-US" dirty="0"/>
              <a:t>독도</a:t>
            </a:r>
            <a:r>
              <a:rPr lang="en-US" altLang="ko-KR" dirty="0"/>
              <a:t>)</a:t>
            </a:r>
            <a:r>
              <a:rPr lang="ko-KR" altLang="en-US" dirty="0"/>
              <a:t>가 조선땅이라 언급</a:t>
            </a:r>
            <a:endParaRPr lang="en-US" altLang="ko-KR" dirty="0"/>
          </a:p>
          <a:p>
            <a:r>
              <a:rPr lang="ko-KR" altLang="en-US" dirty="0"/>
              <a:t>일본외무성은 </a:t>
            </a:r>
            <a:r>
              <a:rPr lang="ko-KR" altLang="en-US" dirty="0" err="1"/>
              <a:t>두섬을</a:t>
            </a:r>
            <a:r>
              <a:rPr lang="ko-KR" altLang="en-US" dirty="0"/>
              <a:t> 조선영토로 인식</a:t>
            </a:r>
          </a:p>
        </p:txBody>
      </p:sp>
    </p:spTree>
    <p:extLst>
      <p:ext uri="{BB962C8B-B14F-4D97-AF65-F5344CB8AC3E}">
        <p14:creationId xmlns:p14="http://schemas.microsoft.com/office/powerpoint/2010/main" val="2517829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F8222250-799A-4AD0-9BD1-BE6EB7A06A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B770432A-C0A6-4D4F-AE2C-705049DAB8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6244921" y="-5976"/>
            <a:ext cx="5947079" cy="6874927"/>
          </a:xfrm>
          <a:custGeom>
            <a:avLst/>
            <a:gdLst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2493114 w 4584879"/>
              <a:gd name="connsiteY2" fmla="*/ 6863976 h 6863976"/>
              <a:gd name="connsiteX3" fmla="*/ 0 w 4584879"/>
              <a:gd name="connsiteY3" fmla="*/ 6863976 h 6863976"/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3571269 w 4584879"/>
              <a:gd name="connsiteY2" fmla="*/ 6853025 h 6863976"/>
              <a:gd name="connsiteX3" fmla="*/ 0 w 4584879"/>
              <a:gd name="connsiteY3" fmla="*/ 6863976 h 6863976"/>
              <a:gd name="connsiteX4" fmla="*/ 0 w 4584879"/>
              <a:gd name="connsiteY4" fmla="*/ 0 h 6863976"/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3571269 w 4584879"/>
              <a:gd name="connsiteY2" fmla="*/ 6853025 h 6863976"/>
              <a:gd name="connsiteX3" fmla="*/ 0 w 4584879"/>
              <a:gd name="connsiteY3" fmla="*/ 6863976 h 6863976"/>
              <a:gd name="connsiteX4" fmla="*/ 0 w 4584879"/>
              <a:gd name="connsiteY4" fmla="*/ 0 h 6863976"/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3677452 w 4584879"/>
              <a:gd name="connsiteY2" fmla="*/ 6853025 h 6863976"/>
              <a:gd name="connsiteX3" fmla="*/ 0 w 4584879"/>
              <a:gd name="connsiteY3" fmla="*/ 6863976 h 6863976"/>
              <a:gd name="connsiteX4" fmla="*/ 0 w 4584879"/>
              <a:gd name="connsiteY4" fmla="*/ 0 h 6863976"/>
              <a:gd name="connsiteX0" fmla="*/ 0 w 4584879"/>
              <a:gd name="connsiteY0" fmla="*/ 0 h 6874927"/>
              <a:gd name="connsiteX1" fmla="*/ 4584879 w 4584879"/>
              <a:gd name="connsiteY1" fmla="*/ 0 h 6874927"/>
              <a:gd name="connsiteX2" fmla="*/ 3693787 w 4584879"/>
              <a:gd name="connsiteY2" fmla="*/ 6874927 h 6874927"/>
              <a:gd name="connsiteX3" fmla="*/ 0 w 4584879"/>
              <a:gd name="connsiteY3" fmla="*/ 6863976 h 6874927"/>
              <a:gd name="connsiteX4" fmla="*/ 0 w 4584879"/>
              <a:gd name="connsiteY4" fmla="*/ 0 h 6874927"/>
              <a:gd name="connsiteX0" fmla="*/ 0 w 4584879"/>
              <a:gd name="connsiteY0" fmla="*/ 0 h 6874927"/>
              <a:gd name="connsiteX1" fmla="*/ 4584879 w 4584879"/>
              <a:gd name="connsiteY1" fmla="*/ 0 h 6874927"/>
              <a:gd name="connsiteX2" fmla="*/ 3842978 w 4584879"/>
              <a:gd name="connsiteY2" fmla="*/ 6874927 h 6874927"/>
              <a:gd name="connsiteX3" fmla="*/ 0 w 4584879"/>
              <a:gd name="connsiteY3" fmla="*/ 6863976 h 6874927"/>
              <a:gd name="connsiteX4" fmla="*/ 0 w 4584879"/>
              <a:gd name="connsiteY4" fmla="*/ 0 h 6874927"/>
              <a:gd name="connsiteX0" fmla="*/ 0 w 4435688"/>
              <a:gd name="connsiteY0" fmla="*/ 0 h 6874927"/>
              <a:gd name="connsiteX1" fmla="*/ 4435688 w 4435688"/>
              <a:gd name="connsiteY1" fmla="*/ 4763 h 6874927"/>
              <a:gd name="connsiteX2" fmla="*/ 3842978 w 4435688"/>
              <a:gd name="connsiteY2" fmla="*/ 6874927 h 6874927"/>
              <a:gd name="connsiteX3" fmla="*/ 0 w 4435688"/>
              <a:gd name="connsiteY3" fmla="*/ 6863976 h 6874927"/>
              <a:gd name="connsiteX4" fmla="*/ 0 w 4435688"/>
              <a:gd name="connsiteY4" fmla="*/ 0 h 6874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35688" h="6874927">
                <a:moveTo>
                  <a:pt x="0" y="0"/>
                </a:moveTo>
                <a:lnTo>
                  <a:pt x="4435688" y="4763"/>
                </a:lnTo>
                <a:lnTo>
                  <a:pt x="3842978" y="6874927"/>
                </a:lnTo>
                <a:lnTo>
                  <a:pt x="0" y="6863976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D5274F7A-CAEF-49AA-906E-2D0DB16AF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8705" y="542926"/>
            <a:ext cx="4439894" cy="1668143"/>
          </a:xfrm>
        </p:spPr>
        <p:txBody>
          <a:bodyPr>
            <a:normAutofit/>
          </a:bodyPr>
          <a:lstStyle/>
          <a:p>
            <a:r>
              <a:rPr lang="ko-KR" altLang="en-US" sz="4400"/>
              <a:t>독도가 한국땅인 역사적근거</a:t>
            </a: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2FA9639B-18BF-4038-B070-BCBEFDAC66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369" y="533400"/>
            <a:ext cx="4688114" cy="5791200"/>
          </a:xfrm>
          <a:prstGeom prst="rect">
            <a:avLst/>
          </a:prstGeom>
        </p:spPr>
      </p:pic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8FBE787-8B1D-40E5-8468-6F665BB5D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243268" y="0"/>
            <a:ext cx="488370" cy="688040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87219F0-885C-47E0-A4B3-57E38FE9D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8706" y="2211069"/>
            <a:ext cx="4439894" cy="4113531"/>
          </a:xfrm>
        </p:spPr>
        <p:txBody>
          <a:bodyPr>
            <a:normAutofit/>
          </a:bodyPr>
          <a:lstStyle/>
          <a:p>
            <a:r>
              <a:rPr lang="ko-KR" altLang="en-US" dirty="0" err="1"/>
              <a:t>태정관지령</a:t>
            </a:r>
            <a:r>
              <a:rPr lang="en-US" altLang="ko-KR" dirty="0"/>
              <a:t>(1877)</a:t>
            </a:r>
            <a:r>
              <a:rPr lang="ko-KR" altLang="en-US" dirty="0"/>
              <a:t>이 울릉도</a:t>
            </a:r>
            <a:r>
              <a:rPr lang="en-US" altLang="ko-KR" dirty="0"/>
              <a:t>,</a:t>
            </a:r>
            <a:r>
              <a:rPr lang="ko-KR" altLang="en-US" dirty="0"/>
              <a:t>독도 </a:t>
            </a:r>
            <a:r>
              <a:rPr lang="ko-KR" altLang="en-US" dirty="0" err="1"/>
              <a:t>일본령이아니라주장</a:t>
            </a:r>
            <a:endParaRPr lang="en-US" altLang="ko-KR" dirty="0"/>
          </a:p>
          <a:p>
            <a:r>
              <a:rPr lang="ko-KR" altLang="en-US" dirty="0" err="1"/>
              <a:t>울릉도쟁계결과</a:t>
            </a:r>
            <a:r>
              <a:rPr lang="ko-KR" altLang="en-US" dirty="0"/>
              <a:t> 일본소속이 </a:t>
            </a:r>
            <a:r>
              <a:rPr lang="ko-KR" altLang="en-US" dirty="0" err="1"/>
              <a:t>아니라확인</a:t>
            </a:r>
            <a:endParaRPr lang="en-US" altLang="ko-KR" dirty="0"/>
          </a:p>
          <a:p>
            <a:r>
              <a:rPr lang="ko-KR" altLang="en-US" dirty="0"/>
              <a:t>일본과 관계없음이라는 지시를 내무성에 하달</a:t>
            </a:r>
            <a:endParaRPr lang="en-US" altLang="ko-KR" dirty="0"/>
          </a:p>
          <a:p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52281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ngleLinesVTI">
  <a:themeElements>
    <a:clrScheme name="Custom 34">
      <a:dk1>
        <a:sysClr val="windowText" lastClr="000000"/>
      </a:dk1>
      <a:lt1>
        <a:sysClr val="window" lastClr="FFFFFF"/>
      </a:lt1>
      <a:dk2>
        <a:srgbClr val="001E2E"/>
      </a:dk2>
      <a:lt2>
        <a:srgbClr val="F0ECEC"/>
      </a:lt2>
      <a:accent1>
        <a:srgbClr val="155767"/>
      </a:accent1>
      <a:accent2>
        <a:srgbClr val="BA9CA0"/>
      </a:accent2>
      <a:accent3>
        <a:srgbClr val="A57931"/>
      </a:accent3>
      <a:accent4>
        <a:srgbClr val="0E577C"/>
      </a:accent4>
      <a:accent5>
        <a:srgbClr val="CC846E"/>
      </a:accent5>
      <a:accent6>
        <a:srgbClr val="93767A"/>
      </a:accent6>
      <a:hlink>
        <a:srgbClr val="0563C1"/>
      </a:hlink>
      <a:folHlink>
        <a:srgbClr val="954F72"/>
      </a:folHlink>
    </a:clrScheme>
    <a:fontScheme name="Walbaum Light Univers Light">
      <a:majorFont>
        <a:latin typeface="Microsoft GothicNeo"/>
        <a:ea typeface=""/>
        <a:cs typeface=""/>
      </a:majorFont>
      <a:minorFont>
        <a:latin typeface="Microsoft GothicNe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gleLinesVTI" id="{BC1FC193-C72F-4761-9899-1105EDF6BAE8}" vid="{64612625-F022-44B7-B9FA-9D26DEDBDC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420</Words>
  <Application>Microsoft Office PowerPoint</Application>
  <PresentationFormat>와이드스크린</PresentationFormat>
  <Paragraphs>79</Paragraphs>
  <Slides>22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22</vt:i4>
      </vt:variant>
    </vt:vector>
  </HeadingPairs>
  <TitlesOfParts>
    <vt:vector size="26" baseType="lpstr">
      <vt:lpstr>Microsoft GothicNeo</vt:lpstr>
      <vt:lpstr>Microsoft GothicNeo Light</vt:lpstr>
      <vt:lpstr>Arial</vt:lpstr>
      <vt:lpstr>AngleLinesVTI</vt:lpstr>
      <vt:lpstr>독도영토학 21501697손준호</vt:lpstr>
      <vt:lpstr>목차</vt:lpstr>
      <vt:lpstr>독도가 한국땅인 역사적근거 </vt:lpstr>
      <vt:lpstr>독도가 한국땅인 역사적근거 </vt:lpstr>
      <vt:lpstr>독도가 한국땅인 역사적근거 </vt:lpstr>
      <vt:lpstr>독도가 한국땅인 역사적근거 </vt:lpstr>
      <vt:lpstr>독도가 한국땅인 역사적근거</vt:lpstr>
      <vt:lpstr>독도가 한국땅인 역사적근거</vt:lpstr>
      <vt:lpstr>독도가 한국땅인 역사적근거</vt:lpstr>
      <vt:lpstr>독도가 한국땅인 역사적근거</vt:lpstr>
      <vt:lpstr>독도가 한국땅인 역사적근거</vt:lpstr>
      <vt:lpstr>독도가 한국땅인 역사적근거</vt:lpstr>
      <vt:lpstr>독도가 한국땅인 지리적근거</vt:lpstr>
      <vt:lpstr>독도가 한국땅인 지리적근거</vt:lpstr>
      <vt:lpstr>독도가 한국땅인 국제법적근거</vt:lpstr>
      <vt:lpstr>독도가 한국땅인 국제법적근거</vt:lpstr>
      <vt:lpstr>독도가 한국땅인 국제법적근거</vt:lpstr>
      <vt:lpstr>일본의 억지주장</vt:lpstr>
      <vt:lpstr>독도관련 영상</vt:lpstr>
      <vt:lpstr>느낀점</vt:lpstr>
      <vt:lpstr>출처</vt:lpstr>
      <vt:lpstr>감사합니다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독도</dc:title>
  <dc:creator>손준호</dc:creator>
  <cp:lastModifiedBy>손준호</cp:lastModifiedBy>
  <cp:revision>17</cp:revision>
  <dcterms:created xsi:type="dcterms:W3CDTF">2021-03-17T11:16:54Z</dcterms:created>
  <dcterms:modified xsi:type="dcterms:W3CDTF">2021-03-23T13:59:33Z</dcterms:modified>
</cp:coreProperties>
</file>