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85E8A6-2A2B-427B-AA49-27D12024DD79}" v="19" dt="2020-09-29T16:23:16.4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095A4D-5214-4115-877D-5A4D50D0F7C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D9B1632-95AF-4A3F-921E-1A99672E6138}">
      <dgm:prSet/>
      <dgm:spPr/>
      <dgm:t>
        <a:bodyPr/>
        <a:lstStyle/>
        <a:p>
          <a:r>
            <a:rPr lang="ko-KR"/>
            <a:t>독도가 엄연히 우리 영토인 이상</a:t>
          </a:r>
          <a:r>
            <a:rPr lang="en-US"/>
            <a:t>, </a:t>
          </a:r>
          <a:r>
            <a:rPr lang="ko-KR"/>
            <a:t>주권국가가 배타적으로 지배하는 공간으로서 영토와 영해 그리고 영공에 대하여 신성불가침의 영유권 및 처분권이 주어지고 있는데도 이를 포기하고 있는 것과 마찬가지이다</a:t>
          </a:r>
          <a:r>
            <a:rPr lang="en-US"/>
            <a:t>. </a:t>
          </a:r>
          <a:r>
            <a:rPr lang="ko-KR"/>
            <a:t>우리는 독도에 대한 타국의 어떤 간섭이나 개입도 허용할 수 없으며</a:t>
          </a:r>
          <a:r>
            <a:rPr lang="en-US"/>
            <a:t>, </a:t>
          </a:r>
          <a:r>
            <a:rPr lang="ko-KR"/>
            <a:t>배타적 권리를 절대로 포기해서는 안될 것이다</a:t>
          </a:r>
          <a:r>
            <a:rPr lang="en-US"/>
            <a:t>.</a:t>
          </a:r>
        </a:p>
      </dgm:t>
    </dgm:pt>
    <dgm:pt modelId="{76B66B62-CE20-4D04-B2AF-17161D821490}" type="parTrans" cxnId="{9ECAE525-6198-4D2D-BC0B-B8EC4D5C3636}">
      <dgm:prSet/>
      <dgm:spPr/>
      <dgm:t>
        <a:bodyPr/>
        <a:lstStyle/>
        <a:p>
          <a:endParaRPr lang="en-US"/>
        </a:p>
      </dgm:t>
    </dgm:pt>
    <dgm:pt modelId="{F087FA64-7EA0-4B59-B2DC-6908EF724520}" type="sibTrans" cxnId="{9ECAE525-6198-4D2D-BC0B-B8EC4D5C3636}">
      <dgm:prSet/>
      <dgm:spPr/>
      <dgm:t>
        <a:bodyPr/>
        <a:lstStyle/>
        <a:p>
          <a:endParaRPr lang="en-US"/>
        </a:p>
      </dgm:t>
    </dgm:pt>
    <dgm:pt modelId="{8C7B1F9A-8A01-4F8A-BE13-68B2073AD82B}">
      <dgm:prSet/>
      <dgm:spPr/>
      <dgm:t>
        <a:bodyPr/>
        <a:lstStyle/>
        <a:p>
          <a:r>
            <a:rPr lang="ko-KR"/>
            <a:t>독도의 지리</a:t>
          </a:r>
          <a:r>
            <a:rPr lang="en-US"/>
            <a:t>·</a:t>
          </a:r>
          <a:r>
            <a:rPr lang="ko-KR"/>
            <a:t>전략적 가치의 고양은 물론이고</a:t>
          </a:r>
          <a:r>
            <a:rPr lang="en-US"/>
            <a:t>, </a:t>
          </a:r>
          <a:r>
            <a:rPr lang="ko-KR"/>
            <a:t>국가발전과 국력신장의 일환으로서 인공적인 확장공사를 통해 일본의 오키노 도리섬을 능가하는 위용과 진가를 여기에서 찾도록 해야 할 것으로 본다</a:t>
          </a:r>
          <a:r>
            <a:rPr lang="en-US"/>
            <a:t>.</a:t>
          </a:r>
        </a:p>
      </dgm:t>
    </dgm:pt>
    <dgm:pt modelId="{8F586191-320A-4E3B-97D2-CE95D2DD3036}" type="parTrans" cxnId="{E95F3444-B3F3-468A-B221-FB5A2AA8BE70}">
      <dgm:prSet/>
      <dgm:spPr/>
      <dgm:t>
        <a:bodyPr/>
        <a:lstStyle/>
        <a:p>
          <a:endParaRPr lang="en-US"/>
        </a:p>
      </dgm:t>
    </dgm:pt>
    <dgm:pt modelId="{6F621E42-6CC4-4FB5-9057-A303230C4800}" type="sibTrans" cxnId="{E95F3444-B3F3-468A-B221-FB5A2AA8BE70}">
      <dgm:prSet/>
      <dgm:spPr/>
      <dgm:t>
        <a:bodyPr/>
        <a:lstStyle/>
        <a:p>
          <a:endParaRPr lang="en-US"/>
        </a:p>
      </dgm:t>
    </dgm:pt>
    <dgm:pt modelId="{8EF44004-0012-4770-8DF2-1D726991C2FD}" type="pres">
      <dgm:prSet presAssocID="{4A095A4D-5214-4115-877D-5A4D50D0F7C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2DC6156-D073-48AD-BCD4-80540DD54366}" type="pres">
      <dgm:prSet presAssocID="{4D9B1632-95AF-4A3F-921E-1A99672E6138}" presName="hierRoot1" presStyleCnt="0"/>
      <dgm:spPr/>
    </dgm:pt>
    <dgm:pt modelId="{1EE02D42-AA04-45B8-A3FA-2537F8189C42}" type="pres">
      <dgm:prSet presAssocID="{4D9B1632-95AF-4A3F-921E-1A99672E6138}" presName="composite" presStyleCnt="0"/>
      <dgm:spPr/>
    </dgm:pt>
    <dgm:pt modelId="{BA2E97E9-F99B-4D48-A318-ED6E8CD68787}" type="pres">
      <dgm:prSet presAssocID="{4D9B1632-95AF-4A3F-921E-1A99672E6138}" presName="background" presStyleLbl="node0" presStyleIdx="0" presStyleCnt="2"/>
      <dgm:spPr/>
    </dgm:pt>
    <dgm:pt modelId="{4AA669C2-2A78-455D-A212-167D446101EB}" type="pres">
      <dgm:prSet presAssocID="{4D9B1632-95AF-4A3F-921E-1A99672E6138}" presName="text" presStyleLbl="fgAcc0" presStyleIdx="0" presStyleCnt="2">
        <dgm:presLayoutVars>
          <dgm:chPref val="3"/>
        </dgm:presLayoutVars>
      </dgm:prSet>
      <dgm:spPr/>
    </dgm:pt>
    <dgm:pt modelId="{AF026694-FD70-45D1-B9D3-AC84916A36DF}" type="pres">
      <dgm:prSet presAssocID="{4D9B1632-95AF-4A3F-921E-1A99672E6138}" presName="hierChild2" presStyleCnt="0"/>
      <dgm:spPr/>
    </dgm:pt>
    <dgm:pt modelId="{EFD7706D-EB62-45A2-8ED4-03103168B12B}" type="pres">
      <dgm:prSet presAssocID="{8C7B1F9A-8A01-4F8A-BE13-68B2073AD82B}" presName="hierRoot1" presStyleCnt="0"/>
      <dgm:spPr/>
    </dgm:pt>
    <dgm:pt modelId="{ED860070-F324-40BA-A52B-DB38C93CF4FF}" type="pres">
      <dgm:prSet presAssocID="{8C7B1F9A-8A01-4F8A-BE13-68B2073AD82B}" presName="composite" presStyleCnt="0"/>
      <dgm:spPr/>
    </dgm:pt>
    <dgm:pt modelId="{C18C0453-B303-437D-9FCC-4A43C72A01BA}" type="pres">
      <dgm:prSet presAssocID="{8C7B1F9A-8A01-4F8A-BE13-68B2073AD82B}" presName="background" presStyleLbl="node0" presStyleIdx="1" presStyleCnt="2"/>
      <dgm:spPr/>
    </dgm:pt>
    <dgm:pt modelId="{E655414B-368B-475D-9426-DEBD44849025}" type="pres">
      <dgm:prSet presAssocID="{8C7B1F9A-8A01-4F8A-BE13-68B2073AD82B}" presName="text" presStyleLbl="fgAcc0" presStyleIdx="1" presStyleCnt="2">
        <dgm:presLayoutVars>
          <dgm:chPref val="3"/>
        </dgm:presLayoutVars>
      </dgm:prSet>
      <dgm:spPr/>
    </dgm:pt>
    <dgm:pt modelId="{FCED66EA-0C8E-4B6D-B8A4-F673F1C5D444}" type="pres">
      <dgm:prSet presAssocID="{8C7B1F9A-8A01-4F8A-BE13-68B2073AD82B}" presName="hierChild2" presStyleCnt="0"/>
      <dgm:spPr/>
    </dgm:pt>
  </dgm:ptLst>
  <dgm:cxnLst>
    <dgm:cxn modelId="{9ECAE525-6198-4D2D-BC0B-B8EC4D5C3636}" srcId="{4A095A4D-5214-4115-877D-5A4D50D0F7CB}" destId="{4D9B1632-95AF-4A3F-921E-1A99672E6138}" srcOrd="0" destOrd="0" parTransId="{76B66B62-CE20-4D04-B2AF-17161D821490}" sibTransId="{F087FA64-7EA0-4B59-B2DC-6908EF724520}"/>
    <dgm:cxn modelId="{75D2852B-BF7A-4A20-B833-47EE8C1B4974}" type="presOf" srcId="{8C7B1F9A-8A01-4F8A-BE13-68B2073AD82B}" destId="{E655414B-368B-475D-9426-DEBD44849025}" srcOrd="0" destOrd="0" presId="urn:microsoft.com/office/officeart/2005/8/layout/hierarchy1"/>
    <dgm:cxn modelId="{E95F3444-B3F3-468A-B221-FB5A2AA8BE70}" srcId="{4A095A4D-5214-4115-877D-5A4D50D0F7CB}" destId="{8C7B1F9A-8A01-4F8A-BE13-68B2073AD82B}" srcOrd="1" destOrd="0" parTransId="{8F586191-320A-4E3B-97D2-CE95D2DD3036}" sibTransId="{6F621E42-6CC4-4FB5-9057-A303230C4800}"/>
    <dgm:cxn modelId="{E4553247-58A8-4A5C-B29F-0714ABA29DB7}" type="presOf" srcId="{4D9B1632-95AF-4A3F-921E-1A99672E6138}" destId="{4AA669C2-2A78-455D-A212-167D446101EB}" srcOrd="0" destOrd="0" presId="urn:microsoft.com/office/officeart/2005/8/layout/hierarchy1"/>
    <dgm:cxn modelId="{134EF980-5777-45A8-9B18-8923C9E52CD4}" type="presOf" srcId="{4A095A4D-5214-4115-877D-5A4D50D0F7CB}" destId="{8EF44004-0012-4770-8DF2-1D726991C2FD}" srcOrd="0" destOrd="0" presId="urn:microsoft.com/office/officeart/2005/8/layout/hierarchy1"/>
    <dgm:cxn modelId="{DC3AB149-6395-4D40-A001-FE6513AFE17B}" type="presParOf" srcId="{8EF44004-0012-4770-8DF2-1D726991C2FD}" destId="{32DC6156-D073-48AD-BCD4-80540DD54366}" srcOrd="0" destOrd="0" presId="urn:microsoft.com/office/officeart/2005/8/layout/hierarchy1"/>
    <dgm:cxn modelId="{05BBF02F-DE4A-40E0-AF13-5F565F40C93C}" type="presParOf" srcId="{32DC6156-D073-48AD-BCD4-80540DD54366}" destId="{1EE02D42-AA04-45B8-A3FA-2537F8189C42}" srcOrd="0" destOrd="0" presId="urn:microsoft.com/office/officeart/2005/8/layout/hierarchy1"/>
    <dgm:cxn modelId="{D9E8DADD-4379-40BA-8895-69CEB385E3B4}" type="presParOf" srcId="{1EE02D42-AA04-45B8-A3FA-2537F8189C42}" destId="{BA2E97E9-F99B-4D48-A318-ED6E8CD68787}" srcOrd="0" destOrd="0" presId="urn:microsoft.com/office/officeart/2005/8/layout/hierarchy1"/>
    <dgm:cxn modelId="{63250B32-4899-44C9-9642-A2EBEFCAA630}" type="presParOf" srcId="{1EE02D42-AA04-45B8-A3FA-2537F8189C42}" destId="{4AA669C2-2A78-455D-A212-167D446101EB}" srcOrd="1" destOrd="0" presId="urn:microsoft.com/office/officeart/2005/8/layout/hierarchy1"/>
    <dgm:cxn modelId="{0D8E9134-E791-419D-A723-FAEAA8348F09}" type="presParOf" srcId="{32DC6156-D073-48AD-BCD4-80540DD54366}" destId="{AF026694-FD70-45D1-B9D3-AC84916A36DF}" srcOrd="1" destOrd="0" presId="urn:microsoft.com/office/officeart/2005/8/layout/hierarchy1"/>
    <dgm:cxn modelId="{5D668D78-8FC9-49FE-BF2B-575B7B6D71B5}" type="presParOf" srcId="{8EF44004-0012-4770-8DF2-1D726991C2FD}" destId="{EFD7706D-EB62-45A2-8ED4-03103168B12B}" srcOrd="1" destOrd="0" presId="urn:microsoft.com/office/officeart/2005/8/layout/hierarchy1"/>
    <dgm:cxn modelId="{EB24AFE1-6EDC-4F7B-85F1-687675011355}" type="presParOf" srcId="{EFD7706D-EB62-45A2-8ED4-03103168B12B}" destId="{ED860070-F324-40BA-A52B-DB38C93CF4FF}" srcOrd="0" destOrd="0" presId="urn:microsoft.com/office/officeart/2005/8/layout/hierarchy1"/>
    <dgm:cxn modelId="{86A7FF8C-5A75-4929-9B46-B7D968BC2270}" type="presParOf" srcId="{ED860070-F324-40BA-A52B-DB38C93CF4FF}" destId="{C18C0453-B303-437D-9FCC-4A43C72A01BA}" srcOrd="0" destOrd="0" presId="urn:microsoft.com/office/officeart/2005/8/layout/hierarchy1"/>
    <dgm:cxn modelId="{A0C0D508-B88A-4550-B66A-8D6D6FD2EB0D}" type="presParOf" srcId="{ED860070-F324-40BA-A52B-DB38C93CF4FF}" destId="{E655414B-368B-475D-9426-DEBD44849025}" srcOrd="1" destOrd="0" presId="urn:microsoft.com/office/officeart/2005/8/layout/hierarchy1"/>
    <dgm:cxn modelId="{B43E1188-5029-4D56-BF7E-A5A4075FE9D8}" type="presParOf" srcId="{EFD7706D-EB62-45A2-8ED4-03103168B12B}" destId="{FCED66EA-0C8E-4B6D-B8A4-F673F1C5D4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E97E9-F99B-4D48-A318-ED6E8CD68787}">
      <dsp:nvSpPr>
        <dsp:cNvPr id="0" name=""/>
        <dsp:cNvSpPr/>
      </dsp:nvSpPr>
      <dsp:spPr>
        <a:xfrm>
          <a:off x="1235" y="1128851"/>
          <a:ext cx="4335809" cy="2753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A669C2-2A78-455D-A212-167D446101EB}">
      <dsp:nvSpPr>
        <dsp:cNvPr id="0" name=""/>
        <dsp:cNvSpPr/>
      </dsp:nvSpPr>
      <dsp:spPr>
        <a:xfrm>
          <a:off x="482991" y="1586520"/>
          <a:ext cx="4335809" cy="27532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1500" kern="1200"/>
            <a:t>독도가 엄연히 우리 영토인 이상</a:t>
          </a:r>
          <a:r>
            <a:rPr lang="en-US" sz="1500" kern="1200"/>
            <a:t>, </a:t>
          </a:r>
          <a:r>
            <a:rPr lang="ko-KR" sz="1500" kern="1200"/>
            <a:t>주권국가가 배타적으로 지배하는 공간으로서 영토와 영해 그리고 영공에 대하여 신성불가침의 영유권 및 처분권이 주어지고 있는데도 이를 포기하고 있는 것과 마찬가지이다</a:t>
          </a:r>
          <a:r>
            <a:rPr lang="en-US" sz="1500" kern="1200"/>
            <a:t>. </a:t>
          </a:r>
          <a:r>
            <a:rPr lang="ko-KR" sz="1500" kern="1200"/>
            <a:t>우리는 독도에 대한 타국의 어떤 간섭이나 개입도 허용할 수 없으며</a:t>
          </a:r>
          <a:r>
            <a:rPr lang="en-US" sz="1500" kern="1200"/>
            <a:t>, </a:t>
          </a:r>
          <a:r>
            <a:rPr lang="ko-KR" sz="1500" kern="1200"/>
            <a:t>배타적 권리를 절대로 포기해서는 안될 것이다</a:t>
          </a:r>
          <a:r>
            <a:rPr lang="en-US" sz="1500" kern="1200"/>
            <a:t>.</a:t>
          </a:r>
        </a:p>
      </dsp:txBody>
      <dsp:txXfrm>
        <a:off x="563631" y="1667160"/>
        <a:ext cx="4174529" cy="2591959"/>
      </dsp:txXfrm>
    </dsp:sp>
    <dsp:sp modelId="{C18C0453-B303-437D-9FCC-4A43C72A01BA}">
      <dsp:nvSpPr>
        <dsp:cNvPr id="0" name=""/>
        <dsp:cNvSpPr/>
      </dsp:nvSpPr>
      <dsp:spPr>
        <a:xfrm>
          <a:off x="5300558" y="1128851"/>
          <a:ext cx="4335809" cy="2753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5414B-368B-475D-9426-DEBD44849025}">
      <dsp:nvSpPr>
        <dsp:cNvPr id="0" name=""/>
        <dsp:cNvSpPr/>
      </dsp:nvSpPr>
      <dsp:spPr>
        <a:xfrm>
          <a:off x="5782314" y="1586520"/>
          <a:ext cx="4335809" cy="27532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1500" kern="1200"/>
            <a:t>독도의 지리</a:t>
          </a:r>
          <a:r>
            <a:rPr lang="en-US" sz="1500" kern="1200"/>
            <a:t>·</a:t>
          </a:r>
          <a:r>
            <a:rPr lang="ko-KR" sz="1500" kern="1200"/>
            <a:t>전략적 가치의 고양은 물론이고</a:t>
          </a:r>
          <a:r>
            <a:rPr lang="en-US" sz="1500" kern="1200"/>
            <a:t>, </a:t>
          </a:r>
          <a:r>
            <a:rPr lang="ko-KR" sz="1500" kern="1200"/>
            <a:t>국가발전과 국력신장의 일환으로서 인공적인 확장공사를 통해 일본의 오키노 도리섬을 능가하는 위용과 진가를 여기에서 찾도록 해야 할 것으로 본다</a:t>
          </a:r>
          <a:r>
            <a:rPr lang="en-US" sz="1500" kern="1200"/>
            <a:t>.</a:t>
          </a:r>
        </a:p>
      </dsp:txBody>
      <dsp:txXfrm>
        <a:off x="5862954" y="1667160"/>
        <a:ext cx="4174529" cy="2591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37C4D3-B81B-429A-A710-F59DC6426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9D1C122-697A-4028-A16C-3FC017187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7533EA-E10F-4B21-AB7D-66EF75D7B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DD86480-F6FD-463B-9F44-71CA49A47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3B5934C-5359-4304-9B37-DB005C61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634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954EF3-7D30-44AE-A0D8-A8736A9D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96C8012-E62D-4D01-BEB2-2612DDBDD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B692E2-CBAB-4299-BCA0-BABDE737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6D42AE-A5BA-4455-9265-79C2FB8D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D3D11A-928B-4DBF-8E79-39210A21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167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73C56E9-28A2-4ADC-98CA-E1CA6D353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218BB6-D807-4594-A725-47334E1CB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8F4D8B-0B0F-4BBE-83BA-C0932D5C7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02364B-E667-4E3C-85D1-4CEBE254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8D411B-F17D-4BB8-BDA0-517FC0CF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45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10AF58-3C5E-4032-BEA0-9D575AF0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93FFCF-56B3-4E6D-9297-BC3E29B52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B30842-33A9-40C0-9CB3-468768324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3B78A4-7EC1-4F12-B330-5EC3FE7A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90DBE7-50C6-4710-9D01-A8D0E0EAA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07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065F9E-21BF-4496-8A92-E5AFD6EE1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00391B1-3CB6-41DB-9C8F-061ED2EC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FE8BBE-F735-455B-A029-01F0CF1C5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05DD8C-4268-44D9-A570-44FF9596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ADB941-DBAA-4206-939F-41B880D0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754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2BB9BF-FA9D-4C04-886A-7233B7ECD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BC145C-AB48-438E-95CC-DCF98AB1B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BF337B6-5599-4C01-A306-4BAA35D53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D26CD6F-A7C4-4D73-BE9A-302E0980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00555C-CF5A-4F8D-BC22-7977BB3B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A070760-724F-49A8-A1BF-A4640FB0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773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41C75E-1C52-4375-8BDF-F9E3AD16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0CA5036-A90E-4DA0-A192-04C60550A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60E92C4-0A43-4884-9BBF-6AEC722B3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AC99F7B-094B-47B9-8C4F-6F146487F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420259F-8518-4119-967F-B7D24B3A9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4BE8949-86DD-413F-BB5A-A425E2319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CB35928-FBF7-4A81-A5B7-5CC7524BA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281D418-06AB-4EE7-80C6-68DA19F1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644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40BBC5-3B89-43EC-9B49-ECFE988AC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6FE09FF-BCD7-4307-9A94-38966F86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85829C-5608-424C-98D8-EB8E1C1FC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11A90F2-51E1-4CD7-829F-BD056A6B1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8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45B41DA-75A7-4C18-B59D-1BB6046D6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4EB29CB-52F7-4CA9-98C0-7376AA598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08E7B66-A972-4F1C-A680-E6BC60C87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13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B9CB19-583C-4BD7-B0D6-5F92E8736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AC9164-45A8-44A5-B0B7-E99B28146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257159D-0D77-4F7A-8642-DEA4BB003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977F647-5FB0-4459-A95B-A03C74DCC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7D9C8B9-B6B4-4A98-8DC3-4A95BA431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6F45AA-422C-4693-8322-440BF44B0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092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AAA8E9-1A3B-4F1C-B8D2-6ED5E914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5386E09-5AB0-403C-91F8-0D546E57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CEDB51F-8B70-4062-AC65-37A9B43B1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5CCDA50-EFD9-4101-9D0F-FFD2E5F0D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82CE54-16EB-44FE-8F87-4BA5C268C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A09393-74E5-4421-83EC-97D313151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0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26486A5-BD15-4D56-BF2A-BE031CE5E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DAE4F29-88DE-4408-8359-D3A5DE736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383A98-7D27-4474-B455-E5D3CE7BE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1F74F-BFF3-4EBA-A557-6B3D02B97C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ECD836-9FC7-42CE-9D4B-9122F1770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2AFC3B-BB90-47F1-9DC2-EBB97A7C35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14ABE-26D1-4D99-8F87-FAB598884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431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YCjbUesKgM?feature=oembed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uB4_LNZ2Rk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1396056C-F602-4549-AD4E-2684AA652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ko-KR" altLang="en-US" sz="47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한국의 독도영토 수호방안</a:t>
            </a:r>
            <a:br>
              <a:rPr lang="ko-KR" altLang="en-US" sz="4700" kern="0" spc="0" dirty="0">
                <a:solidFill>
                  <a:srgbClr val="FFFFFF"/>
                </a:solidFill>
                <a:effectLst/>
              </a:rPr>
            </a:br>
            <a:endParaRPr lang="ko-KR" altLang="en-US" sz="4700" dirty="0">
              <a:solidFill>
                <a:srgbClr val="FFFFFF"/>
              </a:solidFill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81E0D02-5B1B-4290-91BE-F03A18A9E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ko-KR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11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D4F6E10-B9D6-4CC8-9640-36ED81C08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marR="0" indent="0" fontAlgn="base" latinLnBrk="1">
              <a:spcBef>
                <a:spcPts val="0"/>
              </a:spcBef>
              <a:spcAft>
                <a:spcPts val="0"/>
              </a:spcAft>
            </a:pP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한국 해군도 대부분의 함령이 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40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여 년이나 되는 낡은 현존 수상함 세력을 도태시키고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항모를 신규 획득하고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잠수함을 추가 도입함고 동시에 구축함을 현대화 및 증강한다면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또 하나의 해상 투사력인 수륙양용전력의 수송을 위한 상륙함의 현대화 및 대형화를 병행 추구함으로써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해양거부는 물론 해상세력투사 중심의 해양통제력을 고루 갖추게 될 것이다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1900" kern="0" spc="0">
              <a:solidFill>
                <a:srgbClr val="FFFFFF"/>
              </a:solidFill>
              <a:effectLst/>
            </a:endParaRPr>
          </a:p>
          <a:p>
            <a:pPr marL="0" marR="0" indent="0" fontAlgn="base" latinLnBrk="1">
              <a:spcBef>
                <a:spcPts val="0"/>
              </a:spcBef>
              <a:spcAft>
                <a:spcPts val="0"/>
              </a:spcAft>
            </a:pP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그리하여 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21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세기의 해군력은 한국의 경제력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해양력 그리고 국력에 걸맞은 적정규모의 수상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수중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항공 및 수륙양용의 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4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위 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1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체적 입체전력으로 승화된 다용도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·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전천후 해상전력이 됨으로써 국가안보정책 수단으로서 세계화의 가시적 구현수단으로서 가장 경제적이고 가장 효과적인 해군력의 효용가치를 발휘할 수 있도록 변모시켜야 할 것이다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1900" kern="0" spc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ko-KR" altLang="en-US" sz="1900">
              <a:solidFill>
                <a:srgbClr val="FFFF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14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7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52F544-20DE-45EA-BF93-F0BF525B0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한국도 장보고와 이순신의 해양사상과 해군전략을 계승하여 </a:t>
            </a:r>
            <a:r>
              <a:rPr lang="ko-KR" altLang="en-US" sz="22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해양력과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해군력의 연계적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·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교호적 발전을 도모할 수 있는 대외 지향적 개발전략과 해양정책을 통하여 세계화의 꿈을 실현할 수 있을 것이다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해군력의 획기적인 증강발전 없이는 한국경제가 더 이상 발전할 수 없다는 것을 온 국민이 </a:t>
            </a:r>
            <a:r>
              <a:rPr lang="ko-KR" altLang="en-US" sz="22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재인식토록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해야 할 것으로 본다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2200" kern="0" spc="0" dirty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ko-KR" altLang="en-US" sz="22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76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온라인 미디어 3" title="2020년 세계 해군 순위 /우리나라 해군 드디어 순위권 [지식스토리]">
            <a:hlinkClick r:id="" action="ppaction://media"/>
            <a:extLst>
              <a:ext uri="{FF2B5EF4-FFF2-40B4-BE49-F238E27FC236}">
                <a16:creationId xmlns:a16="http://schemas.microsoft.com/office/drawing/2014/main" id="{66543724-9034-4B29-9C9C-5C9818BC194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7588" y="463550"/>
            <a:ext cx="10156825" cy="5346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EA2781-BC1F-4459-8DA1-244931D4F438}"/>
              </a:ext>
            </a:extLst>
          </p:cNvPr>
          <p:cNvSpPr txBox="1"/>
          <p:nvPr/>
        </p:nvSpPr>
        <p:spPr>
          <a:xfrm>
            <a:off x="1017588" y="6049108"/>
            <a:ext cx="995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https://www.youtube.com/watch?v=vYCjbUesKgM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520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0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308C274A-05BE-4581-84CA-6C87EB0DE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092" r="-1" b="-1"/>
          <a:stretch/>
        </p:blipFill>
        <p:spPr>
          <a:xfrm>
            <a:off x="4476307" y="595421"/>
            <a:ext cx="7715693" cy="5658438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CF5E1F80-3C9A-4D0B-8ECA-5AD4DCC90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4" y="2546823"/>
            <a:ext cx="3948269" cy="23838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en-US" altLang="ko-KR" sz="4100" spc="0">
                <a:solidFill>
                  <a:srgbClr val="000000"/>
                </a:solidFill>
                <a:effectLst/>
              </a:rPr>
              <a:t>Ⅲ. </a:t>
            </a:r>
            <a:r>
              <a:rPr lang="ko-KR" altLang="en-US" sz="4100" spc="0">
                <a:solidFill>
                  <a:srgbClr val="000000"/>
                </a:solidFill>
                <a:effectLst/>
              </a:rPr>
              <a:t>해상 전략적 차원의 독도수호 방안</a:t>
            </a:r>
            <a:br>
              <a:rPr lang="en-US" altLang="ko-KR" sz="4100" spc="0">
                <a:solidFill>
                  <a:srgbClr val="000000"/>
                </a:solidFill>
                <a:effectLst/>
              </a:rPr>
            </a:br>
            <a:endParaRPr lang="en-US" altLang="ko-KR" sz="4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94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DB0BA1F4-7936-472B-9FDB-B5F6071F7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n-US" altLang="ko-KR" sz="40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1. </a:t>
            </a:r>
            <a:r>
              <a:rPr lang="ko-KR" altLang="en-US" sz="40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적정규모의 해상세력 증강 박차</a:t>
            </a:r>
            <a:br>
              <a:rPr lang="ko-KR" altLang="en-US" sz="4000" kern="0" spc="0">
                <a:solidFill>
                  <a:srgbClr val="FFFFFF"/>
                </a:solidFill>
                <a:effectLst/>
              </a:rPr>
            </a:br>
            <a:endParaRPr lang="ko-KR" altLang="en-US" sz="400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29F26D-631F-4F7B-AFFE-5583F720B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948" y="914400"/>
            <a:ext cx="6617391" cy="439046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영해와 접속수역 그리고 경제수역의 방호는 물론 필요한 해상 교통로의 일부를 </a:t>
            </a:r>
            <a:r>
              <a:rPr lang="ko-KR" altLang="en-US" sz="18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자력방어할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수 있는 적정규모의 해상전력을 갖추려면 갈 길이 너무도 멀고 험하다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적어도 향후 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10</a:t>
            </a:r>
            <a:r>
              <a:rPr lang="ko-KR" altLang="en-US" sz="18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년내에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2(CVS)/20(SS,SSN)/20(AEGIS, KDX)/20(LSD, LST) 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규모의 진용을 갖추되 국가경제가 허용하는 범위내에서 진부화 된 일부 기존함대를 과감히 </a:t>
            </a:r>
            <a:r>
              <a:rPr lang="ko-KR" altLang="en-US" sz="18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퇴역시키고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신예함정을 도입하여 고저혼합전력으로 건설해야 할 것이다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이 정도 규모의 해군력을 안 </a:t>
            </a:r>
            <a:r>
              <a:rPr lang="ko-KR" altLang="en-US" sz="18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갖고서는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정부의 세계화 전략은 구호에 그치고 말 것이며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세계중심 국가로서 존립할 수 없을 것이다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탈냉전시대의 대세에 따라 국력의 척도가 군사력이 아니라 경제력으로 바뀌어 가고 </a:t>
            </a:r>
            <a:r>
              <a:rPr lang="ko-KR" altLang="en-US" sz="18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있지마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경제력을 뒷받침하는 것은 강력한 해군력일 수밖에 없다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그래서 유일한 초강대국인 미국은 벌써 육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·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·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공군이 아니라 해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·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육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·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공군으로 병력과 예산의 배분율을 재조정하였다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아직도 절대적인 자원배분을 육군에 편중하고 있는 한국군과 한국국방 당국의 인식전환이 강력하게 요청되고 있다</a:t>
            </a:r>
            <a:r>
              <a:rPr lang="en-US" altLang="ko-KR" sz="18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1800" kern="0" spc="0" dirty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ko-KR" altLang="en-US" sz="17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16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1CD178BD-E972-44B1-A49B-0BEDAD33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altLang="ko-KR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2. </a:t>
            </a:r>
            <a:r>
              <a:rPr lang="ko-KR" altLang="en-US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도서경비를 도서고수방어로 개념전환</a:t>
            </a:r>
            <a:br>
              <a:rPr lang="ko-KR" altLang="en-US" kern="0" spc="0">
                <a:solidFill>
                  <a:srgbClr val="FFFFFF"/>
                </a:solidFill>
                <a:effectLst/>
              </a:rPr>
            </a:br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E584F4-1456-4413-A333-67F26B352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물론 분쟁당사국인 한국이 합의하지 않는 한 국제사법 재판에 법적 회부될 수는 없지만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혹시 법보다 주먹이 앞서는 불행한 사태가 예견되는 것이다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이러한 상황을 예상해서 뿐만 아니라 현재의 우리 입지를 강화하기 이해서라도 확고한 독도사수 의지를 표현해야 한다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일본이 작은 섬 하나 때문에 </a:t>
            </a:r>
            <a:r>
              <a:rPr lang="ko-KR" altLang="en-US" sz="1700" kern="0" spc="0" dirty="0" err="1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유엔안보리이사회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 상임이사국을 바라보는 처지이면서 세계여론을 무시하고 한국과 해상무력충돌을 하려고는 시도하지 않을 것인 바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한국으로서는 의젓하게 자위권의 확고부동한 행사의지를 일본에게 보여줄 필요가 있다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이는 대일분쟁 억제라는 전략적 효과도 발휘할 수 있을 것으로 본다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만약 한국이 대마도를 우리 영토라고 주장한다면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일본은 어떤 반응을 보일 것인가 생각해 볼 필요가 있다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지난해 말 미 태평양사령부가 그 기관지에 독도가 일본영토임을 표기한 사실조차 당국은 모르고 있다가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7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민간단체의 항의를 받고는 겨우 구두로 미군에게 통보하여 편집착오라는 해명을 받는 정도의 미온적 자세를 보인 바 있다</a:t>
            </a:r>
            <a:r>
              <a:rPr lang="en-US" altLang="ko-KR" sz="17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1700" kern="0" spc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ko-KR" altLang="en-US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544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39B6420-3878-405B-963B-9ED783672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n-US" altLang="ko-KR" sz="40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3. </a:t>
            </a:r>
            <a:r>
              <a:rPr lang="ko-KR" altLang="en-US" sz="40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독도의 요새화 및 울릉도의 전진기지화</a:t>
            </a:r>
            <a:br>
              <a:rPr lang="ko-KR" altLang="en-US" sz="4000" kern="0" spc="0">
                <a:solidFill>
                  <a:srgbClr val="FFFFFF"/>
                </a:solidFill>
                <a:effectLst/>
              </a:rPr>
            </a:br>
            <a:endParaRPr lang="ko-KR" altLang="en-US" sz="400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FD7D06-4892-45E6-9F4D-A70984D1E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ko-KR" altLang="en-US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현재 울릉도에는 소규모 레이더 기지가 있을 뿐</a:t>
            </a:r>
            <a:r>
              <a:rPr lang="en-US" altLang="ko-KR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유사시 독도의 지원을 위한 함정이나 항공기</a:t>
            </a:r>
            <a:r>
              <a:rPr lang="en-US" altLang="ko-KR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(</a:t>
            </a:r>
            <a:r>
              <a:rPr lang="ko-KR" altLang="en-US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헬리콥터 또는 </a:t>
            </a:r>
            <a:r>
              <a:rPr lang="ko-KR" altLang="en-US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대잠기</a:t>
            </a:r>
            <a:r>
              <a:rPr lang="en-US" altLang="ko-KR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)</a:t>
            </a:r>
            <a:r>
              <a:rPr lang="ko-KR" altLang="en-US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의 수용시설이 전혀 없는 바</a:t>
            </a:r>
            <a:r>
              <a:rPr lang="en-US" altLang="ko-KR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동해방어를 위한 해군 전진기지로서 뿐만 아니라 적절한 군사적 제수단을 갖춘 지원기지로서 몫을 하도록 기지 개발을 서둘러야 할 것이다</a:t>
            </a:r>
            <a:r>
              <a:rPr lang="en-US" altLang="ko-KR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kern="0" spc="0" dirty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ko-KR" altLang="en-US" sz="22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48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4F220498-48BC-4BFE-954F-4533211F9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n-US" altLang="ko-KR" sz="34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4. </a:t>
            </a:r>
            <a:r>
              <a:rPr lang="ko-KR" altLang="en-US" sz="34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독도방어 전대 배치</a:t>
            </a:r>
            <a:br>
              <a:rPr lang="ko-KR" altLang="en-US" sz="3400" kern="0" spc="0">
                <a:solidFill>
                  <a:srgbClr val="FFFFFF"/>
                </a:solidFill>
                <a:effectLst/>
              </a:rPr>
            </a:br>
            <a:endParaRPr lang="ko-KR" altLang="en-US" sz="340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F4FC65D-CBE2-496F-A5FE-D543C825C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marR="0" indent="0" fontAlgn="base" latinLnBrk="1">
              <a:spcBef>
                <a:spcPts val="0"/>
              </a:spcBef>
              <a:spcAft>
                <a:spcPts val="0"/>
              </a:spcAft>
            </a:pPr>
            <a:endParaRPr lang="ko-KR" altLang="en-US" sz="1900" kern="0" spc="0" dirty="0">
              <a:solidFill>
                <a:srgbClr val="FFFFFF"/>
              </a:solidFill>
              <a:effectLst/>
            </a:endParaRPr>
          </a:p>
          <a:p>
            <a:pPr marL="0" marR="0" indent="0" fontAlgn="base" latinLnBrk="1">
              <a:spcBef>
                <a:spcPts val="0"/>
              </a:spcBef>
              <a:spcAft>
                <a:spcPts val="0"/>
              </a:spcAft>
            </a:pP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세력구성은 </a:t>
            </a:r>
            <a:r>
              <a:rPr lang="ko-KR" altLang="en-US" sz="19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신예함을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도입할 때까지는 대공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대함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대잠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대지공격이 가능한 복합적인 세력으로서 기존의 구축함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잠수함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포위함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상륙함 각 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1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척 그리고 </a:t>
            </a:r>
            <a:r>
              <a:rPr lang="ko-KR" altLang="en-US" sz="19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유도탄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</a:t>
            </a:r>
            <a:r>
              <a:rPr lang="ko-KR" altLang="en-US" sz="19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고속정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수 척으로 구성하되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유사시에 독도에 </a:t>
            </a:r>
            <a:r>
              <a:rPr lang="ko-KR" altLang="en-US" sz="19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강압상륙이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가능한 해병대 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1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개 중대를 함상에 대기시켜야 할 것이다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그리고 정기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·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부정기적으로 해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·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공 합동 해상기동 훈련을 독도방어전대의 예상되는 작전 시나리오에 맞춰 공공연히 또는 암암리에 실시할 필요가 있다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P-3C Orion </a:t>
            </a:r>
            <a:r>
              <a:rPr lang="ko-KR" altLang="en-US" sz="19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대잠초계기는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울릉도에 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2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대를 전진 </a:t>
            </a:r>
            <a:r>
              <a:rPr lang="ko-KR" altLang="en-US" sz="19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배치해놓고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훈련시에는 독도방어 전대와 합류하여 전술적 지원 임무를 </a:t>
            </a:r>
            <a:r>
              <a:rPr lang="ko-KR" altLang="en-US" sz="19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수행토록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</a:t>
            </a:r>
            <a:r>
              <a:rPr lang="ko-KR" altLang="en-US" sz="19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숙달시켜야</a:t>
            </a:r>
            <a:r>
              <a:rPr lang="ko-KR" altLang="en-US" sz="19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할 것이다</a:t>
            </a:r>
            <a:r>
              <a:rPr lang="en-US" altLang="ko-KR" sz="19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1900" kern="0" spc="0" dirty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ko-KR" altLang="en-US" sz="1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85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9205B956-C761-4E85-9EFE-3E9E2486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n-US" altLang="ko-KR" sz="40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Ⅴ</a:t>
            </a:r>
            <a:r>
              <a:rPr lang="en-US" altLang="ko-KR" sz="40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40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결 론</a:t>
            </a:r>
            <a:br>
              <a:rPr lang="ko-KR" altLang="en-US" sz="4000" kern="0" spc="0">
                <a:solidFill>
                  <a:srgbClr val="FFFFFF"/>
                </a:solidFill>
                <a:effectLst/>
              </a:rPr>
            </a:br>
            <a:endParaRPr lang="ko-KR" altLang="en-US" sz="400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3F1DD0-F57C-4600-9C6A-10ED3D452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ko-KR" altLang="en-US" sz="22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한국은 독도에 대한 연구를 가일층 심화시켜 국제적 여론을 유리하게 조작</a:t>
            </a:r>
            <a:r>
              <a:rPr lang="en-US" altLang="ko-KR" sz="22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2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공감대를 확산함과 동시에 국력의 성장에 걸맞게 해군력을 현대화</a:t>
            </a:r>
            <a:r>
              <a:rPr lang="en-US" altLang="ko-KR" sz="22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·</a:t>
            </a:r>
            <a:r>
              <a:rPr lang="ko-KR" altLang="en-US" sz="22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증강시켜 나가면서 독도에 대한 확고부동한 국가적 의지를 견지해 나갈 때</a:t>
            </a:r>
            <a:r>
              <a:rPr lang="en-US" altLang="ko-KR" sz="22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2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승산은 한국에게 있을 것으로 믿는다</a:t>
            </a:r>
            <a:r>
              <a:rPr lang="en-US" altLang="ko-KR" sz="22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22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독도박물관을 국립박물관으로 승격시켜 국고지원을 강화함과 동시에 독도문제 연구소를 설치 운용해야 할 것이다</a:t>
            </a:r>
            <a:r>
              <a:rPr lang="en-US" altLang="ko-KR" sz="22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2200" kern="0" spc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ko-KR" altLang="en-US" sz="22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86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C16981-CD9C-4B39-A08A-92E398D61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일본은 제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2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차 대전을 통해 피해국가들에게 못다한 사죄와 보상이란 차원에서라도 독도문제를 더 이상 시비하지 말아야 할 것이다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차제에 일본의 눈치 살피기식 경찰 경비는 청산하고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미래의 보물섬 독도를 떳떳하게 군이 고수 방어해야 할 것이다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그리고 독도수호가 김정일과 악수하는 일보다 훨씬 더 중차대한 국리민복을 위한 길임은 재언을 요하지 않는다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현정부가 신 한일어업협정 체결시 독도를 공동어로수역 속에 포함시킴으로써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어민들의 독도 접근을 가로막는 오늘의 처사에 대하여 독도주권 포기란 비판이 비등하고 있음을 유념하고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1900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부당한 이 협정의 파기를 위한 대책을 서둘러야 할 것이다</a:t>
            </a:r>
            <a:r>
              <a:rPr lang="en-US" altLang="ko-KR" sz="1900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1900" kern="0" spc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ko-KR" altLang="en-US" sz="19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665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F4F0402-CD48-4F05-90A3-6E9147D8C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altLang="ko-KR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Ⅰ</a:t>
            </a:r>
            <a:r>
              <a:rPr lang="en-US" altLang="ko-KR" kern="0" spc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kern="0" spc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독도의 전략적 중요성</a:t>
            </a:r>
            <a:br>
              <a:rPr lang="ko-KR" altLang="en-US" kern="0" spc="0">
                <a:solidFill>
                  <a:srgbClr val="FFFFFF"/>
                </a:solidFill>
                <a:effectLst/>
              </a:rPr>
            </a:br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5CF725-BAEE-4629-A7B5-F987E54A9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ko-KR" altLang="en-US" kern="0" dirty="0">
                <a:solidFill>
                  <a:srgbClr val="000000"/>
                </a:solidFill>
                <a:ea typeface="함초롬바탕" panose="02030504000101010101" pitchFamily="18" charset="-127"/>
              </a:rPr>
              <a:t>독도는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 북위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20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도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25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분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동경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136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도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5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분의 태평양상의 산호초로서 간조 시에는 동서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5km, 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남북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1.7km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로 된 주위 일대가 해변에 어렴풋이 자태를 나타내며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만조 시에는 북쪽의 </a:t>
            </a:r>
            <a:r>
              <a:rPr lang="ko-KR" altLang="en-US" kern="0" spc="0" dirty="0" err="1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북로암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1.5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평 정도의 넓이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)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과 동쪽의 </a:t>
            </a:r>
            <a:r>
              <a:rPr lang="ko-KR" altLang="en-US" kern="0" spc="0" dirty="0" err="1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동로암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(0.5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평 정도의 넓이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)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이란 두 개의 암초만이 불과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70cm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정도 나타나는 작은 바위 덩어리에 지나지 않는다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2400" kern="0" spc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ko-KR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50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470B62BA-5A5A-4B99-A161-9F4BAF27BF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261" y="348175"/>
            <a:ext cx="11113477" cy="6161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85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370115-4D90-4F37-9A1D-C90DA15A2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0" y="640081"/>
            <a:ext cx="3398518" cy="52553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4800" dirty="0"/>
              <a:t>독도</a:t>
            </a:r>
            <a:endParaRPr lang="en-US" altLang="ko-KR" sz="4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A8EA49-487B-4E62-AC3C-3D4A96EF0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9">
            <a:extLst>
              <a:ext uri="{FF2B5EF4-FFF2-40B4-BE49-F238E27FC236}">
                <a16:creationId xmlns:a16="http://schemas.microsoft.com/office/drawing/2014/main" id="{F3C8D54F-CA08-42F3-9924-FBA3CB680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208" y="484632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A9E89E39-C37C-4E91-885D-1CEF5FEC5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140" r="15390" b="-1"/>
          <a:stretch/>
        </p:blipFill>
        <p:spPr>
          <a:xfrm>
            <a:off x="951882" y="965595"/>
            <a:ext cx="5632217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9835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594612-2AEB-46C1-A1A4-AE37F337D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일본은 독도보다 훨씬 작은 동경만 남쪽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1,700km 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태평양상에 있는 하나의 바위 덩어리에 불과한 </a:t>
            </a:r>
            <a:r>
              <a:rPr lang="ko-KR" altLang="en-US" kern="0" spc="0" dirty="0" err="1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오끼노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 </a:t>
            </a:r>
            <a:r>
              <a:rPr lang="ko-KR" altLang="en-US" kern="0" spc="0" dirty="0" err="1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도리섬을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 영토화 하기 위해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1989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년부터 무려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285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억 엔이란 막대한 예산을 투입하여 인공 섬을 축조한 다음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그 주위에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12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마일 선을 획정함으로써 대마도보다 넓은 영해를 확장하고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이에 덧붙여 일본 전 영토에 필적하는 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40</a:t>
            </a: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만㎢의 경제수역을 확보함으로써 귀중한 해양자원을 독차지한 것이다</a:t>
            </a:r>
            <a:r>
              <a:rPr lang="en-US" altLang="ko-KR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kern="0" spc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ko-KR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794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D6F365E0-EF1C-4F66-9402-D2C754ED37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357633"/>
              </p:ext>
            </p:extLst>
          </p:nvPr>
        </p:nvGraphicFramePr>
        <p:xfrm>
          <a:off x="1036320" y="562708"/>
          <a:ext cx="10119360" cy="5468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606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온라인 미디어 3" title="대한민국의 아름다운 영토, 독도">
            <a:hlinkClick r:id="" action="ppaction://media"/>
            <a:extLst>
              <a:ext uri="{FF2B5EF4-FFF2-40B4-BE49-F238E27FC236}">
                <a16:creationId xmlns:a16="http://schemas.microsoft.com/office/drawing/2014/main" id="{E9149F46-0B37-4DB7-BE11-69703FAB88B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48972" y="337625"/>
            <a:ext cx="9045526" cy="53316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7273F2-2E0D-40AE-B3DA-97A42F27E711}"/>
              </a:ext>
            </a:extLst>
          </p:cNvPr>
          <p:cNvSpPr txBox="1"/>
          <p:nvPr/>
        </p:nvSpPr>
        <p:spPr>
          <a:xfrm>
            <a:off x="1448972" y="5880295"/>
            <a:ext cx="9045526" cy="47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kern="0" spc="0">
                <a:solidFill>
                  <a:srgbClr val="000000"/>
                </a:solidFill>
                <a:effectLst/>
              </a:rPr>
              <a:t>https://www.youtube.com/watch?v=muB4_LNZ2Rk</a:t>
            </a:r>
            <a:endParaRPr lang="ko-KR" altLang="en-US" sz="1800" kern="0" spc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3414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6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13C9E9F-4ECA-4278-A558-0AFE259F1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en-US" altLang="ko-KR" sz="3600" spc="0">
                <a:solidFill>
                  <a:srgbClr val="FFFFFF"/>
                </a:solidFill>
                <a:effectLst/>
              </a:rPr>
              <a:t>Ⅱ. </a:t>
            </a:r>
            <a:r>
              <a:rPr lang="ko-KR" altLang="en-US" sz="3600" spc="0">
                <a:solidFill>
                  <a:srgbClr val="FFFFFF"/>
                </a:solidFill>
                <a:effectLst/>
              </a:rPr>
              <a:t>한국의 해양력과</a:t>
            </a:r>
            <a:r>
              <a:rPr lang="en-US" altLang="ko-KR" sz="3600" spc="0">
                <a:solidFill>
                  <a:srgbClr val="FFFFFF"/>
                </a:solidFill>
                <a:effectLst/>
              </a:rPr>
              <a:t> </a:t>
            </a:r>
            <a:r>
              <a:rPr lang="ko-KR" altLang="en-US" sz="3600" spc="0">
                <a:solidFill>
                  <a:srgbClr val="FFFFFF"/>
                </a:solidFill>
                <a:effectLst/>
              </a:rPr>
              <a:t>해군력의 현주소</a:t>
            </a:r>
            <a:br>
              <a:rPr lang="en-US" altLang="ko-KR" sz="3600" spc="0">
                <a:solidFill>
                  <a:srgbClr val="FFFFFF"/>
                </a:solidFill>
                <a:effectLst/>
              </a:rPr>
            </a:br>
            <a:endParaRPr lang="en-US" altLang="ko-KR" sz="3600">
              <a:solidFill>
                <a:srgbClr val="FFFFFF"/>
              </a:solidFill>
            </a:endParaRP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4446A266-80C8-40F0-B2DC-38627A2CC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465" r="7386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5750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947DAB-B524-4AA6-977A-8CD36C5DD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1846" y="1069145"/>
            <a:ext cx="7512147" cy="43410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우리나라는 지금도 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10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위권의 경제력을 뒷받침하는 </a:t>
            </a:r>
            <a:r>
              <a:rPr lang="ko-KR" altLang="en-US" sz="24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해양력을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갖추어 가고 있다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조선분야의 경우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기술이나 </a:t>
            </a:r>
            <a:r>
              <a:rPr lang="ko-KR" altLang="en-US" sz="24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선박수주량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면에서 이미 세계 제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1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위를 달성하였으며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해운 분야에서는 </a:t>
            </a:r>
            <a:r>
              <a:rPr lang="ko-KR" altLang="en-US" sz="24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선복량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기준 세계 제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9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위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원양어업분야는 세계 제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3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위의 어획량을 마크하고 있을 뿐만 아니라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특히 </a:t>
            </a:r>
            <a:r>
              <a:rPr lang="ko-KR" altLang="en-US" sz="24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콘테이너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수송능력은 세계 제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6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위이며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해상 물동량 면에서도 세계 제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6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위를 차지하고 있는 것이다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 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그럼에도 불구하고 </a:t>
            </a:r>
            <a:r>
              <a:rPr lang="ko-KR" altLang="en-US" sz="24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해양력의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카운터파트로서 이를 보호할 수 있는 역량으로서 한국 해군은 주력함이 잠수함 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8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척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구축함 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6</a:t>
            </a:r>
            <a:r>
              <a:rPr lang="ko-KR" altLang="en-US" sz="24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척에 불과하여 세계 열강들과는 도저히 비교할 수도 없는 열세한 위치에 </a:t>
            </a:r>
            <a:r>
              <a:rPr lang="ko-KR" altLang="en-US" sz="24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높여있다</a:t>
            </a:r>
            <a:r>
              <a:rPr lang="en-US" altLang="ko-KR" sz="24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2400" kern="0" spc="0" dirty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ko-KR" alt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50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1C399E7-0210-423C-B97C-EB0673CE2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3526" y="1181686"/>
            <a:ext cx="6912813" cy="4123180"/>
          </a:xfrm>
        </p:spPr>
        <p:txBody>
          <a:bodyPr anchor="ctr">
            <a:normAutofit/>
          </a:bodyPr>
          <a:lstStyle/>
          <a:p>
            <a:pPr marL="0" marR="0" indent="0" fontAlgn="base" latinLnBrk="1">
              <a:spcBef>
                <a:spcPts val="0"/>
              </a:spcBef>
              <a:spcAft>
                <a:spcPts val="0"/>
              </a:spcAft>
            </a:pP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세계 상위권에 진입해 있는 한국 </a:t>
            </a:r>
            <a:r>
              <a:rPr lang="ko-KR" altLang="en-US" sz="22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해양력의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위상에 걸맞지 않게 지나치게 왜소한 한국 해군력으로서는 장차 설정된 접속수역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(</a:t>
            </a:r>
            <a:r>
              <a:rPr lang="ko-KR" altLang="en-US" sz="22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영해밖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12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마일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)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은 물론 경제수역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(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기선으로부터 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200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마일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)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을 차치하고라도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영해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(12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마일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)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조차 보호할 수 없는 취약한 해상전략이다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2200" kern="0" spc="0" dirty="0">
              <a:solidFill>
                <a:srgbClr val="FFFFFF"/>
              </a:solidFill>
              <a:effectLst/>
            </a:endParaRPr>
          </a:p>
          <a:p>
            <a:pPr marL="0" marR="0" indent="0" fontAlgn="base" latinLnBrk="1">
              <a:spcBef>
                <a:spcPts val="0"/>
              </a:spcBef>
              <a:spcAft>
                <a:spcPts val="0"/>
              </a:spcAft>
            </a:pP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그렇다면 한국의 해군력은 해외 물동량의 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99.8%(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약 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2.8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톤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)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를 점하는 해상수송의 뱃길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, 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특히 대종을 이루는 에너지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(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석유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)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수송을 위한 페르시아만에 이르는 긴 해상 교통로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(6.500km)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의 일부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(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한국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-</a:t>
            </a:r>
            <a:r>
              <a:rPr lang="ko-KR" altLang="en-US" sz="22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대만간의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약 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1,000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마일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)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도 도저히 </a:t>
            </a:r>
            <a:r>
              <a:rPr lang="ko-KR" altLang="en-US" sz="2200" kern="0" spc="0" dirty="0" err="1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방호할</a:t>
            </a:r>
            <a:r>
              <a:rPr lang="ko-KR" altLang="en-US" sz="2200" kern="0" spc="0" dirty="0">
                <a:solidFill>
                  <a:srgbClr val="FFFFFF"/>
                </a:solidFill>
                <a:effectLst/>
                <a:ea typeface="함초롬바탕" panose="02030504000101010101" pitchFamily="18" charset="-127"/>
              </a:rPr>
              <a:t> 능력이 없는 것이다</a:t>
            </a:r>
            <a:r>
              <a:rPr lang="en-US" altLang="ko-KR" sz="2200" kern="0" spc="0" dirty="0">
                <a:solidFill>
                  <a:srgbClr val="FFFFFF"/>
                </a:solidFill>
                <a:effectLst/>
                <a:latin typeface="함초롬바탕" panose="02030504000101010101" pitchFamily="18" charset="-127"/>
              </a:rPr>
              <a:t>.</a:t>
            </a:r>
            <a:endParaRPr lang="ko-KR" altLang="en-US" sz="2200" kern="0" spc="0" dirty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ko-KR" altLang="en-US" sz="22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9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1148</Words>
  <Application>Microsoft Office PowerPoint</Application>
  <PresentationFormat>와이드스크린</PresentationFormat>
  <Paragraphs>29</Paragraphs>
  <Slides>20</Slides>
  <Notes>0</Notes>
  <HiddenSlides>0</HiddenSlides>
  <MMClips>2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맑은 고딕</vt:lpstr>
      <vt:lpstr>함초롬바탕</vt:lpstr>
      <vt:lpstr>Arial</vt:lpstr>
      <vt:lpstr>Calibri</vt:lpstr>
      <vt:lpstr>Office 테마</vt:lpstr>
      <vt:lpstr>한국의 독도영토 수호방안 </vt:lpstr>
      <vt:lpstr>Ⅰ. 독도의 전략적 중요성 </vt:lpstr>
      <vt:lpstr>독도</vt:lpstr>
      <vt:lpstr>PowerPoint 프레젠테이션</vt:lpstr>
      <vt:lpstr>PowerPoint 프레젠테이션</vt:lpstr>
      <vt:lpstr>PowerPoint 프레젠테이션</vt:lpstr>
      <vt:lpstr>Ⅱ. 한국의 해양력과 해군력의 현주소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Ⅲ. 해상 전략적 차원의 독도수호 방안 </vt:lpstr>
      <vt:lpstr>1. 적정규모의 해상세력 증강 박차 </vt:lpstr>
      <vt:lpstr>2. 도서경비를 도서고수방어로 개념전환 </vt:lpstr>
      <vt:lpstr>3. 독도의 요새화 및 울릉도의 전진기지화 </vt:lpstr>
      <vt:lpstr>4. 독도방어 전대 배치 </vt:lpstr>
      <vt:lpstr>Ⅴ. 결 론 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한국의 독도영토 수호방안</dc:title>
  <dc:creator>심현기</dc:creator>
  <cp:lastModifiedBy>Hyunki</cp:lastModifiedBy>
  <cp:revision>2</cp:revision>
  <dcterms:created xsi:type="dcterms:W3CDTF">2020-09-29T16:13:20Z</dcterms:created>
  <dcterms:modified xsi:type="dcterms:W3CDTF">2020-09-29T16:23:23Z</dcterms:modified>
</cp:coreProperties>
</file>