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23"/>
  </p:notesMasterIdLst>
  <p:sldIdLst>
    <p:sldId id="264" r:id="rId2"/>
    <p:sldId id="265" r:id="rId3"/>
    <p:sldId id="273" r:id="rId4"/>
    <p:sldId id="274" r:id="rId5"/>
    <p:sldId id="275" r:id="rId6"/>
    <p:sldId id="292" r:id="rId7"/>
    <p:sldId id="286" r:id="rId8"/>
    <p:sldId id="287" r:id="rId9"/>
    <p:sldId id="288" r:id="rId10"/>
    <p:sldId id="279" r:id="rId11"/>
    <p:sldId id="289" r:id="rId12"/>
    <p:sldId id="269" r:id="rId13"/>
    <p:sldId id="277" r:id="rId14"/>
    <p:sldId id="278" r:id="rId15"/>
    <p:sldId id="290" r:id="rId16"/>
    <p:sldId id="280" r:id="rId17"/>
    <p:sldId id="282" r:id="rId18"/>
    <p:sldId id="283" r:id="rId19"/>
    <p:sldId id="284" r:id="rId20"/>
    <p:sldId id="291" r:id="rId21"/>
    <p:sldId id="285" r:id="rId22"/>
  </p:sldIdLst>
  <p:sldSz cx="9144000" cy="6858000" type="screen4x3"/>
  <p:notesSz cx="6858000" cy="9144000"/>
  <p:embeddedFontLst>
    <p:embeddedFont>
      <p:font typeface="맑은 고딕" pitchFamily="50" charset="-127"/>
      <p:regular r:id="rId24"/>
      <p:bold r:id="rId25"/>
    </p:embeddedFont>
    <p:embeddedFont>
      <p:font typeface="나눔바른고딕" charset="-127"/>
      <p:regular r:id="rId26"/>
      <p:bold r:id="rId27"/>
    </p:embeddedFont>
    <p:embeddedFont>
      <p:font typeface="ＭＳ Ｐゴシック" pitchFamily="34" charset="-128"/>
      <p:regular r:id="rId28"/>
    </p:embeddedFont>
    <p:embeddedFont>
      <p:font typeface="나눔고딕" pitchFamily="50" charset="-127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7"/>
    <a:srgbClr val="0C2759"/>
    <a:srgbClr val="F33A24"/>
    <a:srgbClr val="FFFDE8"/>
    <a:srgbClr val="788C78"/>
    <a:srgbClr val="D5C4B0"/>
    <a:srgbClr val="A8815A"/>
    <a:srgbClr val="B9C3B9"/>
    <a:srgbClr val="EBF4F9"/>
    <a:srgbClr val="E7DD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84838" autoAdjust="0"/>
  </p:normalViewPr>
  <p:slideViewPr>
    <p:cSldViewPr>
      <p:cViewPr>
        <p:scale>
          <a:sx n="60" d="100"/>
          <a:sy n="60" d="100"/>
        </p:scale>
        <p:origin x="-30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BA485-E049-4DD6-95CF-54C69AB6BBF0}" type="datetimeFigureOut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F8AF5-6555-4DEB-A3E2-0F9F2D2852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9527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ye.com/content/html/2010/07/25/20100725001980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ews20.busan.com/controller/newsController.jsp?newsId=20131019000003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l.ncclick.co.kr/TagClick.asp?tagkwd=%uAD50%uC721&amp;ac=MPK_kukinews_371" TargetMode="External"/><Relationship Id="rId3" Type="http://schemas.openxmlformats.org/officeDocument/2006/relationships/hyperlink" Target="http://news.khan.co.kr/kh_news/khan_art_view.html?artid=201301032215155&amp;code=210100" TargetMode="External"/><Relationship Id="rId7" Type="http://schemas.openxmlformats.org/officeDocument/2006/relationships/hyperlink" Target="http://cl.ncclick.co.kr/TagClick.asp?tagkwd=%uB300%uD559%uC0DD&amp;ac=MPK_kukinews_37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l.ncclick.co.kr/TagClick.asp?tagkwd=%uB3C4%uC6C0&amp;ac=MPK_kukinews_371" TargetMode="External"/><Relationship Id="rId5" Type="http://schemas.openxmlformats.org/officeDocument/2006/relationships/hyperlink" Target="http://cl.ncclick.co.kr/TagClick.asp?tagkwd=%uBCD1%uC6D0&amp;ac=MPK_kukinews_371" TargetMode="External"/><Relationship Id="rId4" Type="http://schemas.openxmlformats.org/officeDocument/2006/relationships/hyperlink" Target="http://cl.ncclick.co.kr/TagClick.asp?tagkwd=%uD53C%uC544%uB178&amp;ac=MPK_kukinews_371" TargetMode="External"/><Relationship Id="rId9" Type="http://schemas.openxmlformats.org/officeDocument/2006/relationships/hyperlink" Target="http://cl.ncclick.co.kr/TagClick.asp?tagkwd=%uAC00%uC9C0&amp;ac=MPK_kukinews_371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r>
              <a:rPr lang="ko-KR" altLang="en-US" b="1" dirty="0" smtClean="0"/>
              <a:t>사례</a:t>
            </a:r>
            <a:r>
              <a:rPr lang="en-US" altLang="ko-KR" b="1" dirty="0" smtClean="0"/>
              <a:t>1</a:t>
            </a:r>
            <a:r>
              <a:rPr lang="en-US" altLang="ko-KR" dirty="0" smtClean="0"/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가나가와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마사히로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고등학교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년때까지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궁도부에서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서클활동을 하고 전국대회 출전하는 등 그는 평범한 일본의 고등학생이었다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때 학업 의욕을 잃고 대학 진학을 포기하고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고등학교 졸업 후 일본의 불경기와 맞물려 취업 실패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fontAlgn="base" latinLnBrk="1"/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프리터로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전전하면서 집에서 게임만 하는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히키코모리로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전락하고 말았다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아르바이트 와 집을 반복하는 생활 속에 그는 철저히 사회로부터 고립되었다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그는 인터넷을 이용하지 못할 정도로 고립되었다고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온라인 게임을 하고 싶었지만 집에 컴퓨터가 없어서 못했다는 그의 증언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아르바이트와 집 이외에는 동네 게임센터에서 주로 그를 발견할 수 있었다는 증언들을 들을 수 있었다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그의 범행 동기는 사형을 선고 받고 죽고 싶어서였다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그는 법정에서 다음과 같은 증언을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사람을 죽이는 것에 대해서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모기를 잡아 죽이는 것과 차이가 없다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사자가 얼룩말을 잡아 먹는데 죄책감을 가지지 않는 것과 마찬가지’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사건 후 정신감정을 통해 자기애적 인격 장애 발견되었다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그의 범죄는 마치 고립으로 인해 발생하는 우울증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대인기피증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폭력성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공격적 성향으로 인한 사회에 대한 분노 표현으로 보인다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이미 범행을 결심하고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나이프 등 범죄에 이용된 흉기 구입하였다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첫번째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범행은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 집근처 마을에서 자전거를 타면서 살해대상을 찾다가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 노인을 칼로 무참히 찔러 살해하고 도주하였다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1"/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아키하바라로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도주하여 은거하면서 게임 구입해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번째 범행 전날까지 게임을 즐기는 모습을 보여주었다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두번째범행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쇼핑 센터에서 경찰 포함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 습격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 사망하였다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이후 곧 경찰에 순순히 자수하면서 그의 범죄는 끝이 났다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왜 자수했는가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속마음은 알 수 없지만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그는 그저 사형을 받고 죽고 싶어서라고 대답했다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1.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범행방식이 게임과 유사하다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첫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범행 후 구입한 게임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사진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닌자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가이덴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’의 플레이 화면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-&gt;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그에겐 살인이란 하나의 게임이고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인간을 게임상의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몬스터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취급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fontAlgn="base" latinLnBrk="1"/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같은 시기 발생한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아키하바라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살인 사건의 범인 가토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도모히로에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대해서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산케이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신문에서 묻자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자기보다 더 많은 사람을 죽인 것이 부럽다는 어처구니없는 대답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-&gt;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인명 경시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출처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엔하위키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미러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http://mirror.enha.kr/wiki/%EA%B0%80%EB%82%98%EA%B0%80%EC%99%80%20%EB%A7%88%EC%82%AC%ED%9E%88%EB%A1%9C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한국의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히키코모리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범죄 사례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논현동 고시원 방화 살인 사건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(08.10.20)</a:t>
            </a: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고시원 방화살인 사건의 정상진은 전과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범의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은둔형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외톨이이다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박복했던 가정환경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부모로부터 방치되고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중학생 때 자살기도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서울에 홀로 상경하여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사건 날까지 고시원에서 홀로 지냈다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년부터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월까지는 식당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서빙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주차요원 등으로 근무하였으나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월부터는 일정 직업 없이 고시원에서 홀로 지냈다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그와 같이 일했던 사람들은 그는 평소 말이 많긴 했지만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타인에게 말을 많이 걸고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때때로 혼잣말까지 하는 모습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그렇게 끔직한 범행을 저지를 사람으로는 보이지 않았다고 증언하였다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말이 많던 모습을 통해 사회로부터 외로움을 느꼈다는 것을 유추할 수 있음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범행동기는 예비군 불참으로 인한 벌금이다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경찰 조사 예정일에 맞춰서 범죄를 실행하였다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생활고에 시달리고 있는 그는 당장 벌금을 낼 돈이 없었으며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돈이 없기 때문에 구치소에 들어가는 자신의 모습을 한탄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평소 자신이 가지고 있었던 사회에 대한 불만을 범죄를 통해 표출했다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경찰에 나가면 벌금 때문에 감옥에 가게 될 텐데 이렇게 되면 고시원 사람이 짐을 치우려 내 방으로 들어와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범행 도구가 발각될까 걱정돼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아침에 계획을 실행할 생각을 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 진술했다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일기장을 통해서 평소 그가 가지고 있었던 사회에 대한 불만을 짐작할 수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자신의 신변을 비관하거나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세상을 증오하는 불안한 심리상태를 확인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자신의 탄생 조차 부모의 무계획성 때문이라 생각함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자신과 형제자매들간의 나이 차가 큰 이유가 부모가 아무 계획도 없이 자기를 낳은 것이라 치부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즉 자신의 존재를 스스로 부정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년도부터 가스총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흉기 등을 구입하면서 범행을 미리 계획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화재를 일으킨 후 불을 피해 도망치는 피해자들을 미리 준비한 흉기로 살해하였다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총 희생자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사망자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중상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경상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</a:t>
            </a:r>
          </a:p>
          <a:p>
            <a:pPr fontAlgn="base" latinLnBrk="1"/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정말 사람을 죽이기 위해서 흉기 사용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흉기를 배에 찌르고 위로 올림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)-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사진참조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b="0" i="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="1" u="sng" dirty="0" smtClean="0"/>
              <a:t>문제점</a:t>
            </a:r>
            <a:endParaRPr lang="en-US" altLang="ko-KR" b="1" u="sng" dirty="0" smtClean="0"/>
          </a:p>
          <a:p>
            <a:endParaRPr lang="en-US" altLang="ko-KR" b="1" u="sng" dirty="0" smtClean="0"/>
          </a:p>
          <a:p>
            <a:pPr marL="228600" indent="-228600">
              <a:buFont typeface="+mj-lt"/>
              <a:buAutoNum type="arabicPeriod"/>
            </a:pPr>
            <a:r>
              <a:rPr lang="ko-KR" altLang="en-US" b="0" u="none" dirty="0" smtClean="0"/>
              <a:t>가족과의 갈등</a:t>
            </a:r>
            <a:r>
              <a:rPr lang="en-US" altLang="ko-KR" b="0" u="none" dirty="0" smtClean="0"/>
              <a:t>:</a:t>
            </a:r>
            <a:r>
              <a:rPr lang="en-US" altLang="ko-KR" b="0" u="none" baseline="0" dirty="0" smtClean="0"/>
              <a:t> </a:t>
            </a:r>
            <a:r>
              <a:rPr lang="ko-KR" altLang="en-US" dirty="0" smtClean="0"/>
              <a:t>정신적인 충격과 </a:t>
            </a:r>
            <a:r>
              <a:rPr lang="ko-KR" altLang="en-US" dirty="0" err="1" smtClean="0"/>
              <a:t>고립감으로</a:t>
            </a:r>
            <a:r>
              <a:rPr lang="ko-KR" altLang="en-US" dirty="0" smtClean="0"/>
              <a:t> 인해 자신을 가두는 </a:t>
            </a:r>
            <a:r>
              <a:rPr lang="ko-KR" altLang="en-US" dirty="0" err="1" smtClean="0"/>
              <a:t>히키코모리들은</a:t>
            </a:r>
            <a:r>
              <a:rPr lang="ko-KR" altLang="en-US" dirty="0" smtClean="0"/>
              <a:t> 가족을 완전한 타인으로 인식함</a:t>
            </a:r>
            <a:r>
              <a:rPr lang="en-US" altLang="ko-KR" dirty="0" smtClean="0"/>
              <a:t>.</a:t>
            </a:r>
          </a:p>
          <a:p>
            <a:pPr marL="0" indent="0">
              <a:buFontTx/>
              <a:buNone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17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대 무직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남성</a:t>
            </a:r>
            <a:r>
              <a:rPr lang="ko-KR" altLang="en-US" dirty="0" smtClean="0"/>
              <a:t>이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일본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아이치</a:t>
            </a:r>
            <a:r>
              <a:rPr lang="en-US" altLang="ko-KR" dirty="0" smtClean="0"/>
              <a:t>(</a:t>
            </a:r>
            <a:r>
              <a:rPr lang="ko-KR" altLang="en-US" dirty="0" smtClean="0"/>
              <a:t>愛知</a:t>
            </a:r>
            <a:r>
              <a:rPr lang="en-US" altLang="ko-KR" dirty="0" smtClean="0"/>
              <a:t>)</a:t>
            </a:r>
            <a:r>
              <a:rPr lang="ko-KR" altLang="en-US" dirty="0" smtClean="0"/>
              <a:t>현 </a:t>
            </a:r>
            <a:r>
              <a:rPr lang="ko-KR" altLang="en-US" dirty="0" err="1" smtClean="0"/>
              <a:t>도요가와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豊川</a:t>
            </a:r>
            <a:r>
              <a:rPr lang="en-US" altLang="ko-KR" dirty="0" smtClean="0"/>
              <a:t>)</a:t>
            </a:r>
            <a:r>
              <a:rPr lang="ko-KR" altLang="en-US" dirty="0" smtClean="0"/>
              <a:t>시에서 자신의 부모와 형제 등 일가족 </a:t>
            </a:r>
            <a:r>
              <a:rPr lang="en-US" altLang="ko-KR" dirty="0" smtClean="0"/>
              <a:t>5</a:t>
            </a:r>
            <a:r>
              <a:rPr lang="ko-KR" altLang="en-US" dirty="0" smtClean="0"/>
              <a:t>명을 살해하는 끔찍한                        사건이 발생했다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 살짜리 어린 조카에게도 칼을 휘둘렀고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범행 후 집에 불까지 질렀다</a:t>
            </a:r>
            <a:r>
              <a:rPr lang="en-US" altLang="ko-KR" dirty="0" smtClean="0"/>
              <a:t>. </a:t>
            </a:r>
          </a:p>
          <a:p>
            <a:pPr marL="0" indent="0">
              <a:buFontTx/>
              <a:buNone/>
            </a:pPr>
            <a:r>
              <a:rPr lang="ko-KR" altLang="en-US" dirty="0" smtClean="0"/>
              <a:t>범인은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경찰</a:t>
            </a:r>
            <a:r>
              <a:rPr lang="ko-KR" altLang="en-US" dirty="0" smtClean="0"/>
              <a:t>에서 “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아버지</a:t>
            </a:r>
            <a:r>
              <a:rPr lang="ko-KR" altLang="en-US" dirty="0" smtClean="0"/>
              <a:t>가 인터넷을 멋대로 끊어버려 화가 났다”고 진술했다</a:t>
            </a:r>
            <a:r>
              <a:rPr lang="en-US" altLang="ko-KR" dirty="0" smtClean="0"/>
              <a:t>. </a:t>
            </a:r>
          </a:p>
          <a:p>
            <a:pPr marL="0" indent="0">
              <a:buFontTx/>
              <a:buNone/>
            </a:pPr>
            <a:r>
              <a:rPr lang="ko-KR" altLang="en-US" dirty="0" smtClean="0"/>
              <a:t>그는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세 이후 집 밖에 나가지 않고 인터넷만 해온 전형적인 ‘</a:t>
            </a:r>
            <a:r>
              <a:rPr lang="ko-KR" altLang="en-US" dirty="0" err="1" smtClean="0"/>
              <a:t>히키코모리</a:t>
            </a:r>
            <a:r>
              <a:rPr lang="ko-KR" altLang="en-US" dirty="0" smtClean="0"/>
              <a:t>’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은둔형</a:t>
            </a:r>
            <a:r>
              <a:rPr lang="ko-KR" altLang="en-US" dirty="0" smtClean="0"/>
              <a:t> 외톨이</a:t>
            </a:r>
            <a:r>
              <a:rPr lang="en-US" altLang="ko-KR" dirty="0" smtClean="0"/>
              <a:t>)</a:t>
            </a:r>
            <a:r>
              <a:rPr lang="ko-KR" altLang="en-US" dirty="0" smtClean="0"/>
              <a:t>였다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ko-KR" altLang="en-US" dirty="0" smtClean="0"/>
              <a:t>세계일보 </a:t>
            </a:r>
            <a:r>
              <a:rPr lang="en-US" altLang="ko-KR" dirty="0" smtClean="0"/>
              <a:t>http://www.segye.com/content/html/2010/07/25/20100725001980.html</a:t>
            </a:r>
          </a:p>
          <a:p>
            <a:pPr marL="228600" indent="-228600">
              <a:buFont typeface="+mj-lt"/>
              <a:buNone/>
            </a:pPr>
            <a:endParaRPr lang="en-US" altLang="ko-KR" b="0" u="none" dirty="0" smtClean="0"/>
          </a:p>
          <a:p>
            <a:pPr marL="228600" indent="-228600">
              <a:buFont typeface="+mj-lt"/>
              <a:buNone/>
            </a:pPr>
            <a:r>
              <a:rPr lang="en-US" altLang="ko-KR" dirty="0" smtClean="0"/>
              <a:t>2.   </a:t>
            </a:r>
            <a:r>
              <a:rPr lang="ko-KR" altLang="en-US" dirty="0" smtClean="0"/>
              <a:t>우울증</a:t>
            </a:r>
            <a:r>
              <a:rPr lang="en-US" altLang="ko-KR" dirty="0" smtClean="0"/>
              <a:t>/</a:t>
            </a:r>
            <a:r>
              <a:rPr lang="ko-KR" altLang="en-US" baseline="0" dirty="0" smtClean="0"/>
              <a:t>성격장애</a:t>
            </a:r>
            <a:r>
              <a:rPr lang="en-US" altLang="ko-KR" baseline="0" dirty="0" smtClean="0"/>
              <a:t>: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사람에 따라 차이가 있지만 길게는 </a:t>
            </a:r>
            <a:r>
              <a:rPr lang="en-US" altLang="ko-KR" dirty="0" smtClean="0"/>
              <a:t>5-6</a:t>
            </a:r>
            <a:r>
              <a:rPr lang="ko-KR" altLang="en-US" dirty="0" smtClean="0"/>
              <a:t>년 길게는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년이 넘도록 방 밖으로 혹은 집 밖으로 나가지 않는 모습을 보임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히키코모리는</a:t>
            </a:r>
            <a:r>
              <a:rPr lang="ko-KR" altLang="en-US" dirty="0" smtClean="0"/>
              <a:t> 방 안에 틀어박혀 온순하게 지내는 유형이 있는가 하면</a:t>
            </a:r>
            <a:r>
              <a:rPr lang="ko-KR" altLang="en-US" baseline="0" dirty="0" smtClean="0"/>
              <a:t> 폭력적이고 공격적인 성향을 보이는 등의 행동을 할 수도 있다고 함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pPr marL="228600" indent="-228600">
              <a:buAutoNum type="arabicPeriod" startAt="3"/>
            </a:pPr>
            <a:r>
              <a:rPr lang="ko-KR" altLang="en-US" baseline="0" dirty="0" smtClean="0"/>
              <a:t>사회에서의 배제</a:t>
            </a:r>
            <a:r>
              <a:rPr lang="en-US" altLang="ko-KR" baseline="0" dirty="0" smtClean="0"/>
              <a:t>: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2012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도쿄 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복지</a:t>
            </a:r>
            <a:r>
              <a:rPr lang="ko-KR" alt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보험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국의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o-KR" alt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조사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결과 도내에서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고독사가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연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150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건 전후로 발생하고 있다는 사실이 알려졌다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None/>
            </a:pP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사회생활 시작 후 본가에서 독립한 젊은 세대 중 실직 상태이거나 재택근무를 하는 프리랜서의 경우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고독사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해도 쉽게 발견하기 어렵다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None/>
            </a:pP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 이상의 고령자와 달리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고독사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방지 </a:t>
            </a:r>
            <a:r>
              <a:rPr lang="ko-KR" alt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시스템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밖에 있어 젊은 세대의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고독사는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사전예방도 힘들다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None/>
            </a:pP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특히 젊은 세대 중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고독사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위험도가 높은 사람들이 바로 일본 전국에 약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명이 있는 것으로 추정되는 히키코모리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은둔형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외톨이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None/>
            </a:pP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2004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27.6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세였던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히키코모리의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평균 연령은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33.1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세가 됐다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부모의 평균 나이도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64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세가 됐다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http://news20.busan.com/controller/newsController.jsp?newsId=20131019000003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en-US" altLang="ko-KR" baseline="0" dirty="0" smtClean="0">
              <a:effectLst/>
            </a:endParaRPr>
          </a:p>
          <a:p>
            <a:pPr marL="171450" marR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>
                <a:effectLst/>
              </a:rPr>
              <a:t>4.   </a:t>
            </a:r>
            <a:r>
              <a:rPr lang="ko-KR" altLang="en-US" baseline="0" dirty="0" smtClean="0">
                <a:effectLst/>
              </a:rPr>
              <a:t>반사회적 심리</a:t>
            </a:r>
            <a:r>
              <a:rPr lang="en-US" altLang="ko-KR" baseline="0" dirty="0" smtClean="0">
                <a:effectLst/>
              </a:rPr>
              <a:t>/</a:t>
            </a:r>
            <a:r>
              <a:rPr lang="ko-KR" altLang="en-US" baseline="0" dirty="0" smtClean="0">
                <a:effectLst/>
              </a:rPr>
              <a:t>범죄</a:t>
            </a:r>
            <a:r>
              <a:rPr lang="en-US" altLang="ko-KR" baseline="0" dirty="0" smtClean="0">
                <a:effectLst/>
              </a:rPr>
              <a:t>: </a:t>
            </a:r>
            <a:r>
              <a:rPr lang="ko-KR" altLang="en-US" dirty="0" smtClean="0">
                <a:effectLst/>
              </a:rPr>
              <a:t>외부와 단절된 채 살아가다 보니 의사소통</a:t>
            </a:r>
            <a:r>
              <a:rPr lang="en-US" altLang="ko-KR" dirty="0" smtClean="0">
                <a:effectLst/>
              </a:rPr>
              <a:t>, </a:t>
            </a:r>
            <a:r>
              <a:rPr lang="ko-KR" altLang="en-US" dirty="0" smtClean="0">
                <a:effectLst/>
              </a:rPr>
              <a:t>관용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err="1" smtClean="0">
                <a:effectLst/>
              </a:rPr>
              <a:t>규범등</a:t>
            </a:r>
            <a:r>
              <a:rPr lang="ko-KR" altLang="en-US" dirty="0" smtClean="0">
                <a:effectLst/>
              </a:rPr>
              <a:t> 사회에 대한 이해가 부족하고 혼자만의 상상에 빠지기 때문에 불만이 생겼을 때 자신의 분노를 통제하지 못하고 우발적인 범죄를 일으킬 가능성이 높다</a:t>
            </a:r>
            <a:r>
              <a:rPr lang="en-US" altLang="ko-KR" dirty="0" smtClean="0">
                <a:effectLst/>
              </a:rPr>
              <a:t>. SBS</a:t>
            </a:r>
            <a:r>
              <a:rPr lang="en-US" altLang="ko-KR" baseline="0" dirty="0" smtClean="0">
                <a:effectLst/>
              </a:rPr>
              <a:t> http://sbscnbc.sbs.co.kr/read.jsp?pmArticleId=1000048065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이시다 </a:t>
            </a:r>
            <a:r>
              <a:rPr lang="ko-KR" altLang="en-US" dirty="0" err="1" smtClean="0"/>
              <a:t>테츠야</a:t>
            </a:r>
            <a:r>
              <a:rPr lang="ko-KR" altLang="en-US" dirty="0" smtClean="0"/>
              <a:t> 『자기결정</a:t>
            </a:r>
            <a:r>
              <a:rPr lang="en-US" altLang="ko-KR" dirty="0" smtClean="0"/>
              <a:t>』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히키코모리로</a:t>
            </a:r>
            <a:r>
              <a:rPr lang="ko-KR" altLang="en-US" dirty="0" smtClean="0"/>
              <a:t> 대표되는 일본 사회의 어두운 단면을 표현하는 그림을 주로 그림</a:t>
            </a:r>
            <a:endParaRPr lang="en-US" altLang="ko-KR" dirty="0" smtClean="0"/>
          </a:p>
          <a:p>
            <a:r>
              <a:rPr lang="en-US" altLang="ko-KR" dirty="0" smtClean="0"/>
              <a:t>                      </a:t>
            </a:r>
            <a:r>
              <a:rPr lang="ko-KR" altLang="en-US" dirty="0" smtClean="0"/>
              <a:t>그의 작품들은 대부분 어딘가 괴기스러우며 기계나 무생물 등과 연관되어 있음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FontTx/>
              <a:buNone/>
            </a:pPr>
            <a:r>
              <a:rPr lang="ko-KR" altLang="en-US" dirty="0" err="1" smtClean="0">
                <a:effectLst/>
              </a:rPr>
              <a:t>히키코모리</a:t>
            </a:r>
            <a:r>
              <a:rPr lang="ko-KR" altLang="en-US" dirty="0" smtClean="0">
                <a:effectLst/>
              </a:rPr>
              <a:t> 고령화 </a:t>
            </a:r>
            <a:r>
              <a:rPr lang="en-US" altLang="ko-KR" dirty="0" smtClean="0">
                <a:effectLst/>
              </a:rPr>
              <a:t>- </a:t>
            </a:r>
            <a:r>
              <a:rPr lang="ko-KR" altLang="en-US" dirty="0" err="1" smtClean="0">
                <a:effectLst/>
              </a:rPr>
              <a:t>아사히신문에는</a:t>
            </a:r>
            <a:r>
              <a:rPr lang="ko-KR" altLang="en-US" dirty="0" smtClean="0">
                <a:effectLst/>
              </a:rPr>
              <a:t> 작년 </a:t>
            </a:r>
            <a:r>
              <a:rPr lang="en-US" altLang="ko-KR" dirty="0" smtClean="0">
                <a:effectLst/>
              </a:rPr>
              <a:t>10</a:t>
            </a:r>
            <a:r>
              <a:rPr lang="ko-KR" altLang="en-US" dirty="0" smtClean="0">
                <a:effectLst/>
              </a:rPr>
              <a:t>월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한 </a:t>
            </a:r>
            <a:r>
              <a:rPr lang="en-US" altLang="ko-KR" dirty="0" smtClean="0">
                <a:effectLst/>
              </a:rPr>
              <a:t>70</a:t>
            </a:r>
            <a:r>
              <a:rPr lang="ko-KR" altLang="en-US" dirty="0" smtClean="0">
                <a:effectLst/>
              </a:rPr>
              <a:t>대 여성의 하소연도 실렸다</a:t>
            </a:r>
            <a:r>
              <a:rPr lang="en-US" altLang="ko-KR" dirty="0" smtClean="0">
                <a:effectLst/>
              </a:rPr>
              <a:t>. 40</a:t>
            </a:r>
            <a:r>
              <a:rPr lang="ko-KR" altLang="en-US" dirty="0" smtClean="0">
                <a:effectLst/>
              </a:rPr>
              <a:t>대 초반인 아들이 </a:t>
            </a:r>
            <a:r>
              <a:rPr lang="en-US" altLang="ko-KR" dirty="0" smtClean="0">
                <a:effectLst/>
              </a:rPr>
              <a:t>20</a:t>
            </a:r>
            <a:r>
              <a:rPr lang="ko-KR" altLang="en-US" dirty="0" smtClean="0">
                <a:effectLst/>
              </a:rPr>
              <a:t>년 가까이 </a:t>
            </a:r>
            <a:r>
              <a:rPr lang="ko-KR" altLang="en-US" dirty="0" err="1" smtClean="0">
                <a:effectLst/>
              </a:rPr>
              <a:t>히키코모리로</a:t>
            </a:r>
            <a:r>
              <a:rPr lang="ko-KR" altLang="en-US" dirty="0" smtClean="0">
                <a:effectLst/>
              </a:rPr>
              <a:t> 지내고 있다며 “내가 죽으면 아들은 살아갈 수 있을까</a:t>
            </a:r>
            <a:r>
              <a:rPr lang="en-US" altLang="ko-KR" dirty="0" smtClean="0">
                <a:effectLst/>
              </a:rPr>
              <a:t>?”</a:t>
            </a:r>
            <a:r>
              <a:rPr lang="ko-KR" altLang="en-US" dirty="0" smtClean="0">
                <a:effectLst/>
              </a:rPr>
              <a:t>를 물어보는 사연이었다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이에 대해 ‘고령화하는 </a:t>
            </a:r>
            <a:r>
              <a:rPr lang="ko-KR" altLang="en-US" dirty="0" err="1" smtClean="0">
                <a:effectLst/>
              </a:rPr>
              <a:t>히키코모리</a:t>
            </a:r>
            <a:r>
              <a:rPr lang="ko-KR" altLang="en-US" dirty="0" smtClean="0">
                <a:effectLst/>
              </a:rPr>
              <a:t>’ 책을 써낸 </a:t>
            </a:r>
            <a:r>
              <a:rPr lang="ko-KR" altLang="en-US" dirty="0" err="1" smtClean="0">
                <a:effectLst/>
              </a:rPr>
              <a:t>하타나카</a:t>
            </a:r>
            <a:r>
              <a:rPr lang="ko-KR" altLang="en-US" dirty="0" smtClean="0">
                <a:effectLst/>
              </a:rPr>
              <a:t> </a:t>
            </a:r>
            <a:r>
              <a:rPr lang="ko-KR" altLang="en-US" dirty="0" err="1" smtClean="0">
                <a:effectLst/>
              </a:rPr>
              <a:t>마사코</a:t>
            </a:r>
            <a:r>
              <a:rPr lang="en-US" altLang="ko-KR" dirty="0" smtClean="0">
                <a:effectLst/>
              </a:rPr>
              <a:t>(?</a:t>
            </a:r>
            <a:r>
              <a:rPr lang="ko-KR" altLang="en-US" dirty="0" err="1" smtClean="0">
                <a:effectLst/>
              </a:rPr>
              <a:t>中雅子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는 “한 달에 자녀에게 줄 수 있는 생활비 상한선을 미리 알려두어라” “</a:t>
            </a:r>
            <a:r>
              <a:rPr lang="en-US" altLang="ko-KR" dirty="0" smtClean="0">
                <a:effectLst/>
              </a:rPr>
              <a:t>ATM </a:t>
            </a:r>
            <a:r>
              <a:rPr lang="ko-KR" altLang="en-US" dirty="0" smtClean="0">
                <a:effectLst/>
              </a:rPr>
              <a:t>사용법을 익히게 가르쳐라”는 등의 실제적인 조언을 하기도 했다</a:t>
            </a:r>
            <a:r>
              <a:rPr lang="en-US" altLang="ko-KR" dirty="0" smtClean="0">
                <a:effectLst/>
              </a:rPr>
              <a:t>. </a:t>
            </a:r>
            <a:br>
              <a:rPr lang="en-US" altLang="ko-KR" dirty="0" smtClean="0">
                <a:effectLst/>
              </a:rPr>
            </a:br>
            <a:r>
              <a:rPr lang="ko-KR" altLang="en-US" dirty="0" smtClean="0">
                <a:effectLst/>
              </a:rPr>
              <a:t>조선일보 </a:t>
            </a:r>
            <a:r>
              <a:rPr lang="en-US" altLang="ko-KR" dirty="0" smtClean="0">
                <a:effectLst/>
              </a:rPr>
              <a:t>http://news.chosun.com/site/data/html_dir/2014/04/10/2014041001653.html</a:t>
            </a:r>
          </a:p>
          <a:p>
            <a:pPr marL="0" indent="0">
              <a:buFontTx/>
              <a:buNone/>
            </a:pPr>
            <a:endParaRPr lang="en-US" altLang="ko-KR" dirty="0" smtClean="0">
              <a:effectLst/>
            </a:endParaRPr>
          </a:p>
          <a:p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히키코모리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본인과 부모의 고령화에 대한 사회적 고민도 시작됐다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13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말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후쿠오카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시에서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전국히키코모리가족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지원자교류연수회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열렸다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여기서는 현재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세까지 대상이 되는 정부의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히키코모리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지원을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 이상으로 확대할 필요가 있다는 의견 등이 제시됐다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http://news20.busan.com/controller/newsController.jsp?newsId=20131019000003</a:t>
            </a:r>
            <a:endParaRPr lang="ko-KR" altLang="en-US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대응 및 해결방안</a:t>
            </a:r>
            <a:r>
              <a:rPr lang="en-US" altLang="ko-K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가정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히키코모리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문제를 가족 차원에서 해결해야 한다는 주장도 가능하다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None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골방에 들어가 문을 걸어 잠근 아이를 적극적으로 밖으로 꺼내주지 않은 부모의 책임이 무엇보다 크다는 것이다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None/>
            </a:pP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히키코모리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증상을 보이는 사람들의 가족들은  지도를 받음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상호존중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공감을 기본으로 한 대화 중요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강제적 개입은 금물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자존심을 상하게 하지 않는 것이 중요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None/>
            </a:pPr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ko-KR" alt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민간</a:t>
            </a:r>
            <a:r>
              <a:rPr lang="en-US" altLang="ko-K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ko-KR" altLang="en-US" dirty="0" smtClean="0"/>
              <a:t>사회적 기업 </a:t>
            </a:r>
            <a:r>
              <a:rPr lang="en-US" altLang="ko-KR" baseline="0" dirty="0" smtClean="0"/>
              <a:t> ex) </a:t>
            </a:r>
            <a:r>
              <a:rPr lang="en-US" altLang="ko-KR" dirty="0" smtClean="0"/>
              <a:t> K2</a:t>
            </a:r>
            <a:r>
              <a:rPr lang="ko-KR" altLang="en-US" dirty="0" smtClean="0"/>
              <a:t>인터내셔널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직업교육학교 설립</a:t>
            </a:r>
            <a:endParaRPr lang="en-US" altLang="ko-KR" dirty="0" smtClean="0"/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요코하마에 있는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K2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인터내셔널은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 후반의 등교 거부 청소년과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은둔형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외톨이 등을 </a:t>
            </a:r>
            <a:r>
              <a:rPr lang="ko-KR" alt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직업훈련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통해 요리를 가르친 뒤 사회로 돌려보내 그들의 사회 적응을 돕는 사회적 기업이다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요리를 배운 젊은이는 학교 급식소 운영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도시락 판매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외부 식당의 재료 준비 등의 일을 하게 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 공동생활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상담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학습지원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직업</a:t>
            </a:r>
            <a:r>
              <a:rPr lang="ko-KR" alt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캠프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등을 통해 젊은이들이 사회에서 각자의 역할을 할 수 있도록 지원하고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pPr>
              <a:buFontTx/>
              <a:buNone/>
            </a:pP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http://news.khan.co.kr/kh_news/khan_art_view.html?artid=201301032215155&amp;code=210100</a:t>
            </a:r>
          </a:p>
          <a:p>
            <a:pPr>
              <a:buFontTx/>
              <a:buNone/>
            </a:pPr>
            <a:endParaRPr lang="en-US" altLang="ko-K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dirty="0" smtClean="0"/>
              <a:t>대안학교 </a:t>
            </a:r>
            <a:r>
              <a:rPr lang="en-US" altLang="ko-KR" dirty="0" smtClean="0"/>
              <a:t>: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미라이노 </a:t>
            </a:r>
            <a:r>
              <a:rPr lang="ko-KR" altLang="en-US" dirty="0" err="1" smtClean="0"/>
              <a:t>카이</a:t>
            </a:r>
            <a:r>
              <a:rPr lang="en-US" altLang="ko-KR" dirty="0" smtClean="0"/>
              <a:t>(</a:t>
            </a:r>
            <a:r>
              <a:rPr lang="ko-KR" altLang="en-US" dirty="0" smtClean="0"/>
              <a:t>未來の會</a:t>
            </a:r>
            <a:r>
              <a:rPr lang="en-US" altLang="ko-KR" dirty="0" smtClean="0"/>
              <a:t>·</a:t>
            </a:r>
            <a:r>
              <a:rPr lang="ko-KR" altLang="en-US" dirty="0" smtClean="0"/>
              <a:t>미래의 모임</a:t>
            </a:r>
            <a:r>
              <a:rPr lang="en-US" altLang="ko-KR" dirty="0" smtClean="0"/>
              <a:t>)</a:t>
            </a:r>
          </a:p>
          <a:p>
            <a:pPr>
              <a:buFontTx/>
              <a:buChar char="-"/>
            </a:pPr>
            <a:r>
              <a:rPr lang="ko-KR" altLang="en-US" dirty="0" smtClean="0"/>
              <a:t>대상의 특성에 맞춘 방문 수업과 소모임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수업과 동시에 병원치료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지역대학과 연계한 학습 프로그램 제공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일주일에 한 번씩 진행되는 방문수업은 먼저 가족과의 대화로 시작된다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시간을 통해 학생의 한 주 생활을 점검하고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학생과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시간 이상 대화를 나눈다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가족과의 시간을 통해 배경지식을 갖고 대화를 나누다 보면 학생들도 조금씩 마음을 열게 된다는 게 교사들의 설명이다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이후 악기연주나 미술 등 교과수업을 진행한다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학생에게 맞는 속도로 수업을 진행하며 억지로 수업을 진행하지 않는 것이 학교의 철칙이다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학교에서 이뤄지는 소모임 활동은 음악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원예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연극수업으로 진행된다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음악실에서는 맘껏 </a:t>
            </a:r>
            <a:r>
              <a:rPr lang="ko-KR" altLang="en-US" sz="1200" b="0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피아노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두들길 수 있고 정원에서 함께 꽃을 키우고 풀을 뽑기도 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함께 각색한 극본으로 연기 연습을 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학교의 마스코트 강아지 ‘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사쿠라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’도 함께 돌본다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미라이노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카이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학생들은 학교활동과 함께 반드시 </a:t>
            </a:r>
            <a:r>
              <a:rPr lang="ko-KR" altLang="en-US" sz="1200" b="0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병원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치료를 받아야 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뚜렷한 병명과 증세가 없더라도 정신과 의사의 정기적인 진단이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히키코모리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해결에 </a:t>
            </a:r>
            <a:r>
              <a:rPr lang="ko-KR" altLang="en-US" sz="1200" b="0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도움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된다는 판단에서다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이즈카시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후쿠오카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겐리츠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대학은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월부터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히키코모리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학생들을 위한 교실을 학교 내에 마련했고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수백 명의 </a:t>
            </a:r>
            <a:r>
              <a:rPr lang="ko-KR" altLang="en-US" sz="1200" b="0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대학생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들이 </a:t>
            </a:r>
            <a:r>
              <a:rPr lang="ko-KR" altLang="en-US" sz="1200" b="0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교육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봉사에 참여하고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정식 명칭은 ‘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후쿠오카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겐리츠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대학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히키코모리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서포트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센터’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히키코모리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학생들은 학교에 </a:t>
            </a:r>
            <a:r>
              <a:rPr lang="ko-KR" altLang="en-US" sz="1200" b="0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가지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않고 이 대학교로 수업을 들으러 온다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http://news.kukinews.com/article/view.asp?page=1&amp;gCode=kmi&amp;arcid=0006660439&amp;code=11141700</a:t>
            </a:r>
          </a:p>
          <a:p>
            <a:pPr>
              <a:buFontTx/>
              <a:buNone/>
            </a:pPr>
            <a:endParaRPr lang="en-US" altLang="ko-KR" dirty="0" smtClean="0"/>
          </a:p>
          <a:p>
            <a:pPr>
              <a:buFontTx/>
              <a:buNone/>
            </a:pPr>
            <a:endParaRPr lang="en-US" altLang="ko-K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dirty="0" smtClean="0"/>
              <a:t>지원정책 기조 변화</a:t>
            </a:r>
            <a:r>
              <a:rPr lang="en-US" altLang="ko-KR" dirty="0" smtClean="0"/>
              <a:t>: </a:t>
            </a:r>
          </a:p>
          <a:p>
            <a:r>
              <a:rPr lang="en-US" altLang="ko-KR" dirty="0" smtClean="0"/>
              <a:t>2003</a:t>
            </a:r>
            <a:r>
              <a:rPr lang="ko-KR" altLang="en-US" dirty="0" smtClean="0"/>
              <a:t>년</a:t>
            </a:r>
            <a:r>
              <a:rPr lang="en-US" altLang="ko-KR" baseline="0" dirty="0" smtClean="0"/>
              <a:t> - </a:t>
            </a:r>
            <a:r>
              <a:rPr lang="ko-KR" altLang="en-US" baseline="0" dirty="0" smtClean="0"/>
              <a:t>비정규 </a:t>
            </a:r>
            <a:r>
              <a:rPr lang="ko-KR" altLang="en-US" baseline="0" dirty="0" err="1" smtClean="0"/>
              <a:t>프리터</a:t>
            </a:r>
            <a:r>
              <a:rPr lang="ko-KR" altLang="en-US" baseline="0" dirty="0" smtClean="0"/>
              <a:t> 문제에 집중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정규직화를 목표로 </a:t>
            </a:r>
            <a:r>
              <a:rPr lang="en-US" altLang="ko-KR" baseline="0" dirty="0" smtClean="0"/>
              <a:t>Job Café </a:t>
            </a:r>
            <a:r>
              <a:rPr lang="ko-KR" altLang="en-US" baseline="0" dirty="0" smtClean="0"/>
              <a:t>운영</a:t>
            </a:r>
            <a:endParaRPr lang="en-US" altLang="ko-KR" baseline="0" dirty="0" smtClean="0"/>
          </a:p>
          <a:p>
            <a:r>
              <a:rPr lang="en-US" altLang="ko-KR" baseline="0" dirty="0" smtClean="0"/>
              <a:t>2005</a:t>
            </a:r>
            <a:r>
              <a:rPr lang="ko-KR" altLang="en-US" baseline="0" dirty="0" smtClean="0"/>
              <a:t>년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동기부여와 자립을 목표로 </a:t>
            </a:r>
            <a:r>
              <a:rPr lang="en-US" altLang="ko-KR" baseline="0" dirty="0" smtClean="0"/>
              <a:t>Youth Support Center</a:t>
            </a:r>
            <a:r>
              <a:rPr lang="ko-KR" altLang="en-US" baseline="0" dirty="0" smtClean="0"/>
              <a:t>와 청년 자립 시설 운영</a:t>
            </a:r>
            <a:endParaRPr lang="en-US" altLang="ko-KR" baseline="0" dirty="0" smtClean="0"/>
          </a:p>
          <a:p>
            <a:r>
              <a:rPr lang="en-US" altLang="ko-KR" baseline="0" dirty="0" smtClean="0"/>
              <a:t>2009</a:t>
            </a:r>
            <a:r>
              <a:rPr lang="ko-KR" altLang="en-US" baseline="0" dirty="0" smtClean="0"/>
              <a:t>년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사회적 배제를 사회적 포섭으로 바꾸는 것에 주력</a:t>
            </a:r>
            <a:endParaRPr lang="en-US" altLang="ko-KR" baseline="0" dirty="0" smtClean="0"/>
          </a:p>
          <a:p>
            <a:r>
              <a:rPr lang="en-US" altLang="ko-KR" baseline="0" dirty="0" smtClean="0"/>
              <a:t>2012</a:t>
            </a:r>
            <a:r>
              <a:rPr lang="ko-KR" altLang="en-US" baseline="0" dirty="0" smtClean="0"/>
              <a:t>년 </a:t>
            </a:r>
            <a:r>
              <a:rPr lang="en-US" altLang="ko-KR" baseline="0" dirty="0" smtClean="0"/>
              <a:t>– </a:t>
            </a:r>
            <a:r>
              <a:rPr lang="ko-KR" altLang="en-US" baseline="0" dirty="0" err="1" smtClean="0"/>
              <a:t>대상층을</a:t>
            </a:r>
            <a:r>
              <a:rPr lang="ko-KR" altLang="en-US" baseline="0" dirty="0" smtClean="0"/>
              <a:t> 청소년으로까지 확대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국가</a:t>
            </a:r>
            <a:r>
              <a:rPr lang="en-US" altLang="ko-KR" baseline="0" dirty="0" smtClean="0"/>
              <a:t>, NPO, </a:t>
            </a:r>
            <a:r>
              <a:rPr lang="ko-KR" altLang="en-US" baseline="0" dirty="0" smtClean="0"/>
              <a:t>지역사회의 협력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     </a:t>
            </a:r>
            <a:r>
              <a:rPr lang="ko-KR" altLang="en-US" baseline="0" dirty="0" smtClean="0"/>
              <a:t>직업교육형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꼬뮌형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커뮤니티비즈니스형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>
                <a:effectLst/>
              </a:rPr>
              <a:t>“</a:t>
            </a:r>
            <a:r>
              <a:rPr lang="ko-KR" altLang="en-US" baseline="0" dirty="0" smtClean="0">
                <a:effectLst/>
              </a:rPr>
              <a:t>병든 사회의 경고</a:t>
            </a:r>
            <a:r>
              <a:rPr lang="en-US" altLang="ko-KR" baseline="0" dirty="0" smtClean="0">
                <a:effectLst/>
              </a:rPr>
              <a:t>, ‘</a:t>
            </a:r>
            <a:r>
              <a:rPr lang="ko-KR" altLang="en-US" baseline="0" dirty="0" smtClean="0">
                <a:effectLst/>
              </a:rPr>
              <a:t>묻지마 범죄</a:t>
            </a:r>
            <a:r>
              <a:rPr lang="en-US" altLang="ko-KR" baseline="0" dirty="0" smtClean="0">
                <a:effectLst/>
              </a:rPr>
              <a:t>’</a:t>
            </a:r>
            <a:r>
              <a:rPr lang="ko-KR" altLang="en-US" baseline="0" dirty="0" smtClean="0">
                <a:effectLst/>
              </a:rPr>
              <a:t>는 없다</a:t>
            </a:r>
            <a:r>
              <a:rPr lang="en-US" altLang="ko-KR" baseline="0" dirty="0" smtClean="0">
                <a:effectLst/>
              </a:rPr>
              <a:t>! ‘</a:t>
            </a:r>
            <a:r>
              <a:rPr lang="ko-KR" altLang="en-US" baseline="0" dirty="0" smtClean="0">
                <a:effectLst/>
              </a:rPr>
              <a:t>절망범죄</a:t>
            </a:r>
            <a:r>
              <a:rPr lang="en-US" altLang="ko-KR" baseline="0" dirty="0" smtClean="0">
                <a:effectLst/>
              </a:rPr>
              <a:t>’</a:t>
            </a:r>
            <a:r>
              <a:rPr lang="ko-KR" altLang="en-US" baseline="0" dirty="0" smtClean="0">
                <a:effectLst/>
              </a:rPr>
              <a:t>에 대한 대책 수립을 위한 긴급토론회</a:t>
            </a:r>
            <a:r>
              <a:rPr lang="en-US" altLang="ko-KR" baseline="0" dirty="0" smtClean="0">
                <a:effectLst/>
              </a:rPr>
              <a:t>”</a:t>
            </a:r>
            <a:endParaRPr lang="en-US" altLang="ko-KR" dirty="0" smtClean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히키코모리를</a:t>
            </a:r>
            <a:r>
              <a:rPr lang="ko-KR" altLang="en-US" dirty="0" smtClean="0"/>
              <a:t> 어떻게 바라볼 것인가에 대해서는 두 가지 관점이 존재</a:t>
            </a:r>
            <a:endParaRPr lang="en-US" altLang="ko-KR" dirty="0" smtClean="0"/>
          </a:p>
          <a:p>
            <a:endParaRPr lang="en-US" altLang="ko-KR" dirty="0" smtClean="0"/>
          </a:p>
          <a:p>
            <a:pPr marL="228600" indent="-228600">
              <a:buAutoNum type="arabicPeriod"/>
            </a:pPr>
            <a:r>
              <a:rPr lang="ko-KR" altLang="en-US" baseline="0" dirty="0" smtClean="0"/>
              <a:t>개인의 문제</a:t>
            </a:r>
            <a:r>
              <a:rPr lang="en-US" altLang="ko-KR" baseline="0" dirty="0" smtClean="0"/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흔히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히키코모리는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인터넷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게임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애니메이션의 중독자로 정의된다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자신의 방안에서 시간을 보낼 방법이 그것 외에는 없기 때문이다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None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때문에 인터넷과 게임이 히키코모리를 만들어내는 주범으로 인식되기도 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관점에서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히키코모리는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외톨이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개인의 문제이며 문제해결은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r>
              <a:rPr lang="ko-KR" altLang="en-US" dirty="0" err="1" smtClean="0"/>
              <a:t>히키코모리</a:t>
            </a:r>
            <a:r>
              <a:rPr lang="ko-KR" altLang="en-US" dirty="0" smtClean="0"/>
              <a:t> 스스로 돌파구를 찾아야 하는 것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일본 경제신문이나 언론에서 많이 거론되는 내용</a:t>
            </a:r>
            <a:r>
              <a:rPr lang="en-US" altLang="ko-KR" dirty="0" smtClean="0"/>
              <a:t>.</a:t>
            </a:r>
          </a:p>
          <a:p>
            <a:pPr marL="228600" indent="-228600">
              <a:buNone/>
            </a:pPr>
            <a:endParaRPr lang="en-US" altLang="ko-KR" dirty="0" smtClean="0"/>
          </a:p>
          <a:p>
            <a:pPr marL="228600" indent="-22860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사회의 문제</a:t>
            </a:r>
            <a:r>
              <a:rPr lang="en-US" altLang="ko-KR" dirty="0" smtClean="0"/>
              <a:t>: ‘NHK</a:t>
            </a:r>
            <a:r>
              <a:rPr lang="ko-KR" altLang="en-US" dirty="0" smtClean="0"/>
              <a:t>에 어서오세요</a:t>
            </a:r>
            <a:r>
              <a:rPr lang="en-US" altLang="ko-KR" dirty="0" smtClean="0"/>
              <a:t>’ NHK</a:t>
            </a:r>
            <a:r>
              <a:rPr lang="ko-KR" altLang="en-US" dirty="0" smtClean="0"/>
              <a:t>는 일본 방송의 이름이 아니라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일본 </a:t>
            </a:r>
            <a:r>
              <a:rPr lang="ko-KR" altLang="en-US" dirty="0" err="1" smtClean="0"/>
              <a:t>히키코모리</a:t>
            </a:r>
            <a:r>
              <a:rPr lang="ko-KR" altLang="en-US" dirty="0" smtClean="0"/>
              <a:t> 협회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를 뜻함</a:t>
            </a:r>
            <a:endParaRPr lang="en-US" altLang="ko-KR" dirty="0" smtClean="0"/>
          </a:p>
          <a:p>
            <a:r>
              <a:rPr lang="ko-KR" altLang="en-US" dirty="0" smtClean="0"/>
              <a:t>주인공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타츠히로는</a:t>
            </a:r>
            <a:r>
              <a:rPr lang="ko-KR" altLang="en-US" baseline="0" dirty="0" smtClean="0"/>
              <a:t> 대학교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학년 때 사회적 망상에 사로잡힘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사람들이 자신을 비난한다고 판단한 그는 시선을 피해 방구석에 처박히게 됨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err="1" smtClean="0"/>
              <a:t>니트족임과</a:t>
            </a:r>
            <a:r>
              <a:rPr lang="ko-KR" altLang="en-US" baseline="0" dirty="0" smtClean="0"/>
              <a:t> 동시에 </a:t>
            </a:r>
            <a:r>
              <a:rPr lang="ko-KR" altLang="en-US" baseline="0" dirty="0" err="1" smtClean="0"/>
              <a:t>히키코모리가</a:t>
            </a:r>
            <a:r>
              <a:rPr lang="ko-KR" altLang="en-US" baseline="0" dirty="0" smtClean="0"/>
              <a:t> 됨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옆방에 있는 그의 후배 </a:t>
            </a:r>
            <a:r>
              <a:rPr lang="ko-KR" altLang="en-US" baseline="0" dirty="0" err="1" smtClean="0"/>
              <a:t>야마자키는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애니에</a:t>
            </a:r>
            <a:r>
              <a:rPr lang="ko-KR" altLang="en-US" baseline="0" dirty="0" smtClean="0"/>
              <a:t> 빠지고 게임에 빠져서 자신이 남들보다 게임에 있어서 우월하다는 과잉자의식을 지님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결국 자신 속으로 파고든 그들은 죄다 방구석 폐인이나 </a:t>
            </a:r>
            <a:r>
              <a:rPr lang="ko-KR" altLang="en-US" baseline="0" dirty="0" err="1" smtClean="0"/>
              <a:t>오타쿠가</a:t>
            </a:r>
            <a:r>
              <a:rPr lang="ko-KR" altLang="en-US" baseline="0" dirty="0" smtClean="0"/>
              <a:t> 되어버림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등장하는 모든 인물들이 전부 마음의 상처를 지니고 있는 사람들</a:t>
            </a:r>
            <a:r>
              <a:rPr lang="en-US" altLang="ko-KR" baseline="0" dirty="0" smtClean="0"/>
              <a:t>. </a:t>
            </a:r>
          </a:p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사회에서는 이제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은둔형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외톨이의 존재를 사회 전체의 구조적 문제로 인식하는 입장이 다수를 차지한다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 과도한 입시 위주의 교육에 적응하지 못하고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이유로 학교에서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왕따를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당한 아이들이 등교를 거부하면서 집안에서만 생활하는 모습이 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히키코모리를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만드는 전형적인 과정이다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더불어 대학을 비롯한 정규 학업을 마치고 나서도 일정한 직업 없이 아르바이트로 연명하며 생활하는 소위 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프리타들의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무책임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무력감 역시 성인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히키코모리를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만드는 주요한 고리다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>
                <a:effectLst/>
              </a:rPr>
              <a:t>“</a:t>
            </a:r>
            <a:r>
              <a:rPr lang="ko-KR" altLang="en-US" baseline="0" dirty="0" smtClean="0">
                <a:effectLst/>
              </a:rPr>
              <a:t>병든 사회의 경고</a:t>
            </a:r>
            <a:r>
              <a:rPr lang="en-US" altLang="ko-KR" baseline="0" dirty="0" smtClean="0">
                <a:effectLst/>
              </a:rPr>
              <a:t>, ‘</a:t>
            </a:r>
            <a:r>
              <a:rPr lang="ko-KR" altLang="en-US" baseline="0" dirty="0" smtClean="0">
                <a:effectLst/>
              </a:rPr>
              <a:t>묻지마 범죄</a:t>
            </a:r>
            <a:r>
              <a:rPr lang="en-US" altLang="ko-KR" baseline="0" dirty="0" smtClean="0">
                <a:effectLst/>
              </a:rPr>
              <a:t>’</a:t>
            </a:r>
            <a:r>
              <a:rPr lang="ko-KR" altLang="en-US" baseline="0" dirty="0" smtClean="0">
                <a:effectLst/>
              </a:rPr>
              <a:t>는 없다</a:t>
            </a:r>
            <a:r>
              <a:rPr lang="en-US" altLang="ko-KR" baseline="0" dirty="0" smtClean="0">
                <a:effectLst/>
              </a:rPr>
              <a:t>! ‘</a:t>
            </a:r>
            <a:r>
              <a:rPr lang="ko-KR" altLang="en-US" baseline="0" dirty="0" smtClean="0">
                <a:effectLst/>
              </a:rPr>
              <a:t>절망범죄</a:t>
            </a:r>
            <a:r>
              <a:rPr lang="en-US" altLang="ko-KR" baseline="0" dirty="0" smtClean="0">
                <a:effectLst/>
              </a:rPr>
              <a:t>’</a:t>
            </a:r>
            <a:r>
              <a:rPr lang="ko-KR" altLang="en-US" baseline="0" dirty="0" smtClean="0">
                <a:effectLst/>
              </a:rPr>
              <a:t>에 대한 대책 수립을 위한 긴급토론회</a:t>
            </a:r>
            <a:r>
              <a:rPr lang="en-US" altLang="ko-KR" baseline="0" dirty="0" smtClean="0">
                <a:effectLst/>
              </a:rPr>
              <a:t>”</a:t>
            </a:r>
            <a:endParaRPr lang="en-US" altLang="ko-KR" dirty="0" smtClean="0">
              <a:effectLst/>
            </a:endParaRPr>
          </a:p>
          <a:p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히키코모리는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개인과 사회 전체의 문제 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문제 해결을 위해 경직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억압적인 학교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조직문화 근절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indent="0">
              <a:buNone/>
            </a:pP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연착륙과 사회 재진입 과정에서의 지원 필요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학업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직장생활 중단 이후에도 정부의 지속적 지원과 관리 필요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indent="0">
              <a:buNone/>
            </a:pP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학업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직장 스트레스 풀 수 있는 지역사회의 네트워크 필요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사회의 기준에 맞지 않는 사람들을 배제할 것이 아니라 사회의 기준을 바꿔나가는 것이 필요 </a:t>
            </a:r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혹시 히키코모리에 대해 알고 계신가요</a:t>
            </a:r>
            <a:r>
              <a:rPr lang="en-US" altLang="ko-KR" dirty="0" smtClean="0"/>
              <a:t>? 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히키코모리는</a:t>
            </a:r>
            <a:r>
              <a:rPr lang="ko-KR" altLang="en-US" dirty="0" smtClean="0"/>
              <a:t> 다양한 영화에서도 다뤄져 온 만큼 일본과 국내에서 잘 알려진 현상인데요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김씨 표류기라는 영화에서도 </a:t>
            </a:r>
            <a:r>
              <a:rPr lang="ko-KR" altLang="en-US" dirty="0" err="1" smtClean="0"/>
              <a:t>정려원씨가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히키코모리로</a:t>
            </a:r>
            <a:r>
              <a:rPr lang="ko-KR" altLang="en-US" dirty="0" smtClean="0"/>
              <a:t> 나옵니다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 외에도 일본 영화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도쿄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라는 옴니버스 영화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</a:p>
          <a:p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외톨이</a:t>
            </a:r>
            <a:r>
              <a:rPr lang="en-US" altLang="ko-KR" baseline="0" dirty="0" smtClean="0"/>
              <a:t>’</a:t>
            </a:r>
            <a:r>
              <a:rPr lang="ko-KR" altLang="en-US" baseline="0" dirty="0" smtClean="0"/>
              <a:t>라는 국내 공포영화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등이 있습니다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히키코모리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= </a:t>
            </a:r>
            <a:r>
              <a:rPr lang="ko-KR" altLang="en-US" dirty="0" smtClean="0"/>
              <a:t>학교나 직장 등에 나가지 않고 장기간</a:t>
            </a:r>
            <a:r>
              <a:rPr lang="en-US" altLang="ko-KR" dirty="0" smtClean="0"/>
              <a:t>(6</a:t>
            </a:r>
            <a:r>
              <a:rPr lang="ko-KR" altLang="en-US" dirty="0" smtClean="0"/>
              <a:t>개월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이상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에 걸쳐 집안에 틀어박혀 사회 활동에 참여를 하지 않은 상태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사회나 주위의 인간 관계를 피하는 상태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이는 질병의 진단명이라기 보다는 여러 가지 이유로 인해 인간 관계를 상실한 상태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그런데 </a:t>
            </a:r>
            <a:r>
              <a:rPr lang="ko-KR" altLang="en-US" dirty="0" err="1" smtClean="0"/>
              <a:t>히키코모리란</a:t>
            </a:r>
            <a:r>
              <a:rPr lang="ko-KR" altLang="en-US" dirty="0" smtClean="0"/>
              <a:t> 외출 할 수 있는지 여부를 기준으로 판단하는 것이 아니라 넓은 의미로 사회 활동에 참여하지 못하는 상태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다시 말해 인간 관계를 만들어 갈 수 없다는 뜻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u="none" dirty="0" smtClean="0">
                <a:effectLst/>
              </a:rPr>
              <a:t>작년 </a:t>
            </a:r>
            <a:r>
              <a:rPr lang="ko-KR" alt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출판</a:t>
            </a:r>
            <a:r>
              <a:rPr lang="ko-KR" altLang="en-US" u="none" dirty="0" smtClean="0">
                <a:effectLst/>
              </a:rPr>
              <a:t>된 </a:t>
            </a:r>
            <a:r>
              <a:rPr lang="ko-KR" alt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영국</a:t>
            </a:r>
            <a:r>
              <a:rPr lang="ko-KR" altLang="en-US" u="none" dirty="0" smtClean="0">
                <a:effectLst/>
              </a:rPr>
              <a:t> </a:t>
            </a:r>
            <a:r>
              <a:rPr lang="ko-KR" altLang="en-US" u="none" dirty="0" err="1" smtClean="0">
                <a:effectLst/>
              </a:rPr>
              <a:t>옥스포드대</a:t>
            </a:r>
            <a:r>
              <a:rPr lang="ko-KR" altLang="en-US" u="none" dirty="0" smtClean="0">
                <a:effectLst/>
              </a:rPr>
              <a:t> 영어사전에는 ‘</a:t>
            </a:r>
            <a:r>
              <a:rPr lang="en-US" altLang="ko-KR" u="none" dirty="0" err="1" smtClean="0">
                <a:effectLst/>
              </a:rPr>
              <a:t>hikikomori</a:t>
            </a:r>
            <a:r>
              <a:rPr lang="en-US" altLang="ko-KR" u="none" dirty="0" smtClean="0">
                <a:effectLst/>
              </a:rPr>
              <a:t>’</a:t>
            </a:r>
            <a:r>
              <a:rPr lang="ko-KR" altLang="en-US" u="none" dirty="0" smtClean="0">
                <a:effectLst/>
              </a:rPr>
              <a:t>라는 </a:t>
            </a:r>
            <a:r>
              <a:rPr lang="ko-KR" alt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단어</a:t>
            </a:r>
            <a:r>
              <a:rPr lang="ko-KR" altLang="en-US" u="none" dirty="0" smtClean="0">
                <a:effectLst/>
              </a:rPr>
              <a:t>가 새로 수록됐다</a:t>
            </a:r>
            <a:r>
              <a:rPr lang="en-US" altLang="ko-KR" u="none" dirty="0" smtClean="0">
                <a:effectLst/>
              </a:rPr>
              <a:t>. </a:t>
            </a:r>
          </a:p>
          <a:p>
            <a:r>
              <a:rPr lang="ko-KR" altLang="en-US" u="none" dirty="0" smtClean="0">
                <a:effectLst/>
              </a:rPr>
              <a:t>사전은 히키코모리에 대해 “젊은 남성이 사회와의 관계를 끊는 현상”이라고 설명했다</a:t>
            </a:r>
            <a:r>
              <a:rPr lang="en-US" altLang="ko-KR" u="none" dirty="0" smtClean="0">
                <a:effectLst/>
              </a:rPr>
              <a:t>.</a:t>
            </a:r>
          </a:p>
          <a:p>
            <a:endParaRPr lang="en-US" altLang="ko-KR" u="none" dirty="0" smtClean="0">
              <a:effectLst/>
            </a:endParaRPr>
          </a:p>
          <a:p>
            <a:r>
              <a:rPr lang="en-US" altLang="ko-KR" u="none" dirty="0" smtClean="0">
                <a:effectLst/>
              </a:rPr>
              <a:t>20</a:t>
            </a:r>
            <a:r>
              <a:rPr lang="ko-KR" altLang="en-US" u="none" dirty="0" err="1" smtClean="0">
                <a:effectLst/>
              </a:rPr>
              <a:t>억개의</a:t>
            </a:r>
            <a:r>
              <a:rPr lang="ko-KR" altLang="en-US" u="none" dirty="0" smtClean="0">
                <a:effectLst/>
              </a:rPr>
              <a:t> 후보 중 ‘</a:t>
            </a:r>
            <a:r>
              <a:rPr lang="en-US" altLang="ko-KR" u="none" dirty="0" err="1" smtClean="0">
                <a:effectLst/>
              </a:rPr>
              <a:t>hikikomori</a:t>
            </a:r>
            <a:r>
              <a:rPr lang="en-US" altLang="ko-KR" u="none" dirty="0" smtClean="0">
                <a:effectLst/>
              </a:rPr>
              <a:t>’</a:t>
            </a:r>
            <a:r>
              <a:rPr lang="ko-KR" altLang="en-US" u="none" dirty="0" smtClean="0">
                <a:effectLst/>
              </a:rPr>
              <a:t>가 선정됐다는 것은 히키코모리 문제가 일본을 넘어 세계적으로도 시사하는 바가 크다는 것을 의미한다</a:t>
            </a:r>
            <a:r>
              <a:rPr lang="en-US" altLang="ko-KR" u="none" dirty="0" smtClean="0">
                <a:effectLst/>
              </a:rPr>
              <a:t>.</a:t>
            </a:r>
          </a:p>
          <a:p>
            <a:r>
              <a:rPr lang="ko-KR" altLang="en-US" u="none" dirty="0" smtClean="0">
                <a:effectLst/>
              </a:rPr>
              <a:t>실제로 컴퓨터 </a:t>
            </a:r>
            <a:r>
              <a:rPr lang="ko-KR" alt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게임</a:t>
            </a:r>
            <a:r>
              <a:rPr lang="ko-KR" altLang="en-US" u="none" dirty="0" smtClean="0">
                <a:effectLst/>
              </a:rPr>
              <a:t>에 빠져 집에만 틀어박혀 있던 청년이 ‘묻지마 살인사건’을 저지르는 등 </a:t>
            </a:r>
            <a:r>
              <a:rPr lang="ko-KR" altLang="en-US" u="none" dirty="0" err="1" smtClean="0">
                <a:effectLst/>
              </a:rPr>
              <a:t>히키코모리는</a:t>
            </a:r>
            <a:r>
              <a:rPr lang="ko-KR" altLang="en-US" u="none" dirty="0" smtClean="0">
                <a:effectLst/>
              </a:rPr>
              <a:t> 심각한 사회문제로 치부되고 있다</a:t>
            </a:r>
            <a:r>
              <a:rPr lang="en-US" altLang="ko-KR" u="none" dirty="0" smtClean="0">
                <a:effectLst/>
              </a:rPr>
              <a:t>.</a:t>
            </a:r>
          </a:p>
          <a:p>
            <a:pPr>
              <a:buFontTx/>
              <a:buNone/>
            </a:pP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http://www.hani.co.kr/arti/society/society_general/493182.html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aseline="0" dirty="0" smtClean="0"/>
              <a:t>우리는 잘 알지도 못하면서 </a:t>
            </a:r>
            <a:r>
              <a:rPr lang="en-US" altLang="ko-KR" baseline="0" dirty="0" smtClean="0"/>
              <a:t>‘</a:t>
            </a:r>
            <a:r>
              <a:rPr lang="ko-KR" altLang="en-US" baseline="0" dirty="0" err="1" smtClean="0"/>
              <a:t>히키코모리</a:t>
            </a:r>
            <a:r>
              <a:rPr lang="en-US" altLang="ko-KR" baseline="0" dirty="0" smtClean="0"/>
              <a:t>’</a:t>
            </a:r>
            <a:r>
              <a:rPr lang="ko-KR" altLang="en-US" baseline="0" dirty="0" smtClean="0"/>
              <a:t>라는 용어를 사용할 뿐더러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사실 앞에서 보여준 영화들도 </a:t>
            </a:r>
            <a:r>
              <a:rPr lang="ko-KR" altLang="en-US" baseline="0" dirty="0" err="1" smtClean="0"/>
              <a:t>히키코모리를</a:t>
            </a:r>
            <a:r>
              <a:rPr lang="ko-KR" altLang="en-US" baseline="0" dirty="0" smtClean="0"/>
              <a:t> 제대로 다루고 있다고 할 수 는 없습니다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게다가 우리 자신도 언제든 </a:t>
            </a:r>
            <a:r>
              <a:rPr lang="ko-KR" altLang="en-US" baseline="0" dirty="0" err="1" smtClean="0"/>
              <a:t>히키코모리가</a:t>
            </a:r>
            <a:r>
              <a:rPr lang="ko-KR" altLang="en-US" baseline="0" dirty="0" smtClean="0"/>
              <a:t> 될 수 있지 않을까 하는 생각이 들었기 때문입니다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휴일이었던 어제만 해도 하루 종일 집에 틀어박혀 과제나 시험공부를 하고 자취를 하는 저의 경우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설거지나 청소하는 시간도 아까워서 다 내버려 두었는데요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그런 모습들을 되돌아 보면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비록 자발적인 이유는 아니더라도 충분히 나도 </a:t>
            </a:r>
            <a:r>
              <a:rPr lang="ko-KR" altLang="en-US" baseline="0" dirty="0" err="1" smtClean="0"/>
              <a:t>히키코모리가</a:t>
            </a:r>
            <a:r>
              <a:rPr lang="ko-KR" altLang="en-US" baseline="0" dirty="0" smtClean="0"/>
              <a:t> 될 수 있지 않을까 하는 생각을 하게 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그런 점에서 </a:t>
            </a:r>
            <a:r>
              <a:rPr lang="ko-KR" altLang="en-US" baseline="0" dirty="0" err="1" smtClean="0"/>
              <a:t>히키코모리라는</a:t>
            </a:r>
            <a:r>
              <a:rPr lang="ko-KR" altLang="en-US" baseline="0" dirty="0" smtClean="0"/>
              <a:t> 건 결국 누구나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특히 바쁘게 살아가는 현대인에게 더 쉽게 일어날 수 있는 현상이 아닐까 생각합니다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왜냐하면 바쁘게 살아가면서 정작 자기 자신은 돌보지 못하고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어떤 일에서 실패를 맛보거나 좌절을 하게 됐을 때 느껴지는 절망감은 이루 말할 수 없을 것이기 때문입니다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히키코모리는</a:t>
            </a:r>
            <a:r>
              <a:rPr lang="ko-KR" altLang="en-US" dirty="0" smtClean="0"/>
              <a:t> 우리에게 항상 가까이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비단 일본만의 문제도 아닌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현대 사회에서 나타나는 우리 모두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그 대상인 것입니다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그래서 저희는 일본 사회와 문화 속에서 생겨난 </a:t>
            </a:r>
            <a:r>
              <a:rPr lang="ko-KR" altLang="en-US" dirty="0" err="1" smtClean="0"/>
              <a:t>히키코모리가</a:t>
            </a:r>
            <a:r>
              <a:rPr lang="ko-KR" altLang="en-US" dirty="0" smtClean="0"/>
              <a:t> 무엇인지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왜 발생하고 어떤 특징을 보이는지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그것이 어떤 의미를 지니는지 조금 더 알아보고자 이 주제를 선정하게 되었습니다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="1" u="sng" dirty="0" err="1" smtClean="0">
                <a:effectLst/>
              </a:rPr>
              <a:t>히키코모리</a:t>
            </a:r>
            <a:r>
              <a:rPr lang="ko-KR" altLang="en-US" b="1" u="sng" baseline="0" dirty="0" smtClean="0">
                <a:effectLst/>
              </a:rPr>
              <a:t> 발생 원인</a:t>
            </a:r>
            <a:r>
              <a:rPr lang="en-US" altLang="ko-KR" b="1" u="sng" baseline="0" dirty="0" smtClean="0">
                <a:effectLst/>
              </a:rPr>
              <a:t>: </a:t>
            </a:r>
            <a:r>
              <a:rPr lang="ko-KR" altLang="en-US" b="1" u="sng" baseline="0" dirty="0" smtClean="0">
                <a:effectLst/>
              </a:rPr>
              <a:t>분석 </a:t>
            </a:r>
            <a:r>
              <a:rPr lang="ko-KR" altLang="en-US" b="1" u="sng" baseline="0" dirty="0" err="1" smtClean="0">
                <a:effectLst/>
              </a:rPr>
              <a:t>단위별로</a:t>
            </a:r>
            <a:r>
              <a:rPr lang="ko-KR" altLang="en-US" b="1" u="sng" baseline="0" dirty="0" smtClean="0">
                <a:effectLst/>
              </a:rPr>
              <a:t> 구분하여</a:t>
            </a:r>
            <a:endParaRPr lang="en-US" altLang="ko-KR" b="1" u="sng" baseline="0" dirty="0" smtClean="0">
              <a:effectLst/>
            </a:endParaRPr>
          </a:p>
          <a:p>
            <a:endParaRPr lang="en-US" altLang="ko-KR" b="1" u="sng" baseline="0" dirty="0" smtClean="0">
              <a:effectLst/>
            </a:endParaRPr>
          </a:p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b="1" u="none" baseline="0" dirty="0" smtClean="0">
                <a:effectLst/>
              </a:rPr>
              <a:t>가정</a:t>
            </a:r>
            <a:r>
              <a:rPr lang="en-US" altLang="ko-KR" b="0" u="none" baseline="0" dirty="0" smtClean="0">
                <a:effectLst/>
              </a:rPr>
              <a:t>: </a:t>
            </a:r>
            <a:r>
              <a:rPr lang="ko-KR" altLang="en-US" b="0" u="none" baseline="0" dirty="0" smtClean="0">
                <a:effectLst/>
              </a:rPr>
              <a:t>핵가족화로 인한 세대간 단절</a:t>
            </a:r>
            <a:r>
              <a:rPr lang="en-US" altLang="ko-KR" b="0" u="none" baseline="0" dirty="0" smtClean="0">
                <a:effectLst/>
              </a:rPr>
              <a:t>, </a:t>
            </a:r>
            <a:r>
              <a:rPr lang="ko-KR" altLang="en-US" b="0" u="none" baseline="0" dirty="0" smtClean="0">
                <a:effectLst/>
              </a:rPr>
              <a:t>소통부재 </a:t>
            </a:r>
            <a:r>
              <a:rPr lang="en-US" altLang="ko-KR" b="0" u="none" baseline="0" dirty="0" smtClean="0">
                <a:effectLst/>
              </a:rPr>
              <a:t>---- </a:t>
            </a:r>
            <a:r>
              <a:rPr lang="ko-KR" altLang="en-US" baseline="0" dirty="0" smtClean="0">
                <a:effectLst/>
              </a:rPr>
              <a:t>급격한 경제발전 직후의 경제위기로 인한 세대 간 단절이 발생함</a:t>
            </a:r>
            <a:endParaRPr lang="en-US" altLang="ko-KR" baseline="0" dirty="0" smtClean="0">
              <a:effectLst/>
            </a:endParaRPr>
          </a:p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>
                <a:effectLst/>
              </a:rPr>
              <a:t>    </a:t>
            </a:r>
            <a:r>
              <a:rPr lang="ko-KR" altLang="en-US" baseline="0" dirty="0" smtClean="0">
                <a:effectLst/>
              </a:rPr>
              <a:t>경제발전 주역 </a:t>
            </a:r>
            <a:r>
              <a:rPr lang="en-US" altLang="ko-KR" baseline="0" dirty="0" smtClean="0">
                <a:effectLst/>
              </a:rPr>
              <a:t>‘</a:t>
            </a:r>
            <a:r>
              <a:rPr lang="ko-KR" altLang="en-US" baseline="0" dirty="0" err="1" smtClean="0">
                <a:effectLst/>
              </a:rPr>
              <a:t>과중력</a:t>
            </a:r>
            <a:r>
              <a:rPr lang="en-US" altLang="ko-KR" baseline="0" dirty="0" smtClean="0">
                <a:effectLst/>
              </a:rPr>
              <a:t>’ </a:t>
            </a:r>
            <a:r>
              <a:rPr lang="ko-KR" altLang="en-US" baseline="0" dirty="0" smtClean="0">
                <a:effectLst/>
              </a:rPr>
              <a:t>세대 </a:t>
            </a:r>
            <a:r>
              <a:rPr lang="en-US" altLang="ko-KR" baseline="0" dirty="0" smtClean="0">
                <a:effectLst/>
              </a:rPr>
              <a:t>&amp; </a:t>
            </a:r>
            <a:r>
              <a:rPr lang="ko-KR" altLang="en-US" baseline="0" dirty="0" smtClean="0">
                <a:effectLst/>
              </a:rPr>
              <a:t>경제위기 후 </a:t>
            </a:r>
            <a:r>
              <a:rPr lang="en-US" altLang="ko-KR" baseline="0" dirty="0" smtClean="0">
                <a:effectLst/>
              </a:rPr>
              <a:t>‘</a:t>
            </a:r>
            <a:r>
              <a:rPr lang="ko-KR" altLang="en-US" baseline="0" dirty="0" err="1" smtClean="0">
                <a:effectLst/>
              </a:rPr>
              <a:t>저중력</a:t>
            </a:r>
            <a:r>
              <a:rPr lang="en-US" altLang="ko-KR" baseline="0" dirty="0" smtClean="0">
                <a:effectLst/>
              </a:rPr>
              <a:t>’ </a:t>
            </a:r>
            <a:r>
              <a:rPr lang="ko-KR" altLang="en-US" baseline="0" dirty="0" smtClean="0">
                <a:effectLst/>
              </a:rPr>
              <a:t>세대 사이의 단절</a:t>
            </a:r>
            <a:endParaRPr lang="en-US" altLang="ko-KR" baseline="0" dirty="0" smtClean="0">
              <a:effectLst/>
            </a:endParaRPr>
          </a:p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>
                <a:effectLst/>
              </a:rPr>
              <a:t>    “</a:t>
            </a:r>
            <a:r>
              <a:rPr lang="ko-KR" altLang="en-US" baseline="0" dirty="0" smtClean="0">
                <a:effectLst/>
              </a:rPr>
              <a:t>병든 사회의 경고</a:t>
            </a:r>
            <a:r>
              <a:rPr lang="en-US" altLang="ko-KR" baseline="0" dirty="0" smtClean="0">
                <a:effectLst/>
              </a:rPr>
              <a:t>, ‘</a:t>
            </a:r>
            <a:r>
              <a:rPr lang="ko-KR" altLang="en-US" baseline="0" dirty="0" smtClean="0">
                <a:effectLst/>
              </a:rPr>
              <a:t>묻지마 범죄</a:t>
            </a:r>
            <a:r>
              <a:rPr lang="en-US" altLang="ko-KR" baseline="0" dirty="0" smtClean="0">
                <a:effectLst/>
              </a:rPr>
              <a:t>’</a:t>
            </a:r>
            <a:r>
              <a:rPr lang="ko-KR" altLang="en-US" baseline="0" dirty="0" smtClean="0">
                <a:effectLst/>
              </a:rPr>
              <a:t>는 없다</a:t>
            </a:r>
            <a:r>
              <a:rPr lang="en-US" altLang="ko-KR" baseline="0" dirty="0" smtClean="0">
                <a:effectLst/>
              </a:rPr>
              <a:t>! ‘</a:t>
            </a:r>
            <a:r>
              <a:rPr lang="ko-KR" altLang="en-US" baseline="0" dirty="0" smtClean="0">
                <a:effectLst/>
              </a:rPr>
              <a:t>절망범죄</a:t>
            </a:r>
            <a:r>
              <a:rPr lang="en-US" altLang="ko-KR" baseline="0" dirty="0" smtClean="0">
                <a:effectLst/>
              </a:rPr>
              <a:t>’</a:t>
            </a:r>
            <a:r>
              <a:rPr lang="ko-KR" altLang="en-US" baseline="0" dirty="0" smtClean="0">
                <a:effectLst/>
              </a:rPr>
              <a:t>에 대한 대책 수립을 위한 긴급토론회</a:t>
            </a:r>
            <a:r>
              <a:rPr lang="en-US" altLang="ko-KR" baseline="0" dirty="0" smtClean="0">
                <a:effectLst/>
              </a:rPr>
              <a:t>”</a:t>
            </a:r>
            <a:endParaRPr lang="en-US" altLang="ko-KR" dirty="0" smtClean="0">
              <a:effectLst/>
            </a:endParaRPr>
          </a:p>
          <a:p>
            <a:pPr marL="228600" indent="-228600">
              <a:buNone/>
            </a:pPr>
            <a:endParaRPr lang="en-US" altLang="ko-KR" b="0" u="none" baseline="0" dirty="0" smtClean="0">
              <a:effectLst/>
            </a:endParaRPr>
          </a:p>
          <a:p>
            <a:pPr marL="228600" indent="-228600">
              <a:buNone/>
            </a:pPr>
            <a:r>
              <a:rPr lang="en-US" altLang="ko-KR" b="1" u="none" baseline="0" dirty="0" smtClean="0">
                <a:effectLst/>
              </a:rPr>
              <a:t>2. </a:t>
            </a:r>
            <a:r>
              <a:rPr lang="ko-KR" altLang="en-US" b="1" u="none" baseline="0" dirty="0" smtClean="0">
                <a:effectLst/>
              </a:rPr>
              <a:t>학교</a:t>
            </a:r>
            <a:r>
              <a:rPr lang="en-US" altLang="ko-KR" b="1" u="none" baseline="0" dirty="0" smtClean="0">
                <a:effectLst/>
              </a:rPr>
              <a:t>: </a:t>
            </a:r>
            <a:r>
              <a:rPr lang="ko-KR" altLang="en-US" b="0" u="none" baseline="0" dirty="0" smtClean="0">
                <a:effectLst/>
              </a:rPr>
              <a:t>입시제도</a:t>
            </a:r>
            <a:r>
              <a:rPr lang="en-US" altLang="ko-KR" b="0" u="none" baseline="0" dirty="0" smtClean="0">
                <a:effectLst/>
              </a:rPr>
              <a:t>, </a:t>
            </a:r>
            <a:r>
              <a:rPr lang="ko-KR" altLang="en-US" b="0" u="none" baseline="0" dirty="0" smtClean="0">
                <a:effectLst/>
              </a:rPr>
              <a:t>과도한 경쟁</a:t>
            </a:r>
            <a:r>
              <a:rPr lang="en-US" altLang="ko-KR" b="0" u="none" baseline="0" dirty="0" smtClean="0">
                <a:effectLst/>
              </a:rPr>
              <a:t>, </a:t>
            </a:r>
            <a:r>
              <a:rPr lang="ko-KR" altLang="en-US" b="0" u="none" baseline="0" dirty="0" smtClean="0">
                <a:effectLst/>
              </a:rPr>
              <a:t>등교 거부</a:t>
            </a:r>
            <a:r>
              <a:rPr lang="en-US" altLang="ko-KR" b="0" u="none" baseline="0" dirty="0" smtClean="0">
                <a:effectLst/>
              </a:rPr>
              <a:t>, </a:t>
            </a:r>
            <a:r>
              <a:rPr lang="ko-KR" altLang="en-US" b="0" u="none" baseline="0" dirty="0" smtClean="0">
                <a:effectLst/>
              </a:rPr>
              <a:t>집단 따돌림</a:t>
            </a:r>
            <a:endParaRPr lang="en-US" altLang="ko-KR" b="0" u="none" baseline="0" dirty="0" smtClean="0">
              <a:effectLst/>
            </a:endParaRPr>
          </a:p>
          <a:p>
            <a:pPr>
              <a:buFontTx/>
              <a:buNone/>
            </a:pP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“집단 따돌림을 당한 청소년들이 심각한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트라우마를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겪고 사회를 회피하면서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히키코모리가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</a:p>
          <a:p>
            <a:pPr>
              <a:buFontTx/>
              <a:buNone/>
            </a:pP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http://www.seoul.co.kr/news/newsView.php?id=20120316027026</a:t>
            </a:r>
          </a:p>
          <a:p>
            <a:pPr marL="228600" indent="-228600">
              <a:buNone/>
            </a:pPr>
            <a:endParaRPr lang="en-US" altLang="ko-KR" b="0" u="none" baseline="0" dirty="0" smtClean="0">
              <a:effectLst/>
            </a:endParaRPr>
          </a:p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u="none" baseline="0" dirty="0" smtClean="0">
                <a:effectLst/>
              </a:rPr>
              <a:t>3. </a:t>
            </a:r>
            <a:r>
              <a:rPr lang="ko-KR" altLang="en-US" b="1" u="none" baseline="0" dirty="0" smtClean="0">
                <a:effectLst/>
              </a:rPr>
              <a:t>직장</a:t>
            </a:r>
            <a:r>
              <a:rPr lang="en-US" altLang="ko-KR" b="1" u="none" baseline="0" dirty="0" smtClean="0">
                <a:effectLst/>
              </a:rPr>
              <a:t>: </a:t>
            </a:r>
            <a:r>
              <a:rPr lang="ko-KR" altLang="en-US" baseline="0" dirty="0" smtClean="0">
                <a:effectLst/>
              </a:rPr>
              <a:t>취업관행</a:t>
            </a:r>
            <a:r>
              <a:rPr lang="en-US" altLang="ko-KR" baseline="0" dirty="0" smtClean="0">
                <a:effectLst/>
              </a:rPr>
              <a:t>, </a:t>
            </a:r>
            <a:r>
              <a:rPr lang="ko-KR" altLang="en-US" baseline="0" dirty="0" smtClean="0">
                <a:effectLst/>
              </a:rPr>
              <a:t>조직문화</a:t>
            </a:r>
            <a:r>
              <a:rPr lang="en-US" altLang="ko-KR" baseline="0" dirty="0" smtClean="0">
                <a:effectLst/>
              </a:rPr>
              <a:t>, </a:t>
            </a:r>
            <a:r>
              <a:rPr lang="ko-KR" altLang="en-US" baseline="0" dirty="0" smtClean="0">
                <a:effectLst/>
              </a:rPr>
              <a:t>성취에 대한 스트레스</a:t>
            </a:r>
            <a:r>
              <a:rPr lang="en-US" altLang="ko-KR" baseline="0" dirty="0" smtClean="0">
                <a:effectLst/>
              </a:rPr>
              <a:t>, </a:t>
            </a:r>
            <a:r>
              <a:rPr lang="ko-KR" altLang="en-US" baseline="0" dirty="0" smtClean="0">
                <a:effectLst/>
              </a:rPr>
              <a:t>직장 내 가족주의</a:t>
            </a:r>
            <a:r>
              <a:rPr lang="en-US" altLang="ko-KR" baseline="0" dirty="0" smtClean="0">
                <a:effectLst/>
                <a:latin typeface="맑은 고딕"/>
                <a:ea typeface="맑은 고딕"/>
              </a:rPr>
              <a:t>∙</a:t>
            </a:r>
            <a:r>
              <a:rPr lang="en-US" altLang="ko-KR" baseline="0" dirty="0" smtClean="0">
                <a:effectLst/>
              </a:rPr>
              <a:t> </a:t>
            </a:r>
            <a:r>
              <a:rPr lang="ko-KR" altLang="en-US" baseline="0" dirty="0" smtClean="0">
                <a:effectLst/>
              </a:rPr>
              <a:t>집단주의 문화 </a:t>
            </a:r>
            <a:r>
              <a:rPr lang="en-US" altLang="ko-KR" baseline="0" dirty="0" smtClean="0">
                <a:effectLst/>
              </a:rPr>
              <a:t>--- </a:t>
            </a:r>
            <a:r>
              <a:rPr lang="ko-KR" altLang="en-US" dirty="0" smtClean="0"/>
              <a:t>사회에 적응하지 못하거나 사회에서 인정받지 못한 것을 계기로</a:t>
            </a:r>
            <a:endParaRPr lang="en-US" altLang="ko-KR" dirty="0" smtClean="0"/>
          </a:p>
          <a:p>
            <a:endParaRPr lang="en-US" altLang="ko-KR" dirty="0" smtClean="0">
              <a:effectLst/>
            </a:endParaRPr>
          </a:p>
          <a:p>
            <a:r>
              <a:rPr lang="en-US" altLang="ko-KR" b="1" dirty="0" smtClean="0">
                <a:effectLst/>
              </a:rPr>
              <a:t>4. </a:t>
            </a:r>
            <a:r>
              <a:rPr lang="ko-KR" altLang="en-US" b="1" dirty="0" smtClean="0">
                <a:effectLst/>
              </a:rPr>
              <a:t>사회</a:t>
            </a:r>
            <a:r>
              <a:rPr lang="en-US" altLang="ko-KR" b="1" dirty="0" smtClean="0">
                <a:effectLst/>
              </a:rPr>
              <a:t>: ‘Japan is No.1’</a:t>
            </a:r>
            <a:r>
              <a:rPr lang="ko-KR" altLang="en-US" dirty="0" smtClean="0">
                <a:effectLst/>
              </a:rPr>
              <a:t>이라는 서적이 나올 정도로 만연했던 </a:t>
            </a:r>
            <a:r>
              <a:rPr lang="en-US" altLang="ko-KR" dirty="0" smtClean="0">
                <a:effectLst/>
              </a:rPr>
              <a:t>‘1</a:t>
            </a:r>
            <a:r>
              <a:rPr lang="ko-KR" altLang="en-US" dirty="0" smtClean="0">
                <a:effectLst/>
              </a:rPr>
              <a:t>등 노이로제</a:t>
            </a:r>
            <a:r>
              <a:rPr lang="en-US" altLang="ko-KR" dirty="0" smtClean="0">
                <a:effectLst/>
              </a:rPr>
              <a:t>’</a:t>
            </a:r>
            <a:r>
              <a:rPr lang="ko-KR" altLang="en-US" baseline="0" dirty="0" smtClean="0">
                <a:effectLst/>
              </a:rPr>
              <a:t>와 </a:t>
            </a:r>
            <a:r>
              <a:rPr lang="en-US" altLang="ko-KR" baseline="0" dirty="0" smtClean="0">
                <a:effectLst/>
              </a:rPr>
              <a:t>‘</a:t>
            </a:r>
            <a:r>
              <a:rPr lang="ko-KR" altLang="en-US" baseline="0" dirty="0" err="1" smtClean="0">
                <a:effectLst/>
              </a:rPr>
              <a:t>히키코모리</a:t>
            </a:r>
            <a:r>
              <a:rPr lang="en-US" altLang="ko-KR" baseline="0" dirty="0" smtClean="0">
                <a:effectLst/>
              </a:rPr>
              <a:t>’--- </a:t>
            </a:r>
            <a:r>
              <a:rPr lang="ko-KR" altLang="en-US" dirty="0" smtClean="0">
                <a:effectLst/>
              </a:rPr>
              <a:t>고도성장기를 거치면서 만연한 이기주의와 개인주의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오로지 </a:t>
            </a:r>
            <a:r>
              <a:rPr lang="en-US" altLang="ko-KR" dirty="0" smtClean="0">
                <a:effectLst/>
              </a:rPr>
              <a:t>1</a:t>
            </a:r>
            <a:r>
              <a:rPr lang="ko-KR" altLang="en-US" dirty="0" smtClean="0">
                <a:effectLst/>
              </a:rPr>
              <a:t>등만을 추구해온 결과로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그 대열에 끼지 못하고 패배주의에 물든 일본 젊은이들의 자화상을 반영한 것으로 해석된다</a:t>
            </a:r>
            <a:r>
              <a:rPr lang="en-US" altLang="ko-KR" dirty="0" smtClean="0">
                <a:effectLst/>
              </a:rPr>
              <a:t>. WSJ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FontTx/>
              <a:buChar char="-"/>
            </a:pPr>
            <a:endParaRPr lang="ko-KR" altLang="en-US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히키코모리는</a:t>
            </a:r>
            <a:r>
              <a:rPr lang="ko-KR" altLang="en-US" dirty="0" smtClean="0"/>
              <a:t> 다음과 같은 일반적인 특징을 가지고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</a:t>
            </a:r>
            <a:r>
              <a:rPr lang="ko-KR" altLang="en-US" dirty="0" err="1" smtClean="0"/>
              <a:t>히키코모리라</a:t>
            </a:r>
            <a:r>
              <a:rPr lang="ko-KR" altLang="en-US" dirty="0" smtClean="0"/>
              <a:t> 해도 모두 같은 행동 특성을 보이는 것은 아니다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</a:p>
          <a:p>
            <a:r>
              <a:rPr lang="ko-KR" altLang="en-US" baseline="0" dirty="0" smtClean="0"/>
              <a:t>그 상태가 미약하여 타인에게 해를 끼치지 않는 경우도 있지만 </a:t>
            </a:r>
            <a:endParaRPr lang="en-US" altLang="ko-KR" baseline="0" dirty="0" smtClean="0"/>
          </a:p>
          <a:p>
            <a:r>
              <a:rPr lang="ko-KR" altLang="en-US" baseline="0" dirty="0" smtClean="0"/>
              <a:t>끊임 없이 주위사람들을 괴롭히고 공격적인 일탈 행위를 일삼는 사례도 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다음은 </a:t>
            </a:r>
            <a:r>
              <a:rPr lang="ko-KR" altLang="en-US" dirty="0" err="1" smtClean="0"/>
              <a:t>전국히키코모리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KHJ</a:t>
            </a:r>
            <a:r>
              <a:rPr lang="ko-KR" altLang="en-US" dirty="0" smtClean="0"/>
              <a:t>보모 모임에서 보내온 수 </a:t>
            </a:r>
            <a:r>
              <a:rPr lang="ko-KR" altLang="en-US" dirty="0" err="1" smtClean="0"/>
              <a:t>천통의</a:t>
            </a:r>
            <a:r>
              <a:rPr lang="ko-KR" altLang="en-US" dirty="0" smtClean="0"/>
              <a:t> 편지</a:t>
            </a:r>
            <a:r>
              <a:rPr lang="en-US" altLang="ko-KR" dirty="0" smtClean="0"/>
              <a:t>, fax,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전화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면담 등을 통해서</a:t>
            </a:r>
            <a:endParaRPr lang="en-US" altLang="ko-KR" baseline="0" dirty="0" smtClean="0"/>
          </a:p>
          <a:p>
            <a:r>
              <a:rPr lang="ko-KR" altLang="en-US" baseline="0" dirty="0" smtClean="0"/>
              <a:t>전문적으로 </a:t>
            </a:r>
            <a:r>
              <a:rPr lang="ko-KR" altLang="en-US" baseline="0" dirty="0" err="1" smtClean="0"/>
              <a:t>히키코모리를</a:t>
            </a:r>
            <a:r>
              <a:rPr lang="ko-KR" altLang="en-US" baseline="0" dirty="0" smtClean="0"/>
              <a:t> 단계별로 분석한 내용이다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1,2 </a:t>
            </a:r>
            <a:r>
              <a:rPr lang="ko-KR" altLang="en-US" dirty="0" smtClean="0"/>
              <a:t>단계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부모의 애정</a:t>
            </a:r>
            <a:r>
              <a:rPr lang="en-US" altLang="ko-KR" dirty="0" smtClean="0"/>
              <a:t>,</a:t>
            </a:r>
            <a:r>
              <a:rPr lang="ko-KR" altLang="en-US" dirty="0" smtClean="0"/>
              <a:t> 주위 사람들의 이해와 수용으로 정상 회복 가능</a:t>
            </a:r>
            <a:r>
              <a:rPr lang="en-US" altLang="ko-KR" baseline="0" dirty="0" smtClean="0"/>
              <a:t> ex) </a:t>
            </a:r>
            <a:r>
              <a:rPr lang="ko-KR" altLang="en-US" dirty="0" err="1" smtClean="0"/>
              <a:t>이지메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배신감 등이 원인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3</a:t>
            </a:r>
            <a:r>
              <a:rPr lang="ko-KR" altLang="en-US" dirty="0" smtClean="0"/>
              <a:t>단계</a:t>
            </a:r>
            <a:r>
              <a:rPr lang="en-US" altLang="ko-KR" dirty="0" smtClean="0"/>
              <a:t> – </a:t>
            </a:r>
            <a:r>
              <a:rPr lang="ko-KR" altLang="en-US" dirty="0" smtClean="0"/>
              <a:t>심층적</a:t>
            </a:r>
            <a:r>
              <a:rPr lang="en-US" altLang="ko-KR" dirty="0" smtClean="0"/>
              <a:t>,</a:t>
            </a:r>
            <a:r>
              <a:rPr lang="ko-KR" altLang="en-US" dirty="0" smtClean="0"/>
              <a:t> 심리 속에 있는 마음의 상처에서 벗어나지 못함</a:t>
            </a:r>
            <a:endParaRPr lang="en-US" altLang="ko-KR" dirty="0" smtClean="0"/>
          </a:p>
          <a:p>
            <a:r>
              <a:rPr lang="ko-KR" altLang="en-US" dirty="0" smtClean="0"/>
              <a:t>주위에서 보면 게으름뱅이로 보인다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확실히 안전하다고 생각되지 않으면 행동하지 못한다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단계</a:t>
            </a:r>
            <a:r>
              <a:rPr lang="en-US" altLang="ko-KR" dirty="0" smtClean="0"/>
              <a:t> –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의존성 인격 장애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강박성</a:t>
            </a:r>
            <a:r>
              <a:rPr lang="ko-KR" altLang="en-US" baseline="0" dirty="0" smtClean="0"/>
              <a:t> 인격장애</a:t>
            </a:r>
            <a:endParaRPr lang="en-US" altLang="ko-KR" baseline="0" dirty="0" smtClean="0"/>
          </a:p>
          <a:p>
            <a:r>
              <a:rPr lang="ko-KR" altLang="en-US" baseline="0" dirty="0" smtClean="0"/>
              <a:t>무기력하고 </a:t>
            </a:r>
            <a:r>
              <a:rPr lang="ko-KR" altLang="en-US" baseline="0" dirty="0" err="1" smtClean="0"/>
              <a:t>자활력이</a:t>
            </a:r>
            <a:r>
              <a:rPr lang="ko-KR" altLang="en-US" baseline="0" dirty="0" smtClean="0"/>
              <a:t> 없으며 사회에 순응을 못한다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자기 존재 </a:t>
            </a:r>
            <a:r>
              <a:rPr lang="ko-KR" altLang="en-US" baseline="0" dirty="0" err="1" smtClean="0"/>
              <a:t>부정감을</a:t>
            </a:r>
            <a:r>
              <a:rPr lang="ko-KR" altLang="en-US" baseline="0" dirty="0" smtClean="0"/>
              <a:t> 느낀다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되풀이되는 좌절감과 고통으로 부모도 </a:t>
            </a:r>
            <a:r>
              <a:rPr lang="ko-KR" altLang="en-US" baseline="0" dirty="0" err="1" smtClean="0"/>
              <a:t>히키코모리가</a:t>
            </a:r>
            <a:r>
              <a:rPr lang="ko-KR" altLang="en-US" baseline="0" dirty="0" smtClean="0"/>
              <a:t> 될 수 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단계</a:t>
            </a:r>
            <a:r>
              <a:rPr lang="en-US" altLang="ko-KR" dirty="0" smtClean="0"/>
              <a:t> –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지극히 자기중심적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타인 조종</a:t>
            </a:r>
            <a:endParaRPr lang="en-US" altLang="ko-KR" baseline="0" dirty="0" smtClean="0"/>
          </a:p>
          <a:p>
            <a:r>
              <a:rPr lang="ko-KR" altLang="en-US" baseline="0" dirty="0" smtClean="0"/>
              <a:t>주로 부모를 노예화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가정폭력</a:t>
            </a:r>
            <a:endParaRPr lang="en-US" altLang="ko-KR" baseline="0" dirty="0" smtClean="0"/>
          </a:p>
          <a:p>
            <a:r>
              <a:rPr lang="ko-KR" altLang="en-US" baseline="0" dirty="0" smtClean="0"/>
              <a:t>가족 이외에는 냉정하게 대응</a:t>
            </a:r>
            <a:endParaRPr lang="en-US" altLang="ko-KR" baseline="0" dirty="0" smtClean="0"/>
          </a:p>
          <a:p>
            <a:r>
              <a:rPr lang="ko-KR" altLang="en-US" baseline="0" dirty="0" smtClean="0"/>
              <a:t>금전적으로 비싼 것을 요구</a:t>
            </a:r>
            <a:endParaRPr lang="en-US" altLang="ko-KR" baseline="0" dirty="0" smtClean="0"/>
          </a:p>
          <a:p>
            <a:r>
              <a:rPr lang="ko-KR" altLang="en-US" baseline="0" dirty="0" err="1" smtClean="0"/>
              <a:t>경계성</a:t>
            </a:r>
            <a:r>
              <a:rPr lang="ko-KR" altLang="en-US" baseline="0" dirty="0" smtClean="0"/>
              <a:t> 인격 장애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연기성 인격장애</a:t>
            </a:r>
            <a:endParaRPr lang="en-US" altLang="ko-KR" baseline="0" dirty="0" smtClean="0"/>
          </a:p>
          <a:p>
            <a:r>
              <a:rPr lang="ko-KR" altLang="en-US" baseline="0" dirty="0" smtClean="0"/>
              <a:t>완벽주의적 성향</a:t>
            </a:r>
            <a:endParaRPr lang="en-US" altLang="ko-KR" baseline="0" dirty="0" smtClean="0"/>
          </a:p>
          <a:p>
            <a:r>
              <a:rPr lang="ko-KR" altLang="en-US" baseline="0" dirty="0" smtClean="0"/>
              <a:t>자신의 처지를 모두 남 탓으로 돌리고 비난하고 욕을 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주로 한밤중에 가족을 못 자게 괴롭힌다</a:t>
            </a:r>
            <a:endParaRPr lang="en-US" altLang="ko-KR" baseline="0" dirty="0" smtClean="0"/>
          </a:p>
          <a:p>
            <a:r>
              <a:rPr lang="ko-KR" altLang="en-US" baseline="0" dirty="0" smtClean="0"/>
              <a:t>직접 행동을 못한 대신에 사회 평론가가 되어 부모 등을 깔보면서 자기 존재 확인</a:t>
            </a:r>
            <a:endParaRPr lang="en-US" altLang="ko-KR" baseline="0" dirty="0" smtClean="0"/>
          </a:p>
          <a:p>
            <a:r>
              <a:rPr lang="ko-KR" altLang="en-US" baseline="0" dirty="0" smtClean="0"/>
              <a:t>대인 공포증 대인 긴장 증세 나타남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6</a:t>
            </a:r>
            <a:r>
              <a:rPr lang="ko-KR" altLang="en-US" baseline="0" dirty="0" smtClean="0"/>
              <a:t>단계</a:t>
            </a:r>
            <a:r>
              <a:rPr lang="en-US" altLang="ko-KR" baseline="0" dirty="0" smtClean="0"/>
              <a:t> – </a:t>
            </a:r>
            <a:r>
              <a:rPr lang="ko-KR" altLang="en-US" baseline="0" dirty="0" smtClean="0"/>
              <a:t>가족 외 타인이나 사회에 공격적</a:t>
            </a:r>
            <a:endParaRPr lang="en-US" altLang="ko-KR" baseline="0" dirty="0" smtClean="0"/>
          </a:p>
          <a:p>
            <a:r>
              <a:rPr lang="ko-KR" altLang="en-US" baseline="0" dirty="0" smtClean="0"/>
              <a:t>사회적 사건으로 발전할 가능성이 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극소수의 히키코모리에 해당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A7-AB50-4241-BCB4-828FC3343CD5}" type="datetime1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438-26A9-4D3D-9940-A34B470F924B}" type="datetime1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E3D-3AA1-45AF-8174-600CFFDC4679}" type="datetime1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3D3B-10B6-4538-A81A-4A43FA91C164}" type="datetime1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B51D-06F8-4C04-8D0B-E3A77AB7FBD6}" type="datetime1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A765-BD25-4635-9EF9-C0491C047457}" type="datetime1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43B0-154E-4FE1-AC41-5912333986F7}" type="datetime1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5D3F-4595-4F6C-BD6D-E5E14D908979}" type="datetime1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0238-49DD-4081-9B6E-ABE33C91EEE9}" type="datetime1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229A-2D2C-44A4-BA26-92EFF107AD90}" type="datetime1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6A2E-7BE4-4B31-AC7B-35A3DC2BD32E}" type="datetime1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9B70-DB86-46BD-9B42-D2132F77391B}" type="datetime1">
              <a:rPr lang="ko-KR" altLang="en-US" smtClean="0"/>
              <a:pPr/>
              <a:t>2020-09-24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BAqXrs9Od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-QotI0RLH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891480"/>
            <a:ext cx="9144000" cy="7749480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555776" y="1312193"/>
            <a:ext cx="4752528" cy="576000"/>
          </a:xfrm>
          <a:prstGeom prst="rect">
            <a:avLst/>
          </a:prstGeom>
          <a:solidFill>
            <a:srgbClr val="F33A24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latin typeface="a옛날목욕탕L" pitchFamily="18" charset="-127"/>
                <a:ea typeface="a옛날목욕탕L" pitchFamily="18" charset="-127"/>
              </a:rPr>
              <a:t>히키모코리</a:t>
            </a:r>
            <a:r>
              <a:rPr lang="ko-KR" altLang="en-US" sz="1600" b="1" dirty="0" smtClean="0">
                <a:latin typeface="a옛날목욕탕L" pitchFamily="18" charset="-127"/>
                <a:ea typeface="a옛날목욕탕L" pitchFamily="18" charset="-127"/>
              </a:rPr>
              <a:t>를 통해 본</a:t>
            </a:r>
            <a:endParaRPr lang="ko-KR" altLang="en-US" sz="2400" b="1" dirty="0">
              <a:latin typeface="a옛날목욕탕L" pitchFamily="18" charset="-127"/>
              <a:ea typeface="a옛날목욕탕L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864271" y="1215802"/>
            <a:ext cx="35283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/>
          <p:cNvGrpSpPr/>
          <p:nvPr/>
        </p:nvGrpSpPr>
        <p:grpSpPr>
          <a:xfrm>
            <a:off x="2123728" y="2348880"/>
            <a:ext cx="4176464" cy="576064"/>
            <a:chOff x="2843808" y="3573016"/>
            <a:chExt cx="4176464" cy="576064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843808" y="3861048"/>
              <a:ext cx="41764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588224" y="3573016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직선 연결선 41"/>
          <p:cNvCxnSpPr/>
          <p:nvPr/>
        </p:nvCxnSpPr>
        <p:spPr>
          <a:xfrm>
            <a:off x="3491880" y="2657156"/>
            <a:ext cx="0" cy="8164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이등변 삼각형 42"/>
          <p:cNvSpPr/>
          <p:nvPr/>
        </p:nvSpPr>
        <p:spPr>
          <a:xfrm rot="5400000">
            <a:off x="2386929" y="717527"/>
            <a:ext cx="360041" cy="310380"/>
          </a:xfrm>
          <a:prstGeom prst="triangl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이등변 삼각형 43"/>
          <p:cNvSpPr/>
          <p:nvPr/>
        </p:nvSpPr>
        <p:spPr>
          <a:xfrm rot="16200000">
            <a:off x="3258572" y="2802938"/>
            <a:ext cx="250590" cy="216026"/>
          </a:xfrm>
          <a:prstGeom prst="triangle">
            <a:avLst/>
          </a:prstGeom>
          <a:solidFill>
            <a:srgbClr val="F33A2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267744" y="1988904"/>
            <a:ext cx="5112568" cy="576000"/>
          </a:xfrm>
          <a:prstGeom prst="rect">
            <a:avLst/>
          </a:prstGeom>
          <a:solidFill>
            <a:srgbClr val="F33A24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latin typeface="a옛날목욕탕L" pitchFamily="18" charset="-127"/>
                <a:ea typeface="a옛날목욕탕L" pitchFamily="18" charset="-127"/>
              </a:rPr>
              <a:t>현대 일본 사회</a:t>
            </a:r>
            <a:r>
              <a:rPr lang="ko-KR" altLang="en-US" sz="4000" b="1" dirty="0" smtClean="0"/>
              <a:t>⦁</a:t>
            </a:r>
            <a:r>
              <a:rPr lang="ko-KR" altLang="en-US" sz="4000" dirty="0" smtClean="0"/>
              <a:t> </a:t>
            </a:r>
            <a:r>
              <a:rPr lang="ko-KR" altLang="en-US" sz="4000" b="1" dirty="0" smtClean="0">
                <a:latin typeface="a옛날목욕탕L" pitchFamily="18" charset="-127"/>
                <a:ea typeface="a옛날목욕탕L" pitchFamily="18" charset="-127"/>
              </a:rPr>
              <a:t>문화</a:t>
            </a:r>
            <a:endParaRPr lang="ko-KR" altLang="en-US" sz="4000" b="1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4509120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</a:rPr>
              <a:t>21440143 </a:t>
            </a:r>
            <a:r>
              <a:rPr lang="ko-KR" altLang="en-US" sz="2800" dirty="0" smtClean="0">
                <a:solidFill>
                  <a:schemeClr val="bg1"/>
                </a:solidFill>
              </a:rPr>
              <a:t>일반사회교육과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</a:rPr>
              <a:t>             </a:t>
            </a:r>
          </a:p>
          <a:p>
            <a:r>
              <a:rPr lang="en-US" altLang="ko-KR" sz="2800" dirty="0" smtClean="0">
                <a:solidFill>
                  <a:schemeClr val="bg1"/>
                </a:solidFill>
              </a:rPr>
              <a:t>             </a:t>
            </a:r>
            <a:r>
              <a:rPr lang="ko-KR" altLang="en-US" sz="2800" dirty="0" smtClean="0">
                <a:solidFill>
                  <a:schemeClr val="bg1"/>
                </a:solidFill>
              </a:rPr>
              <a:t>정대영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9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8884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특징</a:t>
            </a:r>
            <a:endParaRPr lang="en-US" altLang="ko-KR" sz="32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49" name="TextBox 48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2</a:t>
              </a:r>
            </a:p>
          </p:txBody>
        </p:sp>
        <p:sp>
          <p:nvSpPr>
            <p:cNvPr id="50" name="이등변 삼각형 49"/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5720" y="425321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</a:rPr>
              <a:t>① 사람들과 대화하는 것을 꺼린다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20" y="4643446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②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</a:rPr>
              <a:t> 자기혐오나 상실감 또는 우울증 증상을 보인다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. </a:t>
            </a:r>
          </a:p>
          <a:p>
            <a:endParaRPr lang="ko-KR" altLang="en-US" sz="24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5072074"/>
            <a:ext cx="853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③ 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</a:rPr>
              <a:t>부모에게 응석을 부리고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, 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</a:rPr>
              <a:t>심할 때는 폭력까지 행사한다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.</a:t>
            </a:r>
          </a:p>
          <a:p>
            <a:endParaRPr lang="ko-KR" altLang="en-US" sz="24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5500702"/>
            <a:ext cx="8606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④ 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</a:rPr>
              <a:t>낮에는 잠을 자고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, </a:t>
            </a:r>
            <a:r>
              <a:rPr lang="ko-KR" altLang="en-US" sz="2400" dirty="0" smtClean="0">
                <a:latin typeface="a옛날목욕탕L" pitchFamily="18" charset="-127"/>
                <a:ea typeface="a옛날목욕탕L" pitchFamily="18" charset="-127"/>
              </a:rPr>
              <a:t>밤이 되면 텔레비전이나 인터넷에 몰두한다</a:t>
            </a:r>
            <a:r>
              <a:rPr lang="en-US" altLang="ko-KR" sz="2400" dirty="0" smtClean="0">
                <a:latin typeface="a옛날목욕탕L" pitchFamily="18" charset="-127"/>
                <a:ea typeface="a옛날목욕탕L" pitchFamily="18" charset="-127"/>
              </a:rPr>
              <a:t>.</a:t>
            </a:r>
          </a:p>
          <a:p>
            <a:endParaRPr lang="ko-KR" altLang="en-US" sz="20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6" name="그림 25" descr="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378276"/>
            <a:ext cx="3357586" cy="2265038"/>
          </a:xfrm>
          <a:prstGeom prst="rect">
            <a:avLst/>
          </a:prstGeom>
        </p:spPr>
      </p:pic>
      <p:pic>
        <p:nvPicPr>
          <p:cNvPr id="27" name="그림 26" descr="h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391883"/>
            <a:ext cx="2714644" cy="22514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72400" y="98246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특징및 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사례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그러나 </a:t>
            </a:r>
            <a:r>
              <a:rPr lang="ko-KR" altLang="en-US" dirty="0" err="1" smtClean="0"/>
              <a:t>히키코모리라</a:t>
            </a:r>
            <a:r>
              <a:rPr lang="ko-KR" altLang="en-US" dirty="0" smtClean="0"/>
              <a:t> 해도 모두 같은 행동 특성을 보이는 것은 아님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 상태가 미약하여 타인에게 해를 끼치지 않는 경우도 있으며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끊임 없이 주위사람들을 괴롭히고 공격적인 일탈 행위를 일삼는 사례도 있음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172400" y="98246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특징및 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사례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7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8" name="TextBox 7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2</a:t>
              </a:r>
            </a:p>
          </p:txBody>
        </p:sp>
        <p:sp>
          <p:nvSpPr>
            <p:cNvPr id="9" name="이등변 삼각형 8"/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11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8884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단계별 증상들</a:t>
            </a:r>
            <a:endParaRPr lang="en-US" altLang="ko-KR" sz="32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49" name="TextBox 48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2</a:t>
              </a:r>
            </a:p>
          </p:txBody>
        </p:sp>
        <p:sp>
          <p:nvSpPr>
            <p:cNvPr id="50" name="이등변 삼각형 49"/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8" name="순서도: 연결자 17"/>
          <p:cNvSpPr/>
          <p:nvPr/>
        </p:nvSpPr>
        <p:spPr bwMode="auto">
          <a:xfrm>
            <a:off x="1571604" y="1500174"/>
            <a:ext cx="928694" cy="928694"/>
          </a:xfrm>
          <a:prstGeom prst="flowChartConnector">
            <a:avLst/>
          </a:prstGeom>
          <a:noFill/>
          <a:ln w="25400" cap="flat" cmpd="sng" algn="ctr">
            <a:solidFill>
              <a:srgbClr val="00B0F0">
                <a:alpha val="35000"/>
              </a:srgbClr>
            </a:solidFill>
            <a:prstDash val="solid"/>
            <a:round/>
            <a:headEnd type="triangle" w="lg" len="med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/>
            <a:endParaRPr kumimoji="0"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9" name="순서도: 연결자 18"/>
          <p:cNvSpPr/>
          <p:nvPr/>
        </p:nvSpPr>
        <p:spPr bwMode="auto">
          <a:xfrm>
            <a:off x="1571604" y="2571744"/>
            <a:ext cx="928694" cy="928694"/>
          </a:xfrm>
          <a:prstGeom prst="flowChartConnector">
            <a:avLst/>
          </a:prstGeom>
          <a:noFill/>
          <a:ln w="25400" cap="flat" cmpd="sng" algn="ctr">
            <a:solidFill>
              <a:srgbClr val="00B0F0">
                <a:alpha val="35000"/>
              </a:srgbClr>
            </a:solidFill>
            <a:prstDash val="solid"/>
            <a:round/>
            <a:headEnd type="triangle" w="lg" len="med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/>
            <a:endParaRPr kumimoji="0" lang="ko-KR" altLang="en-US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0" name="순서도: 연결자 19"/>
          <p:cNvSpPr/>
          <p:nvPr/>
        </p:nvSpPr>
        <p:spPr bwMode="auto">
          <a:xfrm>
            <a:off x="1571604" y="3643314"/>
            <a:ext cx="928694" cy="928694"/>
          </a:xfrm>
          <a:prstGeom prst="flowChartConnector">
            <a:avLst/>
          </a:prstGeom>
          <a:noFill/>
          <a:ln w="25400" cap="flat" cmpd="sng" algn="ctr">
            <a:solidFill>
              <a:srgbClr val="00B0F0">
                <a:alpha val="35000"/>
              </a:srgbClr>
            </a:solidFill>
            <a:prstDash val="solid"/>
            <a:round/>
            <a:headEnd type="triangle" w="lg" len="med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/>
            <a:endParaRPr kumimoji="0" lang="ko-KR" altLang="en-US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3" name="순서도: 연결자 22"/>
          <p:cNvSpPr/>
          <p:nvPr/>
        </p:nvSpPr>
        <p:spPr bwMode="auto">
          <a:xfrm>
            <a:off x="1571604" y="4714884"/>
            <a:ext cx="928694" cy="928694"/>
          </a:xfrm>
          <a:prstGeom prst="flowChartConnector">
            <a:avLst/>
          </a:prstGeom>
          <a:noFill/>
          <a:ln w="25400" cap="flat" cmpd="sng" algn="ctr">
            <a:solidFill>
              <a:srgbClr val="00B0F0">
                <a:alpha val="35000"/>
              </a:srgbClr>
            </a:solidFill>
            <a:prstDash val="solid"/>
            <a:round/>
            <a:headEnd type="triangle" w="lg" len="med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/>
            <a:endParaRPr kumimoji="0" lang="ko-KR" altLang="en-US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4" name="순서도: 연결자 23"/>
          <p:cNvSpPr/>
          <p:nvPr/>
        </p:nvSpPr>
        <p:spPr bwMode="auto">
          <a:xfrm>
            <a:off x="1571604" y="5786454"/>
            <a:ext cx="928694" cy="928694"/>
          </a:xfrm>
          <a:prstGeom prst="flowChartConnector">
            <a:avLst/>
          </a:prstGeom>
          <a:noFill/>
          <a:ln w="25400" cap="flat" cmpd="sng" algn="ctr">
            <a:solidFill>
              <a:srgbClr val="00B0F0">
                <a:alpha val="35000"/>
              </a:srgbClr>
            </a:solidFill>
            <a:prstDash val="solid"/>
            <a:round/>
            <a:headEnd type="triangle" w="lg" len="med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/>
            <a:endParaRPr kumimoji="0" lang="ko-KR" altLang="en-US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0166" y="178592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Level 1,2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1604" y="287613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Level 3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1604" y="394770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Level 4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1604" y="500063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Level 5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1604" y="609084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옛날목욕탕L" pitchFamily="18" charset="-127"/>
                <a:ea typeface="a옛날목욕탕L" pitchFamily="18" charset="-127"/>
              </a:rPr>
              <a:t>Level 6</a:t>
            </a:r>
            <a:endParaRPr lang="ko-KR" altLang="en-US" sz="16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31" name="대각선 방향의 모서리가 둥근 사각형 30"/>
          <p:cNvSpPr/>
          <p:nvPr/>
        </p:nvSpPr>
        <p:spPr bwMode="auto">
          <a:xfrm>
            <a:off x="3714744" y="1500174"/>
            <a:ext cx="3714776" cy="928694"/>
          </a:xfrm>
          <a:prstGeom prst="round2DiagRect">
            <a:avLst/>
          </a:prstGeom>
          <a:solidFill>
            <a:srgbClr val="00B050">
              <a:alpha val="20000"/>
            </a:srgbClr>
          </a:solidFill>
          <a:ln w="25400" cap="flat" cmpd="sng" algn="ctr">
            <a:solidFill>
              <a:srgbClr val="FF0000">
                <a:alpha val="35000"/>
              </a:srgbClr>
            </a:solidFill>
            <a:prstDash val="sysDot"/>
            <a:round/>
            <a:headEnd type="triangle" w="lg" len="med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/>
            <a:r>
              <a:rPr kumimoji="0" lang="ko-KR" altLang="en-US" sz="2400" dirty="0" err="1" smtClean="0">
                <a:latin typeface="a옛날목욕탕L" pitchFamily="18" charset="-127"/>
                <a:ea typeface="a옛날목욕탕L" pitchFamily="18" charset="-127"/>
              </a:rPr>
              <a:t>무병리성</a:t>
            </a:r>
            <a:r>
              <a:rPr kumimoji="0" lang="ko-KR" altLang="en-US" sz="24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kumimoji="0" lang="ko-KR" altLang="en-US" sz="2400" dirty="0" err="1" smtClean="0">
                <a:latin typeface="a옛날목욕탕L" pitchFamily="18" charset="-127"/>
                <a:ea typeface="a옛날목욕탕L" pitchFamily="18" charset="-127"/>
              </a:rPr>
              <a:t>히키코모리</a:t>
            </a:r>
            <a:endParaRPr kumimoji="0" lang="ko-KR" altLang="en-US" sz="24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32" name="대각선 방향의 모서리가 둥근 사각형 31"/>
          <p:cNvSpPr/>
          <p:nvPr/>
        </p:nvSpPr>
        <p:spPr bwMode="auto">
          <a:xfrm>
            <a:off x="3714744" y="2571744"/>
            <a:ext cx="3714776" cy="928694"/>
          </a:xfrm>
          <a:prstGeom prst="round2DiagRect">
            <a:avLst/>
          </a:prstGeom>
          <a:solidFill>
            <a:srgbClr val="00B0F0">
              <a:alpha val="20000"/>
            </a:srgbClr>
          </a:solidFill>
          <a:ln w="25400" cap="flat" cmpd="sng" algn="ctr">
            <a:solidFill>
              <a:srgbClr val="FF0000">
                <a:alpha val="35000"/>
              </a:srgbClr>
            </a:solidFill>
            <a:prstDash val="sysDot"/>
            <a:round/>
            <a:headEnd type="triangle" w="lg" len="med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/>
            <a:r>
              <a:rPr kumimoji="0" lang="ko-KR" altLang="en-US" sz="2400" dirty="0" smtClean="0">
                <a:latin typeface="a옛날목욕탕L" pitchFamily="18" charset="-127"/>
                <a:ea typeface="a옛날목욕탕L" pitchFamily="18" charset="-127"/>
              </a:rPr>
              <a:t>노력하면 사회 생활 가능</a:t>
            </a:r>
            <a:endParaRPr kumimoji="0" lang="ko-KR" altLang="en-US" sz="24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33" name="대각선 방향의 모서리가 둥근 사각형 32"/>
          <p:cNvSpPr/>
          <p:nvPr/>
        </p:nvSpPr>
        <p:spPr bwMode="auto">
          <a:xfrm>
            <a:off x="3714744" y="3643314"/>
            <a:ext cx="3714776" cy="928694"/>
          </a:xfrm>
          <a:prstGeom prst="round2DiagRect">
            <a:avLst/>
          </a:prstGeom>
          <a:solidFill>
            <a:srgbClr val="FFFF00">
              <a:alpha val="39000"/>
            </a:srgbClr>
          </a:solidFill>
          <a:ln w="25400" cap="flat" cmpd="sng" algn="ctr">
            <a:solidFill>
              <a:srgbClr val="FF0000">
                <a:alpha val="35000"/>
              </a:srgbClr>
            </a:solidFill>
            <a:prstDash val="sysDot"/>
            <a:round/>
            <a:headEnd type="triangle" w="lg" len="med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/>
            <a:r>
              <a:rPr kumimoji="0" lang="ko-KR" altLang="en-US" sz="2400" dirty="0" smtClean="0">
                <a:latin typeface="a옛날목욕탕L" pitchFamily="18" charset="-127"/>
                <a:ea typeface="a옛날목욕탕L" pitchFamily="18" charset="-127"/>
              </a:rPr>
              <a:t>회피성 인격장애</a:t>
            </a:r>
            <a:endParaRPr kumimoji="0" lang="ko-KR" altLang="en-US" sz="24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34" name="대각선 방향의 모서리가 둥근 사각형 33"/>
          <p:cNvSpPr/>
          <p:nvPr/>
        </p:nvSpPr>
        <p:spPr bwMode="auto">
          <a:xfrm>
            <a:off x="3714744" y="4714884"/>
            <a:ext cx="3714776" cy="92869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FF0000">
                <a:alpha val="35000"/>
              </a:srgbClr>
            </a:solidFill>
            <a:prstDash val="sysDot"/>
            <a:round/>
            <a:headEnd type="triangle" w="lg" len="med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/>
            <a:r>
              <a:rPr kumimoji="0" lang="ko-KR" altLang="en-US" sz="2400" dirty="0" err="1" smtClean="0">
                <a:latin typeface="a옛날목욕탕L" pitchFamily="18" charset="-127"/>
                <a:ea typeface="a옛날목욕탕L" pitchFamily="18" charset="-127"/>
              </a:rPr>
              <a:t>자기애성</a:t>
            </a:r>
            <a:r>
              <a:rPr kumimoji="0" lang="ko-KR" altLang="en-US" sz="2400" dirty="0" smtClean="0">
                <a:latin typeface="a옛날목욕탕L" pitchFamily="18" charset="-127"/>
                <a:ea typeface="a옛날목욕탕L" pitchFamily="18" charset="-127"/>
              </a:rPr>
              <a:t> 인격장애</a:t>
            </a:r>
            <a:endParaRPr kumimoji="0" lang="ko-KR" altLang="en-US" sz="24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35" name="대각선 방향의 모서리가 둥근 사각형 34"/>
          <p:cNvSpPr/>
          <p:nvPr/>
        </p:nvSpPr>
        <p:spPr bwMode="auto">
          <a:xfrm>
            <a:off x="3714744" y="5786454"/>
            <a:ext cx="3714776" cy="928694"/>
          </a:xfrm>
          <a:prstGeom prst="round2DiagRect">
            <a:avLst/>
          </a:prstGeom>
          <a:solidFill>
            <a:srgbClr val="FF0000">
              <a:alpha val="33000"/>
            </a:srgbClr>
          </a:solidFill>
          <a:ln w="25400" cap="flat" cmpd="sng" algn="ctr">
            <a:solidFill>
              <a:srgbClr val="FF0000">
                <a:alpha val="35000"/>
              </a:srgbClr>
            </a:solidFill>
            <a:prstDash val="sysDot"/>
            <a:round/>
            <a:headEnd type="triangle" w="lg" len="med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/>
            <a:r>
              <a:rPr kumimoji="0" lang="ko-KR" altLang="en-US" sz="2400" dirty="0" smtClean="0">
                <a:latin typeface="a옛날목욕탕L" pitchFamily="18" charset="-127"/>
                <a:ea typeface="a옛날목욕탕L" pitchFamily="18" charset="-127"/>
              </a:rPr>
              <a:t>반사회적 인격장애</a:t>
            </a:r>
            <a:endParaRPr kumimoji="0" lang="ko-KR" altLang="en-US" sz="24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72400" y="98246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특징및 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사례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12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8884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사례</a:t>
            </a:r>
            <a:endParaRPr lang="en-US" altLang="ko-KR" sz="32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49" name="TextBox 48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2</a:t>
              </a:r>
            </a:p>
          </p:txBody>
        </p:sp>
        <p:sp>
          <p:nvSpPr>
            <p:cNvPr id="50" name="이등변 삼각형 49"/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0034" y="1571612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a옛날목욕탕L" pitchFamily="18" charset="-127"/>
                <a:ea typeface="a옛날목욕탕L" pitchFamily="18" charset="-127"/>
              </a:rPr>
              <a:t>가나가와</a:t>
            </a: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  <a:r>
              <a:rPr lang="ko-KR" altLang="en-US" sz="2000" dirty="0" err="1" smtClean="0">
                <a:latin typeface="a옛날목욕탕L" pitchFamily="18" charset="-127"/>
                <a:ea typeface="a옛날목욕탕L" pitchFamily="18" charset="-127"/>
              </a:rPr>
              <a:t>마사히로</a:t>
            </a:r>
            <a:endParaRPr lang="en-US" altLang="ko-KR" sz="2000" dirty="0" smtClean="0">
              <a:latin typeface="a옛날목욕탕L" pitchFamily="18" charset="-127"/>
              <a:ea typeface="a옛날목욕탕L" pitchFamily="18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고</a:t>
            </a:r>
            <a:r>
              <a:rPr lang="en-US" altLang="ko-KR" sz="2000" dirty="0" smtClean="0">
                <a:latin typeface="a옛날목욕탕L" pitchFamily="18" charset="-127"/>
                <a:ea typeface="a옛날목욕탕L" pitchFamily="18" charset="-127"/>
              </a:rPr>
              <a:t>3</a:t>
            </a: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때 학업에 의욕 잃고</a:t>
            </a:r>
            <a:r>
              <a:rPr lang="en-US" altLang="ko-KR" sz="2000" dirty="0" smtClean="0">
                <a:latin typeface="a옛날목욕탕L" pitchFamily="18" charset="-127"/>
                <a:ea typeface="a옛날목욕탕L" pitchFamily="18" charset="-127"/>
              </a:rPr>
              <a:t>, </a:t>
            </a: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대학 진학 포기</a:t>
            </a:r>
            <a:endParaRPr lang="en-US" altLang="ko-KR" sz="2000" dirty="0" smtClean="0">
              <a:latin typeface="a옛날목욕탕L" pitchFamily="18" charset="-127"/>
              <a:ea typeface="a옛날목욕탕L" pitchFamily="18" charset="-127"/>
            </a:endParaRPr>
          </a:p>
          <a:p>
            <a:pPr>
              <a:buFontTx/>
              <a:buChar char="-"/>
            </a:pPr>
            <a:r>
              <a:rPr lang="ko-KR" altLang="en-US" sz="2000" dirty="0" err="1" smtClean="0">
                <a:latin typeface="a옛날목욕탕L" pitchFamily="18" charset="-127"/>
                <a:ea typeface="a옛날목욕탕L" pitchFamily="18" charset="-127"/>
              </a:rPr>
              <a:t>프리터를</a:t>
            </a: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 전전하면서 </a:t>
            </a:r>
            <a:r>
              <a:rPr lang="ko-KR" altLang="en-US" sz="2000" dirty="0" err="1" smtClean="0">
                <a:latin typeface="a옛날목욕탕L" pitchFamily="18" charset="-127"/>
                <a:ea typeface="a옛날목욕탕L" pitchFamily="18" charset="-127"/>
              </a:rPr>
              <a:t>히키코모리</a:t>
            </a:r>
            <a:endParaRPr lang="en-US" altLang="ko-KR" sz="2000" dirty="0" smtClean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5" y="3214686"/>
            <a:ext cx="6330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옛날목욕탕L" pitchFamily="18" charset="-127"/>
                <a:ea typeface="a옛날목욕탕L" pitchFamily="18" charset="-127"/>
              </a:rPr>
              <a:t>1</a:t>
            </a: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차 범행 </a:t>
            </a:r>
            <a:r>
              <a:rPr lang="en-US" altLang="ko-KR" sz="2000" dirty="0" smtClean="0">
                <a:latin typeface="a옛날목욕탕L" pitchFamily="18" charset="-127"/>
                <a:ea typeface="a옛날목욕탕L" pitchFamily="18" charset="-127"/>
              </a:rPr>
              <a:t>– </a:t>
            </a: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집 근처 </a:t>
            </a:r>
            <a:r>
              <a:rPr lang="en-US" altLang="ko-KR" sz="2000" dirty="0" smtClean="0">
                <a:latin typeface="a옛날목욕탕L" pitchFamily="18" charset="-127"/>
                <a:ea typeface="a옛날목욕탕L" pitchFamily="18" charset="-127"/>
              </a:rPr>
              <a:t>72</a:t>
            </a: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세 노인 현장에서 살해</a:t>
            </a:r>
            <a:r>
              <a:rPr lang="en-US" altLang="ko-KR" sz="2000" dirty="0" smtClean="0">
                <a:latin typeface="a옛날목욕탕L" pitchFamily="18" charset="-127"/>
                <a:ea typeface="a옛날목욕탕L" pitchFamily="18" charset="-127"/>
              </a:rPr>
              <a:t> </a:t>
            </a:r>
          </a:p>
          <a:p>
            <a:endParaRPr lang="en-US" altLang="ko-KR" sz="2000" dirty="0" smtClean="0">
              <a:latin typeface="a옛날목욕탕L" pitchFamily="18" charset="-127"/>
              <a:ea typeface="a옛날목욕탕L" pitchFamily="18" charset="-127"/>
            </a:endParaRPr>
          </a:p>
          <a:p>
            <a:r>
              <a:rPr lang="en-US" altLang="ko-KR" sz="2000" dirty="0" smtClean="0">
                <a:latin typeface="a옛날목욕탕L" pitchFamily="18" charset="-127"/>
                <a:ea typeface="a옛날목욕탕L" pitchFamily="18" charset="-127"/>
              </a:rPr>
              <a:t>2</a:t>
            </a: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차 범행 </a:t>
            </a:r>
            <a:r>
              <a:rPr lang="en-US" altLang="ko-KR" sz="2000" dirty="0" smtClean="0">
                <a:latin typeface="a옛날목욕탕L" pitchFamily="18" charset="-127"/>
                <a:ea typeface="a옛날목욕탕L" pitchFamily="18" charset="-127"/>
              </a:rPr>
              <a:t>– </a:t>
            </a: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쇼핑센터에서 흉기를 휘둘러 </a:t>
            </a:r>
            <a:r>
              <a:rPr lang="en-US" altLang="ko-KR" sz="2000" dirty="0" smtClean="0">
                <a:latin typeface="a옛날목욕탕L" pitchFamily="18" charset="-127"/>
                <a:ea typeface="a옛날목욕탕L" pitchFamily="18" charset="-127"/>
              </a:rPr>
              <a:t>8</a:t>
            </a: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명의 사상자</a:t>
            </a:r>
            <a:endParaRPr lang="ko-KR" altLang="en-US" sz="2000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4997247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평소 즐기던 게임과 동일하게 범행</a:t>
            </a:r>
            <a:endParaRPr lang="en-US" altLang="ko-KR" sz="2000" dirty="0" smtClean="0">
              <a:latin typeface="a옛날목욕탕L" pitchFamily="18" charset="-127"/>
              <a:ea typeface="a옛날목욕탕L" pitchFamily="18" charset="-127"/>
            </a:endParaRPr>
          </a:p>
          <a:p>
            <a:r>
              <a:rPr lang="en-US" altLang="ko-KR" sz="2000" dirty="0" smtClean="0">
                <a:latin typeface="a옛날목욕탕L" pitchFamily="18" charset="-127"/>
                <a:ea typeface="a옛날목욕탕L" pitchFamily="18" charset="-127"/>
              </a:rPr>
              <a:t>- </a:t>
            </a: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일정한 </a:t>
            </a:r>
            <a:r>
              <a:rPr lang="ko-KR" altLang="en-US" sz="2000" dirty="0" err="1" smtClean="0">
                <a:latin typeface="a옛날목욕탕L" pitchFamily="18" charset="-127"/>
                <a:ea typeface="a옛날목욕탕L" pitchFamily="18" charset="-127"/>
              </a:rPr>
              <a:t>직업없이</a:t>
            </a:r>
            <a:r>
              <a:rPr lang="ko-KR" altLang="en-US" sz="2000" dirty="0" smtClean="0">
                <a:latin typeface="a옛날목욕탕L" pitchFamily="18" charset="-127"/>
                <a:ea typeface="a옛날목욕탕L" pitchFamily="18" charset="-127"/>
              </a:rPr>
              <a:t> 집안에서 게임에 열중</a:t>
            </a:r>
            <a:endParaRPr lang="ko-KR" altLang="en-US" sz="2000" dirty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3" name="그림 22" descr="가나가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168690"/>
            <a:ext cx="2643206" cy="1903108"/>
          </a:xfrm>
          <a:prstGeom prst="rect">
            <a:avLst/>
          </a:prstGeom>
        </p:spPr>
      </p:pic>
      <p:pic>
        <p:nvPicPr>
          <p:cNvPr id="24" name="그림 23" descr="가나가와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1747" y="4214818"/>
            <a:ext cx="3812281" cy="2643182"/>
          </a:xfrm>
          <a:prstGeom prst="rect">
            <a:avLst/>
          </a:prstGeom>
        </p:spPr>
      </p:pic>
      <p:pic>
        <p:nvPicPr>
          <p:cNvPr id="27" name="그림 26" descr="닌자가이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52850"/>
            <a:ext cx="5524500" cy="3105150"/>
          </a:xfrm>
          <a:prstGeom prst="rect">
            <a:avLst/>
          </a:prstGeom>
        </p:spPr>
      </p:pic>
      <p:pic>
        <p:nvPicPr>
          <p:cNvPr id="28" name="그림 27" descr="닌자가이덴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9500" y="3752850"/>
            <a:ext cx="5524500" cy="31051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72400" y="98246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특징및 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사례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13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88843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 err="1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히키코모리의</a:t>
            </a:r>
            <a:endParaRPr lang="en-US" altLang="ko-KR" sz="25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  <a:p>
            <a:r>
              <a:rPr lang="ko-KR" altLang="en-US" sz="25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반사회적 범죄</a:t>
            </a:r>
            <a:endParaRPr lang="en-US" altLang="ko-KR" sz="25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49" name="TextBox 48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2</a:t>
              </a:r>
            </a:p>
          </p:txBody>
        </p:sp>
        <p:sp>
          <p:nvSpPr>
            <p:cNvPr id="50" name="이등변 삼각형 49"/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직선 연결선 20"/>
          <p:cNvCxnSpPr/>
          <p:nvPr/>
        </p:nvCxnSpPr>
        <p:spPr>
          <a:xfrm>
            <a:off x="3333006" y="2718485"/>
            <a:ext cx="108000" cy="36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472" y="177378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강남 논현동 고시원 방화 및 살인사건</a:t>
            </a:r>
            <a:endParaRPr lang="en-US" altLang="ko-KR" dirty="0" smtClean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413123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`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벌금 미납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' 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경찰조사 예정일에 범행 실행 </a:t>
            </a:r>
            <a:endParaRPr lang="ko-KR" altLang="en-US" dirty="0"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229067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거주하던 고시원에 화재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, 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이후 피해자를 칼로 무차별적으로 공격</a:t>
            </a:r>
            <a:endParaRPr lang="en-US" altLang="ko-KR" dirty="0" smtClean="0">
              <a:latin typeface="a옛날목욕탕L" pitchFamily="18" charset="-127"/>
              <a:ea typeface="a옛날목욕탕L" pitchFamily="18" charset="-127"/>
            </a:endParaRPr>
          </a:p>
          <a:p>
            <a:endParaRPr lang="ko-KR" altLang="en-US" dirty="0" smtClean="0">
              <a:latin typeface="a옛날목욕탕L" pitchFamily="18" charset="-127"/>
              <a:ea typeface="a옛날목욕탕L" pitchFamily="18" charset="-127"/>
            </a:endParaRPr>
          </a:p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2282603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4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월부터 일정한 </a:t>
            </a:r>
            <a:r>
              <a:rPr lang="ko-KR" altLang="en-US" dirty="0" err="1" smtClean="0">
                <a:latin typeface="a옛날목욕탕L" pitchFamily="18" charset="-127"/>
                <a:ea typeface="a옛날목욕탕L" pitchFamily="18" charset="-127"/>
              </a:rPr>
              <a:t>직업없이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 고시원 거주</a:t>
            </a:r>
          </a:p>
          <a:p>
            <a:endParaRPr lang="ko-KR" altLang="en-US" dirty="0"/>
          </a:p>
        </p:txBody>
      </p:sp>
      <p:pic>
        <p:nvPicPr>
          <p:cNvPr id="15" name="그림 14" descr="고시원화재_nemab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2852"/>
            <a:ext cx="3276600" cy="2181225"/>
          </a:xfrm>
          <a:prstGeom prst="rect">
            <a:avLst/>
          </a:prstGeom>
        </p:spPr>
      </p:pic>
      <p:pic>
        <p:nvPicPr>
          <p:cNvPr id="16" name="그림 15" descr="고시원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0" y="3695724"/>
            <a:ext cx="4286250" cy="3162300"/>
          </a:xfrm>
          <a:prstGeom prst="rect">
            <a:avLst/>
          </a:prstGeom>
        </p:spPr>
      </p:pic>
      <p:pic>
        <p:nvPicPr>
          <p:cNvPr id="17" name="그림 16" descr="고시원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72000" cy="3524250"/>
          </a:xfrm>
          <a:prstGeom prst="rect">
            <a:avLst/>
          </a:prstGeom>
        </p:spPr>
      </p:pic>
      <p:pic>
        <p:nvPicPr>
          <p:cNvPr id="23" name="그림 22" descr="고시원 사건 피해자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14752"/>
            <a:ext cx="4769696" cy="31432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172400" y="98246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특징및 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사례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'</a:t>
            </a:r>
            <a:r>
              <a:rPr lang="ko-KR" altLang="en-US" b="1" dirty="0" err="1" smtClean="0"/>
              <a:t>히키코모리</a:t>
            </a:r>
            <a:r>
              <a:rPr lang="en-US" altLang="ko-KR" b="1" dirty="0" smtClean="0"/>
              <a:t>' </a:t>
            </a:r>
            <a:r>
              <a:rPr lang="ko-KR" altLang="en-US" b="1" dirty="0" smtClean="0"/>
              <a:t>방치했던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일본의 후회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우리도 예외 아니다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67744" y="3429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4000" dirty="0" smtClean="0">
                <a:hlinkClick r:id="rId2"/>
              </a:rPr>
              <a:t>https://www.youtube.com/watch?v=2BAqXrs9OdA</a:t>
            </a:r>
            <a:endParaRPr lang="ko-KR" altLang="en-US" sz="4000" dirty="0"/>
          </a:p>
        </p:txBody>
      </p:sp>
      <p:sp>
        <p:nvSpPr>
          <p:cNvPr id="6" name="직사각형 5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172400" y="98072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문제점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대응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8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9" name="TextBox 8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3</a:t>
              </a:r>
            </a:p>
          </p:txBody>
        </p:sp>
        <p:sp>
          <p:nvSpPr>
            <p:cNvPr id="10" name="이등변 삼각형 9"/>
            <p:cNvSpPr/>
            <p:nvPr/>
          </p:nvSpPr>
          <p:spPr>
            <a:xfrm>
              <a:off x="256530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r>
              <a:rPr lang="en-US" altLang="ko-KR" sz="900" b="1" dirty="0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15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7444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문제점</a:t>
            </a:r>
            <a:endParaRPr lang="en-US" altLang="ko-KR" sz="32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179512" y="1340768"/>
            <a:ext cx="5760640" cy="218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가족과의 갈등</a:t>
            </a: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우울증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성격장애</a:t>
            </a: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사회에서의 배제</a:t>
            </a: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반사회적 심리</a:t>
            </a: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범죄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ex) </a:t>
            </a:r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방화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묻지마 살인</a:t>
            </a:r>
          </a:p>
          <a:p>
            <a:pPr>
              <a:lnSpc>
                <a:spcPts val="1700"/>
              </a:lnSpc>
            </a:pP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8172400" y="98072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문제점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대응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85" name="TextBox 84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3</a:t>
              </a:r>
            </a:p>
          </p:txBody>
        </p:sp>
        <p:sp>
          <p:nvSpPr>
            <p:cNvPr id="86" name="이등변 삼각형 85"/>
            <p:cNvSpPr/>
            <p:nvPr/>
          </p:nvSpPr>
          <p:spPr>
            <a:xfrm>
              <a:off x="256530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040902" cy="24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1625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172400" y="112474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 lang="en-US" altLang="ko-KR" sz="1600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8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9" name="TextBox 8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3</a:t>
              </a:r>
            </a:p>
          </p:txBody>
        </p:sp>
        <p:sp>
          <p:nvSpPr>
            <p:cNvPr id="10" name="이등변 삼각형 9"/>
            <p:cNvSpPr/>
            <p:nvPr/>
          </p:nvSpPr>
          <p:spPr>
            <a:xfrm>
              <a:off x="256530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72400" y="98072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문제점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대응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직사각형 104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17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17" name="TextBox 16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3</a:t>
              </a:r>
            </a:p>
          </p:txBody>
        </p:sp>
        <p:sp>
          <p:nvSpPr>
            <p:cNvPr id="18" name="이등변 삼각형 17"/>
            <p:cNvSpPr/>
            <p:nvPr/>
          </p:nvSpPr>
          <p:spPr>
            <a:xfrm>
              <a:off x="2555776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9512" y="332656"/>
            <a:ext cx="37444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대응 및 해결방안</a:t>
            </a:r>
            <a:endParaRPr lang="en-US" altLang="ko-KR" sz="32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179512" y="1256588"/>
            <a:ext cx="4032448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7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문제 해결을 위한 일본사회의 대응 및 지침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23728" y="2924944"/>
            <a:ext cx="136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정부</a:t>
            </a:r>
            <a:endParaRPr lang="en-US" altLang="ko-KR" sz="3200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31904" y="2708920"/>
            <a:ext cx="57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&gt;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67944" y="292494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민간</a:t>
            </a:r>
            <a:endParaRPr lang="en-US" altLang="ko-KR" sz="3200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92144" y="2708920"/>
            <a:ext cx="57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&gt;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2160" y="2924944"/>
            <a:ext cx="136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가정</a:t>
            </a:r>
            <a:endParaRPr lang="en-US" altLang="ko-KR" sz="3200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3" name="그룹 73"/>
          <p:cNvGrpSpPr/>
          <p:nvPr/>
        </p:nvGrpSpPr>
        <p:grpSpPr>
          <a:xfrm>
            <a:off x="4283968" y="1988840"/>
            <a:ext cx="526406" cy="623691"/>
            <a:chOff x="3347862" y="3212974"/>
            <a:chExt cx="526406" cy="623691"/>
          </a:xfrm>
        </p:grpSpPr>
        <p:sp>
          <p:nvSpPr>
            <p:cNvPr id="76" name="이등변 삼각형 75"/>
            <p:cNvSpPr/>
            <p:nvPr/>
          </p:nvSpPr>
          <p:spPr>
            <a:xfrm rot="5400000">
              <a:off x="3539057" y="3237805"/>
              <a:ext cx="360041" cy="310380"/>
            </a:xfrm>
            <a:prstGeom prst="triangle">
              <a:avLst/>
            </a:prstGeom>
            <a:solidFill>
              <a:srgbClr val="0C2759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이등변 삼각형 76"/>
            <p:cNvSpPr/>
            <p:nvPr/>
          </p:nvSpPr>
          <p:spPr>
            <a:xfrm rot="16200000">
              <a:off x="3330580" y="3406383"/>
              <a:ext cx="250590" cy="216026"/>
            </a:xfrm>
            <a:prstGeom prst="triangle">
              <a:avLst/>
            </a:prstGeom>
            <a:solidFill>
              <a:srgbClr val="F33A24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5" name="직선 연결선 74"/>
            <p:cNvCxnSpPr/>
            <p:nvPr/>
          </p:nvCxnSpPr>
          <p:spPr>
            <a:xfrm>
              <a:off x="3563888" y="3260601"/>
              <a:ext cx="0" cy="576064"/>
            </a:xfrm>
            <a:prstGeom prst="line">
              <a:avLst/>
            </a:prstGeom>
            <a:ln>
              <a:solidFill>
                <a:srgbClr val="0C27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1547664" y="378904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시설 운영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35896" y="378904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사회적 기업의 직업교육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96136" y="378904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상호존중 및 공감 대화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547664" y="443711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정부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NPO,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지역사회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35896" y="443711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대안학교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96136" y="446353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강제적 개입 금물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211960" y="2564904"/>
            <a:ext cx="648072" cy="261610"/>
          </a:xfrm>
          <a:prstGeom prst="rect">
            <a:avLst/>
          </a:prstGeom>
          <a:solidFill>
            <a:srgbClr val="0C27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현재</a:t>
            </a:r>
            <a:endParaRPr lang="en-US" altLang="ko-KR" sz="1100" dirty="0" smtClean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619672" y="4293096"/>
            <a:ext cx="1728192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>
            <a:off x="1619672" y="4869160"/>
            <a:ext cx="1728192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3707904" y="4293096"/>
            <a:ext cx="1800200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3707904" y="4869160"/>
            <a:ext cx="1800200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5796136" y="4293096"/>
            <a:ext cx="1944216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5796136" y="4869160"/>
            <a:ext cx="2016224" cy="0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72400" y="98072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문제점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대응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직사각형 104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18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408" y="9824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결론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17" name="TextBox 16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4</a:t>
              </a:r>
            </a:p>
          </p:txBody>
        </p:sp>
        <p:sp>
          <p:nvSpPr>
            <p:cNvPr id="18" name="이등변 삼각형 17"/>
            <p:cNvSpPr/>
            <p:nvPr/>
          </p:nvSpPr>
          <p:spPr>
            <a:xfrm>
              <a:off x="2555776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9512" y="332656"/>
            <a:ext cx="37444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결론</a:t>
            </a:r>
            <a:endParaRPr lang="en-US" altLang="ko-KR" sz="32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179512" y="1256588"/>
            <a:ext cx="4176464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ts val="1700"/>
              </a:lnSpc>
            </a:pP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히키코모리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문제를 어떻게 바라볼 것인가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35696" y="2348880"/>
            <a:ext cx="1296144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F33A24"/>
                </a:solidFill>
                <a:latin typeface="a옛날목욕탕L" pitchFamily="18" charset="-127"/>
                <a:ea typeface="a옛날목욕탕L" pitchFamily="18" charset="-127"/>
              </a:rPr>
              <a:t>개인</a:t>
            </a:r>
            <a:endParaRPr lang="en-US" altLang="ko-KR" sz="2500" b="1" dirty="0" smtClean="0">
              <a:solidFill>
                <a:srgbClr val="F33A24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4499992" y="2132856"/>
            <a:ext cx="0" cy="3672408"/>
          </a:xfrm>
          <a:prstGeom prst="line">
            <a:avLst/>
          </a:prstGeom>
          <a:ln>
            <a:solidFill>
              <a:srgbClr val="0C27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40152" y="2348880"/>
            <a:ext cx="1296144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사회</a:t>
            </a:r>
            <a:endParaRPr lang="en-US" altLang="ko-KR" sz="25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59632" y="5301208"/>
            <a:ext cx="25922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33A24"/>
                </a:solidFill>
                <a:latin typeface="나눔바른고딕" pitchFamily="50" charset="-127"/>
                <a:ea typeface="나눔바른고딕" pitchFamily="50" charset="-127"/>
              </a:rPr>
              <a:t>‘</a:t>
            </a:r>
            <a:r>
              <a:rPr lang="ko-KR" altLang="en-US" sz="1600" dirty="0" smtClean="0">
                <a:solidFill>
                  <a:srgbClr val="F33A24"/>
                </a:solidFill>
                <a:latin typeface="나눔바른고딕" pitchFamily="50" charset="-127"/>
                <a:ea typeface="나눔바른고딕" pitchFamily="50" charset="-127"/>
              </a:rPr>
              <a:t>외톨이</a:t>
            </a:r>
            <a:r>
              <a:rPr lang="en-US" altLang="ko-KR" sz="1600" dirty="0" smtClean="0">
                <a:solidFill>
                  <a:srgbClr val="F33A24"/>
                </a:solidFill>
                <a:latin typeface="나눔바른고딕" pitchFamily="50" charset="-127"/>
                <a:ea typeface="나눔바른고딕" pitchFamily="50" charset="-127"/>
              </a:rPr>
              <a:t>’ </a:t>
            </a:r>
            <a:r>
              <a:rPr lang="ko-KR" altLang="en-US" sz="1600" dirty="0" smtClean="0">
                <a:solidFill>
                  <a:srgbClr val="F33A24"/>
                </a:solidFill>
                <a:latin typeface="나눔바른고딕" pitchFamily="50" charset="-127"/>
                <a:ea typeface="나눔바른고딕" pitchFamily="50" charset="-127"/>
              </a:rPr>
              <a:t>개인의 문제</a:t>
            </a:r>
            <a:endParaRPr lang="en-US" altLang="ko-KR" sz="1600" dirty="0" smtClean="0">
              <a:solidFill>
                <a:srgbClr val="F33A24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92080" y="5301208"/>
            <a:ext cx="25922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사회 전체의 구조적 문제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51920" y="3429000"/>
            <a:ext cx="129614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VS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24944"/>
            <a:ext cx="2677294" cy="218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924944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131960" y="1898829"/>
            <a:ext cx="136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80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주제소개</a:t>
            </a:r>
            <a:endParaRPr lang="en-US" altLang="ko-KR" sz="2800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2483768" y="2834933"/>
            <a:ext cx="4032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64208" y="1898829"/>
            <a:ext cx="120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80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특징 및 사례</a:t>
            </a:r>
            <a:endParaRPr lang="en-US" altLang="ko-KR" sz="2800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79" name="그룹 78"/>
          <p:cNvGrpSpPr/>
          <p:nvPr/>
        </p:nvGrpSpPr>
        <p:grpSpPr>
          <a:xfrm>
            <a:off x="2555896" y="3987061"/>
            <a:ext cx="629022" cy="936104"/>
            <a:chOff x="2483768" y="3789040"/>
            <a:chExt cx="629022" cy="936104"/>
          </a:xfrm>
        </p:grpSpPr>
        <p:sp>
          <p:nvSpPr>
            <p:cNvPr id="48" name="TextBox 47"/>
            <p:cNvSpPr txBox="1"/>
            <p:nvPr/>
          </p:nvSpPr>
          <p:spPr>
            <a:xfrm>
              <a:off x="2483768" y="3789040"/>
              <a:ext cx="57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3</a:t>
              </a:r>
            </a:p>
          </p:txBody>
        </p:sp>
        <p:sp>
          <p:nvSpPr>
            <p:cNvPr id="52" name="이등변 삼각형 51"/>
            <p:cNvSpPr/>
            <p:nvPr/>
          </p:nvSpPr>
          <p:spPr>
            <a:xfrm>
              <a:off x="2680742" y="4365104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5" name="직선 연결선 64"/>
          <p:cNvCxnSpPr/>
          <p:nvPr/>
        </p:nvCxnSpPr>
        <p:spPr>
          <a:xfrm>
            <a:off x="2483768" y="4923165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그룹 79"/>
          <p:cNvGrpSpPr/>
          <p:nvPr/>
        </p:nvGrpSpPr>
        <p:grpSpPr>
          <a:xfrm>
            <a:off x="4788144" y="3987061"/>
            <a:ext cx="576064" cy="936104"/>
            <a:chOff x="4788024" y="3789040"/>
            <a:chExt cx="576064" cy="936104"/>
          </a:xfrm>
        </p:grpSpPr>
        <p:sp>
          <p:nvSpPr>
            <p:cNvPr id="54" name="TextBox 53"/>
            <p:cNvSpPr txBox="1"/>
            <p:nvPr/>
          </p:nvSpPr>
          <p:spPr>
            <a:xfrm>
              <a:off x="4788024" y="3789040"/>
              <a:ext cx="57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4</a:t>
              </a:r>
            </a:p>
          </p:txBody>
        </p:sp>
        <p:sp>
          <p:nvSpPr>
            <p:cNvPr id="72" name="이등변 삼각형 71"/>
            <p:cNvSpPr/>
            <p:nvPr/>
          </p:nvSpPr>
          <p:spPr>
            <a:xfrm>
              <a:off x="4932040" y="4365104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2555896" y="1898829"/>
            <a:ext cx="629022" cy="923330"/>
            <a:chOff x="2483768" y="1700808"/>
            <a:chExt cx="629022" cy="923330"/>
          </a:xfrm>
        </p:grpSpPr>
        <p:sp>
          <p:nvSpPr>
            <p:cNvPr id="39" name="TextBox 38"/>
            <p:cNvSpPr txBox="1"/>
            <p:nvPr/>
          </p:nvSpPr>
          <p:spPr>
            <a:xfrm>
              <a:off x="2483768" y="1700808"/>
              <a:ext cx="57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1</a:t>
              </a:r>
            </a:p>
          </p:txBody>
        </p:sp>
        <p:sp>
          <p:nvSpPr>
            <p:cNvPr id="73" name="이등변 삼각형 72"/>
            <p:cNvSpPr/>
            <p:nvPr/>
          </p:nvSpPr>
          <p:spPr>
            <a:xfrm>
              <a:off x="2680742" y="2204864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4716136" y="1898829"/>
            <a:ext cx="648072" cy="923330"/>
            <a:chOff x="4716016" y="1700808"/>
            <a:chExt cx="648072" cy="923330"/>
          </a:xfrm>
        </p:grpSpPr>
        <p:sp>
          <p:nvSpPr>
            <p:cNvPr id="45" name="TextBox 44"/>
            <p:cNvSpPr txBox="1"/>
            <p:nvPr/>
          </p:nvSpPr>
          <p:spPr>
            <a:xfrm>
              <a:off x="4716016" y="1700808"/>
              <a:ext cx="57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2</a:t>
              </a:r>
            </a:p>
          </p:txBody>
        </p:sp>
        <p:sp>
          <p:nvSpPr>
            <p:cNvPr id="74" name="이등변 삼각형 73"/>
            <p:cNvSpPr/>
            <p:nvPr/>
          </p:nvSpPr>
          <p:spPr>
            <a:xfrm>
              <a:off x="4932040" y="2204864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83" name="직선 연결선 82"/>
          <p:cNvCxnSpPr/>
          <p:nvPr/>
        </p:nvCxnSpPr>
        <p:spPr>
          <a:xfrm>
            <a:off x="2483768" y="3843045"/>
            <a:ext cx="4032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83768" y="2996952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F33A24"/>
                </a:solidFill>
                <a:latin typeface="a옛날목욕탕L" pitchFamily="18" charset="-127"/>
                <a:ea typeface="a옛날목욕탕L" pitchFamily="18" charset="-127"/>
              </a:rPr>
              <a:t>목차</a:t>
            </a:r>
            <a:endParaRPr lang="en-US" altLang="ko-KR" sz="4400" dirty="0" smtClean="0">
              <a:solidFill>
                <a:srgbClr val="F33A24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97" name="그룹 96"/>
          <p:cNvGrpSpPr/>
          <p:nvPr/>
        </p:nvGrpSpPr>
        <p:grpSpPr>
          <a:xfrm>
            <a:off x="3347862" y="3212974"/>
            <a:ext cx="526406" cy="623691"/>
            <a:chOff x="3347862" y="3212974"/>
            <a:chExt cx="526406" cy="623691"/>
          </a:xfrm>
        </p:grpSpPr>
        <p:cxnSp>
          <p:nvCxnSpPr>
            <p:cNvPr id="94" name="직선 연결선 93"/>
            <p:cNvCxnSpPr/>
            <p:nvPr/>
          </p:nvCxnSpPr>
          <p:spPr>
            <a:xfrm>
              <a:off x="3563888" y="3260601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이등변 삼각형 94"/>
            <p:cNvSpPr/>
            <p:nvPr/>
          </p:nvSpPr>
          <p:spPr>
            <a:xfrm rot="5400000">
              <a:off x="3539057" y="3237805"/>
              <a:ext cx="360041" cy="310380"/>
            </a:xfrm>
            <a:prstGeom prst="triangl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이등변 삼각형 95"/>
            <p:cNvSpPr/>
            <p:nvPr/>
          </p:nvSpPr>
          <p:spPr>
            <a:xfrm rot="16200000">
              <a:off x="3330580" y="3406383"/>
              <a:ext cx="250590" cy="216026"/>
            </a:xfrm>
            <a:prstGeom prst="triangle">
              <a:avLst/>
            </a:prstGeom>
            <a:solidFill>
              <a:srgbClr val="F33A24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31840" y="4005064"/>
            <a:ext cx="120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80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문제점</a:t>
            </a:r>
            <a:endParaRPr lang="en-US" altLang="ko-KR" sz="2800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sz="280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대응</a:t>
            </a:r>
            <a:endParaRPr lang="en-US" altLang="ko-KR" sz="2800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080" y="40050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80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 결론</a:t>
            </a:r>
            <a:endParaRPr lang="en-US" altLang="ko-KR" sz="2800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/>
              <a:t>개인적 견해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dirty="0" err="1" smtClean="0"/>
              <a:t>히키코모리는</a:t>
            </a:r>
            <a:r>
              <a:rPr lang="ko-KR" altLang="en-US" dirty="0" smtClean="0"/>
              <a:t> 개인과 사회 모두의 문제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문제 해결을 위해 경직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억압적인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학교</a:t>
            </a:r>
            <a:r>
              <a:rPr lang="en-US" altLang="ko-KR" dirty="0" smtClean="0"/>
              <a:t>·</a:t>
            </a:r>
            <a:r>
              <a:rPr lang="ko-KR" altLang="en-US" dirty="0" smtClean="0"/>
              <a:t>조직문화 근절</a:t>
            </a:r>
            <a:r>
              <a:rPr lang="en-US" altLang="ko-KR" dirty="0" smtClean="0"/>
              <a:t>,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</a:t>
            </a:r>
            <a:r>
              <a:rPr lang="ko-KR" altLang="en-US" dirty="0" smtClean="0"/>
              <a:t> 정부의 지속적 지원과 관리 필요</a:t>
            </a:r>
            <a:r>
              <a:rPr lang="en-US" altLang="ko-KR" dirty="0" smtClean="0"/>
              <a:t>, 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학업</a:t>
            </a:r>
            <a:r>
              <a:rPr lang="en-US" altLang="ko-KR" dirty="0" smtClean="0"/>
              <a:t>·</a:t>
            </a:r>
            <a:r>
              <a:rPr lang="ko-KR" altLang="en-US" dirty="0" smtClean="0"/>
              <a:t>직장 스트레스 풀 수 있는 지역사회의     네트워크 필요함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44408" y="9824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결론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12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13" name="TextBox 12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4</a:t>
              </a:r>
            </a:p>
          </p:txBody>
        </p:sp>
        <p:sp>
          <p:nvSpPr>
            <p:cNvPr id="14" name="이등변 삼각형 13"/>
            <p:cNvSpPr/>
            <p:nvPr/>
          </p:nvSpPr>
          <p:spPr>
            <a:xfrm>
              <a:off x="2555776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3131840" y="2968377"/>
            <a:ext cx="2880320" cy="576000"/>
          </a:xfrm>
          <a:prstGeom prst="rect">
            <a:avLst/>
          </a:prstGeom>
          <a:solidFill>
            <a:srgbClr val="F33A24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03848" y="3694385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Q &amp; A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2512343" y="2871986"/>
            <a:ext cx="35283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26"/>
          <p:cNvGrpSpPr/>
          <p:nvPr/>
        </p:nvGrpSpPr>
        <p:grpSpPr>
          <a:xfrm>
            <a:off x="2483768" y="3334345"/>
            <a:ext cx="4176464" cy="576064"/>
            <a:chOff x="2843808" y="3573016"/>
            <a:chExt cx="4176464" cy="576064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843808" y="3861048"/>
              <a:ext cx="41764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444208" y="3573016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123728" y="2852936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감사합니다</a:t>
            </a:r>
            <a:r>
              <a:rPr lang="en-US" altLang="ko-KR" sz="440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.</a:t>
            </a:r>
          </a:p>
        </p:txBody>
      </p:sp>
      <p:cxnSp>
        <p:nvCxnSpPr>
          <p:cNvPr id="42" name="직선 연결선 41"/>
          <p:cNvCxnSpPr/>
          <p:nvPr/>
        </p:nvCxnSpPr>
        <p:spPr>
          <a:xfrm>
            <a:off x="3059832" y="2396507"/>
            <a:ext cx="0" cy="8164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이등변 삼각형 42"/>
          <p:cNvSpPr/>
          <p:nvPr/>
        </p:nvSpPr>
        <p:spPr>
          <a:xfrm rot="5400000">
            <a:off x="3035001" y="2373711"/>
            <a:ext cx="360041" cy="310380"/>
          </a:xfrm>
          <a:prstGeom prst="triangl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 rot="16200000">
            <a:off x="2826524" y="2542289"/>
            <a:ext cx="250590" cy="216026"/>
          </a:xfrm>
          <a:prstGeom prst="triangle">
            <a:avLst/>
          </a:prstGeom>
          <a:solidFill>
            <a:srgbClr val="F33A2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r>
              <a:rPr lang="en-US" altLang="ko-KR" sz="900" b="1" dirty="0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88843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히키코모리에</a:t>
            </a:r>
            <a:endParaRPr lang="en-US" altLang="ko-KR" sz="25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  <a:p>
            <a:r>
              <a:rPr lang="ko-KR" altLang="en-US" sz="25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대해 아시나요</a:t>
            </a:r>
            <a:r>
              <a:rPr lang="en-US" altLang="ko-KR" sz="25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?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8172400" y="98246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주제 소개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3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49" name="TextBox 48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1</a:t>
              </a:r>
            </a:p>
          </p:txBody>
        </p:sp>
        <p:sp>
          <p:nvSpPr>
            <p:cNvPr id="50" name="이등변 삼각형 49"/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6" descr="C:\Users\CHS_hp\Desktop\일사문발표\사진\도쿄 포스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3167337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CHS_hp\Desktop\일사문발표\사진\김씨표류기 포스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3024336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CHS_hp\Desktop\일사문발표\사진\영화 외톨이 포스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2132856"/>
            <a:ext cx="2880320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r>
              <a:rPr lang="en-US" altLang="ko-KR" sz="900" b="1" dirty="0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88843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 err="1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히키코모리의</a:t>
            </a:r>
            <a:endParaRPr lang="en-US" altLang="ko-KR" sz="25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  <a:p>
            <a:r>
              <a:rPr lang="ko-KR" altLang="en-US" sz="25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의미</a:t>
            </a:r>
            <a:endParaRPr lang="en-US" altLang="ko-KR" sz="25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8172400" y="98246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주제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소개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3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49" name="TextBox 48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1</a:t>
              </a:r>
            </a:p>
          </p:txBody>
        </p:sp>
        <p:sp>
          <p:nvSpPr>
            <p:cNvPr id="50" name="이등변 삼각형 49"/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8" name="대각선 방향의 모서리가 둥근 사각형 17"/>
          <p:cNvSpPr/>
          <p:nvPr/>
        </p:nvSpPr>
        <p:spPr bwMode="auto">
          <a:xfrm>
            <a:off x="642910" y="1714488"/>
            <a:ext cx="1928826" cy="571504"/>
          </a:xfrm>
          <a:prstGeom prst="round2DiagRect">
            <a:avLst/>
          </a:prstGeom>
          <a:solidFill>
            <a:srgbClr val="00B050">
              <a:alpha val="20000"/>
            </a:srgbClr>
          </a:solidFill>
          <a:ln w="25400" cap="flat" cmpd="sng" algn="ctr">
            <a:solidFill>
              <a:srgbClr val="FF0000">
                <a:alpha val="35000"/>
              </a:srgbClr>
            </a:solidFill>
            <a:prstDash val="sysDot"/>
            <a:round/>
            <a:headEnd type="triangle" w="lg" len="med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/>
            <a:r>
              <a:rPr lang="ko-KR" altLang="en-US" sz="2800" dirty="0" smtClean="0"/>
              <a:t>引</a:t>
            </a:r>
            <a:r>
              <a:rPr lang="ja-JP" altLang="en-US" sz="2800" dirty="0" smtClean="0"/>
              <a:t>き</a:t>
            </a:r>
            <a:r>
              <a:rPr lang="ko-KR" altLang="en-US" sz="2800" dirty="0" smtClean="0"/>
              <a:t>籠</a:t>
            </a:r>
            <a:r>
              <a:rPr lang="ja-JP" altLang="en-US" sz="2800" dirty="0" smtClean="0"/>
              <a:t>もり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14644" y="1657167"/>
            <a:ext cx="607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‘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틀어박히다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’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는 뜻의 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‘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引</a:t>
            </a:r>
            <a:r>
              <a:rPr lang="ja-JP" altLang="en-US" dirty="0" smtClean="0">
                <a:latin typeface="a옛날목욕탕L" pitchFamily="18" charset="-127"/>
              </a:rPr>
              <a:t>きこもる</a:t>
            </a:r>
            <a:r>
              <a:rPr lang="en-US" altLang="ja-JP" dirty="0" smtClean="0">
                <a:latin typeface="a옛날목욕탕L" pitchFamily="18" charset="-127"/>
                <a:ea typeface="a옛날목욕탕L" pitchFamily="18" charset="-127"/>
              </a:rPr>
              <a:t>’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의 명사형</a:t>
            </a:r>
            <a:endParaRPr lang="ja-JP" altLang="en-US" dirty="0" smtClean="0">
              <a:latin typeface="a옛날목욕탕L" pitchFamily="18" charset="-127"/>
            </a:endParaRPr>
          </a:p>
          <a:p>
            <a:endParaRPr lang="en-US" altLang="ko-KR" dirty="0" smtClean="0">
              <a:latin typeface="a옛날목욕탕L" pitchFamily="18" charset="-127"/>
              <a:ea typeface="a옛날목욕탕L" pitchFamily="18" charset="-127"/>
            </a:endParaRPr>
          </a:p>
          <a:p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사회 생활에 적응하지 못하고 집안에만 틀어박혀 사는 사람들</a:t>
            </a:r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0" name="모서리가 둥근 직사각형 13"/>
          <p:cNvSpPr>
            <a:spLocks noChangeArrowheads="1"/>
          </p:cNvSpPr>
          <p:nvPr/>
        </p:nvSpPr>
        <p:spPr bwMode="auto">
          <a:xfrm>
            <a:off x="4286280" y="3643314"/>
            <a:ext cx="4357686" cy="1071570"/>
          </a:xfrm>
          <a:prstGeom prst="roundRect">
            <a:avLst>
              <a:gd name="adj" fmla="val 16667"/>
            </a:avLst>
          </a:prstGeom>
          <a:solidFill>
            <a:srgbClr val="7030A0">
              <a:alpha val="20000"/>
            </a:srgbClr>
          </a:solidFill>
          <a:ln w="9525" algn="ctr">
            <a:solidFill>
              <a:srgbClr val="7030A0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pPr algn="ctr" latinLnBrk="0"/>
            <a:r>
              <a:rPr kumimoji="0" lang="ko-KR" altLang="en-US" dirty="0" smtClean="0">
                <a:latin typeface="a옛날목욕탕L" pitchFamily="18" charset="-127"/>
                <a:ea typeface="a옛날목욕탕L" pitchFamily="18" charset="-127"/>
              </a:rPr>
              <a:t>일본 후생노동성</a:t>
            </a:r>
            <a:r>
              <a:rPr kumimoji="0" lang="en-US" altLang="ko-KR" dirty="0" smtClean="0">
                <a:latin typeface="a옛날목욕탕L" pitchFamily="18" charset="-127"/>
                <a:ea typeface="a옛날목욕탕L" pitchFamily="18" charset="-127"/>
              </a:rPr>
              <a:t>:</a:t>
            </a:r>
          </a:p>
          <a:p>
            <a:pPr algn="ctr" latinLnBrk="0"/>
            <a:r>
              <a:rPr kumimoji="0" lang="en-US" altLang="ko-KR" dirty="0" smtClean="0">
                <a:latin typeface="a옛날목욕탕L" pitchFamily="18" charset="-127"/>
                <a:ea typeface="a옛날목욕탕L" pitchFamily="18" charset="-127"/>
              </a:rPr>
              <a:t> 6</a:t>
            </a:r>
            <a:r>
              <a:rPr kumimoji="0" lang="ko-KR" altLang="en-US" dirty="0" err="1" smtClean="0">
                <a:latin typeface="a옛날목욕탕L" pitchFamily="18" charset="-127"/>
                <a:ea typeface="a옛날목욕탕L" pitchFamily="18" charset="-127"/>
              </a:rPr>
              <a:t>개월이상</a:t>
            </a:r>
            <a:r>
              <a:rPr kumimoji="0" lang="ko-KR" altLang="en-US" dirty="0" smtClean="0">
                <a:latin typeface="a옛날목욕탕L" pitchFamily="18" charset="-127"/>
                <a:ea typeface="a옛날목욕탕L" pitchFamily="18" charset="-127"/>
              </a:rPr>
              <a:t> 사회적 참여 하지 </a:t>
            </a:r>
            <a:r>
              <a:rPr kumimoji="0" lang="ko-KR" altLang="en-US" dirty="0" err="1" smtClean="0">
                <a:latin typeface="a옛날목욕탕L" pitchFamily="18" charset="-127"/>
                <a:ea typeface="a옛날목욕탕L" pitchFamily="18" charset="-127"/>
              </a:rPr>
              <a:t>않을시</a:t>
            </a:r>
            <a:endParaRPr kumimoji="0" lang="en-US" altLang="ko-KR" dirty="0" smtClean="0">
              <a:latin typeface="a옛날목욕탕L" pitchFamily="18" charset="-127"/>
              <a:ea typeface="a옛날목욕탕L" pitchFamily="18" charset="-127"/>
            </a:endParaRPr>
          </a:p>
          <a:p>
            <a:pPr algn="ctr" latinLnBrk="0"/>
            <a:r>
              <a:rPr lang="ko-KR" altLang="en-US" dirty="0" err="1" smtClean="0">
                <a:latin typeface="a옛날목욕탕L" pitchFamily="18" charset="-127"/>
                <a:ea typeface="a옛날목욕탕L" pitchFamily="18" charset="-127"/>
              </a:rPr>
              <a:t>히키코모리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 인구 약 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70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만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, ‘</a:t>
            </a:r>
            <a:r>
              <a:rPr lang="ko-KR" altLang="en-US" dirty="0" err="1" smtClean="0">
                <a:latin typeface="a옛날목욕탕L" pitchFamily="18" charset="-127"/>
                <a:ea typeface="a옛날목욕탕L" pitchFamily="18" charset="-127"/>
              </a:rPr>
              <a:t>위험군</a:t>
            </a:r>
            <a:r>
              <a:rPr lang="en-US" altLang="ko-KR" dirty="0" smtClean="0">
                <a:latin typeface="a옛날목욕탕L" pitchFamily="18" charset="-127"/>
                <a:ea typeface="a옛날목욕탕L" pitchFamily="18" charset="-127"/>
              </a:rPr>
              <a:t>’ 155</a:t>
            </a:r>
            <a:r>
              <a:rPr lang="ko-KR" altLang="en-US" dirty="0" smtClean="0">
                <a:latin typeface="a옛날목욕탕L" pitchFamily="18" charset="-127"/>
                <a:ea typeface="a옛날목욕탕L" pitchFamily="18" charset="-127"/>
              </a:rPr>
              <a:t>만</a:t>
            </a:r>
            <a:endParaRPr kumimoji="0" lang="en-US" altLang="ko-KR" dirty="0" smtClean="0">
              <a:latin typeface="a옛날목욕탕L" pitchFamily="18" charset="-127"/>
              <a:ea typeface="a옛날목욕탕L" pitchFamily="18" charset="-127"/>
            </a:endParaRPr>
          </a:p>
        </p:txBody>
      </p:sp>
      <p:pic>
        <p:nvPicPr>
          <p:cNvPr id="23" name="그림 22" descr="히키코모리사진_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2"/>
            <a:ext cx="3981450" cy="35909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71934" y="5429264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itchFamily="18" charset="-127"/>
                <a:ea typeface="a옛날목욕탕L" pitchFamily="18" charset="-127"/>
              </a:rPr>
              <a:t>개인적 문제에서 사회적 현상으로</a:t>
            </a:r>
            <a:endParaRPr lang="ko-KR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옛날목욕탕L" pitchFamily="18" charset="-127"/>
              <a:ea typeface="a옛날목욕탕L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ko-KR" sz="900" b="1" dirty="0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t>3</a:t>
            </a:r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4392488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b="1" dirty="0" err="1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히키코모리</a:t>
            </a:r>
            <a:r>
              <a:rPr lang="en-US" altLang="ko-KR" sz="25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, </a:t>
            </a:r>
            <a:r>
              <a:rPr lang="ko-KR" altLang="en-US" sz="25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멀리 있지 않다</a:t>
            </a:r>
            <a:r>
              <a:rPr lang="en-US" altLang="ko-KR" sz="25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.</a:t>
            </a:r>
          </a:p>
          <a:p>
            <a:endParaRPr lang="en-US" altLang="ko-KR" sz="25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  <a:p>
            <a:r>
              <a:rPr lang="ko-KR" altLang="en-US" sz="25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일본만의 현상도 아니다</a:t>
            </a:r>
            <a:r>
              <a:rPr lang="en-US" altLang="ko-KR" sz="25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.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8172400" y="98246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주제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소개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3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49" name="TextBox 48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1</a:t>
              </a:r>
            </a:p>
          </p:txBody>
        </p:sp>
        <p:sp>
          <p:nvSpPr>
            <p:cNvPr id="50" name="이등변 삼각형 49"/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4" descr="C:\Users\CHS_hp\Desktop\히키코모리-옥스포드 사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490536" cy="3753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CHS_hp\Desktop\히키코모리-프랑스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860032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오늘 날의 </a:t>
            </a:r>
            <a:r>
              <a:rPr lang="ko-KR" altLang="en-US" dirty="0" err="1" smtClean="0"/>
              <a:t>히키코모리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026" name="Picture 2" descr="C:\Users\sec\Download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0714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2802" y="3573016"/>
            <a:ext cx="299119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6</a:t>
            </a:fld>
            <a:r>
              <a:rPr lang="en-US" altLang="ko-KR" sz="900" b="1" dirty="0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2656"/>
            <a:ext cx="388843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원인</a:t>
            </a:r>
            <a:endParaRPr lang="en-US" altLang="ko-KR" sz="32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  <a:p>
            <a:endParaRPr lang="en-US" altLang="ko-KR" sz="2800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179512" y="1412776"/>
            <a:ext cx="6696744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가정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: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핵가족화로 인한 소통부재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지나친 입시 스트레스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학교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과도한 경쟁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등교거부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집단 따돌림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endParaRPr lang="ko-KR" altLang="en-US" sz="1050" dirty="0" smtClean="0"/>
          </a:p>
        </p:txBody>
      </p:sp>
      <p:sp>
        <p:nvSpPr>
          <p:cNvPr id="46" name="직사각형 45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8172400" y="98246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특징및 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사례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49" name="TextBox 48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2</a:t>
              </a:r>
            </a:p>
          </p:txBody>
        </p:sp>
        <p:sp>
          <p:nvSpPr>
            <p:cNvPr id="50" name="이등변 삼각형 49"/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직선 연결선 20"/>
          <p:cNvCxnSpPr/>
          <p:nvPr/>
        </p:nvCxnSpPr>
        <p:spPr>
          <a:xfrm>
            <a:off x="3333006" y="2718485"/>
            <a:ext cx="108000" cy="36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36611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73016"/>
            <a:ext cx="28508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solidFill>
                  <a:srgbClr val="0C2759"/>
                </a:solidFill>
                <a:latin typeface="a옛날목욕탕L" pitchFamily="18" charset="-127"/>
                <a:ea typeface="a옛날목욕탕L" pitchFamily="18" charset="-127"/>
              </a:rPr>
              <a:t>원인</a:t>
            </a:r>
            <a:endParaRPr lang="en-US" altLang="ko-KR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None/>
            </a:pP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직장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: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조직문화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일 중독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집단주의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None/>
            </a:pP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사회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: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등 노이로제’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장기적 경제침체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급속한     사회변화  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인터넷 만능주의 사회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None/>
            </a:pP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      </a:t>
            </a:r>
            <a:endParaRPr lang="ko-KR" altLang="en-US" sz="1600" dirty="0" smtClean="0"/>
          </a:p>
          <a:p>
            <a:pPr>
              <a:buNone/>
            </a:pPr>
            <a:endParaRPr lang="en-US" altLang="ko-KR" b="1" dirty="0" smtClean="0">
              <a:solidFill>
                <a:srgbClr val="0C2759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172400" y="98246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특징및 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사례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8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9" name="TextBox 8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2</a:t>
              </a:r>
            </a:p>
          </p:txBody>
        </p:sp>
        <p:sp>
          <p:nvSpPr>
            <p:cNvPr id="10" name="이등변 삼각형 9"/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41435" y="11102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은둔형</a:t>
            </a:r>
            <a:r>
              <a:rPr lang="ko-KR" altLang="en-US" dirty="0" smtClean="0"/>
              <a:t> 외톨이가 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아들의 충격적인 이유</a:t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86000" y="3105835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 smtClean="0">
                <a:hlinkClick r:id="rId2"/>
              </a:rPr>
              <a:t>https://www.youtube.com/watch?v=j-QotI0RLHQ</a:t>
            </a:r>
            <a:endParaRPr lang="ko-KR" altLang="en-US" sz="4400" dirty="0"/>
          </a:p>
        </p:txBody>
      </p:sp>
      <p:sp>
        <p:nvSpPr>
          <p:cNvPr id="7" name="직사각형 6"/>
          <p:cNvSpPr/>
          <p:nvPr/>
        </p:nvSpPr>
        <p:spPr>
          <a:xfrm>
            <a:off x="817240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172400" y="98246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특징및 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사례</a:t>
            </a:r>
            <a:endParaRPr lang="en-US" altLang="ko-KR" dirty="0" smtClean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grpSp>
        <p:nvGrpSpPr>
          <p:cNvPr id="9" name="그룹 15"/>
          <p:cNvGrpSpPr/>
          <p:nvPr/>
        </p:nvGrpSpPr>
        <p:grpSpPr>
          <a:xfrm>
            <a:off x="8316480" y="188640"/>
            <a:ext cx="576000" cy="720080"/>
            <a:chOff x="2483768" y="1700808"/>
            <a:chExt cx="576000" cy="720080"/>
          </a:xfrm>
        </p:grpSpPr>
        <p:sp>
          <p:nvSpPr>
            <p:cNvPr id="10" name="TextBox 9"/>
            <p:cNvSpPr txBox="1"/>
            <p:nvPr/>
          </p:nvSpPr>
          <p:spPr>
            <a:xfrm>
              <a:off x="2483768" y="1700808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2</a:t>
              </a:r>
            </a:p>
          </p:txBody>
        </p:sp>
        <p:sp>
          <p:nvSpPr>
            <p:cNvPr id="11" name="이등변 삼각형 10"/>
            <p:cNvSpPr/>
            <p:nvPr/>
          </p:nvSpPr>
          <p:spPr>
            <a:xfrm>
              <a:off x="2584351" y="2060848"/>
              <a:ext cx="432048" cy="360040"/>
            </a:xfrm>
            <a:prstGeom prst="triangle">
              <a:avLst>
                <a:gd name="adj" fmla="val 100000"/>
              </a:avLst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2283</Words>
  <Application>Microsoft Office PowerPoint</Application>
  <PresentationFormat>화면 슬라이드 쇼(4:3)</PresentationFormat>
  <Paragraphs>414</Paragraphs>
  <Slides>21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굴림</vt:lpstr>
      <vt:lpstr>Arial</vt:lpstr>
      <vt:lpstr>맑은 고딕</vt:lpstr>
      <vt:lpstr>a옛날목욕탕L</vt:lpstr>
      <vt:lpstr>나눔바른고딕</vt:lpstr>
      <vt:lpstr>ＭＳ Ｐゴシック</vt:lpstr>
      <vt:lpstr>나눔고딕</vt:lpstr>
      <vt:lpstr>Office 테마</vt:lpstr>
      <vt:lpstr>슬라이드 0</vt:lpstr>
      <vt:lpstr>슬라이드 1</vt:lpstr>
      <vt:lpstr>슬라이드 2</vt:lpstr>
      <vt:lpstr>슬라이드 3</vt:lpstr>
      <vt:lpstr>슬라이드 4</vt:lpstr>
      <vt:lpstr>오늘 날의 히키코모리</vt:lpstr>
      <vt:lpstr>슬라이드 6</vt:lpstr>
      <vt:lpstr>원인</vt:lpstr>
      <vt:lpstr>은둔형 외톨이가 된  아들의 충격적인 이유 </vt:lpstr>
      <vt:lpstr>슬라이드 9</vt:lpstr>
      <vt:lpstr>슬라이드 10</vt:lpstr>
      <vt:lpstr>슬라이드 11</vt:lpstr>
      <vt:lpstr>슬라이드 12</vt:lpstr>
      <vt:lpstr>슬라이드 13</vt:lpstr>
      <vt:lpstr>'히키코모리' 방치했던  일본의 후회, 우리도 예외 아니다</vt:lpstr>
      <vt:lpstr>슬라이드 15</vt:lpstr>
      <vt:lpstr>슬라이드 16</vt:lpstr>
      <vt:lpstr>슬라이드 17</vt:lpstr>
      <vt:lpstr>슬라이드 18</vt:lpstr>
      <vt:lpstr>개인적 견해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김소연</dc:creator>
  <cp:lastModifiedBy>내문서</cp:lastModifiedBy>
  <cp:revision>118</cp:revision>
  <dcterms:created xsi:type="dcterms:W3CDTF">2014-04-11T08:18:22Z</dcterms:created>
  <dcterms:modified xsi:type="dcterms:W3CDTF">2020-09-24T04:44:37Z</dcterms:modified>
</cp:coreProperties>
</file>