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2427"/>
    <p:restoredTop sz="95037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presProps" Target="presProps.xml"  /><Relationship Id="rId24" Type="http://schemas.openxmlformats.org/officeDocument/2006/relationships/viewProps" Target="viewProps.xml"  /><Relationship Id="rId25" Type="http://schemas.openxmlformats.org/officeDocument/2006/relationships/theme" Target="theme/theme1.xml"  /><Relationship Id="rId26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82A27DF-FC33-4C05-96AC-ECA7B11A9C6B}" type="datetime1">
              <a:rPr lang="ko-KR" altLang="en-US"/>
              <a:pPr>
                <a:defRPr lang="ko-KR" altLang="en-US"/>
              </a:pPr>
              <a:t>2020-09-26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0BF683E-EC8C-4F1E-8017-25E57E2CE77B}" type="datetime1">
              <a:rPr lang="ko-KR" altLang="en-US"/>
              <a:pPr>
                <a:defRPr lang="ko-KR" altLang="en-US"/>
              </a:pPr>
              <a:t>2020-09-26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body" sz="quarter" idx="14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FDD8E82-9EDF-4A21-8052-950E349A4E6B}" type="datetime1">
              <a:rPr lang="ko-KR" altLang="en-US"/>
              <a:pPr>
                <a:defRPr lang="ko-KR" altLang="en-US"/>
              </a:pPr>
              <a:t>2020-09-26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6753771-9475-4309-9B2C-4F43EB0294C6}" type="datetime1">
              <a:rPr lang="ko-KR" altLang="en-US"/>
              <a:pPr>
                <a:defRPr lang="ko-KR" altLang="en-US"/>
              </a:pPr>
              <a:t>2020-09-26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2121F7-E20F-43B2-B3C6-C7E51EA698C5}" type="datetime1">
              <a:rPr lang="ko-KR" altLang="en-US"/>
              <a:pPr>
                <a:defRPr lang="ko-KR" altLang="en-US"/>
              </a:pPr>
              <a:t>2020-09-26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DAC1609-63DC-4238-90D7-BDA4CCE7E5D2}" type="datetime1">
              <a:rPr lang="ko-KR" altLang="en-US"/>
              <a:pPr>
                <a:defRPr lang="ko-KR" altLang="en-US"/>
              </a:pPr>
              <a:t>2020-09-26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1794FCA-B30B-4B0B-A06E-872BCCC939B8}" type="datetime1">
              <a:rPr lang="ko-KR" altLang="en-US"/>
              <a:pPr>
                <a:defRPr lang="ko-KR" altLang="en-US"/>
              </a:pPr>
              <a:t>2020-09-26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2B4FBC9-0152-4321-B5AE-8A4D40C68623}" type="datetime1">
              <a:rPr lang="ko-KR" altLang="en-US"/>
              <a:pPr>
                <a:defRPr lang="ko-KR" altLang="en-US"/>
              </a:pPr>
              <a:t>2020-09-26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5271060-A817-4E00-9021-886881503EBB}" type="datetime1">
              <a:rPr lang="ko-KR" altLang="en-US"/>
              <a:pPr>
                <a:defRPr lang="ko-KR" altLang="en-US"/>
              </a:pPr>
              <a:t>2020-09-26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47ABBE4F-A180-451B-976B-207E95DDA7FB}" type="datetime1">
              <a:rPr lang="ko-KR" altLang="en-US"/>
              <a:pPr>
                <a:defRPr lang="ko-KR" altLang="en-US"/>
              </a:pPr>
              <a:t>2020-09-26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0DB8ECF-E18C-4D8D-A7A0-FA2FABCA5290}" type="datetime1">
              <a:rPr lang="ko-KR" altLang="en-US"/>
              <a:pPr>
                <a:defRPr lang="ko-KR" altLang="en-US"/>
              </a:pPr>
              <a:t>2020-09-26</a:t>
            </a:fld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"/>
          <p:cNvGrpSpPr/>
          <p:nvPr/>
        </p:nvGrpSpPr>
        <p:grpSpPr>
          <a:xfrm rot="0"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8C9FE912-2C94-4152-970B-97CA7CEA7709}" type="datetime1">
              <a:rPr lang="ko-KR" altLang="en-US"/>
              <a:pPr>
                <a:defRPr lang="ko-KR" altLang="en-US"/>
              </a:pPr>
              <a:t>2020-09-26</a:t>
            </a:fld>
            <a:endParaRPr lang="ko-KR" altLang="en-US"/>
          </a:p>
        </p:txBody>
      </p:sp>
      <p:sp>
        <p:nvSpPr>
          <p:cNvPr id="19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0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교차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  <a:p>
            <a:pPr lvl="8">
              <a:defRPr lang="ko-KR" altLang="en-US"/>
            </a:pP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D839B8E-F55D-4BF8-852C-25AF74D46B3E}" type="datetime1">
              <a:rPr lang="ko-KR" altLang="en-US"/>
              <a:pPr>
                <a:defRPr lang="ko-KR" altLang="en-US"/>
              </a:pPr>
              <a:t>2020-09-26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gif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www.youtube.com/watch?v=wcn57KJNKP8" TargetMode="External" /><Relationship Id="rId3" Type="http://schemas.openxmlformats.org/officeDocument/2006/relationships/video" Target="https://www.youtube.com/embed/wcn57KJNKP8" TargetMode="External" /><Relationship Id="rId4" Type="http://schemas.openxmlformats.org/officeDocument/2006/relationships/image" Target="../media/image18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독도가 한국영토인 역사적 지리적 근거와 국제법적 지위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70586" y="4581144"/>
            <a:ext cx="9631127" cy="467408"/>
          </a:xfrm>
        </p:spPr>
        <p:txBody>
          <a:bodyPr/>
          <a:lstStyle/>
          <a:p>
            <a:pPr>
              <a:defRPr/>
            </a:pPr>
            <a:r>
              <a:rPr lang="ko-KR" altLang="en-US"/>
              <a:t>  </a:t>
            </a:r>
            <a:r>
              <a:rPr lang="en-US" altLang="ko-KR" sz="2500"/>
              <a:t>21815189</a:t>
            </a:r>
            <a:endParaRPr lang="en-US" altLang="ko-KR" sz="2500"/>
          </a:p>
          <a:p>
            <a:pPr>
              <a:defRPr/>
            </a:pPr>
            <a:r>
              <a:rPr lang="ko-KR" altLang="en-US" sz="2500"/>
              <a:t>  박민기</a:t>
            </a:r>
            <a:endParaRPr lang="ko-KR" altLang="en-US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다케시마</a:t>
            </a:r>
            <a:r>
              <a:rPr lang="en-US" altLang="ko-KR"/>
              <a:t>(</a:t>
            </a:r>
            <a:r>
              <a:rPr lang="ko-KR" altLang="en-US"/>
              <a:t>울릉도</a:t>
            </a:r>
            <a:r>
              <a:rPr lang="en-US" altLang="ko-KR"/>
              <a:t>)</a:t>
            </a:r>
            <a:r>
              <a:rPr lang="ko-KR" altLang="en-US"/>
              <a:t> 도해금지령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609599" y="1417638"/>
            <a:ext cx="6390753" cy="3523551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7320152" y="1417638"/>
            <a:ext cx="4536567" cy="3523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ko-KR" altLang="en-US" sz="2000"/>
              <a:t>일본 막부 울릉도 도해금지령 내림</a:t>
            </a:r>
            <a:endParaRPr lang="ko-KR" altLang="en-US" sz="2000"/>
          </a:p>
          <a:p>
            <a:pPr algn="ctr">
              <a:defRPr/>
            </a:pP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이후 조선과의 외교문서를 통해 울릉도 </a:t>
            </a: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조선령임을 공식 확인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원록구병자년 조선주착안 일권지각서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439655" y="1561655"/>
            <a:ext cx="6160406" cy="3307524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6816090" y="1631219"/>
            <a:ext cx="4968621" cy="31683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ko-KR" altLang="en-US" sz="2000"/>
              <a:t>안용복 일본 도해</a:t>
            </a:r>
            <a:endParaRPr lang="ko-KR" altLang="en-US" sz="2000"/>
          </a:p>
          <a:p>
            <a:pPr algn="ctr">
              <a:defRPr/>
            </a:pP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안용복 일본어선 추격</a:t>
            </a: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일본까지 다녀옴</a:t>
            </a:r>
            <a:endParaRPr lang="ko-KR" altLang="en-US" sz="2000"/>
          </a:p>
          <a:p>
            <a:pPr algn="ctr">
              <a:defRPr/>
            </a:pP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안용복이 오키섬 관리에게 울릉도와 독도 </a:t>
            </a: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조선령이라 진술 기록</a:t>
            </a:r>
            <a:endParaRPr lang="ko-KR" altLang="en-US" sz="2000"/>
          </a:p>
          <a:p>
            <a:pPr algn="ctr">
              <a:defRPr/>
            </a:pP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원록</a:t>
            </a:r>
            <a:r>
              <a:rPr lang="en-US" altLang="ko-KR" sz="2000"/>
              <a:t>9</a:t>
            </a:r>
            <a:r>
              <a:rPr lang="ko-KR" altLang="en-US" sz="2000"/>
              <a:t>병자년 조선주착안 일권지각서에 기록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동국문헌비고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161287" y="1417638"/>
            <a:ext cx="5218532" cy="3667569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6613776" y="1417638"/>
            <a:ext cx="5170936" cy="36675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ko-KR" altLang="en-US" sz="2000"/>
              <a:t>영조 명으로 조선의 문물제도를 기록한 관찬서</a:t>
            </a:r>
            <a:endParaRPr lang="ko-KR" altLang="en-US" sz="2000"/>
          </a:p>
          <a:p>
            <a:pPr algn="ctr">
              <a:defRPr/>
            </a:pPr>
            <a:endParaRPr lang="ko-KR" altLang="en-US" sz="2000"/>
          </a:p>
          <a:p>
            <a:pPr algn="ctr">
              <a:defRPr/>
            </a:pPr>
            <a:r>
              <a:rPr lang="en-US" altLang="ko-KR" sz="2000"/>
              <a:t>“</a:t>
            </a:r>
            <a:r>
              <a:rPr lang="ko-KR" altLang="en-US" sz="2000"/>
              <a:t>우산도</a:t>
            </a:r>
            <a:r>
              <a:rPr lang="en-US" altLang="ko-KR" sz="2000"/>
              <a:t>(</a:t>
            </a:r>
            <a:r>
              <a:rPr lang="ko-KR" altLang="en-US" sz="2000"/>
              <a:t>독도</a:t>
            </a:r>
            <a:r>
              <a:rPr lang="en-US" altLang="ko-KR" sz="2000"/>
              <a:t>)</a:t>
            </a:r>
            <a:r>
              <a:rPr lang="ko-KR" altLang="en-US" sz="2000"/>
              <a:t>와 울릉도 두 섬으로 하나가 바로 우산이다</a:t>
            </a: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울릉과 우산은 모두 우산국의 땅인데</a:t>
            </a:r>
            <a:r>
              <a:rPr lang="en-US" altLang="ko-KR" sz="2000"/>
              <a:t>,</a:t>
            </a:r>
            <a:r>
              <a:rPr lang="ko-KR" altLang="en-US" sz="2000"/>
              <a:t> 우산은 일본이 말하는 송도다</a:t>
            </a:r>
            <a:r>
              <a:rPr lang="en-US" altLang="ko-KR" sz="2000"/>
              <a:t>.”</a:t>
            </a:r>
            <a:endParaRPr lang="en-US" altLang="ko-KR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조선국교제시말내탐서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883919" y="1417637"/>
            <a:ext cx="5500116" cy="4117046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6888099" y="1417638"/>
            <a:ext cx="4968621" cy="3883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ko-KR" altLang="en-US" sz="2000"/>
              <a:t>외무성 관리인 조선 시찰 후 일 외무성에 제출한 보고서</a:t>
            </a:r>
            <a:endParaRPr lang="ko-KR" altLang="en-US" sz="2000"/>
          </a:p>
          <a:p>
            <a:pPr algn="ctr">
              <a:defRPr/>
            </a:pPr>
            <a:endParaRPr lang="ko-KR" altLang="en-US" sz="2000"/>
          </a:p>
          <a:p>
            <a:pPr algn="ctr">
              <a:defRPr/>
            </a:pPr>
            <a:r>
              <a:rPr lang="en-US" altLang="ko-KR" sz="2000"/>
              <a:t>“</a:t>
            </a:r>
            <a:r>
              <a:rPr lang="ko-KR" altLang="en-US" sz="2000"/>
              <a:t>다케시마</a:t>
            </a:r>
            <a:r>
              <a:rPr lang="en-US" altLang="ko-KR" sz="2000"/>
              <a:t>(</a:t>
            </a:r>
            <a:r>
              <a:rPr lang="ko-KR" altLang="en-US" sz="2000"/>
              <a:t>울릉도</a:t>
            </a:r>
            <a:r>
              <a:rPr lang="en-US" altLang="ko-KR" sz="2000"/>
              <a:t>)</a:t>
            </a:r>
            <a:r>
              <a:rPr lang="ko-KR" altLang="en-US" sz="2000"/>
              <a:t>와 마쓰시마</a:t>
            </a:r>
            <a:r>
              <a:rPr lang="en-US" altLang="ko-KR" sz="2000"/>
              <a:t>(</a:t>
            </a:r>
            <a:r>
              <a:rPr lang="ko-KR" altLang="en-US" sz="2000"/>
              <a:t>독도</a:t>
            </a:r>
            <a:r>
              <a:rPr lang="en-US" altLang="ko-KR" sz="2000"/>
              <a:t>)</a:t>
            </a:r>
            <a:r>
              <a:rPr lang="ko-KR" altLang="en-US" sz="2000"/>
              <a:t>가 조선 </a:t>
            </a: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부속이 된 사정</a:t>
            </a:r>
            <a:r>
              <a:rPr lang="en-US" altLang="ko-KR" sz="2000"/>
              <a:t>”</a:t>
            </a:r>
            <a:endParaRPr lang="en-US" altLang="ko-KR" sz="2000"/>
          </a:p>
          <a:p>
            <a:pPr algn="ctr">
              <a:defRPr/>
            </a:pPr>
            <a:endParaRPr lang="en-US" altLang="ko-KR" sz="2000"/>
          </a:p>
          <a:p>
            <a:pPr algn="ctr">
              <a:defRPr/>
            </a:pPr>
            <a:r>
              <a:rPr lang="ko-KR" altLang="en-US" sz="2000"/>
              <a:t>당시 외무성 두 섬을 조선 영토로 인식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태정관지령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199387" y="1417638"/>
            <a:ext cx="3744468" cy="5139092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6096000" y="1417638"/>
            <a:ext cx="5328666" cy="417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en-US" altLang="ko-KR" sz="2000"/>
              <a:t>1877</a:t>
            </a:r>
            <a:r>
              <a:rPr lang="ko-KR" altLang="en-US" sz="2000"/>
              <a:t>년 </a:t>
            </a:r>
            <a:r>
              <a:rPr lang="en-US" altLang="ko-KR" sz="2000"/>
              <a:t>3</a:t>
            </a:r>
            <a:r>
              <a:rPr lang="ko-KR" altLang="en-US" sz="2000"/>
              <a:t>월 일본 최고 행정기구 태정관이 내무성에 울릉도와 독도 일본령 아니라고 지령</a:t>
            </a:r>
            <a:endParaRPr lang="ko-KR" altLang="en-US" sz="2000"/>
          </a:p>
          <a:p>
            <a:pPr algn="ctr">
              <a:defRPr/>
            </a:pPr>
            <a:endParaRPr lang="ko-KR" altLang="en-US" sz="2000"/>
          </a:p>
          <a:p>
            <a:pPr algn="ctr">
              <a:defRPr/>
            </a:pPr>
            <a:r>
              <a:rPr lang="en-US" altLang="ko-KR" sz="2000"/>
              <a:t>“</a:t>
            </a:r>
            <a:r>
              <a:rPr lang="ko-KR" altLang="en-US" sz="2000"/>
              <a:t>다케시마</a:t>
            </a:r>
            <a:r>
              <a:rPr lang="en-US" altLang="ko-KR" sz="2000"/>
              <a:t>(</a:t>
            </a:r>
            <a:r>
              <a:rPr lang="ko-KR" altLang="en-US" sz="2000"/>
              <a:t>울릉도</a:t>
            </a:r>
            <a:r>
              <a:rPr lang="en-US" altLang="ko-KR" sz="2000"/>
              <a:t>)</a:t>
            </a:r>
            <a:r>
              <a:rPr lang="ko-KR" altLang="en-US" sz="2000"/>
              <a:t> 외 일도</a:t>
            </a:r>
            <a:r>
              <a:rPr lang="en-US" altLang="ko-KR" sz="2000"/>
              <a:t>(</a:t>
            </a:r>
            <a:r>
              <a:rPr lang="ko-KR" altLang="en-US" sz="2000"/>
              <a:t>독도</a:t>
            </a:r>
            <a:r>
              <a:rPr lang="en-US" altLang="ko-KR" sz="2000"/>
              <a:t>)</a:t>
            </a:r>
            <a:r>
              <a:rPr lang="ko-KR" altLang="en-US" sz="2000"/>
              <a:t>의 건에 대해 본방</a:t>
            </a:r>
            <a:r>
              <a:rPr lang="en-US" altLang="ko-KR" sz="2000"/>
              <a:t>(</a:t>
            </a:r>
            <a:r>
              <a:rPr lang="ko-KR" altLang="en-US" sz="2000"/>
              <a:t>일본</a:t>
            </a:r>
            <a:r>
              <a:rPr lang="en-US" altLang="ko-KR" sz="2000"/>
              <a:t>)</a:t>
            </a:r>
            <a:r>
              <a:rPr lang="ko-KR" altLang="en-US" sz="2000"/>
              <a:t>과는 관계가 없음을 명시할 것</a:t>
            </a:r>
            <a:r>
              <a:rPr lang="en-US" altLang="ko-KR" sz="2000"/>
              <a:t>”</a:t>
            </a:r>
            <a:endParaRPr lang="en-US" altLang="ko-KR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칙령 제</a:t>
            </a:r>
            <a:r>
              <a:rPr lang="en-US" altLang="ko-KR"/>
              <a:t>41</a:t>
            </a:r>
            <a:r>
              <a:rPr lang="ko-KR" altLang="en-US"/>
              <a:t>호 반포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983360" y="1633347"/>
            <a:ext cx="6591299" cy="3163824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7848982" y="1633347"/>
            <a:ext cx="4079748" cy="31638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ko-KR" altLang="en-US" sz="2000"/>
              <a:t>고종 황제 칙령 울릉도를 울도 개칭</a:t>
            </a: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도감을 군수로 개정한 건 제정 반포</a:t>
            </a:r>
            <a:endParaRPr lang="ko-KR" altLang="en-US" sz="2000"/>
          </a:p>
          <a:p>
            <a:pPr algn="ctr">
              <a:defRPr/>
            </a:pP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이 칙령 제</a:t>
            </a:r>
            <a:r>
              <a:rPr lang="en-US" altLang="ko-KR" sz="2000"/>
              <a:t>2</a:t>
            </a:r>
            <a:r>
              <a:rPr lang="ko-KR" altLang="en-US" sz="2000"/>
              <a:t>조 울도군의 관할 </a:t>
            </a: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구역으로 울릉전도</a:t>
            </a:r>
            <a:r>
              <a:rPr lang="en-US" altLang="ko-KR" sz="2000"/>
              <a:t>,</a:t>
            </a:r>
            <a:r>
              <a:rPr lang="ko-KR" altLang="en-US" sz="2000"/>
              <a:t> 죽도와 함께 </a:t>
            </a: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석도</a:t>
            </a:r>
            <a:r>
              <a:rPr lang="en-US" altLang="ko-KR" sz="2000"/>
              <a:t>(</a:t>
            </a:r>
            <a:r>
              <a:rPr lang="ko-KR" altLang="en-US" sz="2000"/>
              <a:t>독도</a:t>
            </a:r>
            <a:r>
              <a:rPr lang="en-US" altLang="ko-KR" sz="2000"/>
              <a:t>)</a:t>
            </a:r>
            <a:r>
              <a:rPr lang="ko-KR" altLang="en-US" sz="2000"/>
              <a:t>를 규정</a:t>
            </a:r>
            <a:endParaRPr lang="ko-KR" altLang="en-US" sz="2000"/>
          </a:p>
          <a:p>
            <a:pPr algn="ctr">
              <a:defRPr/>
            </a:pP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독도가 울도군의 관할 명확히 함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울도군수 심흥택 보고서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281636" y="1775238"/>
            <a:ext cx="5246417" cy="3307523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6960107" y="1775238"/>
            <a:ext cx="4896613" cy="33075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ko-KR" altLang="en-US" sz="2000"/>
              <a:t>강원도 관찰사와 내부에 보고한 문서</a:t>
            </a:r>
            <a:endParaRPr lang="ko-KR" altLang="en-US" sz="2000"/>
          </a:p>
          <a:p>
            <a:pPr algn="ctr">
              <a:defRPr/>
            </a:pPr>
            <a:endParaRPr lang="ko-KR" altLang="en-US" sz="2000"/>
          </a:p>
          <a:p>
            <a:pPr algn="ctr">
              <a:defRPr/>
            </a:pPr>
            <a:r>
              <a:rPr lang="en-US" altLang="ko-KR" sz="2000"/>
              <a:t>“</a:t>
            </a:r>
            <a:r>
              <a:rPr lang="ko-KR" altLang="en-US" sz="2000"/>
              <a:t>본군 소속 독도</a:t>
            </a:r>
            <a:r>
              <a:rPr lang="en-US" altLang="ko-KR" sz="2000"/>
              <a:t>”</a:t>
            </a:r>
            <a:r>
              <a:rPr lang="ko-KR" altLang="en-US" sz="2000"/>
              <a:t>라고 하여 독도가 울도군의</a:t>
            </a: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관할임을 분명히 함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연합국최고사령관각서</a:t>
            </a:r>
            <a:r>
              <a:rPr lang="en-US" altLang="ko-KR"/>
              <a:t>(SCAPIN) </a:t>
            </a:r>
            <a:r>
              <a:rPr lang="ko-KR" altLang="en-US"/>
              <a:t>제</a:t>
            </a:r>
            <a:r>
              <a:rPr lang="en-US" altLang="ko-KR"/>
              <a:t>677</a:t>
            </a:r>
            <a:r>
              <a:rPr lang="ko-KR" altLang="en-US"/>
              <a:t>호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655444" y="1639379"/>
            <a:ext cx="4136053" cy="4669981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6096000" y="1988819"/>
            <a:ext cx="5112640" cy="33844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ko-KR" altLang="en-US" sz="2000"/>
              <a:t>제</a:t>
            </a:r>
            <a:r>
              <a:rPr lang="en-US" altLang="ko-KR" sz="2000"/>
              <a:t>2</a:t>
            </a:r>
            <a:r>
              <a:rPr lang="ko-KR" altLang="en-US" sz="2000"/>
              <a:t>차 세계대전 종전 후 일본의 통치 행정범위에서 독도 제외 각서</a:t>
            </a:r>
            <a:endParaRPr lang="ko-KR" altLang="en-US" sz="2000"/>
          </a:p>
          <a:p>
            <a:pPr algn="ctr">
              <a:defRPr/>
            </a:pP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연합국 최고사령관은 일본의 영역에서 </a:t>
            </a:r>
            <a:r>
              <a:rPr lang="en-US" altLang="ko-KR" sz="2000"/>
              <a:t>“</a:t>
            </a:r>
            <a:r>
              <a:rPr lang="ko-KR" altLang="en-US" sz="2000"/>
              <a:t>울릉도</a:t>
            </a:r>
            <a:r>
              <a:rPr lang="en-US" altLang="ko-KR" sz="2000"/>
              <a:t>,</a:t>
            </a:r>
            <a:r>
              <a:rPr lang="ko-KR" altLang="en-US" sz="2000"/>
              <a:t> 리앙쿠르암</a:t>
            </a:r>
            <a:r>
              <a:rPr lang="en-US" altLang="ko-KR" sz="2000"/>
              <a:t>(</a:t>
            </a:r>
            <a:r>
              <a:rPr lang="ko-KR" altLang="en-US" sz="2000"/>
              <a:t>독도</a:t>
            </a:r>
            <a:r>
              <a:rPr lang="en-US" altLang="ko-KR" sz="2000"/>
              <a:t>)</a:t>
            </a:r>
            <a:r>
              <a:rPr lang="ko-KR" altLang="en-US" sz="2000"/>
              <a:t>과 제주도는 제외된다</a:t>
            </a:r>
            <a:r>
              <a:rPr lang="en-US" altLang="ko-KR" sz="2000"/>
              <a:t>”</a:t>
            </a:r>
            <a:r>
              <a:rPr lang="ko-KR" altLang="en-US" sz="2000"/>
              <a:t>라고 규정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연합국최고사령관각서</a:t>
            </a:r>
            <a:r>
              <a:rPr lang="en-US" altLang="ko-KR"/>
              <a:t>(SCAPIN) </a:t>
            </a:r>
            <a:r>
              <a:rPr lang="ko-KR" altLang="en-US"/>
              <a:t>제</a:t>
            </a:r>
            <a:r>
              <a:rPr lang="en-US" altLang="ko-KR"/>
              <a:t>1033</a:t>
            </a:r>
            <a:r>
              <a:rPr lang="ko-KR" altLang="en-US"/>
              <a:t>호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735711" y="1873376"/>
            <a:ext cx="6728459" cy="3931920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7752207" y="2111121"/>
            <a:ext cx="4223766" cy="3456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ko-KR" altLang="en-US" sz="2000"/>
              <a:t>연합국 최고사령관이 </a:t>
            </a:r>
            <a:r>
              <a:rPr lang="en-US" altLang="ko-KR" sz="2000"/>
              <a:t>SCAPIN</a:t>
            </a:r>
            <a:r>
              <a:rPr lang="ko-KR" altLang="en-US" sz="2000"/>
              <a:t> 제</a:t>
            </a:r>
            <a:r>
              <a:rPr lang="en-US" altLang="ko-KR" sz="2000"/>
              <a:t>677</a:t>
            </a:r>
            <a:r>
              <a:rPr lang="ko-KR" altLang="en-US" sz="2000"/>
              <a:t>호에 이어 일본의 선박 및 국민이 독도 또는 독도 주변 </a:t>
            </a:r>
            <a:r>
              <a:rPr lang="en-US" altLang="ko-KR" sz="2000"/>
              <a:t>12</a:t>
            </a:r>
            <a:r>
              <a:rPr lang="ko-KR" altLang="en-US" sz="2000"/>
              <a:t>해리 이내에 접근 </a:t>
            </a: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금지 각서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샌프란시스코 강화조약 체결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170050" y="1783080"/>
            <a:ext cx="5934075" cy="3662172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7392162" y="1783080"/>
            <a:ext cx="4608576" cy="36621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ko-KR" altLang="en-US" sz="2000"/>
              <a:t>제</a:t>
            </a:r>
            <a:r>
              <a:rPr lang="en-US" altLang="ko-KR" sz="2000"/>
              <a:t>2</a:t>
            </a:r>
            <a:r>
              <a:rPr lang="ko-KR" altLang="en-US" sz="2000"/>
              <a:t>차 세계대전 종결하며 연합국과 일본이 체결한 조약</a:t>
            </a:r>
            <a:endParaRPr lang="ko-KR" altLang="en-US" sz="2000"/>
          </a:p>
          <a:p>
            <a:pPr algn="ctr">
              <a:defRPr/>
            </a:pP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이 조약 제</a:t>
            </a:r>
            <a:r>
              <a:rPr lang="en-US" altLang="ko-KR" sz="2000"/>
              <a:t>2</a:t>
            </a:r>
            <a:r>
              <a:rPr lang="ko-KR" altLang="en-US" sz="2000"/>
              <a:t>조 </a:t>
            </a:r>
            <a:r>
              <a:rPr lang="en-US" altLang="ko-KR" sz="2000"/>
              <a:t>“</a:t>
            </a:r>
            <a:r>
              <a:rPr lang="ko-KR" altLang="en-US" sz="2000"/>
              <a:t>일본은 한국의 독립을 인정</a:t>
            </a:r>
            <a:r>
              <a:rPr lang="en-US" altLang="ko-KR" sz="2000"/>
              <a:t>,</a:t>
            </a:r>
            <a:r>
              <a:rPr lang="ko-KR" altLang="en-US" sz="2000"/>
              <a:t> 제주도</a:t>
            </a:r>
            <a:r>
              <a:rPr lang="en-US" altLang="ko-KR" sz="2000"/>
              <a:t>,</a:t>
            </a:r>
            <a:r>
              <a:rPr lang="ko-KR" altLang="en-US" sz="2000"/>
              <a:t> 거문도 및 울릉도를 포함한 한국에 대한 모든 권리</a:t>
            </a:r>
            <a:r>
              <a:rPr lang="en-US" altLang="ko-KR" sz="2000"/>
              <a:t>,</a:t>
            </a:r>
            <a:r>
              <a:rPr lang="ko-KR" altLang="en-US" sz="2000"/>
              <a:t> 권원 및 청구권을 포기한다</a:t>
            </a:r>
            <a:r>
              <a:rPr lang="en-US" altLang="ko-KR" sz="2000"/>
              <a:t>”</a:t>
            </a:r>
            <a:endParaRPr lang="en-US" altLang="ko-KR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독도 연표</a:t>
            </a:r>
            <a:endParaRPr lang="ko-KR" altLang="en-US"/>
          </a:p>
        </p:txBody>
      </p:sp>
      <p:graphicFrame>
        <p:nvGraphicFramePr>
          <p:cNvPr id="3" name=""/>
          <p:cNvGraphicFramePr>
            <a:graphicFrameLocks noGrp="1"/>
          </p:cNvGraphicFramePr>
          <p:nvPr>
            <p:ph idx="1"/>
          </p:nvPr>
        </p:nvGraphicFramePr>
        <p:xfrm>
          <a:off x="609599" y="1600200"/>
          <a:ext cx="10974703" cy="4765643"/>
        </p:xfrm>
        <a:graphic>
          <a:graphicData uri="http://schemas.openxmlformats.org/drawingml/2006/table">
            <a:tbl>
              <a:tblPr firstRow="1" bandRow="1"/>
              <a:tblGrid>
                <a:gridCol w="5486399"/>
                <a:gridCol w="5488304"/>
              </a:tblGrid>
              <a:tr h="579643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/>
                        <a:t>512</a:t>
                      </a:r>
                      <a:r>
                        <a:rPr lang="ko-KR" altLang="en-US"/>
                        <a:t> 우산국 복속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/>
                        <a:t>1770</a:t>
                      </a:r>
                      <a:r>
                        <a:rPr lang="ko-KR" altLang="en-US"/>
                        <a:t> 동국문헌비고 여지고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579643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/>
                        <a:t>1454</a:t>
                      </a:r>
                      <a:r>
                        <a:rPr lang="ko-KR" altLang="en-US"/>
                        <a:t> 세종실록 지리지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/>
                        <a:t>1870</a:t>
                      </a:r>
                      <a:r>
                        <a:rPr lang="ko-KR" altLang="en-US"/>
                        <a:t> 일 외무성 조선국교제시말내탐서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579643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/>
                        <a:t>1625</a:t>
                      </a:r>
                      <a:r>
                        <a:rPr lang="ko-KR" altLang="en-US"/>
                        <a:t> 다케시마</a:t>
                      </a:r>
                      <a:r>
                        <a:rPr lang="en-US" altLang="ko-KR"/>
                        <a:t>(</a:t>
                      </a:r>
                      <a:r>
                        <a:rPr lang="ko-KR" altLang="en-US"/>
                        <a:t>울릉도</a:t>
                      </a:r>
                      <a:r>
                        <a:rPr lang="en-US" altLang="ko-KR"/>
                        <a:t>)</a:t>
                      </a:r>
                      <a:r>
                        <a:rPr lang="ko-KR" altLang="en-US"/>
                        <a:t>도해 면허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/>
                        <a:t>1877</a:t>
                      </a:r>
                      <a:r>
                        <a:rPr lang="ko-KR" altLang="en-US"/>
                        <a:t> 태정관지령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579643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/>
                        <a:t>1693</a:t>
                      </a:r>
                      <a:r>
                        <a:rPr lang="ko-KR" altLang="en-US"/>
                        <a:t> 안용복 일본 납치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/>
                        <a:t>1900</a:t>
                      </a:r>
                      <a:r>
                        <a:rPr lang="ko-KR" altLang="en-US"/>
                        <a:t> 칙령 제</a:t>
                      </a:r>
                      <a:r>
                        <a:rPr lang="en-US" altLang="ko-KR"/>
                        <a:t>41</a:t>
                      </a:r>
                      <a:r>
                        <a:rPr lang="ko-KR" altLang="en-US"/>
                        <a:t>호 반포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579643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/>
                        <a:t>1694</a:t>
                      </a:r>
                      <a:r>
                        <a:rPr lang="ko-KR" altLang="en-US"/>
                        <a:t> 울릉도 수토제도 시행결정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/>
                        <a:t>1905</a:t>
                      </a:r>
                      <a:r>
                        <a:rPr lang="ko-KR" altLang="en-US"/>
                        <a:t> 시마네현고시 제</a:t>
                      </a:r>
                      <a:r>
                        <a:rPr lang="en-US" altLang="ko-KR"/>
                        <a:t>40</a:t>
                      </a:r>
                      <a:r>
                        <a:rPr lang="ko-KR" altLang="en-US"/>
                        <a:t>호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579643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/>
                        <a:t>1695</a:t>
                      </a:r>
                      <a:r>
                        <a:rPr lang="ko-KR" altLang="en-US"/>
                        <a:t> 일본 돗토리번 답변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/>
                        <a:t>1906</a:t>
                      </a:r>
                      <a:r>
                        <a:rPr lang="ko-KR" altLang="en-US"/>
                        <a:t> </a:t>
                      </a:r>
                      <a:r>
                        <a:rPr lang="en-US" altLang="ko-KR"/>
                        <a:t>3</a:t>
                      </a:r>
                      <a:r>
                        <a:rPr lang="ko-KR" altLang="en-US"/>
                        <a:t>월 울도군수 심흥택 보고서</a:t>
                      </a:r>
                      <a:endParaRPr lang="ko-KR" altLang="en-US"/>
                    </a:p>
                    <a:p>
                      <a:pPr>
                        <a:defRPr/>
                      </a:pPr>
                      <a:r>
                        <a:rPr lang="ko-KR" altLang="en-US"/>
                        <a:t>        </a:t>
                      </a:r>
                      <a:r>
                        <a:rPr lang="en-US" altLang="ko-KR"/>
                        <a:t>5</a:t>
                      </a:r>
                      <a:r>
                        <a:rPr lang="ko-KR" altLang="en-US"/>
                        <a:t>월 의정부 참정대신 지령 제</a:t>
                      </a:r>
                      <a:r>
                        <a:rPr lang="en-US" altLang="ko-KR"/>
                        <a:t>3</a:t>
                      </a:r>
                      <a:r>
                        <a:rPr lang="ko-KR" altLang="en-US"/>
                        <a:t>호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579643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/>
                        <a:t>1696</a:t>
                      </a:r>
                      <a:r>
                        <a:rPr lang="ko-KR" altLang="en-US"/>
                        <a:t> </a:t>
                      </a:r>
                      <a:r>
                        <a:rPr lang="en-US" altLang="ko-KR"/>
                        <a:t>1</a:t>
                      </a:r>
                      <a:r>
                        <a:rPr lang="ko-KR" altLang="en-US"/>
                        <a:t>월</a:t>
                      </a:r>
                      <a:r>
                        <a:rPr lang="en-US" altLang="ko-KR"/>
                        <a:t>.</a:t>
                      </a:r>
                      <a:r>
                        <a:rPr lang="ko-KR" altLang="en-US"/>
                        <a:t>다케시마</a:t>
                      </a:r>
                      <a:r>
                        <a:rPr lang="en-US" altLang="ko-KR"/>
                        <a:t>(</a:t>
                      </a:r>
                      <a:r>
                        <a:rPr lang="ko-KR" altLang="en-US"/>
                        <a:t>울릉도</a:t>
                      </a:r>
                      <a:r>
                        <a:rPr lang="en-US" altLang="ko-KR"/>
                        <a:t>)</a:t>
                      </a:r>
                      <a:r>
                        <a:rPr lang="ko-KR" altLang="en-US"/>
                        <a:t> 도해금지령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/>
                        <a:t>1946</a:t>
                      </a:r>
                      <a:r>
                        <a:rPr lang="ko-KR" altLang="en-US"/>
                        <a:t> </a:t>
                      </a:r>
                      <a:r>
                        <a:rPr lang="en-US" altLang="ko-KR"/>
                        <a:t>1/29</a:t>
                      </a:r>
                      <a:r>
                        <a:rPr lang="ko-KR" altLang="en-US"/>
                        <a:t> 연합국최고사령관 각서</a:t>
                      </a:r>
                      <a:r>
                        <a:rPr lang="en-US" altLang="ko-KR"/>
                        <a:t>(SCAPIN) </a:t>
                      </a:r>
                      <a:r>
                        <a:rPr lang="ko-KR" altLang="en-US"/>
                        <a:t>제</a:t>
                      </a:r>
                      <a:r>
                        <a:rPr lang="en-US" altLang="ko-KR"/>
                        <a:t>677</a:t>
                      </a:r>
                      <a:r>
                        <a:rPr lang="ko-KR" altLang="en-US"/>
                        <a:t>호</a:t>
                      </a:r>
                      <a:endParaRPr lang="ko-KR" altLang="en-US"/>
                    </a:p>
                    <a:p>
                      <a:pPr>
                        <a:defRPr/>
                      </a:pPr>
                      <a:r>
                        <a:rPr lang="ko-KR" altLang="en-US"/>
                        <a:t>       </a:t>
                      </a:r>
                      <a:r>
                        <a:rPr lang="en-US" altLang="ko-KR"/>
                        <a:t>6/22</a:t>
                      </a:r>
                      <a:r>
                        <a:rPr lang="ko-KR" altLang="en-US"/>
                        <a:t> 연합국최고사령관 각서</a:t>
                      </a:r>
                      <a:r>
                        <a:rPr lang="en-US" altLang="ko-KR"/>
                        <a:t>(SCAPIN)</a:t>
                      </a:r>
                      <a:r>
                        <a:rPr lang="ko-KR" altLang="en-US"/>
                        <a:t> 제</a:t>
                      </a:r>
                      <a:r>
                        <a:rPr lang="en-US" altLang="ko-KR"/>
                        <a:t>1033</a:t>
                      </a:r>
                      <a:r>
                        <a:rPr lang="ko-KR" altLang="en-US"/>
                        <a:t>호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579643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/>
                        <a:t>1696</a:t>
                      </a:r>
                      <a:r>
                        <a:rPr lang="ko-KR" altLang="en-US"/>
                        <a:t> </a:t>
                      </a:r>
                      <a:r>
                        <a:rPr lang="en-US" altLang="ko-KR"/>
                        <a:t>5</a:t>
                      </a:r>
                      <a:r>
                        <a:rPr lang="ko-KR" altLang="en-US"/>
                        <a:t>월</a:t>
                      </a:r>
                      <a:r>
                        <a:rPr lang="en-US" altLang="ko-KR"/>
                        <a:t>.</a:t>
                      </a:r>
                      <a:r>
                        <a:rPr lang="ko-KR" altLang="en-US"/>
                        <a:t>안용복 일본 도해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/>
                        <a:t>1951</a:t>
                      </a:r>
                      <a:r>
                        <a:rPr lang="ko-KR" altLang="en-US"/>
                        <a:t> 샌프란시스코 강화조약 체결</a:t>
                      </a:r>
                      <a:endParaRPr lang="ko-KR" altLang="en-US"/>
                    </a:p>
                  </a:txBody>
                  <a:tcPr marL="91440" marR="9144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잃어서는 안되는 땅</a:t>
            </a:r>
            <a:r>
              <a:rPr lang="en-US" altLang="ko-KR"/>
              <a:t>,</a:t>
            </a:r>
            <a:r>
              <a:rPr lang="ko-KR" altLang="en-US"/>
              <a:t> 독도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>
              <a:defRPr/>
            </a:pPr>
            <a:endParaRPr lang="en-US" altLang="en-US" sz="3000">
              <a:solidFill>
                <a:srgbClr val="ff0000"/>
              </a:solidFill>
            </a:endParaRPr>
          </a:p>
          <a:p>
            <a:pPr>
              <a:defRPr/>
            </a:pPr>
            <a:endParaRPr lang="en-US" altLang="en-US" sz="3000">
              <a:solidFill>
                <a:srgbClr val="ff0000"/>
              </a:solidFill>
            </a:endParaRPr>
          </a:p>
          <a:p>
            <a:pPr>
              <a:defRPr/>
            </a:pPr>
            <a:endParaRPr lang="en-US" altLang="en-US" sz="3000">
              <a:solidFill>
                <a:srgbClr val="ff0000"/>
              </a:solidFill>
            </a:endParaRPr>
          </a:p>
          <a:p>
            <a:pPr>
              <a:defRPr/>
            </a:pPr>
            <a:endParaRPr lang="en-US" altLang="en-US" sz="3000">
              <a:solidFill>
                <a:srgbClr val="ff0000"/>
              </a:solidFill>
            </a:endParaRPr>
          </a:p>
          <a:p>
            <a:pPr>
              <a:buNone/>
              <a:defRPr/>
            </a:pPr>
            <a:endParaRPr lang="en-US" altLang="en-US" sz="3000">
              <a:solidFill>
                <a:srgbClr val="ff0000"/>
              </a:solidFill>
            </a:endParaRPr>
          </a:p>
          <a:p>
            <a:pPr>
              <a:buNone/>
              <a:defRPr/>
            </a:pPr>
            <a:endParaRPr lang="en-US" altLang="en-US" sz="3000">
              <a:solidFill>
                <a:srgbClr val="ff0000"/>
              </a:solidFill>
            </a:endParaRPr>
          </a:p>
          <a:p>
            <a:pPr>
              <a:buNone/>
              <a:defRPr/>
            </a:pPr>
            <a:endParaRPr lang="en-US" altLang="en-US" sz="3000">
              <a:solidFill>
                <a:srgbClr val="ff0000"/>
              </a:solidFill>
            </a:endParaRPr>
          </a:p>
          <a:p>
            <a:pPr>
              <a:buNone/>
              <a:defRPr/>
            </a:pPr>
            <a:endParaRPr lang="en-US" altLang="en-US" sz="3000">
              <a:solidFill>
                <a:srgbClr val="ff0000"/>
              </a:solidFill>
            </a:endParaRPr>
          </a:p>
          <a:p>
            <a:pPr>
              <a:buNone/>
              <a:defRPr/>
            </a:pPr>
            <a:r>
              <a:rPr lang="en-US" altLang="en-US" sz="3000">
                <a:solidFill>
                  <a:srgbClr val="ff0000"/>
                </a:solidFill>
                <a:hlinkClick r:id="rId2"/>
              </a:rPr>
              <a:t>https://www.youtube.com/watch?v=wcn57KJNKP8</a:t>
            </a:r>
            <a:endParaRPr lang="en-US" altLang="en-US" sz="3000">
              <a:solidFill>
                <a:srgbClr val="ff0000"/>
              </a:solidFill>
            </a:endParaRPr>
          </a:p>
        </p:txBody>
      </p:sp>
      <p:pic>
        <p:nvPicPr>
          <p:cNvPr id="5" name="wcn57KJNKP8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 rotWithShape="1">
          <a:blip r:embed="rId4"/>
          <a:stretch>
            <a:fillRect/>
          </a:stretch>
        </p:blipFill>
        <p:spPr>
          <a:xfrm>
            <a:off x="3695700" y="1714500"/>
            <a:ext cx="48006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44500" y="404622"/>
            <a:ext cx="11302999" cy="939784"/>
          </a:xfrm>
        </p:spPr>
        <p:txBody>
          <a:bodyPr/>
          <a:lstStyle/>
          <a:p>
            <a:pPr>
              <a:defRPr/>
            </a:pPr>
            <a:r>
              <a:rPr lang="ko-KR" altLang="en-US"/>
              <a:t>                                 감사합니다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rcRect b="6040"/>
          <a:stretch>
            <a:fillRect/>
          </a:stretch>
        </p:blipFill>
        <p:spPr>
          <a:xfrm>
            <a:off x="2920999" y="1772793"/>
            <a:ext cx="6350000" cy="4176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독도의 이름 변화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357344" y="2146776"/>
            <a:ext cx="9477311" cy="3514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우산국 복속</a:t>
            </a:r>
            <a:endParaRPr lang="ko-KR" altLang="en-US"/>
          </a:p>
        </p:txBody>
      </p:sp>
      <p:pic>
        <p:nvPicPr>
          <p:cNvPr id="5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35279" y="1700783"/>
            <a:ext cx="7128891" cy="3878580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7608189" y="2420874"/>
            <a:ext cx="4388166" cy="20162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ko-KR" altLang="en-US" sz="2000"/>
              <a:t>신라가 우산국 복속</a:t>
            </a:r>
            <a:endParaRPr lang="ko-KR" altLang="en-US" sz="2000"/>
          </a:p>
          <a:p>
            <a:pPr algn="ctr">
              <a:defRPr/>
            </a:pP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울릉도와 독도 우리 역사와 함께 시작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세종실록 지리지</a:t>
            </a:r>
            <a:endParaRPr lang="ko-KR" altLang="en-US"/>
          </a:p>
        </p:txBody>
      </p:sp>
      <p:pic>
        <p:nvPicPr>
          <p:cNvPr id="5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609599" y="1772792"/>
            <a:ext cx="4815840" cy="3901440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5663946" y="1772792"/>
            <a:ext cx="5616702" cy="3456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ko-KR" altLang="en-US" sz="2000"/>
              <a:t>조선 초기 관찬서 세종실록 지리지</a:t>
            </a:r>
            <a:r>
              <a:rPr lang="en-US" altLang="ko-KR" sz="2000"/>
              <a:t>(1454</a:t>
            </a:r>
            <a:r>
              <a:rPr lang="ko-KR" altLang="en-US" sz="2000"/>
              <a:t>년</a:t>
            </a:r>
            <a:r>
              <a:rPr lang="en-US" altLang="ko-KR" sz="2000"/>
              <a:t>)</a:t>
            </a:r>
            <a:endParaRPr lang="en-US" altLang="ko-KR" sz="2000"/>
          </a:p>
          <a:p>
            <a:pPr algn="ctr">
              <a:defRPr/>
            </a:pPr>
            <a:r>
              <a:rPr lang="ko-KR" altLang="en-US" sz="2000"/>
              <a:t>속 </a:t>
            </a: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울릉도와 독도가 강원도 울진현에 속한 두 섬이라 </a:t>
            </a: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기록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숙종실록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" t="590" r="-230" b="37140"/>
          <a:stretch>
            <a:fillRect/>
          </a:stretch>
        </p:blipFill>
        <p:spPr>
          <a:xfrm>
            <a:off x="778449" y="1618417"/>
            <a:ext cx="4669469" cy="3433035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5650234" y="1587358"/>
            <a:ext cx="6206486" cy="31683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ko-KR" altLang="en-US" sz="2000"/>
              <a:t>안용복 일본 납치</a:t>
            </a:r>
            <a:endParaRPr lang="ko-KR" altLang="en-US" sz="2000"/>
          </a:p>
          <a:p>
            <a:pPr algn="ctr">
              <a:defRPr/>
            </a:pP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이 사건으로 조선과 일본 간 울릉도 영유권 분쟁 발생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안용복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983360" y="1557809"/>
            <a:ext cx="5904738" cy="4535523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7104126" y="1557809"/>
            <a:ext cx="4896612" cy="40314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ko-KR" altLang="en-US" sz="2000"/>
              <a:t>조선 후기 어부이자 민간외교가</a:t>
            </a:r>
            <a:endParaRPr lang="ko-KR" altLang="en-US" sz="2000"/>
          </a:p>
          <a:p>
            <a:pPr algn="ctr">
              <a:defRPr/>
            </a:pPr>
            <a:endParaRPr lang="ko-KR" altLang="en-US" sz="2000"/>
          </a:p>
          <a:p>
            <a:pPr algn="ctr">
              <a:defRPr/>
            </a:pPr>
            <a:r>
              <a:rPr lang="en-US" altLang="ko-KR" sz="2000"/>
              <a:t>93</a:t>
            </a:r>
            <a:r>
              <a:rPr lang="ko-KR" altLang="en-US" sz="2000"/>
              <a:t>년 일본에 잡혀감</a:t>
            </a:r>
            <a:r>
              <a:rPr lang="en-US" altLang="ko-KR" sz="2000"/>
              <a:t>-</a:t>
            </a:r>
            <a:r>
              <a:rPr lang="ko-KR" altLang="en-US" sz="2000"/>
              <a:t>울릉도가 조선땅임을 </a:t>
            </a: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막부에 강력히 주장</a:t>
            </a:r>
            <a:r>
              <a:rPr lang="en-US" altLang="ko-KR" sz="2000"/>
              <a:t>,</a:t>
            </a:r>
            <a:r>
              <a:rPr lang="ko-KR" altLang="en-US" sz="2000"/>
              <a:t> 서계 받아냄</a:t>
            </a:r>
            <a:endParaRPr lang="ko-KR" altLang="en-US" sz="2000"/>
          </a:p>
          <a:p>
            <a:pPr algn="ctr">
              <a:defRPr/>
            </a:pPr>
            <a:endParaRPr lang="ko-KR" altLang="en-US" sz="2000"/>
          </a:p>
          <a:p>
            <a:pPr algn="ctr">
              <a:defRPr/>
            </a:pPr>
            <a:r>
              <a:rPr lang="en-US" altLang="ko-KR" sz="2000"/>
              <a:t>96</a:t>
            </a:r>
            <a:r>
              <a:rPr lang="ko-KR" altLang="en-US" sz="2000"/>
              <a:t>년 범경사실 항의하여 사과받고 돌아옴</a:t>
            </a:r>
            <a:endParaRPr lang="ko-KR" altLang="en-US" sz="2000"/>
          </a:p>
          <a:p>
            <a:pPr algn="ctr">
              <a:defRPr/>
            </a:pP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일본어 일정 수준 이상 구사</a:t>
            </a:r>
            <a:endParaRPr lang="ko-KR" altLang="en-US" sz="2000"/>
          </a:p>
          <a:p>
            <a:pPr algn="ctr">
              <a:defRPr/>
            </a:pP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뜨거운 애국심과 용기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수토제도 시작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609599" y="1478279"/>
            <a:ext cx="6274498" cy="4182999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7104126" y="1448752"/>
            <a:ext cx="4968622" cy="3960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ko-KR" altLang="en-US" sz="2000"/>
              <a:t>안용복 사건으로 분쟁발생</a:t>
            </a:r>
            <a:endParaRPr lang="ko-KR" altLang="en-US" sz="2000"/>
          </a:p>
          <a:p>
            <a:pPr algn="ctr">
              <a:defRPr/>
            </a:pP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조선 정부는 삼척첨사 장한상을 울릉도 파견</a:t>
            </a:r>
            <a:endParaRPr lang="ko-KR" altLang="en-US" sz="2000"/>
          </a:p>
          <a:p>
            <a:pPr algn="ctr">
              <a:defRPr/>
            </a:pPr>
            <a:endParaRPr lang="en-US" altLang="ko-KR" sz="2000"/>
          </a:p>
          <a:p>
            <a:pPr algn="ctr">
              <a:defRPr/>
            </a:pPr>
            <a:r>
              <a:rPr lang="en-US" altLang="ko-KR" sz="2000"/>
              <a:t>2</a:t>
            </a:r>
            <a:r>
              <a:rPr lang="ko-KR" altLang="en-US" sz="2000"/>
              <a:t>년에 한번씩 관원을 울릉도에 파견하여 수토 결정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 돗토리번 답변</a:t>
            </a:r>
            <a:endParaRPr lang="ko-KR" altLang="en-US"/>
          </a:p>
        </p:txBody>
      </p:sp>
      <p:pic>
        <p:nvPicPr>
          <p:cNvPr id="5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609599" y="1628774"/>
            <a:ext cx="5936800" cy="3240405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6816090" y="1628774"/>
            <a:ext cx="4896612" cy="32404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ko-KR" altLang="en-US" sz="2000"/>
              <a:t>일본 막부는 돗토리번에 울릉도 소속 질문</a:t>
            </a:r>
            <a:endParaRPr lang="ko-KR" altLang="en-US" sz="2000"/>
          </a:p>
          <a:p>
            <a:pPr algn="ctr">
              <a:defRPr/>
            </a:pP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돗토리번은 일본 막부에 울릉도와 독도는 </a:t>
            </a: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돗토리번 소속 아니라 답변</a:t>
            </a:r>
            <a:endParaRPr lang="ko-KR" altLang="en-US" sz="2000"/>
          </a:p>
          <a:p>
            <a:pPr algn="ctr">
              <a:defRPr/>
            </a:pP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막부는 울릉도와 독도 일본령 아님을 </a:t>
            </a: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공식 확인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교차">
  <a:themeElements>
    <a:clrScheme name="교차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f9f1d3"/>
      </a:hlink>
      <a:folHlink>
        <a:srgbClr val="e2cdb0"/>
      </a:folHlink>
    </a:clrScheme>
    <a:fontScheme name="교차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교차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395</ep:Words>
  <ep:PresentationFormat>화면 슬라이드 쇼(4:3)</ep:PresentationFormat>
  <ep:Paragraphs>79</ep:Paragraphs>
  <ep:Slides>21</ep:Slides>
  <ep:Notes>0</ep:Notes>
  <ep:TotalTime>0</ep:TotalTime>
  <ep:HiddenSlides>0</ep:HiddenSlides>
  <ep:MMClips>1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ep:HeadingPairs>
  <ep:TitlesOfParts>
    <vt:vector size="22" baseType="lpstr">
      <vt:lpstr>교차</vt:lpstr>
      <vt:lpstr>독도가 한국영토인 역사적 지리적 근거와 국제법적 지위</vt:lpstr>
      <vt:lpstr>독도 연표</vt:lpstr>
      <vt:lpstr>독도의 이름 변화</vt:lpstr>
      <vt:lpstr>우산국 복속</vt:lpstr>
      <vt:lpstr>세종실록 지리지</vt:lpstr>
      <vt:lpstr>숙종실록</vt:lpstr>
      <vt:lpstr>안용복</vt:lpstr>
      <vt:lpstr>수토제도 시작</vt:lpstr>
      <vt:lpstr>일본 돗토리번 답변</vt:lpstr>
      <vt:lpstr>다케시마(울릉도) 도해금지령</vt:lpstr>
      <vt:lpstr>원록구병자년 조선주착안 일권지각서</vt:lpstr>
      <vt:lpstr>동국문헌비고</vt:lpstr>
      <vt:lpstr>조선국교제시말내탐서</vt:lpstr>
      <vt:lpstr>태정관지령</vt:lpstr>
      <vt:lpstr>칙령 제41호 반포</vt:lpstr>
      <vt:lpstr>울도군수 심흥택 보고서</vt:lpstr>
      <vt:lpstr>연합국최고사령관각서(SCAPIN) 제677호</vt:lpstr>
      <vt:lpstr>연합국최고사령관각서(SCAPIN) 제1033호</vt:lpstr>
      <vt:lpstr>샌프란시스코 강화조약 체결</vt:lpstr>
      <vt:lpstr>잃어서는 안되는 땅, 독도</vt:lpstr>
      <vt:lpstr>감사합니다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2020-09-26T10:56:05.093</dcterms:created>
  <dc:creator>user</dc:creator>
  <cp:lastModifiedBy>user</cp:lastModifiedBy>
  <dcterms:modified xsi:type="dcterms:W3CDTF">2020-09-26T15:18:49.794</dcterms:modified>
  <cp:revision>38</cp:revision>
  <dc:title>독도가 한국영토인 역사적 지리적 근거와 국제법적 지위</dc:title>
  <cp:version>0906.0100.01</cp:version>
</cp:coreProperties>
</file>