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4194" r:id="rId2"/>
    <p:sldMasterId id="2147484466" r:id="rId3"/>
  </p:sldMasterIdLst>
  <p:sldIdLst>
    <p:sldId id="256" r:id="rId4"/>
    <p:sldId id="257" r:id="rId5"/>
    <p:sldId id="258" r:id="rId6"/>
    <p:sldId id="278" r:id="rId7"/>
    <p:sldId id="260" r:id="rId8"/>
    <p:sldId id="261" r:id="rId9"/>
    <p:sldId id="262" r:id="rId10"/>
    <p:sldId id="263" r:id="rId11"/>
    <p:sldId id="264" r:id="rId12"/>
    <p:sldId id="279" r:id="rId13"/>
    <p:sldId id="266" r:id="rId14"/>
    <p:sldId id="265" r:id="rId15"/>
    <p:sldId id="267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FA3"/>
    <a:srgbClr val="AD3040"/>
    <a:srgbClr val="F8C720"/>
    <a:srgbClr val="D67300"/>
    <a:srgbClr val="1E506E"/>
    <a:srgbClr val="E2E2E2"/>
    <a:srgbClr val="BABABA"/>
    <a:srgbClr val="E6E6E6"/>
    <a:srgbClr val="226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ko-KR" dirty="0"/>
              <a:t>조세</a:t>
            </a:r>
          </a:p>
        </c:rich>
      </c:tx>
      <c:layout>
        <c:manualLayout>
          <c:xMode val="edge"/>
          <c:yMode val="edge"/>
          <c:x val="0.386712214166201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조세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11-4B58-821F-25E5F13BBB26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711-4B58-821F-25E5F13BBB26}"/>
              </c:ext>
            </c:extLst>
          </c:dPt>
          <c:dLbls>
            <c:dLbl>
              <c:idx val="0"/>
              <c:layout>
                <c:manualLayout>
                  <c:x val="-0.2417340400771153"/>
                  <c:y val="-0.17615058292132088"/>
                </c:manualLayout>
              </c:layout>
              <c:tx>
                <c:rich>
                  <a:bodyPr/>
                  <a:lstStyle/>
                  <a:p>
                    <a:fld id="{FB851DC4-EE29-4983-B349-AC846394BA50}" type="PERCENTAGE">
                      <a:rPr lang="en-US" altLang="ko-KR" baseline="0" smtClean="0"/>
                      <a:pPr/>
                      <a:t>[백분율]</a:t>
                    </a:fld>
                    <a:endParaRPr lang="ko-KR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11-4B58-821F-25E5F13BBB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8FFA718-3532-4BAA-BB77-74BAC0BAF8C9}" type="PERCENTAGE">
                      <a:rPr lang="en-US" altLang="ko-KR" baseline="0" smtClean="0"/>
                      <a:pPr/>
                      <a:t>[백분율]</a:t>
                    </a:fld>
                    <a:endParaRPr lang="ko-KR" altLang="en-U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711-4B58-821F-25E5F13BB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lt1"/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국세</c:v>
                </c:pt>
                <c:pt idx="1">
                  <c:v>지방세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1-4B58-821F-25E5F13BBB2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690626495865374"/>
          <c:y val="0.17399870801033593"/>
          <c:w val="0.73298130922673421"/>
          <c:h val="0.10699762601380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500">
          <a:latin typeface="+mn-ea"/>
          <a:ea typeface="+mn-ea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247021375144127"/>
          <c:y val="1.5898346722161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최종 소비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54-4C4C-93E8-3667211654A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C79-4618-9011-F3E1E4BF978E}"/>
              </c:ext>
            </c:extLst>
          </c:dPt>
          <c:dLbls>
            <c:dLbl>
              <c:idx val="1"/>
              <c:layout>
                <c:manualLayout>
                  <c:x val="0.23137041380465734"/>
                  <c:y val="-0.195937233827876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79-4618-9011-F3E1E4BF97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lt1"/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중앙정부</c:v>
                </c:pt>
                <c:pt idx="1">
                  <c:v>지방 자치제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9-4618-9011-F3E1E4BF978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4885930247454984E-2"/>
          <c:y val="0.13170215461405074"/>
          <c:w val="0.93443823122670466"/>
          <c:h val="0.212535860343038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500">
          <a:latin typeface="+mn-ea"/>
          <a:ea typeface="+mn-ea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68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67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63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63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03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94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45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95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1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28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91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84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219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920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40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98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765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85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692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073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321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5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643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631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409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23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80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63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6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5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13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64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55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56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64E887C-5FEE-4DDD-BA5A-3AA658157380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E8D8FB2-C5A3-4E9D-9CB9-E5C773EF23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2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XV8eUYN7134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7D52156-49C7-4501-9266-E246832579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BCDC9C4-D892-44D7-A00D-48619A3F651C}"/>
              </a:ext>
            </a:extLst>
          </p:cNvPr>
          <p:cNvSpPr/>
          <p:nvPr/>
        </p:nvSpPr>
        <p:spPr>
          <a:xfrm>
            <a:off x="576300" y="314586"/>
            <a:ext cx="11034319" cy="6228825"/>
          </a:xfrm>
          <a:prstGeom prst="rect">
            <a:avLst/>
          </a:prstGeom>
          <a:solidFill>
            <a:srgbClr val="226494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2C50F4-377D-4A0B-96D2-A461E4BDAE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7"/>
          <a:stretch/>
        </p:blipFill>
        <p:spPr>
          <a:xfrm>
            <a:off x="2953484" y="728269"/>
            <a:ext cx="5883494" cy="540146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FC6051C-703C-42EC-8437-8CADE4C40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764" y="2774309"/>
            <a:ext cx="10718473" cy="1309382"/>
          </a:xfrm>
        </p:spPr>
        <p:txBody>
          <a:bodyPr>
            <a:no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지방자치제 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3BD92B7-5E03-41BB-968F-E5BC62C59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204777"/>
            <a:ext cx="8767860" cy="1388165"/>
          </a:xfrm>
        </p:spPr>
        <p:txBody>
          <a:bodyPr>
            <a:noAutofit/>
          </a:bodyPr>
          <a:lstStyle/>
          <a:p>
            <a:pPr algn="r"/>
            <a:r>
              <a:rPr lang="ko-KR" altLang="en-US" sz="2500" dirty="0">
                <a:latin typeface="+mn-ea"/>
              </a:rPr>
              <a:t>학과</a:t>
            </a:r>
            <a:r>
              <a:rPr lang="en-US" altLang="ko-KR" sz="2500" dirty="0">
                <a:latin typeface="+mn-ea"/>
              </a:rPr>
              <a:t>: </a:t>
            </a:r>
            <a:r>
              <a:rPr lang="ko-KR" altLang="en-US" sz="2500" dirty="0" err="1">
                <a:latin typeface="+mn-ea"/>
              </a:rPr>
              <a:t>일본어일본학과</a:t>
            </a:r>
            <a:endParaRPr lang="en-US" altLang="ko-KR" sz="2500" dirty="0">
              <a:latin typeface="+mn-ea"/>
            </a:endParaRPr>
          </a:p>
          <a:p>
            <a:pPr algn="r"/>
            <a:r>
              <a:rPr lang="ko-KR" altLang="en-US" sz="2500" dirty="0">
                <a:latin typeface="+mn-ea"/>
              </a:rPr>
              <a:t>학번</a:t>
            </a:r>
            <a:r>
              <a:rPr lang="en-US" altLang="ko-KR" sz="2500" dirty="0">
                <a:latin typeface="+mn-ea"/>
              </a:rPr>
              <a:t>: 215016XX</a:t>
            </a:r>
          </a:p>
          <a:p>
            <a:pPr algn="r"/>
            <a:r>
              <a:rPr lang="ko-KR" altLang="en-US" sz="2500" dirty="0">
                <a:latin typeface="+mn-ea"/>
              </a:rPr>
              <a:t>이름</a:t>
            </a:r>
            <a:r>
              <a:rPr lang="en-US" altLang="ko-KR" sz="2500" dirty="0">
                <a:latin typeface="+mn-ea"/>
              </a:rPr>
              <a:t>: </a:t>
            </a:r>
            <a:r>
              <a:rPr lang="ko-KR" altLang="en-US" sz="2500" dirty="0" err="1">
                <a:latin typeface="+mn-ea"/>
              </a:rPr>
              <a:t>전희승</a:t>
            </a:r>
            <a:endParaRPr lang="ko-KR" altLang="en-US" sz="2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434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사각형: 둥근 모서리 154">
            <a:extLst>
              <a:ext uri="{FF2B5EF4-FFF2-40B4-BE49-F238E27FC236}">
                <a16:creationId xmlns:a16="http://schemas.microsoft.com/office/drawing/2014/main" id="{14618F5C-9392-4971-8A4B-DEFEA271DFFE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29EF6D6E-8660-4A89-955B-B450B3D5161A}"/>
              </a:ext>
            </a:extLst>
          </p:cNvPr>
          <p:cNvGrpSpPr/>
          <p:nvPr/>
        </p:nvGrpSpPr>
        <p:grpSpPr>
          <a:xfrm>
            <a:off x="965200" y="5333532"/>
            <a:ext cx="7177312" cy="1056500"/>
            <a:chOff x="282823" y="4053527"/>
            <a:chExt cx="7453002" cy="233300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0B527696-0456-43AA-98FE-F6D76253E818}"/>
                </a:ext>
              </a:extLst>
            </p:cNvPr>
            <p:cNvSpPr/>
            <p:nvPr/>
          </p:nvSpPr>
          <p:spPr>
            <a:xfrm>
              <a:off x="282823" y="4053527"/>
              <a:ext cx="7453002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E78E6113-93E3-498E-BF04-5BDB56A62E42}"/>
                </a:ext>
              </a:extLst>
            </p:cNvPr>
            <p:cNvSpPr/>
            <p:nvPr/>
          </p:nvSpPr>
          <p:spPr>
            <a:xfrm>
              <a:off x="282823" y="4053527"/>
              <a:ext cx="1934297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현실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01A67CB2-B381-4F9A-9F9B-8FB9EF2CF4B7}"/>
              </a:ext>
            </a:extLst>
          </p:cNvPr>
          <p:cNvGrpSpPr/>
          <p:nvPr/>
        </p:nvGrpSpPr>
        <p:grpSpPr>
          <a:xfrm>
            <a:off x="965200" y="4182798"/>
            <a:ext cx="7177312" cy="1061097"/>
            <a:chOff x="282822" y="1709765"/>
            <a:chExt cx="11626352" cy="2333008"/>
          </a:xfrm>
        </p:grpSpPr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DFB4DBA2-9E80-44B4-B331-040F7130E40A}"/>
                </a:ext>
              </a:extLst>
            </p:cNvPr>
            <p:cNvSpPr/>
            <p:nvPr/>
          </p:nvSpPr>
          <p:spPr>
            <a:xfrm>
              <a:off x="282823" y="1709765"/>
              <a:ext cx="11626351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FF11F4BE-2BF5-4945-B5E7-747CB12AA134}"/>
                </a:ext>
              </a:extLst>
            </p:cNvPr>
            <p:cNvSpPr/>
            <p:nvPr/>
          </p:nvSpPr>
          <p:spPr>
            <a:xfrm>
              <a:off x="282822" y="1709765"/>
              <a:ext cx="3017417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이상적인</a:t>
              </a:r>
              <a:endParaRPr lang="en-US" altLang="ko-KR" sz="30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관계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FFC4F1D5-3D03-41A8-B1B6-858737CDA076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보통지방공공단체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구조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38C5DB1-E995-4789-B716-398AA9E076D7}"/>
              </a:ext>
            </a:extLst>
          </p:cNvPr>
          <p:cNvSpPr/>
          <p:nvPr/>
        </p:nvSpPr>
        <p:spPr>
          <a:xfrm>
            <a:off x="4571874" y="4718576"/>
            <a:ext cx="1979793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대등한 관계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69361DF-2CFC-4427-95AB-9EA907135E7A}"/>
              </a:ext>
            </a:extLst>
          </p:cNvPr>
          <p:cNvSpPr/>
          <p:nvPr/>
        </p:nvSpPr>
        <p:spPr>
          <a:xfrm>
            <a:off x="4755357" y="5779672"/>
            <a:ext cx="1612824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지휘 감독</a:t>
            </a: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4EB0B6BC-2C0B-4C44-9BC8-0F4EDA4A6EAB}"/>
              </a:ext>
            </a:extLst>
          </p:cNvPr>
          <p:cNvCxnSpPr>
            <a:cxnSpLocks/>
            <a:stCxn id="24" idx="0"/>
            <a:endCxn id="32" idx="3"/>
          </p:cNvCxnSpPr>
          <p:nvPr/>
        </p:nvCxnSpPr>
        <p:spPr>
          <a:xfrm flipH="1" flipV="1">
            <a:off x="10136073" y="2877089"/>
            <a:ext cx="313129" cy="51109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80C05B7D-8589-4549-9BAB-4377385C18C9}"/>
              </a:ext>
            </a:extLst>
          </p:cNvPr>
          <p:cNvCxnSpPr>
            <a:cxnSpLocks/>
            <a:stCxn id="32" idx="3"/>
            <a:endCxn id="10" idx="1"/>
          </p:cNvCxnSpPr>
          <p:nvPr/>
        </p:nvCxnSpPr>
        <p:spPr>
          <a:xfrm>
            <a:off x="10136073" y="2877089"/>
            <a:ext cx="294861" cy="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CDFC39E2-C46A-48D3-AD58-E1AFFEE58B14}"/>
              </a:ext>
            </a:extLst>
          </p:cNvPr>
          <p:cNvCxnSpPr>
            <a:cxnSpLocks/>
            <a:stCxn id="32" idx="3"/>
            <a:endCxn id="22" idx="2"/>
          </p:cNvCxnSpPr>
          <p:nvPr/>
        </p:nvCxnSpPr>
        <p:spPr>
          <a:xfrm flipV="1">
            <a:off x="10136073" y="2365997"/>
            <a:ext cx="294861" cy="51109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6638218C-A4E0-4963-B9E5-58AD294EC146}"/>
              </a:ext>
            </a:extLst>
          </p:cNvPr>
          <p:cNvCxnSpPr>
            <a:cxnSpLocks/>
            <a:stCxn id="12" idx="0"/>
            <a:endCxn id="30" idx="1"/>
          </p:cNvCxnSpPr>
          <p:nvPr/>
        </p:nvCxnSpPr>
        <p:spPr>
          <a:xfrm flipV="1">
            <a:off x="2250655" y="2890354"/>
            <a:ext cx="192903" cy="68925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E3C74FFA-16A0-4026-A4E8-33BBBF4EF0D5}"/>
              </a:ext>
            </a:extLst>
          </p:cNvPr>
          <p:cNvCxnSpPr>
            <a:cxnSpLocks/>
            <a:stCxn id="30" idx="1"/>
            <a:endCxn id="16" idx="3"/>
          </p:cNvCxnSpPr>
          <p:nvPr/>
        </p:nvCxnSpPr>
        <p:spPr>
          <a:xfrm flipH="1">
            <a:off x="1681773" y="2890354"/>
            <a:ext cx="761785" cy="309833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B61C10B5-116E-4996-910E-0E264E9CBFB9}"/>
              </a:ext>
            </a:extLst>
          </p:cNvPr>
          <p:cNvCxnSpPr>
            <a:cxnSpLocks/>
            <a:stCxn id="30" idx="1"/>
            <a:endCxn id="14" idx="3"/>
          </p:cNvCxnSpPr>
          <p:nvPr/>
        </p:nvCxnSpPr>
        <p:spPr>
          <a:xfrm flipH="1" flipV="1">
            <a:off x="1676591" y="2565221"/>
            <a:ext cx="766967" cy="325133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9097F478-AF7F-40DA-8E31-37E535D76CC3}"/>
              </a:ext>
            </a:extLst>
          </p:cNvPr>
          <p:cNvCxnSpPr>
            <a:cxnSpLocks/>
            <a:stCxn id="30" idx="1"/>
            <a:endCxn id="18" idx="2"/>
          </p:cNvCxnSpPr>
          <p:nvPr/>
        </p:nvCxnSpPr>
        <p:spPr>
          <a:xfrm flipH="1" flipV="1">
            <a:off x="2217089" y="2185800"/>
            <a:ext cx="226469" cy="70455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같음 기호 97">
            <a:extLst>
              <a:ext uri="{FF2B5EF4-FFF2-40B4-BE49-F238E27FC236}">
                <a16:creationId xmlns:a16="http://schemas.microsoft.com/office/drawing/2014/main" id="{50A6C88F-40DD-4F37-8771-96D0A357117B}"/>
              </a:ext>
            </a:extLst>
          </p:cNvPr>
          <p:cNvSpPr/>
          <p:nvPr/>
        </p:nvSpPr>
        <p:spPr>
          <a:xfrm>
            <a:off x="4949555" y="4331795"/>
            <a:ext cx="1224429" cy="542309"/>
          </a:xfrm>
          <a:prstGeom prst="mathEqua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FBBB17FB-D797-49FE-9A68-F2F9B5E5370C}"/>
              </a:ext>
            </a:extLst>
          </p:cNvPr>
          <p:cNvCxnSpPr>
            <a:cxnSpLocks/>
            <a:stCxn id="36" idx="3"/>
            <a:endCxn id="50" idx="1"/>
          </p:cNvCxnSpPr>
          <p:nvPr/>
        </p:nvCxnSpPr>
        <p:spPr>
          <a:xfrm>
            <a:off x="4700856" y="5778007"/>
            <a:ext cx="1731591" cy="166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D11C7531-A405-48C2-9FE4-4DD79605A19F}"/>
              </a:ext>
            </a:extLst>
          </p:cNvPr>
          <p:cNvCxnSpPr>
            <a:cxnSpLocks/>
            <a:stCxn id="32" idx="1"/>
            <a:endCxn id="8" idx="2"/>
          </p:cNvCxnSpPr>
          <p:nvPr/>
        </p:nvCxnSpPr>
        <p:spPr>
          <a:xfrm flipH="1" flipV="1">
            <a:off x="5984223" y="2239605"/>
            <a:ext cx="1385461" cy="63748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F1D5A020-C020-4D8E-8F79-8905A5CD074F}"/>
              </a:ext>
            </a:extLst>
          </p:cNvPr>
          <p:cNvCxnSpPr>
            <a:cxnSpLocks/>
            <a:stCxn id="30" idx="3"/>
            <a:endCxn id="8" idx="2"/>
          </p:cNvCxnSpPr>
          <p:nvPr/>
        </p:nvCxnSpPr>
        <p:spPr>
          <a:xfrm flipV="1">
            <a:off x="4597531" y="2239605"/>
            <a:ext cx="1386692" cy="65074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F24EC412-6C5A-49D7-A9AC-02D65C791807}"/>
              </a:ext>
            </a:extLst>
          </p:cNvPr>
          <p:cNvSpPr/>
          <p:nvPr/>
        </p:nvSpPr>
        <p:spPr>
          <a:xfrm>
            <a:off x="5176580" y="2926819"/>
            <a:ext cx="1612824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1E506E"/>
                </a:solidFill>
                <a:latin typeface="+mn-ea"/>
              </a:rPr>
              <a:t>지휘 감독</a:t>
            </a:r>
          </a:p>
        </p:txBody>
      </p:sp>
      <p:cxnSp>
        <p:nvCxnSpPr>
          <p:cNvPr id="112" name="직선 화살표 연결선 111">
            <a:extLst>
              <a:ext uri="{FF2B5EF4-FFF2-40B4-BE49-F238E27FC236}">
                <a16:creationId xmlns:a16="http://schemas.microsoft.com/office/drawing/2014/main" id="{A670C677-9F75-46D0-9464-145D6374AC1B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 flipV="1">
            <a:off x="4597531" y="2877089"/>
            <a:ext cx="2772153" cy="13265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4CE85D2D-8B7C-4DBB-B37C-D9F860B8B6D8}"/>
              </a:ext>
            </a:extLst>
          </p:cNvPr>
          <p:cNvSpPr/>
          <p:nvPr/>
        </p:nvSpPr>
        <p:spPr>
          <a:xfrm>
            <a:off x="4275784" y="3545203"/>
            <a:ext cx="3640432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1E506E"/>
                </a:solidFill>
                <a:latin typeface="+mn-ea"/>
              </a:rPr>
              <a:t>공통된 조직과 운영제도 </a:t>
            </a:r>
          </a:p>
        </p:txBody>
      </p: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0A81A990-D0D7-4B41-903D-C0F5181BF57D}"/>
              </a:ext>
            </a:extLst>
          </p:cNvPr>
          <p:cNvGrpSpPr/>
          <p:nvPr/>
        </p:nvGrpSpPr>
        <p:grpSpPr>
          <a:xfrm>
            <a:off x="3520544" y="3132634"/>
            <a:ext cx="5232336" cy="390235"/>
            <a:chOff x="3520544" y="3132634"/>
            <a:chExt cx="5232336" cy="390235"/>
          </a:xfrm>
        </p:grpSpPr>
        <p:cxnSp>
          <p:nvCxnSpPr>
            <p:cNvPr id="123" name="연결선: 꺾임 122">
              <a:extLst>
                <a:ext uri="{FF2B5EF4-FFF2-40B4-BE49-F238E27FC236}">
                  <a16:creationId xmlns:a16="http://schemas.microsoft.com/office/drawing/2014/main" id="{81E00C5D-F083-4E6C-9069-E249716514D1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rot="16200000" flipH="1">
              <a:off x="5949213" y="717230"/>
              <a:ext cx="374996" cy="5232333"/>
            </a:xfrm>
            <a:prstGeom prst="bentConnector2">
              <a:avLst/>
            </a:prstGeom>
            <a:ln w="38100">
              <a:solidFill>
                <a:srgbClr val="1E5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연결선: 꺾임 127">
              <a:extLst>
                <a:ext uri="{FF2B5EF4-FFF2-40B4-BE49-F238E27FC236}">
                  <a16:creationId xmlns:a16="http://schemas.microsoft.com/office/drawing/2014/main" id="{C716C964-2B2F-49B5-A403-99BBD1DC777A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rot="5400000">
              <a:off x="5986197" y="756186"/>
              <a:ext cx="390235" cy="5143131"/>
            </a:xfrm>
            <a:prstGeom prst="bentConnector2">
              <a:avLst/>
            </a:prstGeom>
            <a:ln w="38100">
              <a:solidFill>
                <a:srgbClr val="1E5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직선 연결선 140">
            <a:extLst>
              <a:ext uri="{FF2B5EF4-FFF2-40B4-BE49-F238E27FC236}">
                <a16:creationId xmlns:a16="http://schemas.microsoft.com/office/drawing/2014/main" id="{6056886C-0E8B-4055-8A2C-98DCB8D5A46E}"/>
              </a:ext>
            </a:extLst>
          </p:cNvPr>
          <p:cNvCxnSpPr>
            <a:cxnSpLocks/>
            <a:stCxn id="138" idx="0"/>
            <a:endCxn id="24" idx="2"/>
          </p:cNvCxnSpPr>
          <p:nvPr/>
        </p:nvCxnSpPr>
        <p:spPr>
          <a:xfrm flipH="1" flipV="1">
            <a:off x="10449202" y="3899271"/>
            <a:ext cx="495601" cy="41835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>
            <a:extLst>
              <a:ext uri="{FF2B5EF4-FFF2-40B4-BE49-F238E27FC236}">
                <a16:creationId xmlns:a16="http://schemas.microsoft.com/office/drawing/2014/main" id="{1178BD45-FDA7-400C-B385-0ED42E0F2587}"/>
              </a:ext>
            </a:extLst>
          </p:cNvPr>
          <p:cNvCxnSpPr>
            <a:cxnSpLocks/>
            <a:stCxn id="140" idx="0"/>
            <a:endCxn id="24" idx="2"/>
          </p:cNvCxnSpPr>
          <p:nvPr/>
        </p:nvCxnSpPr>
        <p:spPr>
          <a:xfrm flipV="1">
            <a:off x="9528329" y="3899271"/>
            <a:ext cx="920873" cy="1375598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연결선 142">
            <a:extLst>
              <a:ext uri="{FF2B5EF4-FFF2-40B4-BE49-F238E27FC236}">
                <a16:creationId xmlns:a16="http://schemas.microsoft.com/office/drawing/2014/main" id="{A78DC87F-16BF-41C6-9C51-D2B16B3F5524}"/>
              </a:ext>
            </a:extLst>
          </p:cNvPr>
          <p:cNvCxnSpPr>
            <a:cxnSpLocks/>
            <a:stCxn id="136" idx="0"/>
            <a:endCxn id="24" idx="2"/>
          </p:cNvCxnSpPr>
          <p:nvPr/>
        </p:nvCxnSpPr>
        <p:spPr>
          <a:xfrm flipV="1">
            <a:off x="8932231" y="3899271"/>
            <a:ext cx="1516971" cy="405377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60188220-03C6-433A-BA94-27DDEDCEFAD5}"/>
              </a:ext>
            </a:extLst>
          </p:cNvPr>
          <p:cNvSpPr/>
          <p:nvPr/>
        </p:nvSpPr>
        <p:spPr>
          <a:xfrm>
            <a:off x="4601028" y="1728514"/>
            <a:ext cx="2766389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보통지방공공단체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B73CB1-229F-42A3-B691-7D49FABAC83D}"/>
              </a:ext>
            </a:extLst>
          </p:cNvPr>
          <p:cNvSpPr/>
          <p:nvPr/>
        </p:nvSpPr>
        <p:spPr>
          <a:xfrm>
            <a:off x="10430934" y="2621543"/>
            <a:ext cx="102773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800" kern="0" spc="0" dirty="0">
                <a:solidFill>
                  <a:schemeClr val="tx1"/>
                </a:solidFill>
                <a:effectLst/>
                <a:latin typeface="+mn-ea"/>
              </a:rPr>
              <a:t>町</a:t>
            </a:r>
            <a:r>
              <a:rPr lang="en-US" altLang="ko-KR" sz="28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ED09C11-2037-4825-A1C5-9E65F5126353}"/>
              </a:ext>
            </a:extLst>
          </p:cNvPr>
          <p:cNvSpPr/>
          <p:nvPr/>
        </p:nvSpPr>
        <p:spPr>
          <a:xfrm>
            <a:off x="1742798" y="3579608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県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C431D5-94E8-4E43-850F-98862511281D}"/>
              </a:ext>
            </a:extLst>
          </p:cNvPr>
          <p:cNvSpPr/>
          <p:nvPr/>
        </p:nvSpPr>
        <p:spPr>
          <a:xfrm>
            <a:off x="660878" y="2309675"/>
            <a:ext cx="101571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道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2330C45-5FB3-432A-8F10-F0B920BE97B3}"/>
              </a:ext>
            </a:extLst>
          </p:cNvPr>
          <p:cNvSpPr/>
          <p:nvPr/>
        </p:nvSpPr>
        <p:spPr>
          <a:xfrm>
            <a:off x="666059" y="2944641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府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EB36E27-854E-4549-A675-1AA55700C0B5}"/>
              </a:ext>
            </a:extLst>
          </p:cNvPr>
          <p:cNvSpPr/>
          <p:nvPr/>
        </p:nvSpPr>
        <p:spPr>
          <a:xfrm>
            <a:off x="1709232" y="1674709"/>
            <a:ext cx="101571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都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DCCDCD8-5076-4A95-A2AD-F345149EB4B6}"/>
              </a:ext>
            </a:extLst>
          </p:cNvPr>
          <p:cNvSpPr/>
          <p:nvPr/>
        </p:nvSpPr>
        <p:spPr>
          <a:xfrm>
            <a:off x="9917065" y="1854906"/>
            <a:ext cx="102773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촌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800" kern="0" spc="0" dirty="0">
                <a:solidFill>
                  <a:schemeClr val="tx1"/>
                </a:solidFill>
                <a:effectLst/>
                <a:latin typeface="+mn-ea"/>
              </a:rPr>
              <a:t>村</a:t>
            </a:r>
            <a:r>
              <a:rPr lang="en-US" altLang="ko-KR" sz="28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2626155-3C1B-4E85-AAB9-C54738A8D3A6}"/>
              </a:ext>
            </a:extLst>
          </p:cNvPr>
          <p:cNvSpPr/>
          <p:nvPr/>
        </p:nvSpPr>
        <p:spPr>
          <a:xfrm>
            <a:off x="9941345" y="3388180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800" kern="0" spc="0" dirty="0">
                <a:solidFill>
                  <a:schemeClr val="tx1"/>
                </a:solidFill>
                <a:effectLst/>
                <a:latin typeface="+mn-ea"/>
              </a:rPr>
              <a:t>市</a:t>
            </a:r>
            <a:r>
              <a:rPr lang="en-US" altLang="ko-KR" sz="28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9D1CD36-8173-4E99-9658-F7496D89704C}"/>
              </a:ext>
            </a:extLst>
          </p:cNvPr>
          <p:cNvSpPr/>
          <p:nvPr/>
        </p:nvSpPr>
        <p:spPr>
          <a:xfrm>
            <a:off x="7369684" y="2621543"/>
            <a:ext cx="2766389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기초지방자치단체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B40F917-9245-486E-BD2B-E7BBD7B94F75}"/>
              </a:ext>
            </a:extLst>
          </p:cNvPr>
          <p:cNvSpPr/>
          <p:nvPr/>
        </p:nvSpPr>
        <p:spPr>
          <a:xfrm>
            <a:off x="3181672" y="5522461"/>
            <a:ext cx="151918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중앙정부 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FB63FDD-583C-4750-9AC7-A12CA124C37C}"/>
              </a:ext>
            </a:extLst>
          </p:cNvPr>
          <p:cNvSpPr/>
          <p:nvPr/>
        </p:nvSpPr>
        <p:spPr>
          <a:xfrm>
            <a:off x="6434721" y="4368947"/>
            <a:ext cx="151918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지자체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48FF8D8-091E-4F5E-BB33-69DE0061C668}"/>
              </a:ext>
            </a:extLst>
          </p:cNvPr>
          <p:cNvSpPr/>
          <p:nvPr/>
        </p:nvSpPr>
        <p:spPr>
          <a:xfrm>
            <a:off x="3181672" y="4368948"/>
            <a:ext cx="151918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중앙정부 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E373F35F-C73D-46B2-B397-D8802BBBBBFF}"/>
              </a:ext>
            </a:extLst>
          </p:cNvPr>
          <p:cNvSpPr/>
          <p:nvPr/>
        </p:nvSpPr>
        <p:spPr>
          <a:xfrm>
            <a:off x="6432447" y="5524127"/>
            <a:ext cx="151918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지자체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8DCBB90-E7FC-4D64-82FA-CDD58A3C89EC}"/>
              </a:ext>
            </a:extLst>
          </p:cNvPr>
          <p:cNvSpPr/>
          <p:nvPr/>
        </p:nvSpPr>
        <p:spPr>
          <a:xfrm>
            <a:off x="2443558" y="2634808"/>
            <a:ext cx="215397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광역자치단체</a:t>
            </a: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515B8C36-80EF-45D9-86AE-25021BA2C72F}"/>
              </a:ext>
            </a:extLst>
          </p:cNvPr>
          <p:cNvSpPr/>
          <p:nvPr/>
        </p:nvSpPr>
        <p:spPr>
          <a:xfrm>
            <a:off x="8270453" y="4304648"/>
            <a:ext cx="1323555" cy="81739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특례시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特例市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9404B653-299E-415C-AF3F-31D5913CBCCE}"/>
              </a:ext>
            </a:extLst>
          </p:cNvPr>
          <p:cNvSpPr/>
          <p:nvPr/>
        </p:nvSpPr>
        <p:spPr>
          <a:xfrm>
            <a:off x="10257088" y="4317630"/>
            <a:ext cx="1375430" cy="81739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중핵시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中核市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5E0337A1-4ECC-467B-91CA-256437E175B7}"/>
              </a:ext>
            </a:extLst>
          </p:cNvPr>
          <p:cNvSpPr/>
          <p:nvPr/>
        </p:nvSpPr>
        <p:spPr>
          <a:xfrm>
            <a:off x="8291340" y="5274869"/>
            <a:ext cx="2473977" cy="81739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정령지정도시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政令指定都市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46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4" grpId="0"/>
      <p:bldP spid="98" grpId="0" animBg="1"/>
      <p:bldP spid="98" grpId="1" animBg="1"/>
      <p:bldP spid="111" grpId="0"/>
      <p:bldP spid="111" grpId="1"/>
      <p:bldP spid="126" grpId="0"/>
      <p:bldP spid="126" grpId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2" grpId="0" animBg="1"/>
      <p:bldP spid="22" grpId="1" animBg="1"/>
      <p:bldP spid="24" grpId="0" animBg="1"/>
      <p:bldP spid="24" grpId="1" animBg="1"/>
      <p:bldP spid="24" grpId="2" animBg="1"/>
      <p:bldP spid="24" grpId="3" animBg="1"/>
      <p:bldP spid="32" grpId="0" animBg="1"/>
      <p:bldP spid="32" grpId="1" animBg="1"/>
      <p:bldP spid="32" grpId="2" animBg="1"/>
      <p:bldP spid="32" grpId="3" animBg="1"/>
      <p:bldP spid="36" grpId="0" animBg="1"/>
      <p:bldP spid="38" grpId="0" animBg="1"/>
      <p:bldP spid="38" grpId="1" animBg="1"/>
      <p:bldP spid="42" grpId="0" animBg="1"/>
      <p:bldP spid="42" grpId="1" animBg="1"/>
      <p:bldP spid="50" grpId="0" animBg="1"/>
      <p:bldP spid="30" grpId="0" animBg="1"/>
      <p:bldP spid="30" grpId="1" animBg="1"/>
      <p:bldP spid="136" grpId="0" animBg="1"/>
      <p:bldP spid="136" grpId="1" animBg="1"/>
      <p:bldP spid="138" grpId="0" animBg="1"/>
      <p:bldP spid="138" grpId="1" animBg="1"/>
      <p:bldP spid="140" grpId="0" animBg="1"/>
      <p:bldP spid="1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사각형: 둥근 모서리 271">
            <a:extLst>
              <a:ext uri="{FF2B5EF4-FFF2-40B4-BE49-F238E27FC236}">
                <a16:creationId xmlns:a16="http://schemas.microsoft.com/office/drawing/2014/main" id="{C25BE823-B8D9-4583-B4C3-56D2D62E6217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7C4CF5E-365A-4AE5-9B4F-16643EBF440A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보통지방공공단체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현황</a:t>
            </a:r>
          </a:p>
        </p:txBody>
      </p:sp>
      <p:cxnSp>
        <p:nvCxnSpPr>
          <p:cNvPr id="196" name="직선 연결선 195">
            <a:extLst>
              <a:ext uri="{FF2B5EF4-FFF2-40B4-BE49-F238E27FC236}">
                <a16:creationId xmlns:a16="http://schemas.microsoft.com/office/drawing/2014/main" id="{24A8F4A0-89DD-4625-BD8E-5669420F82E2}"/>
              </a:ext>
            </a:extLst>
          </p:cNvPr>
          <p:cNvCxnSpPr>
            <a:cxnSpLocks/>
            <a:stCxn id="188" idx="0"/>
            <a:endCxn id="189" idx="3"/>
          </p:cNvCxnSpPr>
          <p:nvPr/>
        </p:nvCxnSpPr>
        <p:spPr>
          <a:xfrm flipH="1" flipV="1">
            <a:off x="9688698" y="2877089"/>
            <a:ext cx="343353" cy="82684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직선 연결선 196">
            <a:extLst>
              <a:ext uri="{FF2B5EF4-FFF2-40B4-BE49-F238E27FC236}">
                <a16:creationId xmlns:a16="http://schemas.microsoft.com/office/drawing/2014/main" id="{B2B49BEA-1335-4320-B8E8-F885E2BF9F35}"/>
              </a:ext>
            </a:extLst>
          </p:cNvPr>
          <p:cNvCxnSpPr>
            <a:cxnSpLocks/>
            <a:stCxn id="189" idx="3"/>
            <a:endCxn id="182" idx="1"/>
          </p:cNvCxnSpPr>
          <p:nvPr/>
        </p:nvCxnSpPr>
        <p:spPr>
          <a:xfrm>
            <a:off x="9688698" y="2877089"/>
            <a:ext cx="591471" cy="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5D2CBB5D-C77E-4A8B-8821-9765DE398F3E}"/>
              </a:ext>
            </a:extLst>
          </p:cNvPr>
          <p:cNvCxnSpPr>
            <a:cxnSpLocks/>
            <a:stCxn id="189" idx="3"/>
            <a:endCxn id="187" idx="2"/>
          </p:cNvCxnSpPr>
          <p:nvPr/>
        </p:nvCxnSpPr>
        <p:spPr>
          <a:xfrm flipV="1">
            <a:off x="9688698" y="2365997"/>
            <a:ext cx="666854" cy="51109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연결선 198">
            <a:extLst>
              <a:ext uri="{FF2B5EF4-FFF2-40B4-BE49-F238E27FC236}">
                <a16:creationId xmlns:a16="http://schemas.microsoft.com/office/drawing/2014/main" id="{081DC9B1-BECC-46F3-8FA5-5618C77AAA5A}"/>
              </a:ext>
            </a:extLst>
          </p:cNvPr>
          <p:cNvCxnSpPr>
            <a:cxnSpLocks/>
            <a:stCxn id="183" idx="3"/>
            <a:endCxn id="203" idx="1"/>
          </p:cNvCxnSpPr>
          <p:nvPr/>
        </p:nvCxnSpPr>
        <p:spPr>
          <a:xfrm flipV="1">
            <a:off x="1597600" y="2890354"/>
            <a:ext cx="845958" cy="25554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 199">
            <a:extLst>
              <a:ext uri="{FF2B5EF4-FFF2-40B4-BE49-F238E27FC236}">
                <a16:creationId xmlns:a16="http://schemas.microsoft.com/office/drawing/2014/main" id="{168FBE09-09D3-4E1C-8BF1-D3A4C03A4B7B}"/>
              </a:ext>
            </a:extLst>
          </p:cNvPr>
          <p:cNvCxnSpPr>
            <a:cxnSpLocks/>
            <a:stCxn id="203" idx="1"/>
            <a:endCxn id="185" idx="3"/>
          </p:cNvCxnSpPr>
          <p:nvPr/>
        </p:nvCxnSpPr>
        <p:spPr>
          <a:xfrm flipH="1" flipV="1">
            <a:off x="1589870" y="2495151"/>
            <a:ext cx="853688" cy="395203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>
            <a:extLst>
              <a:ext uri="{FF2B5EF4-FFF2-40B4-BE49-F238E27FC236}">
                <a16:creationId xmlns:a16="http://schemas.microsoft.com/office/drawing/2014/main" id="{C99BACB9-112E-4C1C-A1C7-58DDA85BC129}"/>
              </a:ext>
            </a:extLst>
          </p:cNvPr>
          <p:cNvCxnSpPr>
            <a:cxnSpLocks/>
            <a:stCxn id="203" idx="0"/>
            <a:endCxn id="184" idx="2"/>
          </p:cNvCxnSpPr>
          <p:nvPr/>
        </p:nvCxnSpPr>
        <p:spPr>
          <a:xfrm flipH="1" flipV="1">
            <a:off x="2250655" y="2169007"/>
            <a:ext cx="1269890" cy="46580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연결선 201">
            <a:extLst>
              <a:ext uri="{FF2B5EF4-FFF2-40B4-BE49-F238E27FC236}">
                <a16:creationId xmlns:a16="http://schemas.microsoft.com/office/drawing/2014/main" id="{AEA49107-BBFF-41F9-ABBA-70EB8D5EE597}"/>
              </a:ext>
            </a:extLst>
          </p:cNvPr>
          <p:cNvCxnSpPr>
            <a:cxnSpLocks/>
            <a:stCxn id="203" idx="0"/>
            <a:endCxn id="186" idx="2"/>
          </p:cNvCxnSpPr>
          <p:nvPr/>
        </p:nvCxnSpPr>
        <p:spPr>
          <a:xfrm flipV="1">
            <a:off x="3520545" y="2169008"/>
            <a:ext cx="67428" cy="46580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직선 연결선 205">
            <a:extLst>
              <a:ext uri="{FF2B5EF4-FFF2-40B4-BE49-F238E27FC236}">
                <a16:creationId xmlns:a16="http://schemas.microsoft.com/office/drawing/2014/main" id="{41E68400-5172-461D-B58C-053417E40242}"/>
              </a:ext>
            </a:extLst>
          </p:cNvPr>
          <p:cNvCxnSpPr>
            <a:cxnSpLocks/>
            <a:stCxn id="189" idx="1"/>
            <a:endCxn id="181" idx="2"/>
          </p:cNvCxnSpPr>
          <p:nvPr/>
        </p:nvCxnSpPr>
        <p:spPr>
          <a:xfrm flipH="1" flipV="1">
            <a:off x="5984223" y="2239605"/>
            <a:ext cx="938086" cy="63748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48A25E2C-81E3-4283-8FD9-C191C81B9B83}"/>
              </a:ext>
            </a:extLst>
          </p:cNvPr>
          <p:cNvCxnSpPr>
            <a:cxnSpLocks/>
            <a:stCxn id="203" idx="3"/>
            <a:endCxn id="181" idx="2"/>
          </p:cNvCxnSpPr>
          <p:nvPr/>
        </p:nvCxnSpPr>
        <p:spPr>
          <a:xfrm flipV="1">
            <a:off x="4597531" y="2239605"/>
            <a:ext cx="1386692" cy="65074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직선 연결선 216">
            <a:extLst>
              <a:ext uri="{FF2B5EF4-FFF2-40B4-BE49-F238E27FC236}">
                <a16:creationId xmlns:a16="http://schemas.microsoft.com/office/drawing/2014/main" id="{18E5D584-EC01-4954-9B2E-FF4B0C1FCAFF}"/>
              </a:ext>
            </a:extLst>
          </p:cNvPr>
          <p:cNvCxnSpPr>
            <a:cxnSpLocks/>
            <a:stCxn id="215" idx="0"/>
            <a:endCxn id="188" idx="2"/>
          </p:cNvCxnSpPr>
          <p:nvPr/>
        </p:nvCxnSpPr>
        <p:spPr>
          <a:xfrm flipH="1" flipV="1">
            <a:off x="10032051" y="4215029"/>
            <a:ext cx="442653" cy="91290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직선 연결선 217">
            <a:extLst>
              <a:ext uri="{FF2B5EF4-FFF2-40B4-BE49-F238E27FC236}">
                <a16:creationId xmlns:a16="http://schemas.microsoft.com/office/drawing/2014/main" id="{06810899-BF70-4AA7-84A0-5E21880C160F}"/>
              </a:ext>
            </a:extLst>
          </p:cNvPr>
          <p:cNvCxnSpPr>
            <a:cxnSpLocks/>
            <a:stCxn id="216" idx="0"/>
            <a:endCxn id="188" idx="2"/>
          </p:cNvCxnSpPr>
          <p:nvPr/>
        </p:nvCxnSpPr>
        <p:spPr>
          <a:xfrm flipV="1">
            <a:off x="9079307" y="4215029"/>
            <a:ext cx="952744" cy="153327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직선 연결선 218">
            <a:extLst>
              <a:ext uri="{FF2B5EF4-FFF2-40B4-BE49-F238E27FC236}">
                <a16:creationId xmlns:a16="http://schemas.microsoft.com/office/drawing/2014/main" id="{B476DFF4-B23C-41A2-B02E-AA273BAD68E5}"/>
              </a:ext>
            </a:extLst>
          </p:cNvPr>
          <p:cNvCxnSpPr>
            <a:cxnSpLocks/>
            <a:stCxn id="54" idx="3"/>
            <a:endCxn id="188" idx="2"/>
          </p:cNvCxnSpPr>
          <p:nvPr/>
        </p:nvCxnSpPr>
        <p:spPr>
          <a:xfrm flipV="1">
            <a:off x="8820725" y="4215029"/>
            <a:ext cx="1211326" cy="43753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직사각형 180">
            <a:extLst>
              <a:ext uri="{FF2B5EF4-FFF2-40B4-BE49-F238E27FC236}">
                <a16:creationId xmlns:a16="http://schemas.microsoft.com/office/drawing/2014/main" id="{16B09FCA-4A88-4944-B7C7-ADCBBBAD0640}"/>
              </a:ext>
            </a:extLst>
          </p:cNvPr>
          <p:cNvSpPr/>
          <p:nvPr/>
        </p:nvSpPr>
        <p:spPr>
          <a:xfrm>
            <a:off x="4601028" y="1728514"/>
            <a:ext cx="2766389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보통지방공공단체</a:t>
            </a:r>
          </a:p>
        </p:txBody>
      </p:sp>
      <p:sp>
        <p:nvSpPr>
          <p:cNvPr id="182" name="직사각형 181">
            <a:extLst>
              <a:ext uri="{FF2B5EF4-FFF2-40B4-BE49-F238E27FC236}">
                <a16:creationId xmlns:a16="http://schemas.microsoft.com/office/drawing/2014/main" id="{C9852A45-FEAD-4806-B2F8-1B40E3D9ADFC}"/>
              </a:ext>
            </a:extLst>
          </p:cNvPr>
          <p:cNvSpPr/>
          <p:nvPr/>
        </p:nvSpPr>
        <p:spPr>
          <a:xfrm>
            <a:off x="10280169" y="2621543"/>
            <a:ext cx="117850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-743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3" name="직사각형 182">
            <a:extLst>
              <a:ext uri="{FF2B5EF4-FFF2-40B4-BE49-F238E27FC236}">
                <a16:creationId xmlns:a16="http://schemas.microsoft.com/office/drawing/2014/main" id="{29ED4D69-487B-4062-BBD0-A3C53942E8BD}"/>
              </a:ext>
            </a:extLst>
          </p:cNvPr>
          <p:cNvSpPr/>
          <p:nvPr/>
        </p:nvSpPr>
        <p:spPr>
          <a:xfrm>
            <a:off x="581886" y="2890354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-43</a:t>
            </a:r>
            <a:endParaRPr lang="en-US" altLang="ko-KR" sz="2500" kern="0" spc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84" name="직사각형 183">
            <a:extLst>
              <a:ext uri="{FF2B5EF4-FFF2-40B4-BE49-F238E27FC236}">
                <a16:creationId xmlns:a16="http://schemas.microsoft.com/office/drawing/2014/main" id="{58E1B3A5-6FCA-4B61-AAF1-CB63F92545C3}"/>
              </a:ext>
            </a:extLst>
          </p:cNvPr>
          <p:cNvSpPr/>
          <p:nvPr/>
        </p:nvSpPr>
        <p:spPr>
          <a:xfrm>
            <a:off x="1742798" y="1657916"/>
            <a:ext cx="101571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-1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5" name="직사각형 184">
            <a:extLst>
              <a:ext uri="{FF2B5EF4-FFF2-40B4-BE49-F238E27FC236}">
                <a16:creationId xmlns:a16="http://schemas.microsoft.com/office/drawing/2014/main" id="{67B15036-23CB-40B0-A70D-BF29DA3301B2}"/>
              </a:ext>
            </a:extLst>
          </p:cNvPr>
          <p:cNvSpPr/>
          <p:nvPr/>
        </p:nvSpPr>
        <p:spPr>
          <a:xfrm>
            <a:off x="574156" y="2239605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-2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6" name="직사각형 185">
            <a:extLst>
              <a:ext uri="{FF2B5EF4-FFF2-40B4-BE49-F238E27FC236}">
                <a16:creationId xmlns:a16="http://schemas.microsoft.com/office/drawing/2014/main" id="{DE6710B9-B6AC-453D-B156-004D46893A88}"/>
              </a:ext>
            </a:extLst>
          </p:cNvPr>
          <p:cNvSpPr/>
          <p:nvPr/>
        </p:nvSpPr>
        <p:spPr>
          <a:xfrm>
            <a:off x="3080116" y="1657917"/>
            <a:ext cx="101571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-1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7" name="직사각형 186">
            <a:extLst>
              <a:ext uri="{FF2B5EF4-FFF2-40B4-BE49-F238E27FC236}">
                <a16:creationId xmlns:a16="http://schemas.microsoft.com/office/drawing/2014/main" id="{7CA4782C-928F-482E-8725-B9386BF05DBE}"/>
              </a:ext>
            </a:extLst>
          </p:cNvPr>
          <p:cNvSpPr/>
          <p:nvPr/>
        </p:nvSpPr>
        <p:spPr>
          <a:xfrm>
            <a:off x="9766300" y="1854906"/>
            <a:ext cx="117850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촌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-189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8" name="직사각형 187">
            <a:extLst>
              <a:ext uri="{FF2B5EF4-FFF2-40B4-BE49-F238E27FC236}">
                <a16:creationId xmlns:a16="http://schemas.microsoft.com/office/drawing/2014/main" id="{733D0E59-DC2F-4126-BAC8-B2545046AA5A}"/>
              </a:ext>
            </a:extLst>
          </p:cNvPr>
          <p:cNvSpPr/>
          <p:nvPr/>
        </p:nvSpPr>
        <p:spPr>
          <a:xfrm>
            <a:off x="9524194" y="3703938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-43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9" name="직사각형 188">
            <a:extLst>
              <a:ext uri="{FF2B5EF4-FFF2-40B4-BE49-F238E27FC236}">
                <a16:creationId xmlns:a16="http://schemas.microsoft.com/office/drawing/2014/main" id="{4AD1BAF0-F7F7-4785-A6FC-F4C963BED789}"/>
              </a:ext>
            </a:extLst>
          </p:cNvPr>
          <p:cNvSpPr/>
          <p:nvPr/>
        </p:nvSpPr>
        <p:spPr>
          <a:xfrm>
            <a:off x="6922309" y="2621543"/>
            <a:ext cx="2766389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기초지방자치단체</a:t>
            </a:r>
          </a:p>
        </p:txBody>
      </p:sp>
      <p:sp>
        <p:nvSpPr>
          <p:cNvPr id="203" name="직사각형 202">
            <a:extLst>
              <a:ext uri="{FF2B5EF4-FFF2-40B4-BE49-F238E27FC236}">
                <a16:creationId xmlns:a16="http://schemas.microsoft.com/office/drawing/2014/main" id="{2EC4AC03-8AD1-46FF-A4ED-7C3C32805CCF}"/>
              </a:ext>
            </a:extLst>
          </p:cNvPr>
          <p:cNvSpPr/>
          <p:nvPr/>
        </p:nvSpPr>
        <p:spPr>
          <a:xfrm>
            <a:off x="2443558" y="2634808"/>
            <a:ext cx="215397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광역자치단체</a:t>
            </a:r>
          </a:p>
        </p:txBody>
      </p:sp>
      <p:sp>
        <p:nvSpPr>
          <p:cNvPr id="215" name="직사각형 214">
            <a:extLst>
              <a:ext uri="{FF2B5EF4-FFF2-40B4-BE49-F238E27FC236}">
                <a16:creationId xmlns:a16="http://schemas.microsoft.com/office/drawing/2014/main" id="{C20345A4-8588-4DCA-9E33-E04ECF5CA485}"/>
              </a:ext>
            </a:extLst>
          </p:cNvPr>
          <p:cNvSpPr/>
          <p:nvPr/>
        </p:nvSpPr>
        <p:spPr>
          <a:xfrm>
            <a:off x="9638494" y="5127934"/>
            <a:ext cx="1672420" cy="5110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중핵시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-58</a:t>
            </a:r>
          </a:p>
        </p:txBody>
      </p:sp>
      <p:sp>
        <p:nvSpPr>
          <p:cNvPr id="216" name="직사각형 215">
            <a:extLst>
              <a:ext uri="{FF2B5EF4-FFF2-40B4-BE49-F238E27FC236}">
                <a16:creationId xmlns:a16="http://schemas.microsoft.com/office/drawing/2014/main" id="{06F74ED2-8234-4BB4-951C-8569A56ADBAD}"/>
              </a:ext>
            </a:extLst>
          </p:cNvPr>
          <p:cNvSpPr/>
          <p:nvPr/>
        </p:nvSpPr>
        <p:spPr>
          <a:xfrm>
            <a:off x="7763690" y="5748305"/>
            <a:ext cx="2631233" cy="511093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정령지정도시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-20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FB203E76-5CDE-47E1-AB3F-8C123EA6F295}"/>
              </a:ext>
            </a:extLst>
          </p:cNvPr>
          <p:cNvSpPr/>
          <p:nvPr/>
        </p:nvSpPr>
        <p:spPr>
          <a:xfrm>
            <a:off x="7367417" y="4397022"/>
            <a:ext cx="1453308" cy="5110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특례시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-2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5B57D75-A0E6-4BBA-9AAF-21C418F51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35" y="3235429"/>
            <a:ext cx="5128963" cy="32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8" grpId="2" animBg="1"/>
      <p:bldP spid="189" grpId="0" animBg="1"/>
      <p:bldP spid="189" grpId="1" animBg="1"/>
      <p:bldP spid="189" grpId="2" animBg="1"/>
      <p:bldP spid="203" grpId="0" animBg="1"/>
      <p:bldP spid="203" grpId="1" animBg="1"/>
      <p:bldP spid="215" grpId="0" animBg="1"/>
      <p:bldP spid="215" grpId="1" animBg="1"/>
      <p:bldP spid="216" grpId="0" animBg="1"/>
      <p:bldP spid="216" grpId="1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4A9F4D48-55A6-4204-B22C-68E8E7F1B190}"/>
              </a:ext>
            </a:extLst>
          </p:cNvPr>
          <p:cNvGrpSpPr/>
          <p:nvPr/>
        </p:nvGrpSpPr>
        <p:grpSpPr>
          <a:xfrm>
            <a:off x="381000" y="4554980"/>
            <a:ext cx="11455398" cy="1902435"/>
            <a:chOff x="282822" y="4244984"/>
            <a:chExt cx="7453002" cy="2333008"/>
          </a:xfrm>
        </p:grpSpPr>
        <p:sp>
          <p:nvSpPr>
            <p:cNvPr id="117" name="사각형: 둥근 모서리 116">
              <a:extLst>
                <a:ext uri="{FF2B5EF4-FFF2-40B4-BE49-F238E27FC236}">
                  <a16:creationId xmlns:a16="http://schemas.microsoft.com/office/drawing/2014/main" id="{07734655-E4C8-4429-B1C5-63DFA1056391}"/>
                </a:ext>
              </a:extLst>
            </p:cNvPr>
            <p:cNvSpPr/>
            <p:nvPr/>
          </p:nvSpPr>
          <p:spPr>
            <a:xfrm>
              <a:off x="282823" y="4244984"/>
              <a:ext cx="7453001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18" name="사각형: 둥근 모서리 117">
              <a:extLst>
                <a:ext uri="{FF2B5EF4-FFF2-40B4-BE49-F238E27FC236}">
                  <a16:creationId xmlns:a16="http://schemas.microsoft.com/office/drawing/2014/main" id="{322AC67B-9FF5-4633-AE63-3F157782C922}"/>
                </a:ext>
              </a:extLst>
            </p:cNvPr>
            <p:cNvSpPr/>
            <p:nvPr/>
          </p:nvSpPr>
          <p:spPr>
            <a:xfrm>
              <a:off x="282822" y="4244984"/>
              <a:ext cx="1392980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>
                  <a:solidFill>
                    <a:schemeClr val="bg1"/>
                  </a:solidFill>
                  <a:latin typeface="+mn-ea"/>
                </a:rPr>
                <a:t>특례시</a:t>
              </a:r>
              <a:endParaRPr lang="ko-KR" altLang="en-US" sz="30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6C3C538-BDF6-468A-87DE-F5DE98F5EB82}"/>
              </a:ext>
            </a:extLst>
          </p:cNvPr>
          <p:cNvGrpSpPr/>
          <p:nvPr/>
        </p:nvGrpSpPr>
        <p:grpSpPr>
          <a:xfrm>
            <a:off x="381000" y="1769398"/>
            <a:ext cx="11455400" cy="2654005"/>
            <a:chOff x="282822" y="1645502"/>
            <a:chExt cx="11626354" cy="2333008"/>
          </a:xfrm>
        </p:grpSpPr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88EA7284-DA42-426A-8B0F-DEF62CC24F9F}"/>
                </a:ext>
              </a:extLst>
            </p:cNvPr>
            <p:cNvSpPr/>
            <p:nvPr/>
          </p:nvSpPr>
          <p:spPr>
            <a:xfrm>
              <a:off x="282823" y="1645502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28B42DD1-9127-4ECB-B1CE-8EFF74DA44CF}"/>
                </a:ext>
              </a:extLst>
            </p:cNvPr>
            <p:cNvSpPr/>
            <p:nvPr/>
          </p:nvSpPr>
          <p:spPr>
            <a:xfrm>
              <a:off x="282822" y="1645502"/>
              <a:ext cx="2172987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기능</a:t>
              </a:r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 · </a:t>
              </a:r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권한 차이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FFC4F1D5-3D03-41A8-B1B6-858737CDA076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보통지방공공단체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차이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/ </a:t>
            </a:r>
            <a:r>
              <a:rPr lang="ko-KR" altLang="en-US" sz="3000" dirty="0" err="1">
                <a:solidFill>
                  <a:schemeClr val="accent1">
                    <a:lumMod val="50000"/>
                  </a:schemeClr>
                </a:solidFill>
                <a:latin typeface="+mn-ea"/>
              </a:rPr>
              <a:t>특례시</a:t>
            </a:r>
            <a:endParaRPr lang="ko-KR" altLang="en-US" sz="3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B73CB1-229F-42A3-B691-7D49FABAC83D}"/>
              </a:ext>
            </a:extLst>
          </p:cNvPr>
          <p:cNvSpPr/>
          <p:nvPr/>
        </p:nvSpPr>
        <p:spPr>
          <a:xfrm>
            <a:off x="5631000" y="3377367"/>
            <a:ext cx="1027738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정</a:t>
            </a:r>
            <a:r>
              <a:rPr lang="en-US" altLang="ko-KR" sz="25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800" kern="0" spc="0" dirty="0">
                <a:solidFill>
                  <a:sysClr val="windowText" lastClr="000000"/>
                </a:solidFill>
                <a:effectLst/>
                <a:latin typeface="+mn-ea"/>
              </a:rPr>
              <a:t>町</a:t>
            </a:r>
            <a:r>
              <a:rPr lang="en-US" altLang="ko-KR" sz="28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ED09C11-2037-4825-A1C5-9E65F5126353}"/>
              </a:ext>
            </a:extLst>
          </p:cNvPr>
          <p:cNvSpPr/>
          <p:nvPr/>
        </p:nvSpPr>
        <p:spPr>
          <a:xfrm>
            <a:off x="7700176" y="2054304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현</a:t>
            </a:r>
            <a:r>
              <a:rPr lang="en-US" altLang="ko-KR" sz="25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県</a:t>
            </a:r>
            <a:r>
              <a:rPr lang="en-US" altLang="ko-KR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C431D5-94E8-4E43-850F-98862511281D}"/>
              </a:ext>
            </a:extLst>
          </p:cNvPr>
          <p:cNvSpPr/>
          <p:nvPr/>
        </p:nvSpPr>
        <p:spPr>
          <a:xfrm>
            <a:off x="4953298" y="2054304"/>
            <a:ext cx="101571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도</a:t>
            </a:r>
            <a:r>
              <a:rPr lang="en-US" altLang="ko-KR" sz="25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道</a:t>
            </a:r>
            <a:r>
              <a:rPr lang="en-US" altLang="ko-KR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2330C45-5FB3-432A-8F10-F0B920BE97B3}"/>
              </a:ext>
            </a:extLst>
          </p:cNvPr>
          <p:cNvSpPr/>
          <p:nvPr/>
        </p:nvSpPr>
        <p:spPr>
          <a:xfrm>
            <a:off x="10447058" y="2054304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부</a:t>
            </a:r>
            <a:r>
              <a:rPr lang="en-US" altLang="ko-KR" sz="25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府</a:t>
            </a:r>
            <a:r>
              <a:rPr lang="en-US" altLang="ko-KR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EB36E27-854E-4549-A675-1AA55700C0B5}"/>
              </a:ext>
            </a:extLst>
          </p:cNvPr>
          <p:cNvSpPr/>
          <p:nvPr/>
        </p:nvSpPr>
        <p:spPr>
          <a:xfrm>
            <a:off x="2919120" y="2040107"/>
            <a:ext cx="101571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도</a:t>
            </a:r>
            <a:r>
              <a:rPr lang="en-US" altLang="ko-KR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(</a:t>
            </a:r>
            <a:r>
              <a:rPr lang="ko-KR" altLang="en-US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都</a:t>
            </a:r>
            <a:r>
              <a:rPr lang="en-US" altLang="ko-KR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DCCDCD8-5076-4A95-A2AD-F345149EB4B6}"/>
              </a:ext>
            </a:extLst>
          </p:cNvPr>
          <p:cNvSpPr/>
          <p:nvPr/>
        </p:nvSpPr>
        <p:spPr>
          <a:xfrm>
            <a:off x="9067603" y="3374549"/>
            <a:ext cx="1027738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촌</a:t>
            </a:r>
            <a:r>
              <a:rPr lang="en-US" altLang="ko-KR" sz="25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800" kern="0" spc="0" dirty="0">
                <a:solidFill>
                  <a:sysClr val="windowText" lastClr="000000"/>
                </a:solidFill>
                <a:effectLst/>
                <a:latin typeface="+mn-ea"/>
              </a:rPr>
              <a:t>村</a:t>
            </a:r>
            <a:r>
              <a:rPr lang="en-US" altLang="ko-KR" sz="28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2626155-3C1B-4E85-AAB9-C54738A8D3A6}"/>
              </a:ext>
            </a:extLst>
          </p:cNvPr>
          <p:cNvSpPr/>
          <p:nvPr/>
        </p:nvSpPr>
        <p:spPr>
          <a:xfrm>
            <a:off x="2919119" y="3358711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시</a:t>
            </a:r>
            <a:r>
              <a:rPr lang="en-US" altLang="ko-KR" sz="250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800" kern="0" spc="0" dirty="0">
                <a:solidFill>
                  <a:sysClr val="windowText" lastClr="000000"/>
                </a:solidFill>
                <a:effectLst/>
                <a:latin typeface="+mn-ea"/>
              </a:rPr>
              <a:t>市</a:t>
            </a:r>
            <a:r>
              <a:rPr lang="en-US" altLang="ko-KR" sz="2800" kern="0" spc="0" dirty="0">
                <a:solidFill>
                  <a:sysClr val="windowText" lastClr="000000"/>
                </a:solidFill>
                <a:effectLst/>
                <a:latin typeface="+mn-ea"/>
              </a:rPr>
              <a:t>)</a:t>
            </a:r>
            <a:endParaRPr lang="ko-KR" altLang="en-US" sz="2500" dirty="0">
              <a:solidFill>
                <a:sysClr val="windowText" lastClr="000000"/>
              </a:solidFill>
              <a:latin typeface="+mn-ea"/>
            </a:endParaRPr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B61C10B5-116E-4996-910E-0E264E9CBFB9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 flipH="1">
            <a:off x="2522035" y="3096401"/>
            <a:ext cx="931436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A78B329C-ECCC-467F-A2AC-85CE92F6B35E}"/>
              </a:ext>
            </a:extLst>
          </p:cNvPr>
          <p:cNvSpPr/>
          <p:nvPr/>
        </p:nvSpPr>
        <p:spPr>
          <a:xfrm>
            <a:off x="5844696" y="2505147"/>
            <a:ext cx="1979793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대등한 관계</a:t>
            </a:r>
          </a:p>
        </p:txBody>
      </p:sp>
      <p:sp>
        <p:nvSpPr>
          <p:cNvPr id="7" name="같음 기호 6">
            <a:extLst>
              <a:ext uri="{FF2B5EF4-FFF2-40B4-BE49-F238E27FC236}">
                <a16:creationId xmlns:a16="http://schemas.microsoft.com/office/drawing/2014/main" id="{FB591A77-1B8E-472A-8D00-6F1A9294BECF}"/>
              </a:ext>
            </a:extLst>
          </p:cNvPr>
          <p:cNvSpPr/>
          <p:nvPr/>
        </p:nvSpPr>
        <p:spPr>
          <a:xfrm>
            <a:off x="7250957" y="3366783"/>
            <a:ext cx="1224429" cy="542309"/>
          </a:xfrm>
          <a:prstGeom prst="mathEqua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화살표: 갈매기형 수장 8">
            <a:extLst>
              <a:ext uri="{FF2B5EF4-FFF2-40B4-BE49-F238E27FC236}">
                <a16:creationId xmlns:a16="http://schemas.microsoft.com/office/drawing/2014/main" id="{5321B5CC-ED61-481C-A5CE-E1A849D02A27}"/>
              </a:ext>
            </a:extLst>
          </p:cNvPr>
          <p:cNvSpPr/>
          <p:nvPr/>
        </p:nvSpPr>
        <p:spPr>
          <a:xfrm>
            <a:off x="4188201" y="2040126"/>
            <a:ext cx="511729" cy="51105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화살표: 갈매기형 수장 10">
            <a:extLst>
              <a:ext uri="{FF2B5EF4-FFF2-40B4-BE49-F238E27FC236}">
                <a16:creationId xmlns:a16="http://schemas.microsoft.com/office/drawing/2014/main" id="{4E9AA531-CCDB-4481-AFA4-1C40540BA4E6}"/>
              </a:ext>
            </a:extLst>
          </p:cNvPr>
          <p:cNvSpPr/>
          <p:nvPr/>
        </p:nvSpPr>
        <p:spPr>
          <a:xfrm>
            <a:off x="4527052" y="3352430"/>
            <a:ext cx="511729" cy="51105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479A646-3A66-4D4B-A492-526BD9838C30}"/>
              </a:ext>
            </a:extLst>
          </p:cNvPr>
          <p:cNvSpPr/>
          <p:nvPr/>
        </p:nvSpPr>
        <p:spPr>
          <a:xfrm>
            <a:off x="3513857" y="3855345"/>
            <a:ext cx="2359592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일부 특례 인정</a:t>
            </a:r>
          </a:p>
        </p:txBody>
      </p:sp>
      <p:sp>
        <p:nvSpPr>
          <p:cNvPr id="17" name="같음 기호 16">
            <a:extLst>
              <a:ext uri="{FF2B5EF4-FFF2-40B4-BE49-F238E27FC236}">
                <a16:creationId xmlns:a16="http://schemas.microsoft.com/office/drawing/2014/main" id="{D95BFA9F-0A2C-4584-B50F-B2D79C5BE326}"/>
              </a:ext>
            </a:extLst>
          </p:cNvPr>
          <p:cNvSpPr/>
          <p:nvPr/>
        </p:nvSpPr>
        <p:spPr>
          <a:xfrm>
            <a:off x="8969258" y="2038695"/>
            <a:ext cx="1224429" cy="542309"/>
          </a:xfrm>
          <a:prstGeom prst="mathEqua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같음 기호 18">
            <a:extLst>
              <a:ext uri="{FF2B5EF4-FFF2-40B4-BE49-F238E27FC236}">
                <a16:creationId xmlns:a16="http://schemas.microsoft.com/office/drawing/2014/main" id="{0AB301A0-EEF5-4512-87A9-91BC0D92D681}"/>
              </a:ext>
            </a:extLst>
          </p:cNvPr>
          <p:cNvSpPr/>
          <p:nvPr/>
        </p:nvSpPr>
        <p:spPr>
          <a:xfrm>
            <a:off x="6222379" y="2038695"/>
            <a:ext cx="1224429" cy="542309"/>
          </a:xfrm>
          <a:prstGeom prst="mathEqua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AA07243-C4A6-44F3-AAE5-AA21BDF5326E}"/>
              </a:ext>
            </a:extLst>
          </p:cNvPr>
          <p:cNvSpPr/>
          <p:nvPr/>
        </p:nvSpPr>
        <p:spPr>
          <a:xfrm>
            <a:off x="8591575" y="2504860"/>
            <a:ext cx="1979793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대등한 관계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D7DBD65-0AD2-40C3-BBE6-E96F3F8CE453}"/>
              </a:ext>
            </a:extLst>
          </p:cNvPr>
          <p:cNvSpPr/>
          <p:nvPr/>
        </p:nvSpPr>
        <p:spPr>
          <a:xfrm>
            <a:off x="6874871" y="3845837"/>
            <a:ext cx="1979793" cy="51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대등한 관계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857417C-285D-43F8-AD24-81AB6C3A6498}"/>
              </a:ext>
            </a:extLst>
          </p:cNvPr>
          <p:cNvSpPr/>
          <p:nvPr/>
        </p:nvSpPr>
        <p:spPr>
          <a:xfrm>
            <a:off x="2792659" y="4651075"/>
            <a:ext cx="2284348" cy="7881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ysClr val="windowText" lastClr="000000"/>
                </a:solidFill>
                <a:latin typeface="+mn-ea"/>
              </a:rPr>
              <a:t>중핵시와 제도 다수 겹침</a:t>
            </a:r>
            <a:endParaRPr lang="en-US" altLang="ko-KR" sz="2500" kern="0" spc="0" dirty="0">
              <a:solidFill>
                <a:sysClr val="windowText" lastClr="000000"/>
              </a:solidFill>
              <a:effectLst/>
              <a:latin typeface="+mn-ea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87AFFE1E-02F7-4FA6-A0BD-6AD6B4AD7464}"/>
              </a:ext>
            </a:extLst>
          </p:cNvPr>
          <p:cNvSpPr/>
          <p:nvPr/>
        </p:nvSpPr>
        <p:spPr>
          <a:xfrm>
            <a:off x="4494348" y="5570829"/>
            <a:ext cx="2604720" cy="7881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ysClr val="windowText" lastClr="000000"/>
                </a:solidFill>
                <a:latin typeface="+mn-ea"/>
              </a:rPr>
              <a:t>필요 이상의 절차</a:t>
            </a:r>
            <a:r>
              <a:rPr lang="en-US" altLang="ko-KR" sz="2500" kern="0" dirty="0">
                <a:solidFill>
                  <a:sysClr val="windowText" lastClr="000000"/>
                </a:solidFill>
                <a:latin typeface="+mn-ea"/>
              </a:rPr>
              <a:t>(</a:t>
            </a:r>
            <a:r>
              <a:rPr lang="ko-KR" altLang="en-US" sz="2500" kern="0" dirty="0">
                <a:solidFill>
                  <a:sysClr val="windowText" lastClr="000000"/>
                </a:solidFill>
                <a:latin typeface="+mn-ea"/>
              </a:rPr>
              <a:t>부담</a:t>
            </a:r>
            <a:r>
              <a:rPr lang="en-US" altLang="ko-KR" sz="2500" kern="0" dirty="0">
                <a:solidFill>
                  <a:sysClr val="windowText" lastClr="000000"/>
                </a:solidFill>
                <a:latin typeface="+mn-ea"/>
              </a:rPr>
              <a:t>) </a:t>
            </a:r>
            <a:r>
              <a:rPr lang="ko-KR" altLang="en-US" sz="2500" kern="0" dirty="0">
                <a:solidFill>
                  <a:sysClr val="windowText" lastClr="000000"/>
                </a:solidFill>
                <a:latin typeface="+mn-ea"/>
              </a:rPr>
              <a:t>발생</a:t>
            </a:r>
            <a:endParaRPr lang="en-US" altLang="ko-KR" sz="2500" kern="0" spc="0" dirty="0">
              <a:solidFill>
                <a:sysClr val="windowText" lastClr="000000"/>
              </a:solidFill>
              <a:effectLst/>
              <a:latin typeface="+mn-ea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CF28C8EA-0D25-4BBA-ADD5-771B24F8D91F}"/>
              </a:ext>
            </a:extLst>
          </p:cNvPr>
          <p:cNvSpPr/>
          <p:nvPr/>
        </p:nvSpPr>
        <p:spPr>
          <a:xfrm>
            <a:off x="6516409" y="4789619"/>
            <a:ext cx="3022122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중핵시로 승격 추진</a:t>
            </a:r>
            <a:endParaRPr lang="en-US" altLang="ko-KR" sz="2500" kern="0" spc="0" dirty="0">
              <a:solidFill>
                <a:sysClr val="windowText" lastClr="000000"/>
              </a:solidFill>
              <a:effectLst/>
              <a:latin typeface="+mn-ea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62FE3FEF-87A5-4F10-A107-DE2264E9283C}"/>
              </a:ext>
            </a:extLst>
          </p:cNvPr>
          <p:cNvSpPr/>
          <p:nvPr/>
        </p:nvSpPr>
        <p:spPr>
          <a:xfrm>
            <a:off x="8955872" y="5570829"/>
            <a:ext cx="2278937" cy="7881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kern="0" dirty="0">
                <a:solidFill>
                  <a:sysClr val="windowText" lastClr="000000"/>
                </a:solidFill>
                <a:latin typeface="+mn-ea"/>
              </a:rPr>
              <a:t>21</a:t>
            </a:r>
            <a:r>
              <a:rPr lang="ko-KR" altLang="en-US" sz="2500" kern="0" dirty="0">
                <a:solidFill>
                  <a:sysClr val="windowText" lastClr="000000"/>
                </a:solidFill>
                <a:latin typeface="+mn-ea"/>
              </a:rPr>
              <a:t>년</a:t>
            </a:r>
            <a:r>
              <a:rPr lang="ko-KR" altLang="en-US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에 나머지 </a:t>
            </a:r>
            <a:endParaRPr lang="en-US" altLang="ko-KR" sz="2500" kern="0" spc="0" dirty="0">
              <a:solidFill>
                <a:sysClr val="windowText" lastClr="000000"/>
              </a:solidFill>
              <a:effectLst/>
              <a:latin typeface="+mn-ea"/>
            </a:endParaRPr>
          </a:p>
          <a:p>
            <a:pPr algn="ctr"/>
            <a:r>
              <a:rPr lang="en-US" altLang="ko-KR" sz="2500" kern="0" spc="0" dirty="0">
                <a:solidFill>
                  <a:sysClr val="windowText" lastClr="000000"/>
                </a:solidFill>
                <a:effectLst/>
                <a:latin typeface="+mn-ea"/>
              </a:rPr>
              <a:t>2</a:t>
            </a:r>
            <a:r>
              <a:rPr lang="ko-KR" altLang="en-US" sz="2500" kern="0" dirty="0">
                <a:solidFill>
                  <a:sysClr val="windowText" lastClr="000000"/>
                </a:solidFill>
                <a:latin typeface="+mn-ea"/>
              </a:rPr>
              <a:t>곳 승격 예정</a:t>
            </a:r>
            <a:endParaRPr lang="en-US" altLang="ko-KR" sz="2500" kern="0" spc="0" dirty="0">
              <a:solidFill>
                <a:sysClr val="windowText" lastClr="000000"/>
              </a:solidFill>
              <a:effectLst/>
              <a:latin typeface="+mn-ea"/>
            </a:endParaRPr>
          </a:p>
        </p:txBody>
      </p:sp>
      <p:cxnSp>
        <p:nvCxnSpPr>
          <p:cNvPr id="120" name="직선 화살표 연결선 119">
            <a:extLst>
              <a:ext uri="{FF2B5EF4-FFF2-40B4-BE49-F238E27FC236}">
                <a16:creationId xmlns:a16="http://schemas.microsoft.com/office/drawing/2014/main" id="{411CC7BC-FCF9-46C0-8839-D40CCA0C853E}"/>
              </a:ext>
            </a:extLst>
          </p:cNvPr>
          <p:cNvCxnSpPr>
            <a:cxnSpLocks/>
            <a:stCxn id="48" idx="2"/>
            <a:endCxn id="78" idx="1"/>
          </p:cNvCxnSpPr>
          <p:nvPr/>
        </p:nvCxnSpPr>
        <p:spPr>
          <a:xfrm>
            <a:off x="3934833" y="5439253"/>
            <a:ext cx="559515" cy="52566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6BD5F34D-C961-4030-A377-37FC2F5A0EE7}"/>
              </a:ext>
            </a:extLst>
          </p:cNvPr>
          <p:cNvCxnSpPr>
            <a:cxnSpLocks/>
            <a:stCxn id="78" idx="3"/>
            <a:endCxn id="79" idx="2"/>
          </p:cNvCxnSpPr>
          <p:nvPr/>
        </p:nvCxnSpPr>
        <p:spPr>
          <a:xfrm flipV="1">
            <a:off x="7099068" y="5300710"/>
            <a:ext cx="928402" cy="66420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화살표 연결선 121">
            <a:extLst>
              <a:ext uri="{FF2B5EF4-FFF2-40B4-BE49-F238E27FC236}">
                <a16:creationId xmlns:a16="http://schemas.microsoft.com/office/drawing/2014/main" id="{008FC695-88CA-4F52-801B-8E1423C9999D}"/>
              </a:ext>
            </a:extLst>
          </p:cNvPr>
          <p:cNvCxnSpPr>
            <a:cxnSpLocks/>
            <a:stCxn id="79" idx="3"/>
            <a:endCxn id="81" idx="0"/>
          </p:cNvCxnSpPr>
          <p:nvPr/>
        </p:nvCxnSpPr>
        <p:spPr>
          <a:xfrm>
            <a:off x="9538531" y="5045165"/>
            <a:ext cx="556810" cy="52566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2" grpId="0" animBg="1"/>
      <p:bldP spid="22" grpId="1" animBg="1"/>
      <p:bldP spid="24" grpId="0" animBg="1"/>
      <p:bldP spid="24" grpId="1" animBg="1"/>
      <p:bldP spid="6" grpId="0"/>
      <p:bldP spid="6" grpId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5" grpId="0"/>
      <p:bldP spid="15" grpId="1"/>
      <p:bldP spid="17" grpId="0" animBg="1"/>
      <p:bldP spid="17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48" grpId="0" animBg="1"/>
      <p:bldP spid="48" grpId="1" animBg="1"/>
      <p:bldP spid="78" grpId="0" animBg="1"/>
      <p:bldP spid="78" grpId="1" animBg="1"/>
      <p:bldP spid="79" grpId="0" animBg="1"/>
      <p:bldP spid="79" grpId="1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E87ACC6-1F89-4CC1-9222-9E78A6C2D90B}"/>
              </a:ext>
            </a:extLst>
          </p:cNvPr>
          <p:cNvGrpSpPr/>
          <p:nvPr/>
        </p:nvGrpSpPr>
        <p:grpSpPr>
          <a:xfrm>
            <a:off x="380999" y="1767037"/>
            <a:ext cx="11455398" cy="3320110"/>
            <a:chOff x="282822" y="4244984"/>
            <a:chExt cx="7453002" cy="2333008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FBF825CA-2824-403A-92EA-F5A25A0E423B}"/>
                </a:ext>
              </a:extLst>
            </p:cNvPr>
            <p:cNvSpPr/>
            <p:nvPr/>
          </p:nvSpPr>
          <p:spPr>
            <a:xfrm>
              <a:off x="282823" y="4244984"/>
              <a:ext cx="7453001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0DD584D1-095C-4F63-8E17-CAB9FC8943DF}"/>
                </a:ext>
              </a:extLst>
            </p:cNvPr>
            <p:cNvSpPr/>
            <p:nvPr/>
          </p:nvSpPr>
          <p:spPr>
            <a:xfrm>
              <a:off x="282822" y="4244984"/>
              <a:ext cx="1697263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정령지정</a:t>
              </a:r>
              <a:endParaRPr lang="en-US" altLang="ko-KR" sz="30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도시</a:t>
              </a:r>
            </a:p>
            <a:p>
              <a:pPr algn="ctr"/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政令指定都市</a:t>
              </a:r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)</a:t>
              </a:r>
              <a:endParaRPr lang="ko-KR" altLang="en-US" sz="30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EB44086-5364-44E1-8BE3-B4B173AE48FB}"/>
              </a:ext>
            </a:extLst>
          </p:cNvPr>
          <p:cNvGrpSpPr/>
          <p:nvPr/>
        </p:nvGrpSpPr>
        <p:grpSpPr>
          <a:xfrm>
            <a:off x="381000" y="5259656"/>
            <a:ext cx="11455400" cy="1201126"/>
            <a:chOff x="282822" y="1645502"/>
            <a:chExt cx="11626354" cy="2333008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2AA9E239-9272-47A3-9A98-175445D67F8A}"/>
                </a:ext>
              </a:extLst>
            </p:cNvPr>
            <p:cNvSpPr/>
            <p:nvPr/>
          </p:nvSpPr>
          <p:spPr>
            <a:xfrm>
              <a:off x="282823" y="1645502"/>
              <a:ext cx="11626353" cy="233300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4ED6A857-07AE-4959-BFEA-C521D0E15503}"/>
                </a:ext>
              </a:extLst>
            </p:cNvPr>
            <p:cNvSpPr/>
            <p:nvPr/>
          </p:nvSpPr>
          <p:spPr>
            <a:xfrm>
              <a:off x="282822" y="1645502"/>
              <a:ext cx="2647654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 err="1">
                  <a:solidFill>
                    <a:schemeClr val="bg1"/>
                  </a:solidFill>
                  <a:latin typeface="+mn-ea"/>
                </a:rPr>
                <a:t>중핵시</a:t>
              </a:r>
              <a:endParaRPr lang="en-US" altLang="ko-KR" sz="30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中核市</a:t>
              </a:r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)</a:t>
              </a:r>
              <a:endParaRPr lang="ko-KR" altLang="en-US" sz="3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A5BCC4D-3A03-44F8-B08F-C5A6B4298A72}"/>
              </a:ext>
            </a:extLst>
          </p:cNvPr>
          <p:cNvSpPr/>
          <p:nvPr/>
        </p:nvSpPr>
        <p:spPr>
          <a:xfrm>
            <a:off x="3364773" y="5595550"/>
            <a:ext cx="3631076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법적 인구요건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: 30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만 명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A5B3983-79AC-4384-9369-805C53A9F441}"/>
              </a:ext>
            </a:extLst>
          </p:cNvPr>
          <p:cNvCxnSpPr>
            <a:cxnSpLocks/>
            <a:stCxn id="20" idx="1"/>
            <a:endCxn id="17" idx="3"/>
          </p:cNvCxnSpPr>
          <p:nvPr/>
        </p:nvCxnSpPr>
        <p:spPr>
          <a:xfrm flipH="1">
            <a:off x="4127242" y="3653613"/>
            <a:ext cx="551209" cy="33632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E03100D-2BD9-4087-93F6-3FE41D8E7E2C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4127242" y="3317214"/>
            <a:ext cx="551209" cy="33639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8EE116A-02CF-4C6C-B6BD-A5488E03CCBF}"/>
              </a:ext>
            </a:extLst>
          </p:cNvPr>
          <p:cNvCxnSpPr>
            <a:cxnSpLocks/>
            <a:stCxn id="20" idx="3"/>
            <a:endCxn id="15" idx="1"/>
          </p:cNvCxnSpPr>
          <p:nvPr/>
        </p:nvCxnSpPr>
        <p:spPr>
          <a:xfrm>
            <a:off x="6995849" y="3653613"/>
            <a:ext cx="551208" cy="156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B1B308A-DAD4-403F-B78A-D230169F2404}"/>
              </a:ext>
            </a:extLst>
          </p:cNvPr>
          <p:cNvCxnSpPr>
            <a:cxnSpLocks/>
            <a:stCxn id="18" idx="3"/>
            <a:endCxn id="23" idx="1"/>
          </p:cNvCxnSpPr>
          <p:nvPr/>
        </p:nvCxnSpPr>
        <p:spPr>
          <a:xfrm flipV="1">
            <a:off x="5334514" y="2388045"/>
            <a:ext cx="554252" cy="341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00210B7-B690-4086-B452-A56B8004E21E}"/>
              </a:ext>
            </a:extLst>
          </p:cNvPr>
          <p:cNvSpPr/>
          <p:nvPr/>
        </p:nvSpPr>
        <p:spPr>
          <a:xfrm>
            <a:off x="7547057" y="3399633"/>
            <a:ext cx="351033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도도부현과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같은 취급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6B74421-37CB-4B8D-9BF0-FC087E687D3F}"/>
              </a:ext>
            </a:extLst>
          </p:cNvPr>
          <p:cNvSpPr/>
          <p:nvPr/>
        </p:nvSpPr>
        <p:spPr>
          <a:xfrm>
            <a:off x="3111528" y="3734394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지사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7DAA4C9-C8C9-43E7-B44F-DA7557B643D8}"/>
              </a:ext>
            </a:extLst>
          </p:cNvPr>
          <p:cNvSpPr/>
          <p:nvPr/>
        </p:nvSpPr>
        <p:spPr>
          <a:xfrm>
            <a:off x="3111528" y="1882878"/>
            <a:ext cx="2222986" cy="101715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법적 인구요건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50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만 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BEC38EC-1070-4A4D-B011-58D9521711CE}"/>
              </a:ext>
            </a:extLst>
          </p:cNvPr>
          <p:cNvSpPr/>
          <p:nvPr/>
        </p:nvSpPr>
        <p:spPr>
          <a:xfrm>
            <a:off x="3111528" y="3061668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부현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CEAC0CA-369F-445A-A385-A3F3BC8E05BB}"/>
              </a:ext>
            </a:extLst>
          </p:cNvPr>
          <p:cNvSpPr/>
          <p:nvPr/>
        </p:nvSpPr>
        <p:spPr>
          <a:xfrm>
            <a:off x="4678451" y="3398067"/>
            <a:ext cx="2317398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일부 업무 이양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0A534B7-B52A-453A-B9A9-0E77FE857DDD}"/>
              </a:ext>
            </a:extLst>
          </p:cNvPr>
          <p:cNvSpPr/>
          <p:nvPr/>
        </p:nvSpPr>
        <p:spPr>
          <a:xfrm>
            <a:off x="8843758" y="4407191"/>
            <a:ext cx="1620718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구청 설치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E59E97B-463C-4D91-8F28-B9B547555193}"/>
              </a:ext>
            </a:extLst>
          </p:cNvPr>
          <p:cNvSpPr/>
          <p:nvPr/>
        </p:nvSpPr>
        <p:spPr>
          <a:xfrm>
            <a:off x="5033577" y="4407191"/>
            <a:ext cx="295493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여러 구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로 분리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8EA7275-605A-43C8-91B7-AB9A1D2BEE53}"/>
              </a:ext>
            </a:extLst>
          </p:cNvPr>
          <p:cNvSpPr/>
          <p:nvPr/>
        </p:nvSpPr>
        <p:spPr>
          <a:xfrm>
            <a:off x="5888766" y="1876055"/>
            <a:ext cx="1361267" cy="102397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처음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100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만명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E419BCA-7E47-41B1-A023-94061258274F}"/>
              </a:ext>
            </a:extLst>
          </p:cNvPr>
          <p:cNvSpPr/>
          <p:nvPr/>
        </p:nvSpPr>
        <p:spPr>
          <a:xfrm>
            <a:off x="9584087" y="1874466"/>
            <a:ext cx="1946521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2000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년 이후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70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만 명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00774C4-3F97-4C14-879E-137403565B68}"/>
              </a:ext>
            </a:extLst>
          </p:cNvPr>
          <p:cNvSpPr/>
          <p:nvPr/>
        </p:nvSpPr>
        <p:spPr>
          <a:xfrm>
            <a:off x="7804285" y="1874466"/>
            <a:ext cx="1225550" cy="102397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1970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년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</a:t>
            </a: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80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만명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8266F57-C96C-4302-9DAA-C4065DF2FFF8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보통지방공공단체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정령지정도시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/ </a:t>
            </a:r>
            <a:r>
              <a:rPr lang="ko-KR" altLang="en-US" sz="3000" dirty="0" err="1">
                <a:solidFill>
                  <a:schemeClr val="accent1">
                    <a:lumMod val="50000"/>
                  </a:schemeClr>
                </a:solidFill>
                <a:latin typeface="+mn-ea"/>
              </a:rPr>
              <a:t>중핵시</a:t>
            </a:r>
            <a:endParaRPr lang="ko-KR" altLang="en-US" sz="3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EBCCD0C-7A46-44DA-B8E9-75F67CB51BFF}"/>
              </a:ext>
            </a:extLst>
          </p:cNvPr>
          <p:cNvSpPr/>
          <p:nvPr/>
        </p:nvSpPr>
        <p:spPr>
          <a:xfrm>
            <a:off x="7626607" y="5347937"/>
            <a:ext cx="3562390" cy="102497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정령지정도시의 기타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생활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복지 등 사무담당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284536A3-9445-4D47-86B2-06D7C1B46209}"/>
              </a:ext>
            </a:extLst>
          </p:cNvPr>
          <p:cNvSpPr/>
          <p:nvPr/>
        </p:nvSpPr>
        <p:spPr>
          <a:xfrm>
            <a:off x="3111528" y="4411275"/>
            <a:ext cx="1015714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</a:t>
            </a: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EF79F174-041E-4D22-A534-B5FDE1AC31F2}"/>
              </a:ext>
            </a:extLst>
          </p:cNvPr>
          <p:cNvCxnSpPr>
            <a:cxnSpLocks/>
            <a:stCxn id="53" idx="3"/>
            <a:endCxn id="22" idx="1"/>
          </p:cNvCxnSpPr>
          <p:nvPr/>
        </p:nvCxnSpPr>
        <p:spPr>
          <a:xfrm flipV="1">
            <a:off x="4127242" y="4662737"/>
            <a:ext cx="906335" cy="408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F1C6B5F4-72D7-4D6F-AE31-0C4AB977E006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>
            <a:off x="9029835" y="2386456"/>
            <a:ext cx="554252" cy="236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1B6A4ACA-ABC3-434A-BA3F-A5DC2A2C2C7F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7250033" y="2386456"/>
            <a:ext cx="554252" cy="15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D5B2FA9A-1247-4173-AB4C-432A877633FF}"/>
              </a:ext>
            </a:extLst>
          </p:cNvPr>
          <p:cNvCxnSpPr>
            <a:cxnSpLocks/>
            <a:stCxn id="22" idx="3"/>
            <a:endCxn id="21" idx="1"/>
          </p:cNvCxnSpPr>
          <p:nvPr/>
        </p:nvCxnSpPr>
        <p:spPr>
          <a:xfrm>
            <a:off x="7988510" y="4662737"/>
            <a:ext cx="855248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51" grpId="0" animBg="1"/>
      <p:bldP spid="53" grpId="0" animBg="1"/>
      <p:bldP spid="5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>
            <a:extLst>
              <a:ext uri="{FF2B5EF4-FFF2-40B4-BE49-F238E27FC236}">
                <a16:creationId xmlns:a16="http://schemas.microsoft.com/office/drawing/2014/main" id="{D38566FE-45E6-4C0C-98EE-0E94C4ACEEA3}"/>
              </a:ext>
            </a:extLst>
          </p:cNvPr>
          <p:cNvGrpSpPr/>
          <p:nvPr/>
        </p:nvGrpSpPr>
        <p:grpSpPr>
          <a:xfrm>
            <a:off x="381000" y="4219244"/>
            <a:ext cx="11336155" cy="2310021"/>
            <a:chOff x="282822" y="1645502"/>
            <a:chExt cx="11626354" cy="2333008"/>
          </a:xfrm>
        </p:grpSpPr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CFF9CC88-18F4-41DC-A909-9390060F3CEA}"/>
                </a:ext>
              </a:extLst>
            </p:cNvPr>
            <p:cNvSpPr/>
            <p:nvPr/>
          </p:nvSpPr>
          <p:spPr>
            <a:xfrm>
              <a:off x="282823" y="1645502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E3478BB7-1CF9-4FCA-BE13-A38D129D3E80}"/>
                </a:ext>
              </a:extLst>
            </p:cNvPr>
            <p:cNvSpPr/>
            <p:nvPr/>
          </p:nvSpPr>
          <p:spPr>
            <a:xfrm>
              <a:off x="282822" y="1645502"/>
              <a:ext cx="1914277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일반 시와 차이점</a:t>
              </a: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BDC35C35-F1DA-4DA4-A396-A97C9304F449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특별지방공공단체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특별구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7B6DA83-0F05-4867-B643-D143A362B645}"/>
              </a:ext>
            </a:extLst>
          </p:cNvPr>
          <p:cNvSpPr/>
          <p:nvPr/>
        </p:nvSpPr>
        <p:spPr>
          <a:xfrm>
            <a:off x="377204" y="1595885"/>
            <a:ext cx="11339952" cy="24646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id="{48D48ED3-BD81-4F49-9FFE-9F96921262E5}"/>
              </a:ext>
            </a:extLst>
          </p:cNvPr>
          <p:cNvCxnSpPr>
            <a:cxnSpLocks/>
            <a:stCxn id="87" idx="0"/>
            <a:endCxn id="85" idx="2"/>
          </p:cNvCxnSpPr>
          <p:nvPr/>
        </p:nvCxnSpPr>
        <p:spPr>
          <a:xfrm flipV="1">
            <a:off x="6318350" y="2264119"/>
            <a:ext cx="6263" cy="16009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76FDC2B7-D978-4473-9BBE-C7CF30BEE769}"/>
              </a:ext>
            </a:extLst>
          </p:cNvPr>
          <p:cNvCxnSpPr>
            <a:cxnSpLocks/>
            <a:stCxn id="91" idx="0"/>
            <a:endCxn id="89" idx="2"/>
          </p:cNvCxnSpPr>
          <p:nvPr/>
        </p:nvCxnSpPr>
        <p:spPr>
          <a:xfrm flipV="1">
            <a:off x="9823942" y="2528792"/>
            <a:ext cx="0" cy="25479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>
            <a:extLst>
              <a:ext uri="{FF2B5EF4-FFF2-40B4-BE49-F238E27FC236}">
                <a16:creationId xmlns:a16="http://schemas.microsoft.com/office/drawing/2014/main" id="{F048795F-2F88-44EC-A4EE-FDBC09D8BAFB}"/>
              </a:ext>
            </a:extLst>
          </p:cNvPr>
          <p:cNvCxnSpPr>
            <a:cxnSpLocks/>
            <a:stCxn id="85" idx="3"/>
            <a:endCxn id="89" idx="1"/>
          </p:cNvCxnSpPr>
          <p:nvPr/>
        </p:nvCxnSpPr>
        <p:spPr>
          <a:xfrm>
            <a:off x="7717255" y="2008573"/>
            <a:ext cx="607308" cy="132337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B0AF54AD-9FB9-45F5-B60D-2BEFA2D8D403}"/>
              </a:ext>
            </a:extLst>
          </p:cNvPr>
          <p:cNvCxnSpPr>
            <a:cxnSpLocks/>
            <a:stCxn id="71" idx="3"/>
            <a:endCxn id="55" idx="1"/>
          </p:cNvCxnSpPr>
          <p:nvPr/>
        </p:nvCxnSpPr>
        <p:spPr>
          <a:xfrm>
            <a:off x="2986567" y="3071360"/>
            <a:ext cx="652354" cy="43351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4BE45A34-0C71-4749-81E7-8FFA8C2D3DB8}"/>
              </a:ext>
            </a:extLst>
          </p:cNvPr>
          <p:cNvCxnSpPr>
            <a:cxnSpLocks/>
            <a:stCxn id="73" idx="3"/>
            <a:endCxn id="55" idx="1"/>
          </p:cNvCxnSpPr>
          <p:nvPr/>
        </p:nvCxnSpPr>
        <p:spPr>
          <a:xfrm flipV="1">
            <a:off x="3236921" y="3504876"/>
            <a:ext cx="402000" cy="17457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75E9FF71-4DDF-4FE8-9F84-022E01E66EE3}"/>
              </a:ext>
            </a:extLst>
          </p:cNvPr>
          <p:cNvCxnSpPr>
            <a:cxnSpLocks/>
            <a:stCxn id="59" idx="3"/>
            <a:endCxn id="38" idx="1"/>
          </p:cNvCxnSpPr>
          <p:nvPr/>
        </p:nvCxnSpPr>
        <p:spPr>
          <a:xfrm>
            <a:off x="7871336" y="4746126"/>
            <a:ext cx="732792" cy="313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9D2BBE79-0997-4162-AD90-6D0D7D3CB992}"/>
              </a:ext>
            </a:extLst>
          </p:cNvPr>
          <p:cNvCxnSpPr>
            <a:cxnSpLocks/>
            <a:stCxn id="59" idx="1"/>
            <a:endCxn id="65" idx="3"/>
          </p:cNvCxnSpPr>
          <p:nvPr/>
        </p:nvCxnSpPr>
        <p:spPr>
          <a:xfrm flipH="1">
            <a:off x="4055732" y="4746126"/>
            <a:ext cx="563793" cy="13452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2C8ED0EE-2C68-4BD9-A90A-05524EECAD33}"/>
              </a:ext>
            </a:extLst>
          </p:cNvPr>
          <p:cNvCxnSpPr>
            <a:cxnSpLocks/>
            <a:stCxn id="59" idx="1"/>
            <a:endCxn id="67" idx="3"/>
          </p:cNvCxnSpPr>
          <p:nvPr/>
        </p:nvCxnSpPr>
        <p:spPr>
          <a:xfrm flipH="1">
            <a:off x="4059953" y="4746126"/>
            <a:ext cx="559572" cy="70386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>
            <a:extLst>
              <a:ext uri="{FF2B5EF4-FFF2-40B4-BE49-F238E27FC236}">
                <a16:creationId xmlns:a16="http://schemas.microsoft.com/office/drawing/2014/main" id="{ADA0B4E0-A8E8-46F7-AFD9-F67E200639D1}"/>
              </a:ext>
            </a:extLst>
          </p:cNvPr>
          <p:cNvCxnSpPr>
            <a:cxnSpLocks/>
            <a:stCxn id="59" idx="1"/>
            <a:endCxn id="63" idx="3"/>
          </p:cNvCxnSpPr>
          <p:nvPr/>
        </p:nvCxnSpPr>
        <p:spPr>
          <a:xfrm flipH="1" flipV="1">
            <a:off x="4055732" y="4746125"/>
            <a:ext cx="563793" cy="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1FDD1EB-7F49-4CE2-9AD0-2C3DE29A1627}"/>
              </a:ext>
            </a:extLst>
          </p:cNvPr>
          <p:cNvSpPr/>
          <p:nvPr/>
        </p:nvSpPr>
        <p:spPr>
          <a:xfrm>
            <a:off x="559741" y="1753027"/>
            <a:ext cx="3915006" cy="5110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도쿄도를 편의에 나눈 구역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0629351-785A-452B-BFDC-225C7C9B28B2}"/>
              </a:ext>
            </a:extLst>
          </p:cNvPr>
          <p:cNvSpPr/>
          <p:nvPr/>
        </p:nvSpPr>
        <p:spPr>
          <a:xfrm>
            <a:off x="3638921" y="3039128"/>
            <a:ext cx="2374794" cy="93149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담당 사무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일반시에 비해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F721391-03DE-41D0-B630-58AE2BBCFD5E}"/>
              </a:ext>
            </a:extLst>
          </p:cNvPr>
          <p:cNvSpPr/>
          <p:nvPr/>
        </p:nvSpPr>
        <p:spPr>
          <a:xfrm>
            <a:off x="8604128" y="4493710"/>
            <a:ext cx="195538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도쿄도 담당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BDC3CFA-A24A-4674-9E80-9FF1F4C708A3}"/>
              </a:ext>
            </a:extLst>
          </p:cNvPr>
          <p:cNvSpPr/>
          <p:nvPr/>
        </p:nvSpPr>
        <p:spPr>
          <a:xfrm>
            <a:off x="4619525" y="4490580"/>
            <a:ext cx="3251811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일부 광역 행정 서비스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D7C09023-E9A5-4A85-8DC8-1696003C5E01}"/>
              </a:ext>
            </a:extLst>
          </p:cNvPr>
          <p:cNvSpPr/>
          <p:nvPr/>
        </p:nvSpPr>
        <p:spPr>
          <a:xfrm>
            <a:off x="2394642" y="4490579"/>
            <a:ext cx="166109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물 공급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260C78E8-D9B1-4FBF-A8A8-F6A2E13CB64C}"/>
              </a:ext>
            </a:extLst>
          </p:cNvPr>
          <p:cNvSpPr/>
          <p:nvPr/>
        </p:nvSpPr>
        <p:spPr>
          <a:xfrm>
            <a:off x="2394642" y="5835805"/>
            <a:ext cx="166109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하수 처리</a:t>
            </a: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169E494E-2EF5-44FB-91DD-536A750B2BF0}"/>
              </a:ext>
            </a:extLst>
          </p:cNvPr>
          <p:cNvSpPr/>
          <p:nvPr/>
        </p:nvSpPr>
        <p:spPr>
          <a:xfrm>
            <a:off x="2398863" y="5194449"/>
            <a:ext cx="166109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소방 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CF2DB838-CA24-46C5-83AD-D5CA86B900F5}"/>
              </a:ext>
            </a:extLst>
          </p:cNvPr>
          <p:cNvSpPr/>
          <p:nvPr/>
        </p:nvSpPr>
        <p:spPr>
          <a:xfrm>
            <a:off x="4826318" y="5449735"/>
            <a:ext cx="2996587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구장과 </a:t>
            </a:r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구의회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존재</a:t>
            </a: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F1EC411D-E201-4145-AF27-1224264DC15D}"/>
              </a:ext>
            </a:extLst>
          </p:cNvPr>
          <p:cNvSpPr/>
          <p:nvPr/>
        </p:nvSpPr>
        <p:spPr>
          <a:xfrm>
            <a:off x="611772" y="2817071"/>
            <a:ext cx="2374795" cy="50857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범위가 좁은 편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A313809B-D644-4098-86F3-90EF5BDCB2FB}"/>
              </a:ext>
            </a:extLst>
          </p:cNvPr>
          <p:cNvSpPr/>
          <p:nvPr/>
        </p:nvSpPr>
        <p:spPr>
          <a:xfrm>
            <a:off x="595823" y="3425159"/>
            <a:ext cx="2641098" cy="50857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업무는 거의 </a:t>
            </a:r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비슷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D2E8F19A-504C-4B64-8F37-5D043E6D4180}"/>
              </a:ext>
            </a:extLst>
          </p:cNvPr>
          <p:cNvSpPr/>
          <p:nvPr/>
        </p:nvSpPr>
        <p:spPr>
          <a:xfrm>
            <a:off x="4931970" y="1753027"/>
            <a:ext cx="2785285" cy="5110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1947.03.15 -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통합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8117EAB3-D3BF-4B86-9742-EF07AAE077A2}"/>
              </a:ext>
            </a:extLst>
          </p:cNvPr>
          <p:cNvSpPr/>
          <p:nvPr/>
        </p:nvSpPr>
        <p:spPr>
          <a:xfrm>
            <a:off x="5447600" y="2424215"/>
            <a:ext cx="1741499" cy="5110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35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→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22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9F51C136-9501-4864-8340-881D4C3053B8}"/>
              </a:ext>
            </a:extLst>
          </p:cNvPr>
          <p:cNvSpPr/>
          <p:nvPr/>
        </p:nvSpPr>
        <p:spPr>
          <a:xfrm>
            <a:off x="8324563" y="1753027"/>
            <a:ext cx="2998757" cy="77576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1947.08.01- </a:t>
            </a:r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네리마구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설치</a:t>
            </a: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AB1B5EBF-F4A6-4592-9FEF-76B9D4E6DD0C}"/>
              </a:ext>
            </a:extLst>
          </p:cNvPr>
          <p:cNvSpPr/>
          <p:nvPr/>
        </p:nvSpPr>
        <p:spPr>
          <a:xfrm>
            <a:off x="8953192" y="2783582"/>
            <a:ext cx="1741499" cy="5110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22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→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23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50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0" grpId="0" animBg="1"/>
      <p:bldP spid="30" grpId="1" animBg="1"/>
      <p:bldP spid="55" grpId="0" animBg="1"/>
      <p:bldP spid="55" grpId="1" animBg="1"/>
      <p:bldP spid="38" grpId="0" animBg="1"/>
      <p:bldP spid="38" grpId="1" animBg="1"/>
      <p:bldP spid="59" grpId="0" animBg="1"/>
      <p:bldP spid="59" grpId="1" animBg="1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71" grpId="0" animBg="1"/>
      <p:bldP spid="71" grpId="1" animBg="1"/>
      <p:bldP spid="73" grpId="0" animBg="1"/>
      <p:bldP spid="73" grpId="1" animBg="1"/>
      <p:bldP spid="85" grpId="0" animBg="1"/>
      <p:bldP spid="85" grpId="1" animBg="1"/>
      <p:bldP spid="87" grpId="0" animBg="1"/>
      <p:bldP spid="87" grpId="1" animBg="1"/>
      <p:bldP spid="89" grpId="0" animBg="1"/>
      <p:bldP spid="89" grpId="1" animBg="1"/>
      <p:bldP spid="91" grpId="0" animBg="1"/>
      <p:bldP spid="9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1069DF65-1956-402E-8233-621FE3AA8F4B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8C54F1A-C5ED-4D60-855D-6607A82E950D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특별지방공공단체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지방자치 단체 조합</a:t>
            </a: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7CA4C08F-24B4-4BFB-9267-F9ADCB44FB31}"/>
              </a:ext>
            </a:extLst>
          </p:cNvPr>
          <p:cNvCxnSpPr>
            <a:cxnSpLocks/>
            <a:stCxn id="29" idx="1"/>
            <a:endCxn id="13" idx="3"/>
          </p:cNvCxnSpPr>
          <p:nvPr/>
        </p:nvCxnSpPr>
        <p:spPr>
          <a:xfrm flipH="1">
            <a:off x="5302747" y="2011287"/>
            <a:ext cx="523313" cy="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52DE8D80-A7E7-4F29-B3D8-F0AF95C96488}"/>
              </a:ext>
            </a:extLst>
          </p:cNvPr>
          <p:cNvCxnSpPr>
            <a:cxnSpLocks/>
            <a:stCxn id="29" idx="2"/>
            <a:endCxn id="25" idx="0"/>
          </p:cNvCxnSpPr>
          <p:nvPr/>
        </p:nvCxnSpPr>
        <p:spPr>
          <a:xfrm>
            <a:off x="8042990" y="2266832"/>
            <a:ext cx="1" cy="325665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05207BCF-8706-48AF-95B0-E261AAACF296}"/>
              </a:ext>
            </a:extLst>
          </p:cNvPr>
          <p:cNvSpPr/>
          <p:nvPr/>
        </p:nvSpPr>
        <p:spPr>
          <a:xfrm>
            <a:off x="9968451" y="4913582"/>
            <a:ext cx="82998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소방</a:t>
            </a:r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7D18B7F0-51B4-415A-8B8F-6C6305E89663}"/>
              </a:ext>
            </a:extLst>
          </p:cNvPr>
          <p:cNvCxnSpPr>
            <a:cxnSpLocks/>
            <a:stCxn id="11" idx="1"/>
            <a:endCxn id="21" idx="3"/>
          </p:cNvCxnSpPr>
          <p:nvPr/>
        </p:nvCxnSpPr>
        <p:spPr>
          <a:xfrm flipH="1" flipV="1">
            <a:off x="4951200" y="4029857"/>
            <a:ext cx="1538084" cy="518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228B9D8D-ADCA-431C-9AAF-9D36A550E431}"/>
              </a:ext>
            </a:extLst>
          </p:cNvPr>
          <p:cNvCxnSpPr>
            <a:cxnSpLocks/>
            <a:stCxn id="21" idx="0"/>
            <a:endCxn id="19" idx="2"/>
          </p:cNvCxnSpPr>
          <p:nvPr/>
        </p:nvCxnSpPr>
        <p:spPr>
          <a:xfrm flipV="1">
            <a:off x="4120655" y="3142091"/>
            <a:ext cx="4509" cy="48178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F7B84A02-CB93-497F-A6D8-DD568DDCBD8F}"/>
              </a:ext>
            </a:extLst>
          </p:cNvPr>
          <p:cNvCxnSpPr>
            <a:cxnSpLocks/>
            <a:stCxn id="50" idx="3"/>
            <a:endCxn id="19" idx="1"/>
          </p:cNvCxnSpPr>
          <p:nvPr/>
        </p:nvCxnSpPr>
        <p:spPr>
          <a:xfrm flipV="1">
            <a:off x="1790502" y="2886546"/>
            <a:ext cx="633765" cy="4608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5656CCB6-2D2A-4B25-B17E-232903B75855}"/>
              </a:ext>
            </a:extLst>
          </p:cNvPr>
          <p:cNvCxnSpPr>
            <a:cxnSpLocks/>
            <a:stCxn id="27" idx="0"/>
            <a:endCxn id="11" idx="2"/>
          </p:cNvCxnSpPr>
          <p:nvPr/>
        </p:nvCxnSpPr>
        <p:spPr>
          <a:xfrm flipV="1">
            <a:off x="7529494" y="4290583"/>
            <a:ext cx="7419" cy="22306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80EC8577-3230-42F2-B8C8-B2C8C132E37A}"/>
              </a:ext>
            </a:extLst>
          </p:cNvPr>
          <p:cNvCxnSpPr>
            <a:cxnSpLocks/>
            <a:stCxn id="48" idx="1"/>
            <a:endCxn id="27" idx="3"/>
          </p:cNvCxnSpPr>
          <p:nvPr/>
        </p:nvCxnSpPr>
        <p:spPr>
          <a:xfrm flipH="1">
            <a:off x="9691489" y="4435838"/>
            <a:ext cx="266599" cy="33335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ED9AD5E8-A404-4025-A60B-66406D1B2C1B}"/>
              </a:ext>
            </a:extLst>
          </p:cNvPr>
          <p:cNvCxnSpPr>
            <a:cxnSpLocks/>
            <a:stCxn id="46" idx="1"/>
            <a:endCxn id="27" idx="3"/>
          </p:cNvCxnSpPr>
          <p:nvPr/>
        </p:nvCxnSpPr>
        <p:spPr>
          <a:xfrm flipH="1" flipV="1">
            <a:off x="9691489" y="4769194"/>
            <a:ext cx="276962" cy="39993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2D95EB0-EC07-45D1-8623-A5148C4A0C45}"/>
              </a:ext>
            </a:extLst>
          </p:cNvPr>
          <p:cNvCxnSpPr>
            <a:cxnSpLocks/>
            <a:stCxn id="23" idx="2"/>
            <a:endCxn id="54" idx="0"/>
          </p:cNvCxnSpPr>
          <p:nvPr/>
        </p:nvCxnSpPr>
        <p:spPr>
          <a:xfrm>
            <a:off x="4120655" y="5424782"/>
            <a:ext cx="0" cy="24362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479CBE93-A3F1-4173-AA99-E4EB5C24BD20}"/>
              </a:ext>
            </a:extLst>
          </p:cNvPr>
          <p:cNvCxnSpPr>
            <a:cxnSpLocks/>
            <a:stCxn id="17" idx="2"/>
            <a:endCxn id="52" idx="0"/>
          </p:cNvCxnSpPr>
          <p:nvPr/>
        </p:nvCxnSpPr>
        <p:spPr>
          <a:xfrm>
            <a:off x="1752025" y="4285402"/>
            <a:ext cx="0" cy="40629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99F8ABCA-AD3A-4849-945E-92E9EBAEF44A}"/>
              </a:ext>
            </a:extLst>
          </p:cNvPr>
          <p:cNvCxnSpPr>
            <a:cxnSpLocks/>
            <a:stCxn id="23" idx="0"/>
            <a:endCxn id="21" idx="2"/>
          </p:cNvCxnSpPr>
          <p:nvPr/>
        </p:nvCxnSpPr>
        <p:spPr>
          <a:xfrm flipV="1">
            <a:off x="4120655" y="4435838"/>
            <a:ext cx="0" cy="477853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42C70407-AF60-4C10-B15E-0EC82456600C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2821184" y="4029857"/>
            <a:ext cx="468926" cy="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2A5F64AF-FF9C-4E1B-9FB5-E8488E3B0EAF}"/>
              </a:ext>
            </a:extLst>
          </p:cNvPr>
          <p:cNvCxnSpPr>
            <a:cxnSpLocks/>
            <a:stCxn id="54" idx="3"/>
            <a:endCxn id="15" idx="1"/>
          </p:cNvCxnSpPr>
          <p:nvPr/>
        </p:nvCxnSpPr>
        <p:spPr>
          <a:xfrm>
            <a:off x="5168283" y="5923957"/>
            <a:ext cx="677375" cy="4373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722F944-59F2-4089-AD6B-0C0C5FB4EA73}"/>
              </a:ext>
            </a:extLst>
          </p:cNvPr>
          <p:cNvSpPr/>
          <p:nvPr/>
        </p:nvSpPr>
        <p:spPr>
          <a:xfrm>
            <a:off x="6489284" y="3779492"/>
            <a:ext cx="2095257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일부사무조합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5BAD26C-6467-454F-9B06-D67029DFCC52}"/>
              </a:ext>
            </a:extLst>
          </p:cNvPr>
          <p:cNvSpPr/>
          <p:nvPr/>
        </p:nvSpPr>
        <p:spPr>
          <a:xfrm>
            <a:off x="1388099" y="1755741"/>
            <a:ext cx="391464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특정 사무의 처리 효율 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DA26AF6-84EE-434B-B4A0-8FFA8C284DEE}"/>
              </a:ext>
            </a:extLst>
          </p:cNvPr>
          <p:cNvSpPr/>
          <p:nvPr/>
        </p:nvSpPr>
        <p:spPr>
          <a:xfrm>
            <a:off x="5845658" y="5668411"/>
            <a:ext cx="3633673" cy="51983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종합적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계획적으로 처리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C1F4BC5-4C2D-4742-B8BA-00C4FD61C710}"/>
              </a:ext>
            </a:extLst>
          </p:cNvPr>
          <p:cNvSpPr/>
          <p:nvPr/>
        </p:nvSpPr>
        <p:spPr>
          <a:xfrm>
            <a:off x="682866" y="3774311"/>
            <a:ext cx="213831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전부사무조합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0F5DA9A-7824-4291-8DD2-BF2BFF235860}"/>
              </a:ext>
            </a:extLst>
          </p:cNvPr>
          <p:cNvSpPr/>
          <p:nvPr/>
        </p:nvSpPr>
        <p:spPr>
          <a:xfrm>
            <a:off x="2424267" y="2631000"/>
            <a:ext cx="340179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촌 사무소 사무조합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7CB9550-B757-4E66-8210-35658384F787}"/>
              </a:ext>
            </a:extLst>
          </p:cNvPr>
          <p:cNvSpPr/>
          <p:nvPr/>
        </p:nvSpPr>
        <p:spPr>
          <a:xfrm>
            <a:off x="3290110" y="3623876"/>
            <a:ext cx="1661090" cy="81196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지방자치단체 조합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163C702-B60B-4725-A076-4B41E12F7ED7}"/>
              </a:ext>
            </a:extLst>
          </p:cNvPr>
          <p:cNvSpPr/>
          <p:nvPr/>
        </p:nvSpPr>
        <p:spPr>
          <a:xfrm>
            <a:off x="3290110" y="4913691"/>
            <a:ext cx="166109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광역 연합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BF95AD1-9B84-407C-94CF-21C33ECAB31A}"/>
              </a:ext>
            </a:extLst>
          </p:cNvPr>
          <p:cNvSpPr/>
          <p:nvPr/>
        </p:nvSpPr>
        <p:spPr>
          <a:xfrm>
            <a:off x="6043704" y="2592497"/>
            <a:ext cx="399857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공동으로 설치하는 조직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0D11520-46AB-4C68-BF6B-5D288404E34E}"/>
              </a:ext>
            </a:extLst>
          </p:cNvPr>
          <p:cNvSpPr/>
          <p:nvPr/>
        </p:nvSpPr>
        <p:spPr>
          <a:xfrm>
            <a:off x="5367499" y="4513648"/>
            <a:ext cx="432399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공동으로 무언가 처리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35D1F34-1869-457A-A99F-BF92558D55C3}"/>
              </a:ext>
            </a:extLst>
          </p:cNvPr>
          <p:cNvSpPr/>
          <p:nvPr/>
        </p:nvSpPr>
        <p:spPr>
          <a:xfrm>
            <a:off x="5826060" y="1755741"/>
            <a:ext cx="443386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지방자치단체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단독＜공동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3E2E82D7-5ACE-454F-8639-313954B676E1}"/>
              </a:ext>
            </a:extLst>
          </p:cNvPr>
          <p:cNvSpPr/>
          <p:nvPr/>
        </p:nvSpPr>
        <p:spPr>
          <a:xfrm>
            <a:off x="9958088" y="4180292"/>
            <a:ext cx="150089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폐수처리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53570EF-A887-45F9-8C4A-F5CE17ACA6ED}"/>
              </a:ext>
            </a:extLst>
          </p:cNvPr>
          <p:cNvSpPr/>
          <p:nvPr/>
        </p:nvSpPr>
        <p:spPr>
          <a:xfrm>
            <a:off x="682866" y="2635608"/>
            <a:ext cx="110763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폐지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084AFB96-DDA9-4ADA-8053-6E834FD66D68}"/>
              </a:ext>
            </a:extLst>
          </p:cNvPr>
          <p:cNvSpPr/>
          <p:nvPr/>
        </p:nvSpPr>
        <p:spPr>
          <a:xfrm>
            <a:off x="704396" y="4691697"/>
            <a:ext cx="2095257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폐지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8942293E-E437-41F4-BC50-7B672E619CE0}"/>
              </a:ext>
            </a:extLst>
          </p:cNvPr>
          <p:cNvSpPr/>
          <p:nvPr/>
        </p:nvSpPr>
        <p:spPr>
          <a:xfrm>
            <a:off x="3073026" y="5668411"/>
            <a:ext cx="2095257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계획의 작성</a:t>
            </a:r>
          </a:p>
        </p:txBody>
      </p:sp>
    </p:spTree>
    <p:extLst>
      <p:ext uri="{BB962C8B-B14F-4D97-AF65-F5344CB8AC3E}">
        <p14:creationId xmlns:p14="http://schemas.microsoft.com/office/powerpoint/2010/main" val="6304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9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48" grpId="0" animBg="1"/>
      <p:bldP spid="48" grpId="1" animBg="1"/>
      <p:bldP spid="50" grpId="0" animBg="1"/>
      <p:bldP spid="52" grpId="0" animBg="1"/>
      <p:bldP spid="54" grpId="0" animBg="1"/>
      <p:bldP spid="5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F31BAE0-A058-4B50-95B6-CFA63AC894CA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A605207-D9CE-4115-BA61-163DEB38762E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특별지방공공단체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 err="1">
                <a:solidFill>
                  <a:schemeClr val="accent1">
                    <a:lumMod val="50000"/>
                  </a:schemeClr>
                </a:solidFill>
                <a:latin typeface="+mn-ea"/>
              </a:rPr>
              <a:t>재산구</a:t>
            </a:r>
            <a:endParaRPr lang="ko-KR" altLang="en-US" sz="3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FD2BA86-507A-42E7-9393-DFA1C53E6603}"/>
              </a:ext>
            </a:extLst>
          </p:cNvPr>
          <p:cNvCxnSpPr>
            <a:cxnSpLocks/>
            <a:stCxn id="48" idx="1"/>
            <a:endCxn id="66" idx="3"/>
          </p:cNvCxnSpPr>
          <p:nvPr/>
        </p:nvCxnSpPr>
        <p:spPr>
          <a:xfrm flipH="1">
            <a:off x="9184073" y="4653242"/>
            <a:ext cx="900678" cy="623367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6C063796-1FCE-40B0-B317-B3B6AF80E5B2}"/>
              </a:ext>
            </a:extLst>
          </p:cNvPr>
          <p:cNvCxnSpPr>
            <a:cxnSpLocks/>
            <a:stCxn id="44" idx="1"/>
            <a:endCxn id="66" idx="3"/>
          </p:cNvCxnSpPr>
          <p:nvPr/>
        </p:nvCxnSpPr>
        <p:spPr>
          <a:xfrm flipH="1" flipV="1">
            <a:off x="9184073" y="5276609"/>
            <a:ext cx="900677" cy="17237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D04984C4-FD89-4C31-847E-BBFDD4BB8B4A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>
          <a:xfrm>
            <a:off x="2027061" y="2918279"/>
            <a:ext cx="2" cy="44504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4ED0794C-1B8F-4875-9F7F-EF0A5B872C83}"/>
              </a:ext>
            </a:extLst>
          </p:cNvPr>
          <p:cNvCxnSpPr>
            <a:cxnSpLocks/>
            <a:stCxn id="46" idx="1"/>
            <a:endCxn id="66" idx="3"/>
          </p:cNvCxnSpPr>
          <p:nvPr/>
        </p:nvCxnSpPr>
        <p:spPr>
          <a:xfrm flipH="1" flipV="1">
            <a:off x="9184073" y="5276609"/>
            <a:ext cx="900677" cy="65562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41D3F826-1D3D-4D21-A3CB-CB1D6F6DE0CC}"/>
              </a:ext>
            </a:extLst>
          </p:cNvPr>
          <p:cNvCxnSpPr>
            <a:cxnSpLocks/>
            <a:stCxn id="38" idx="3"/>
            <a:endCxn id="66" idx="1"/>
          </p:cNvCxnSpPr>
          <p:nvPr/>
        </p:nvCxnSpPr>
        <p:spPr>
          <a:xfrm>
            <a:off x="8130328" y="5276609"/>
            <a:ext cx="229176" cy="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25056F3F-E315-432C-AD61-B2F6A593F36D}"/>
              </a:ext>
            </a:extLst>
          </p:cNvPr>
          <p:cNvCxnSpPr>
            <a:cxnSpLocks/>
            <a:stCxn id="66" idx="2"/>
            <a:endCxn id="36" idx="0"/>
          </p:cNvCxnSpPr>
          <p:nvPr/>
        </p:nvCxnSpPr>
        <p:spPr>
          <a:xfrm>
            <a:off x="8771789" y="5532154"/>
            <a:ext cx="266641" cy="40936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B92EC02F-6720-4F5F-9CCA-868BB980DF58}"/>
              </a:ext>
            </a:extLst>
          </p:cNvPr>
          <p:cNvCxnSpPr>
            <a:cxnSpLocks/>
            <a:stCxn id="66" idx="2"/>
            <a:endCxn id="40" idx="0"/>
          </p:cNvCxnSpPr>
          <p:nvPr/>
        </p:nvCxnSpPr>
        <p:spPr>
          <a:xfrm flipH="1">
            <a:off x="6961109" y="5532154"/>
            <a:ext cx="1810680" cy="40008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A7EE7EC1-7D8B-4124-B6B0-77EAE6C1AA8B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594366" y="3259162"/>
            <a:ext cx="384330" cy="189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E90E3F18-07B0-48F1-AFA3-DB56D4177A5B}"/>
              </a:ext>
            </a:extLst>
          </p:cNvPr>
          <p:cNvCxnSpPr>
            <a:cxnSpLocks/>
            <a:stCxn id="28" idx="2"/>
            <a:endCxn id="26" idx="0"/>
          </p:cNvCxnSpPr>
          <p:nvPr/>
        </p:nvCxnSpPr>
        <p:spPr>
          <a:xfrm>
            <a:off x="8594366" y="2488009"/>
            <a:ext cx="3683" cy="1598349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9715DFEE-BC9B-40C9-94D8-6996E1776B4F}"/>
              </a:ext>
            </a:extLst>
          </p:cNvPr>
          <p:cNvCxnSpPr>
            <a:cxnSpLocks/>
            <a:stCxn id="34" idx="3"/>
            <a:endCxn id="28" idx="1"/>
          </p:cNvCxnSpPr>
          <p:nvPr/>
        </p:nvCxnSpPr>
        <p:spPr>
          <a:xfrm flipV="1">
            <a:off x="6709597" y="2076920"/>
            <a:ext cx="814111" cy="377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C7DBB811-7DA1-4CF9-8450-AC6C4B4AEADE}"/>
              </a:ext>
            </a:extLst>
          </p:cNvPr>
          <p:cNvCxnSpPr>
            <a:cxnSpLocks/>
            <a:stCxn id="32" idx="2"/>
            <a:endCxn id="30" idx="0"/>
          </p:cNvCxnSpPr>
          <p:nvPr/>
        </p:nvCxnSpPr>
        <p:spPr>
          <a:xfrm flipH="1">
            <a:off x="5478941" y="3662798"/>
            <a:ext cx="5544" cy="423587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>
            <a:extLst>
              <a:ext uri="{FF2B5EF4-FFF2-40B4-BE49-F238E27FC236}">
                <a16:creationId xmlns:a16="http://schemas.microsoft.com/office/drawing/2014/main" id="{3ACF41E1-4ECB-47A7-909D-2B9ABE85F4B2}"/>
              </a:ext>
            </a:extLst>
          </p:cNvPr>
          <p:cNvCxnSpPr>
            <a:cxnSpLocks/>
            <a:stCxn id="34" idx="2"/>
            <a:endCxn id="32" idx="0"/>
          </p:cNvCxnSpPr>
          <p:nvPr/>
        </p:nvCxnSpPr>
        <p:spPr>
          <a:xfrm>
            <a:off x="5484484" y="2285208"/>
            <a:ext cx="1" cy="357613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7012078-9D68-4EE5-B6C2-D5181064082C}"/>
              </a:ext>
            </a:extLst>
          </p:cNvPr>
          <p:cNvSpPr/>
          <p:nvPr/>
        </p:nvSpPr>
        <p:spPr>
          <a:xfrm>
            <a:off x="609532" y="3363320"/>
            <a:ext cx="2835061" cy="102731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관리</a:t>
            </a:r>
            <a:r>
              <a:rPr lang="en-US" altLang="ko-KR" sz="2800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처분을 위한 특별공공단체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12733ED-829C-491B-B3AD-10BD4B876290}"/>
              </a:ext>
            </a:extLst>
          </p:cNvPr>
          <p:cNvSpPr/>
          <p:nvPr/>
        </p:nvSpPr>
        <p:spPr>
          <a:xfrm>
            <a:off x="801948" y="1890967"/>
            <a:ext cx="2450226" cy="102731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시정촌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내의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재산</a:t>
            </a:r>
            <a:r>
              <a:rPr lang="en-US" altLang="ko-KR" sz="2800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공공시설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0D0CA97-229C-487B-9E01-D05F3612FC46}"/>
              </a:ext>
            </a:extLst>
          </p:cNvPr>
          <p:cNvSpPr/>
          <p:nvPr/>
        </p:nvSpPr>
        <p:spPr>
          <a:xfrm>
            <a:off x="8978696" y="2745544"/>
            <a:ext cx="2637963" cy="102723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주민의 의견 반영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일종의 특권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D9EC343-DDB5-48FD-9468-AAD6F817B340}"/>
              </a:ext>
            </a:extLst>
          </p:cNvPr>
          <p:cNvSpPr/>
          <p:nvPr/>
        </p:nvSpPr>
        <p:spPr>
          <a:xfrm>
            <a:off x="7279067" y="4086358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재산의 관리 처분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1082B8A-6AB2-40BD-B838-18AF4D674077}"/>
              </a:ext>
            </a:extLst>
          </p:cNvPr>
          <p:cNvSpPr/>
          <p:nvPr/>
        </p:nvSpPr>
        <p:spPr>
          <a:xfrm>
            <a:off x="7523708" y="1665830"/>
            <a:ext cx="2141316" cy="822179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기초자치단체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법인 상실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D245682-A9E1-4EC5-BE06-435988CFFD0E}"/>
              </a:ext>
            </a:extLst>
          </p:cNvPr>
          <p:cNvSpPr/>
          <p:nvPr/>
        </p:nvSpPr>
        <p:spPr>
          <a:xfrm>
            <a:off x="4159959" y="4086385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주민의 반발 완화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08C3FE2-3417-462C-BF7E-0C5520C033F5}"/>
              </a:ext>
            </a:extLst>
          </p:cNvPr>
          <p:cNvSpPr/>
          <p:nvPr/>
        </p:nvSpPr>
        <p:spPr>
          <a:xfrm>
            <a:off x="4139337" y="2642821"/>
            <a:ext cx="2690295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기존 주민의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재산 사용권 보장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BD620CF-62AC-4392-9E3F-7C8FD488585E}"/>
              </a:ext>
            </a:extLst>
          </p:cNvPr>
          <p:cNvSpPr/>
          <p:nvPr/>
        </p:nvSpPr>
        <p:spPr>
          <a:xfrm>
            <a:off x="4259371" y="1876171"/>
            <a:ext cx="2450226" cy="40903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시정촌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통폐합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E1BA467-BADB-47D8-A872-3194C9F5DA3B}"/>
              </a:ext>
            </a:extLst>
          </p:cNvPr>
          <p:cNvSpPr/>
          <p:nvPr/>
        </p:nvSpPr>
        <p:spPr>
          <a:xfrm>
            <a:off x="8159829" y="5941515"/>
            <a:ext cx="175720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산림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최다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3459089E-E984-4C92-9DD2-233396E07BA9}"/>
              </a:ext>
            </a:extLst>
          </p:cNvPr>
          <p:cNvSpPr/>
          <p:nvPr/>
        </p:nvSpPr>
        <p:spPr>
          <a:xfrm>
            <a:off x="3806338" y="5021063"/>
            <a:ext cx="432399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농촌이나 산촌 대부분 차지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A42E1DF-7759-4942-B657-3A1141109586}"/>
              </a:ext>
            </a:extLst>
          </p:cNvPr>
          <p:cNvSpPr/>
          <p:nvPr/>
        </p:nvSpPr>
        <p:spPr>
          <a:xfrm>
            <a:off x="5930108" y="5932234"/>
            <a:ext cx="206200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3,995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개 존재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1A174C1-72FA-410E-9F5D-41738B5BD52D}"/>
              </a:ext>
            </a:extLst>
          </p:cNvPr>
          <p:cNvSpPr/>
          <p:nvPr/>
        </p:nvSpPr>
        <p:spPr>
          <a:xfrm>
            <a:off x="10084750" y="5038300"/>
            <a:ext cx="824865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묘지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84E7E81-EF38-4041-8E66-DFEE6171C8C5}"/>
              </a:ext>
            </a:extLst>
          </p:cNvPr>
          <p:cNvSpPr/>
          <p:nvPr/>
        </p:nvSpPr>
        <p:spPr>
          <a:xfrm>
            <a:off x="10084750" y="5676688"/>
            <a:ext cx="824569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늪지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F9EE044-141A-4D80-8AA1-7BD96808AA28}"/>
              </a:ext>
            </a:extLst>
          </p:cNvPr>
          <p:cNvSpPr/>
          <p:nvPr/>
        </p:nvSpPr>
        <p:spPr>
          <a:xfrm>
            <a:off x="10084751" y="4397696"/>
            <a:ext cx="1175832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용수로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FCA2AE0B-F033-425A-B30F-6D3CD17EAE68}"/>
              </a:ext>
            </a:extLst>
          </p:cNvPr>
          <p:cNvSpPr/>
          <p:nvPr/>
        </p:nvSpPr>
        <p:spPr>
          <a:xfrm>
            <a:off x="8359504" y="5021063"/>
            <a:ext cx="824569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현황</a:t>
            </a:r>
          </a:p>
        </p:txBody>
      </p:sp>
    </p:spTree>
    <p:extLst>
      <p:ext uri="{BB962C8B-B14F-4D97-AF65-F5344CB8AC3E}">
        <p14:creationId xmlns:p14="http://schemas.microsoft.com/office/powerpoint/2010/main" val="12170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4" grpId="2" animBg="1"/>
      <p:bldP spid="34" grpId="3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F5493CC-DDB0-4C38-83C3-F778B92CCC6E}"/>
              </a:ext>
            </a:extLst>
          </p:cNvPr>
          <p:cNvSpPr/>
          <p:nvPr/>
        </p:nvSpPr>
        <p:spPr>
          <a:xfrm>
            <a:off x="377204" y="1541286"/>
            <a:ext cx="11339952" cy="37754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CA67DD2-9E3A-452B-932B-59E082801FED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특별지방공공단체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지방개발 </a:t>
            </a:r>
            <a:r>
              <a:rPr lang="ko-KR" altLang="en-US" sz="3000" dirty="0" err="1">
                <a:solidFill>
                  <a:schemeClr val="accent1">
                    <a:lumMod val="50000"/>
                  </a:schemeClr>
                </a:solidFill>
                <a:latin typeface="+mn-ea"/>
              </a:rPr>
              <a:t>산업단</a:t>
            </a:r>
            <a:endParaRPr lang="ko-KR" altLang="en-US" sz="3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1B501736-8309-4AE8-9F5D-ED3508D5D23A}"/>
              </a:ext>
            </a:extLst>
          </p:cNvPr>
          <p:cNvCxnSpPr>
            <a:cxnSpLocks/>
            <a:stCxn id="30" idx="0"/>
            <a:endCxn id="20" idx="2"/>
          </p:cNvCxnSpPr>
          <p:nvPr/>
        </p:nvCxnSpPr>
        <p:spPr>
          <a:xfrm flipV="1">
            <a:off x="6096000" y="2499401"/>
            <a:ext cx="0" cy="41961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5F7BCAFE-42D2-4955-A7B2-85619D254DC8}"/>
              </a:ext>
            </a:extLst>
          </p:cNvPr>
          <p:cNvCxnSpPr>
            <a:cxnSpLocks/>
            <a:stCxn id="30" idx="2"/>
            <a:endCxn id="16" idx="0"/>
          </p:cNvCxnSpPr>
          <p:nvPr/>
        </p:nvCxnSpPr>
        <p:spPr>
          <a:xfrm flipH="1">
            <a:off x="5156218" y="3938989"/>
            <a:ext cx="939782" cy="50272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0E7D40AF-8113-4D99-AD58-8A7EC8CD56AF}"/>
              </a:ext>
            </a:extLst>
          </p:cNvPr>
          <p:cNvCxnSpPr>
            <a:cxnSpLocks/>
            <a:stCxn id="30" idx="2"/>
            <a:endCxn id="12" idx="0"/>
          </p:cNvCxnSpPr>
          <p:nvPr/>
        </p:nvCxnSpPr>
        <p:spPr>
          <a:xfrm>
            <a:off x="6096000" y="3938989"/>
            <a:ext cx="939782" cy="49593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3D6E927F-E326-499A-8061-4399C52EAC8C}"/>
              </a:ext>
            </a:extLst>
          </p:cNvPr>
          <p:cNvCxnSpPr>
            <a:cxnSpLocks/>
            <a:stCxn id="34" idx="3"/>
            <a:endCxn id="30" idx="1"/>
          </p:cNvCxnSpPr>
          <p:nvPr/>
        </p:nvCxnSpPr>
        <p:spPr>
          <a:xfrm>
            <a:off x="3767011" y="3429001"/>
            <a:ext cx="945309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83134D91-815F-400E-934B-68CA2D2EDF76}"/>
              </a:ext>
            </a:extLst>
          </p:cNvPr>
          <p:cNvCxnSpPr>
            <a:cxnSpLocks/>
            <a:stCxn id="30" idx="3"/>
            <a:endCxn id="26" idx="1"/>
          </p:cNvCxnSpPr>
          <p:nvPr/>
        </p:nvCxnSpPr>
        <p:spPr>
          <a:xfrm flipV="1">
            <a:off x="7479680" y="3429000"/>
            <a:ext cx="786801" cy="1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5287B4E-CB60-472E-B7F4-A93EFE862964}"/>
              </a:ext>
            </a:extLst>
          </p:cNvPr>
          <p:cNvSpPr/>
          <p:nvPr/>
        </p:nvSpPr>
        <p:spPr>
          <a:xfrm>
            <a:off x="6591884" y="4434925"/>
            <a:ext cx="887796" cy="51420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조성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DA272E2-0FD8-4662-881C-B3421DE8A5FC}"/>
              </a:ext>
            </a:extLst>
          </p:cNvPr>
          <p:cNvSpPr/>
          <p:nvPr/>
        </p:nvSpPr>
        <p:spPr>
          <a:xfrm>
            <a:off x="4712320" y="4441711"/>
            <a:ext cx="88779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건설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2C3C9F6-0458-459B-8598-7F2B81E1920D}"/>
              </a:ext>
            </a:extLst>
          </p:cNvPr>
          <p:cNvSpPr/>
          <p:nvPr/>
        </p:nvSpPr>
        <p:spPr>
          <a:xfrm>
            <a:off x="5281777" y="1941321"/>
            <a:ext cx="1628445" cy="558080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용지 취득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CCD0630-A81B-47A9-99A7-0D689B41C881}"/>
              </a:ext>
            </a:extLst>
          </p:cNvPr>
          <p:cNvSpPr/>
          <p:nvPr/>
        </p:nvSpPr>
        <p:spPr>
          <a:xfrm>
            <a:off x="8266481" y="2919011"/>
            <a:ext cx="3043028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보통지방공공단체가 공동으로 설치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98DDAE7-AA6E-4FBE-95FD-A233836DFEF7}"/>
              </a:ext>
            </a:extLst>
          </p:cNvPr>
          <p:cNvSpPr/>
          <p:nvPr/>
        </p:nvSpPr>
        <p:spPr>
          <a:xfrm>
            <a:off x="4712320" y="2919012"/>
            <a:ext cx="2767360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사업의 종합적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·</a:t>
            </a: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계획적 실시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4807304-E1B0-48E3-9BDA-89C1A63DCF25}"/>
              </a:ext>
            </a:extLst>
          </p:cNvPr>
          <p:cNvSpPr/>
          <p:nvPr/>
        </p:nvSpPr>
        <p:spPr>
          <a:xfrm>
            <a:off x="768483" y="2919012"/>
            <a:ext cx="2998528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일정한 지역의 종합적인 개발 계획</a:t>
            </a:r>
          </a:p>
        </p:txBody>
      </p:sp>
    </p:spTree>
    <p:extLst>
      <p:ext uri="{BB962C8B-B14F-4D97-AF65-F5344CB8AC3E}">
        <p14:creationId xmlns:p14="http://schemas.microsoft.com/office/powerpoint/2010/main" val="13997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20" grpId="0" animBg="1"/>
      <p:bldP spid="20" grpId="1" animBg="1"/>
      <p:bldP spid="26" grpId="0" animBg="1"/>
      <p:bldP spid="30" grpId="0" animBg="1"/>
      <p:bldP spid="30" grpId="1" animBg="1"/>
      <p:bldP spid="34" grpId="0" animBg="1"/>
      <p:bldP spid="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73D3E1D-3C6E-4460-8305-F55C01D4DDE6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590640D-0980-415D-9794-68A73E9702F7}"/>
              </a:ext>
            </a:extLst>
          </p:cNvPr>
          <p:cNvGrpSpPr/>
          <p:nvPr/>
        </p:nvGrpSpPr>
        <p:grpSpPr>
          <a:xfrm>
            <a:off x="614646" y="1659633"/>
            <a:ext cx="4890725" cy="4886510"/>
            <a:chOff x="614646" y="1659633"/>
            <a:chExt cx="4890725" cy="488651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4704C09-E128-41CF-AA64-4C608B0F4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8395" y="1659633"/>
              <a:ext cx="3163229" cy="434353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93D19F-2242-40C3-8943-39952096CC25}"/>
                </a:ext>
              </a:extLst>
            </p:cNvPr>
            <p:cNvSpPr txBox="1"/>
            <p:nvPr/>
          </p:nvSpPr>
          <p:spPr>
            <a:xfrm>
              <a:off x="614646" y="6022923"/>
              <a:ext cx="4890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rgbClr val="0A0A03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</a:rPr>
                <a:t>도쿄도 지사 </a:t>
              </a:r>
              <a:r>
                <a:rPr lang="en-US" altLang="ko-KR" sz="2800" dirty="0">
                  <a:solidFill>
                    <a:srgbClr val="0A0A03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</a:rPr>
                <a:t>- </a:t>
              </a:r>
              <a:r>
                <a:rPr lang="ko-KR" altLang="en-US" sz="2800" dirty="0" err="1">
                  <a:solidFill>
                    <a:srgbClr val="0A0A03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</a:rPr>
                <a:t>고이케</a:t>
              </a:r>
              <a:r>
                <a:rPr lang="ko-KR" altLang="en-US" sz="2800" dirty="0">
                  <a:solidFill>
                    <a:srgbClr val="0A0A03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</a:rPr>
                <a:t> </a:t>
              </a:r>
              <a:r>
                <a:rPr lang="ko-KR" altLang="en-US" sz="2800" dirty="0" err="1">
                  <a:solidFill>
                    <a:srgbClr val="0A0A03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</a:rPr>
                <a:t>유리코</a:t>
              </a:r>
              <a:endParaRPr lang="ko-KR" altLang="en-US" sz="2500" dirty="0">
                <a:latin typeface="+mn-ea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5B3D8E5D-1C7A-4412-A3A1-6C05D43DF074}"/>
              </a:ext>
            </a:extLst>
          </p:cNvPr>
          <p:cNvGrpSpPr/>
          <p:nvPr/>
        </p:nvGrpSpPr>
        <p:grpSpPr>
          <a:xfrm>
            <a:off x="5991736" y="1662425"/>
            <a:ext cx="5533679" cy="4645101"/>
            <a:chOff x="5991736" y="1662425"/>
            <a:chExt cx="5533679" cy="4645101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9D73428F-4CEA-4436-9AE4-A8A1A2FB4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1736" y="1662425"/>
              <a:ext cx="5533679" cy="415954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4AAD48-CB47-441A-B7D5-E9F67BE34436}"/>
                </a:ext>
              </a:extLst>
            </p:cNvPr>
            <p:cNvSpPr txBox="1"/>
            <p:nvPr/>
          </p:nvSpPr>
          <p:spPr>
            <a:xfrm>
              <a:off x="6313212" y="5784306"/>
              <a:ext cx="4890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rgbClr val="0A0A03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</a:rPr>
                <a:t>미에 현 지방의회</a:t>
              </a:r>
              <a:endParaRPr lang="ko-KR" altLang="en-US" sz="2500" dirty="0">
                <a:latin typeface="+mn-ea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AD031DB7-55C0-4518-98CB-45B98CA6C4B0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지방자치제도의 기관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구조</a:t>
            </a: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777E1741-40AF-471C-A9CA-CD7B405D8E4E}"/>
              </a:ext>
            </a:extLst>
          </p:cNvPr>
          <p:cNvCxnSpPr>
            <a:cxnSpLocks/>
            <a:stCxn id="32" idx="3"/>
            <a:endCxn id="24" idx="1"/>
          </p:cNvCxnSpPr>
          <p:nvPr/>
        </p:nvCxnSpPr>
        <p:spPr>
          <a:xfrm>
            <a:off x="1431679" y="3793374"/>
            <a:ext cx="1818171" cy="7605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E33A4F74-9FF1-45E0-8A08-7CB2E4E5A8FA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>
            <a:off x="2797663" y="3338869"/>
            <a:ext cx="1215420" cy="27501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DC7AC32C-F6CB-4264-9642-E3E814767356}"/>
              </a:ext>
            </a:extLst>
          </p:cNvPr>
          <p:cNvCxnSpPr>
            <a:cxnSpLocks/>
            <a:stCxn id="18" idx="0"/>
            <a:endCxn id="20" idx="2"/>
          </p:cNvCxnSpPr>
          <p:nvPr/>
        </p:nvCxnSpPr>
        <p:spPr>
          <a:xfrm flipH="1" flipV="1">
            <a:off x="2794139" y="2690270"/>
            <a:ext cx="3524" cy="137508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E30ECB77-54E8-419B-9260-607C4DDE9367}"/>
              </a:ext>
            </a:extLst>
          </p:cNvPr>
          <p:cNvCxnSpPr>
            <a:cxnSpLocks/>
            <a:stCxn id="26" idx="2"/>
            <a:endCxn id="22" idx="0"/>
          </p:cNvCxnSpPr>
          <p:nvPr/>
        </p:nvCxnSpPr>
        <p:spPr>
          <a:xfrm>
            <a:off x="6096001" y="3051160"/>
            <a:ext cx="2082215" cy="55610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D44881D-ADA7-4B39-B77F-06E401296496}"/>
              </a:ext>
            </a:extLst>
          </p:cNvPr>
          <p:cNvCxnSpPr>
            <a:cxnSpLocks/>
            <a:stCxn id="26" idx="2"/>
            <a:endCxn id="24" idx="0"/>
          </p:cNvCxnSpPr>
          <p:nvPr/>
        </p:nvCxnSpPr>
        <p:spPr>
          <a:xfrm flipH="1">
            <a:off x="4013083" y="3051160"/>
            <a:ext cx="2082918" cy="56272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6695DE9E-7C25-4F0F-B17C-EA471DBEE579}"/>
              </a:ext>
            </a:extLst>
          </p:cNvPr>
          <p:cNvCxnSpPr>
            <a:cxnSpLocks/>
            <a:stCxn id="22" idx="2"/>
            <a:endCxn id="30" idx="1"/>
          </p:cNvCxnSpPr>
          <p:nvPr/>
        </p:nvCxnSpPr>
        <p:spPr>
          <a:xfrm>
            <a:off x="8178216" y="4118351"/>
            <a:ext cx="656903" cy="38178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E39F8A34-C0B0-4580-ABCA-7B705E27362F}"/>
              </a:ext>
            </a:extLst>
          </p:cNvPr>
          <p:cNvCxnSpPr>
            <a:cxnSpLocks/>
            <a:stCxn id="40" idx="2"/>
            <a:endCxn id="34" idx="0"/>
          </p:cNvCxnSpPr>
          <p:nvPr/>
        </p:nvCxnSpPr>
        <p:spPr>
          <a:xfrm>
            <a:off x="9815168" y="3260907"/>
            <a:ext cx="894627" cy="33838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C4B99F84-7255-4557-915F-7D8205158DDF}"/>
              </a:ext>
            </a:extLst>
          </p:cNvPr>
          <p:cNvCxnSpPr>
            <a:cxnSpLocks/>
            <a:stCxn id="24" idx="3"/>
            <a:endCxn id="22" idx="1"/>
          </p:cNvCxnSpPr>
          <p:nvPr/>
        </p:nvCxnSpPr>
        <p:spPr>
          <a:xfrm flipV="1">
            <a:off x="4776316" y="3862806"/>
            <a:ext cx="2638666" cy="662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040ED005-D949-4CE5-B92A-2236A954F27B}"/>
              </a:ext>
            </a:extLst>
          </p:cNvPr>
          <p:cNvCxnSpPr>
            <a:cxnSpLocks/>
            <a:stCxn id="34" idx="1"/>
            <a:endCxn id="22" idx="3"/>
          </p:cNvCxnSpPr>
          <p:nvPr/>
        </p:nvCxnSpPr>
        <p:spPr>
          <a:xfrm flipH="1">
            <a:off x="8941449" y="3854837"/>
            <a:ext cx="952725" cy="7969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4851C33B-576C-4E1C-946B-0B8162571FDA}"/>
              </a:ext>
            </a:extLst>
          </p:cNvPr>
          <p:cNvSpPr/>
          <p:nvPr/>
        </p:nvSpPr>
        <p:spPr>
          <a:xfrm>
            <a:off x="5641414" y="3381283"/>
            <a:ext cx="905561" cy="948169"/>
          </a:xfrm>
          <a:prstGeom prst="rect">
            <a:avLst/>
          </a:prstGeom>
          <a:noFill/>
          <a:ln w="38100"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1E506E"/>
                </a:solidFill>
                <a:latin typeface="+mn-ea"/>
              </a:rPr>
              <a:t>대등</a:t>
            </a:r>
            <a:endParaRPr lang="en-US" altLang="ko-KR" sz="2500" dirty="0">
              <a:solidFill>
                <a:srgbClr val="1E506E"/>
              </a:solidFill>
              <a:latin typeface="+mn-ea"/>
            </a:endParaRPr>
          </a:p>
          <a:p>
            <a:pPr algn="ctr"/>
            <a:endParaRPr lang="en-US" altLang="ko-KR" sz="1000" dirty="0">
              <a:solidFill>
                <a:srgbClr val="1E506E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rgbClr val="1E506E"/>
                </a:solidFill>
                <a:latin typeface="+mn-ea"/>
              </a:rPr>
              <a:t>견제</a:t>
            </a:r>
          </a:p>
        </p:txBody>
      </p:sp>
      <p:cxnSp>
        <p:nvCxnSpPr>
          <p:cNvPr id="116" name="직선 연결선 115">
            <a:extLst>
              <a:ext uri="{FF2B5EF4-FFF2-40B4-BE49-F238E27FC236}">
                <a16:creationId xmlns:a16="http://schemas.microsoft.com/office/drawing/2014/main" id="{8796594F-4466-46B0-A108-175399096306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095649" y="3854837"/>
            <a:ext cx="352" cy="73016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45A2B9C-516F-48A9-B853-044BF696B27D}"/>
              </a:ext>
            </a:extLst>
          </p:cNvPr>
          <p:cNvSpPr/>
          <p:nvPr/>
        </p:nvSpPr>
        <p:spPr>
          <a:xfrm>
            <a:off x="1482205" y="2827778"/>
            <a:ext cx="2630915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단체 의사결정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98498C2-2DFD-4764-8596-F2C37FB786ED}"/>
              </a:ext>
            </a:extLst>
          </p:cNvPr>
          <p:cNvSpPr/>
          <p:nvPr/>
        </p:nvSpPr>
        <p:spPr>
          <a:xfrm>
            <a:off x="1475157" y="2179179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예산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조례 결정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B010321-3288-4449-8664-764F44B23769}"/>
              </a:ext>
            </a:extLst>
          </p:cNvPr>
          <p:cNvSpPr/>
          <p:nvPr/>
        </p:nvSpPr>
        <p:spPr>
          <a:xfrm>
            <a:off x="7414982" y="3607260"/>
            <a:ext cx="1526467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집행기관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8C5BC6C-590A-49E8-90F8-EE0349B8CA2C}"/>
              </a:ext>
            </a:extLst>
          </p:cNvPr>
          <p:cNvSpPr/>
          <p:nvPr/>
        </p:nvSpPr>
        <p:spPr>
          <a:xfrm>
            <a:off x="3249850" y="3613884"/>
            <a:ext cx="152646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의결기관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9468740-DBEA-4BDB-A336-1CB0E04ADF3A}"/>
              </a:ext>
            </a:extLst>
          </p:cNvPr>
          <p:cNvSpPr/>
          <p:nvPr/>
        </p:nvSpPr>
        <p:spPr>
          <a:xfrm>
            <a:off x="4777019" y="2540069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지방자치제도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002844A-B82D-4784-ACCA-B49E257ADE43}"/>
              </a:ext>
            </a:extLst>
          </p:cNvPr>
          <p:cNvSpPr/>
          <p:nvPr/>
        </p:nvSpPr>
        <p:spPr>
          <a:xfrm>
            <a:off x="8835119" y="4244589"/>
            <a:ext cx="269029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결정된 사항 시행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2A55B28-44BD-47CB-831A-C995A0273C62}"/>
              </a:ext>
            </a:extLst>
          </p:cNvPr>
          <p:cNvSpPr/>
          <p:nvPr/>
        </p:nvSpPr>
        <p:spPr>
          <a:xfrm>
            <a:off x="474845" y="3537828"/>
            <a:ext cx="95683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의회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2AA0E0B-6DF2-48D2-99DD-524C1569818E}"/>
              </a:ext>
            </a:extLst>
          </p:cNvPr>
          <p:cNvSpPr/>
          <p:nvPr/>
        </p:nvSpPr>
        <p:spPr>
          <a:xfrm>
            <a:off x="9894174" y="3599291"/>
            <a:ext cx="163124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지사나 장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4F95086-A53A-4734-A0D7-8C8B2712A0D8}"/>
              </a:ext>
            </a:extLst>
          </p:cNvPr>
          <p:cNvSpPr/>
          <p:nvPr/>
        </p:nvSpPr>
        <p:spPr>
          <a:xfrm>
            <a:off x="8496186" y="2240930"/>
            <a:ext cx="2637964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단체장 외 각종 행정 위원장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3F4C0DC-FDC8-4200-AA16-D7AE03F1C780}"/>
              </a:ext>
            </a:extLst>
          </p:cNvPr>
          <p:cNvSpPr/>
          <p:nvPr/>
        </p:nvSpPr>
        <p:spPr>
          <a:xfrm>
            <a:off x="8174455" y="4846488"/>
            <a:ext cx="1635051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민주적인 지방행정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4269C350-0838-431B-AF05-3323101B1969}"/>
              </a:ext>
            </a:extLst>
          </p:cNvPr>
          <p:cNvSpPr/>
          <p:nvPr/>
        </p:nvSpPr>
        <p:spPr>
          <a:xfrm>
            <a:off x="2586654" y="4846488"/>
            <a:ext cx="1526466" cy="1019977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효과적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지역발전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A0EED925-2FB5-43C8-8E94-81E7A9E81E5B}"/>
              </a:ext>
            </a:extLst>
          </p:cNvPr>
          <p:cNvSpPr/>
          <p:nvPr/>
        </p:nvSpPr>
        <p:spPr>
          <a:xfrm>
            <a:off x="5154231" y="5517661"/>
            <a:ext cx="188283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공평성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보장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38552AD-3A18-4BFE-BA44-11DBFA220213}"/>
              </a:ext>
            </a:extLst>
          </p:cNvPr>
          <p:cNvSpPr/>
          <p:nvPr/>
        </p:nvSpPr>
        <p:spPr>
          <a:xfrm>
            <a:off x="4777019" y="4584998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이원제 대표제</a:t>
            </a: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858F9C36-9FED-444C-96E5-15CBF98E8AC1}"/>
              </a:ext>
            </a:extLst>
          </p:cNvPr>
          <p:cNvCxnSpPr>
            <a:cxnSpLocks/>
            <a:stCxn id="48" idx="1"/>
            <a:endCxn id="44" idx="3"/>
          </p:cNvCxnSpPr>
          <p:nvPr/>
        </p:nvCxnSpPr>
        <p:spPr>
          <a:xfrm flipH="1">
            <a:off x="4113120" y="4840544"/>
            <a:ext cx="663899" cy="515933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1CE3A87-6F7A-4ED0-80ED-1B9FB6DAC821}"/>
              </a:ext>
            </a:extLst>
          </p:cNvPr>
          <p:cNvCxnSpPr>
            <a:cxnSpLocks/>
            <a:stCxn id="48" idx="2"/>
            <a:endCxn id="46" idx="0"/>
          </p:cNvCxnSpPr>
          <p:nvPr/>
        </p:nvCxnSpPr>
        <p:spPr>
          <a:xfrm flipH="1">
            <a:off x="6095649" y="5096089"/>
            <a:ext cx="352" cy="421572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2119D45B-E386-40A9-AEE2-8DC6CC2AC121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>
            <a:off x="7414982" y="4840544"/>
            <a:ext cx="759473" cy="515933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6" grpId="0" animBg="1"/>
      <p:bldP spid="26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40" grpId="0" animBg="1"/>
      <p:bldP spid="40" grpId="1" animBg="1"/>
      <p:bldP spid="42" grpId="0" animBg="1"/>
      <p:bldP spid="44" grpId="0" animBg="1"/>
      <p:bldP spid="44" grpId="1" animBg="1"/>
      <p:bldP spid="46" grpId="0" animBg="1"/>
      <p:bldP spid="46" grpId="1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>
            <a:extLst>
              <a:ext uri="{FF2B5EF4-FFF2-40B4-BE49-F238E27FC236}">
                <a16:creationId xmlns:a16="http://schemas.microsoft.com/office/drawing/2014/main" id="{5F73F62D-6A3B-44BA-857B-63E9325A3C80}"/>
              </a:ext>
            </a:extLst>
          </p:cNvPr>
          <p:cNvGrpSpPr/>
          <p:nvPr/>
        </p:nvGrpSpPr>
        <p:grpSpPr>
          <a:xfrm>
            <a:off x="385481" y="5473813"/>
            <a:ext cx="11331674" cy="1078117"/>
            <a:chOff x="282823" y="4053527"/>
            <a:chExt cx="7453002" cy="2333008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FD7E43EC-3F94-445D-A74E-651DAB09C33D}"/>
                </a:ext>
              </a:extLst>
            </p:cNvPr>
            <p:cNvSpPr/>
            <p:nvPr/>
          </p:nvSpPr>
          <p:spPr>
            <a:xfrm>
              <a:off x="282823" y="4053527"/>
              <a:ext cx="7453002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F7C3DDF9-DCB1-48BF-9B00-C98D75A47B77}"/>
                </a:ext>
              </a:extLst>
            </p:cNvPr>
            <p:cNvSpPr/>
            <p:nvPr/>
          </p:nvSpPr>
          <p:spPr>
            <a:xfrm>
              <a:off x="282824" y="4053527"/>
              <a:ext cx="1444205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현실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07E3DED8-74CA-45DC-8D4B-308F35300D2A}"/>
              </a:ext>
            </a:extLst>
          </p:cNvPr>
          <p:cNvGrpSpPr/>
          <p:nvPr/>
        </p:nvGrpSpPr>
        <p:grpSpPr>
          <a:xfrm>
            <a:off x="385481" y="3798096"/>
            <a:ext cx="11331674" cy="1604373"/>
            <a:chOff x="282822" y="1709765"/>
            <a:chExt cx="11626352" cy="2333008"/>
          </a:xfrm>
        </p:grpSpPr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FDD38460-0130-4524-B044-200DA56BD185}"/>
                </a:ext>
              </a:extLst>
            </p:cNvPr>
            <p:cNvSpPr/>
            <p:nvPr/>
          </p:nvSpPr>
          <p:spPr>
            <a:xfrm>
              <a:off x="282823" y="1709765"/>
              <a:ext cx="11626351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B8135563-CE2A-444A-9FDB-0EE55A7A65D9}"/>
                </a:ext>
              </a:extLst>
            </p:cNvPr>
            <p:cNvSpPr/>
            <p:nvPr/>
          </p:nvSpPr>
          <p:spPr>
            <a:xfrm>
              <a:off x="282822" y="1709765"/>
              <a:ext cx="2252895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이상적 역할</a:t>
              </a:r>
            </a:p>
          </p:txBody>
        </p:sp>
      </p:grp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5683602-E5AD-4088-AB51-5E91FBC73EDA}"/>
              </a:ext>
            </a:extLst>
          </p:cNvPr>
          <p:cNvSpPr/>
          <p:nvPr/>
        </p:nvSpPr>
        <p:spPr>
          <a:xfrm>
            <a:off x="377204" y="1595884"/>
            <a:ext cx="11339952" cy="21183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2649D2-3B19-4195-B729-5A197CE144F8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지방자치제도의 기관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의결 기관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의회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  <a:endParaRPr lang="ko-KR" altLang="en-US" sz="3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0A3E7530-85CB-4F92-A8AA-F6AFAA941EF0}"/>
              </a:ext>
            </a:extLst>
          </p:cNvPr>
          <p:cNvCxnSpPr>
            <a:cxnSpLocks/>
            <a:stCxn id="22" idx="2"/>
            <a:endCxn id="36" idx="0"/>
          </p:cNvCxnSpPr>
          <p:nvPr/>
        </p:nvCxnSpPr>
        <p:spPr>
          <a:xfrm flipH="1">
            <a:off x="3867066" y="2967495"/>
            <a:ext cx="1028514" cy="16426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E7A3F10D-1DB7-4284-AA07-F4E5F4A0E0FC}"/>
              </a:ext>
            </a:extLst>
          </p:cNvPr>
          <p:cNvCxnSpPr>
            <a:cxnSpLocks/>
            <a:stCxn id="18" idx="0"/>
            <a:endCxn id="22" idx="2"/>
          </p:cNvCxnSpPr>
          <p:nvPr/>
        </p:nvCxnSpPr>
        <p:spPr>
          <a:xfrm flipH="1" flipV="1">
            <a:off x="4895580" y="2967495"/>
            <a:ext cx="1103125" cy="17304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469E9C41-26B8-4C16-9C14-9DBC794FDA08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2773934" y="2711950"/>
            <a:ext cx="802664" cy="220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DCB1EF0E-B612-4FCD-B975-F3C5250CE8E2}"/>
              </a:ext>
            </a:extLst>
          </p:cNvPr>
          <p:cNvCxnSpPr>
            <a:cxnSpLocks/>
            <a:stCxn id="34" idx="1"/>
            <a:endCxn id="22" idx="3"/>
          </p:cNvCxnSpPr>
          <p:nvPr/>
        </p:nvCxnSpPr>
        <p:spPr>
          <a:xfrm flipH="1">
            <a:off x="6214561" y="2692283"/>
            <a:ext cx="933547" cy="19667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1FA18FA2-FA0D-49A8-9488-83F792723841}"/>
              </a:ext>
            </a:extLst>
          </p:cNvPr>
          <p:cNvCxnSpPr>
            <a:cxnSpLocks/>
            <a:stCxn id="28" idx="3"/>
            <a:endCxn id="26" idx="1"/>
          </p:cNvCxnSpPr>
          <p:nvPr/>
        </p:nvCxnSpPr>
        <p:spPr>
          <a:xfrm>
            <a:off x="3354876" y="1948008"/>
            <a:ext cx="1038453" cy="2257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D002FE72-4D75-4A4B-8547-26D16291856E}"/>
              </a:ext>
            </a:extLst>
          </p:cNvPr>
          <p:cNvCxnSpPr>
            <a:cxnSpLocks/>
            <a:stCxn id="26" idx="3"/>
            <a:endCxn id="24" idx="1"/>
          </p:cNvCxnSpPr>
          <p:nvPr/>
        </p:nvCxnSpPr>
        <p:spPr>
          <a:xfrm flipV="1">
            <a:off x="6045293" y="1948007"/>
            <a:ext cx="1100114" cy="2258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77578D7-F677-4AC4-ADE5-D501700FD16A}"/>
              </a:ext>
            </a:extLst>
          </p:cNvPr>
          <p:cNvCxnSpPr>
            <a:cxnSpLocks/>
            <a:stCxn id="42" idx="1"/>
            <a:endCxn id="40" idx="3"/>
          </p:cNvCxnSpPr>
          <p:nvPr/>
        </p:nvCxnSpPr>
        <p:spPr>
          <a:xfrm flipH="1">
            <a:off x="5369181" y="4229931"/>
            <a:ext cx="320924" cy="18451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87DE8163-6E62-46EC-9EC3-1E0A49280AF4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 flipH="1">
            <a:off x="6828727" y="4611790"/>
            <a:ext cx="1" cy="24735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791F70E0-60E4-443E-A298-A7A5D18C2284}"/>
              </a:ext>
            </a:extLst>
          </p:cNvPr>
          <p:cNvCxnSpPr>
            <a:cxnSpLocks/>
            <a:stCxn id="42" idx="3"/>
            <a:endCxn id="32" idx="1"/>
          </p:cNvCxnSpPr>
          <p:nvPr/>
        </p:nvCxnSpPr>
        <p:spPr>
          <a:xfrm>
            <a:off x="7967350" y="4229931"/>
            <a:ext cx="348947" cy="20018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45C47685-0CE8-45F5-8EA1-79CA9FC32FBE}"/>
              </a:ext>
            </a:extLst>
          </p:cNvPr>
          <p:cNvCxnSpPr>
            <a:cxnSpLocks/>
            <a:stCxn id="30" idx="3"/>
            <a:endCxn id="54" idx="1"/>
          </p:cNvCxnSpPr>
          <p:nvPr/>
        </p:nvCxnSpPr>
        <p:spPr>
          <a:xfrm>
            <a:off x="7748497" y="5998950"/>
            <a:ext cx="1182019" cy="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연결선: 꺾임 90">
            <a:extLst>
              <a:ext uri="{FF2B5EF4-FFF2-40B4-BE49-F238E27FC236}">
                <a16:creationId xmlns:a16="http://schemas.microsoft.com/office/drawing/2014/main" id="{A31667B1-B65D-4557-8355-939DD335F292}"/>
              </a:ext>
            </a:extLst>
          </p:cNvPr>
          <p:cNvCxnSpPr>
            <a:cxnSpLocks/>
            <a:stCxn id="56" idx="3"/>
            <a:endCxn id="30" idx="1"/>
          </p:cNvCxnSpPr>
          <p:nvPr/>
        </p:nvCxnSpPr>
        <p:spPr>
          <a:xfrm flipV="1">
            <a:off x="4849301" y="5998950"/>
            <a:ext cx="592902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E60EA13-5192-46E6-9F63-D9B8E12FB985}"/>
              </a:ext>
            </a:extLst>
          </p:cNvPr>
          <p:cNvSpPr/>
          <p:nvPr/>
        </p:nvSpPr>
        <p:spPr>
          <a:xfrm>
            <a:off x="5016469" y="3140541"/>
            <a:ext cx="196447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예산의 결정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3F7EA3-E46F-47EB-B7F0-9F3CA29D2FCA}"/>
              </a:ext>
            </a:extLst>
          </p:cNvPr>
          <p:cNvSpPr/>
          <p:nvPr/>
        </p:nvSpPr>
        <p:spPr>
          <a:xfrm>
            <a:off x="716913" y="2331197"/>
            <a:ext cx="2057021" cy="765914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조례 제정 및 개폐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4674D31-C898-4313-9393-3499D5D9FAF3}"/>
              </a:ext>
            </a:extLst>
          </p:cNvPr>
          <p:cNvSpPr/>
          <p:nvPr/>
        </p:nvSpPr>
        <p:spPr>
          <a:xfrm>
            <a:off x="3576598" y="2456404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지방의회의 권한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5A8C8EB-AF07-4EF2-8C35-7BAD7FC42B8C}"/>
              </a:ext>
            </a:extLst>
          </p:cNvPr>
          <p:cNvSpPr/>
          <p:nvPr/>
        </p:nvSpPr>
        <p:spPr>
          <a:xfrm>
            <a:off x="7145407" y="1692461"/>
            <a:ext cx="429824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의원으로 이루어진 의결기관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A89ABED-904F-4B83-B411-3F767F4FA9C5}"/>
              </a:ext>
            </a:extLst>
          </p:cNvPr>
          <p:cNvSpPr/>
          <p:nvPr/>
        </p:nvSpPr>
        <p:spPr>
          <a:xfrm>
            <a:off x="4393329" y="1694719"/>
            <a:ext cx="165196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의원 당선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312EA87-CD98-4247-A9DB-DDE39F4F2F16}"/>
              </a:ext>
            </a:extLst>
          </p:cNvPr>
          <p:cNvSpPr/>
          <p:nvPr/>
        </p:nvSpPr>
        <p:spPr>
          <a:xfrm>
            <a:off x="716913" y="1692462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주민의 직접선거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6EFB6F7-D1FA-4B2B-AAAB-087ECBE1BA1E}"/>
              </a:ext>
            </a:extLst>
          </p:cNvPr>
          <p:cNvSpPr/>
          <p:nvPr/>
        </p:nvSpPr>
        <p:spPr>
          <a:xfrm>
            <a:off x="5442203" y="5616150"/>
            <a:ext cx="2306294" cy="765599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집행 기관의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의안 심의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57C7FD2-FE9F-4085-8593-AC5ACE5152EC}"/>
              </a:ext>
            </a:extLst>
          </p:cNvPr>
          <p:cNvSpPr/>
          <p:nvPr/>
        </p:nvSpPr>
        <p:spPr>
          <a:xfrm>
            <a:off x="8316297" y="4072426"/>
            <a:ext cx="2009397" cy="71537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지역 사회의 쟁점 수렴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273AF73-0C1F-4392-975E-98A479796CC8}"/>
              </a:ext>
            </a:extLst>
          </p:cNvPr>
          <p:cNvSpPr/>
          <p:nvPr/>
        </p:nvSpPr>
        <p:spPr>
          <a:xfrm>
            <a:off x="7148108" y="2287455"/>
            <a:ext cx="3590630" cy="80965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집행 업무에 대한 검사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검열 및 감사 청구권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490CE3E-FF0E-4773-A069-F013F6E0C245}"/>
              </a:ext>
            </a:extLst>
          </p:cNvPr>
          <p:cNvSpPr/>
          <p:nvPr/>
        </p:nvSpPr>
        <p:spPr>
          <a:xfrm>
            <a:off x="2884831" y="3131759"/>
            <a:ext cx="196447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결산의 인정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C4E0C4A-07F4-45D0-803F-A66F9FCF7990}"/>
              </a:ext>
            </a:extLst>
          </p:cNvPr>
          <p:cNvSpPr/>
          <p:nvPr/>
        </p:nvSpPr>
        <p:spPr>
          <a:xfrm>
            <a:off x="3038442" y="4041099"/>
            <a:ext cx="2330739" cy="746698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자치단체의 공적의사 형성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93EA119E-D0B2-43A9-9207-FFA0E6D3F235}"/>
              </a:ext>
            </a:extLst>
          </p:cNvPr>
          <p:cNvSpPr/>
          <p:nvPr/>
        </p:nvSpPr>
        <p:spPr>
          <a:xfrm>
            <a:off x="5690105" y="3848072"/>
            <a:ext cx="2277245" cy="763718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집행 기관과의 경쟁 관계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3918158-CCF5-4846-8B3C-6C7FEC7C629C}"/>
              </a:ext>
            </a:extLst>
          </p:cNvPr>
          <p:cNvSpPr/>
          <p:nvPr/>
        </p:nvSpPr>
        <p:spPr>
          <a:xfrm>
            <a:off x="5265467" y="4859141"/>
            <a:ext cx="3126520" cy="44449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정책 우선 순위 부여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D8770C6D-4A4E-49CD-BF9C-AE484B0AB4CE}"/>
              </a:ext>
            </a:extLst>
          </p:cNvPr>
          <p:cNvSpPr/>
          <p:nvPr/>
        </p:nvSpPr>
        <p:spPr>
          <a:xfrm>
            <a:off x="8930516" y="5616151"/>
            <a:ext cx="2404233" cy="765599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본래 역할의 수행 부족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E095652-58E2-4296-8DD5-DB5E9C0C27FC}"/>
              </a:ext>
            </a:extLst>
          </p:cNvPr>
          <p:cNvSpPr/>
          <p:nvPr/>
        </p:nvSpPr>
        <p:spPr>
          <a:xfrm>
            <a:off x="3076673" y="5616151"/>
            <a:ext cx="1772628" cy="765599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의회의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주된 임무</a:t>
            </a:r>
          </a:p>
        </p:txBody>
      </p:sp>
    </p:spTree>
    <p:extLst>
      <p:ext uri="{BB962C8B-B14F-4D97-AF65-F5344CB8AC3E}">
        <p14:creationId xmlns:p14="http://schemas.microsoft.com/office/powerpoint/2010/main" val="4078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54" grpId="0" animBg="1"/>
      <p:bldP spid="56" grpId="0" animBg="1"/>
      <p:bldP spid="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C4A6B45C-22ED-4B4F-8F2B-163BF60B49DE}"/>
              </a:ext>
            </a:extLst>
          </p:cNvPr>
          <p:cNvSpPr/>
          <p:nvPr/>
        </p:nvSpPr>
        <p:spPr>
          <a:xfrm>
            <a:off x="474845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+mn-cs"/>
              </a:rPr>
              <a:t>목차</a:t>
            </a:r>
            <a:endParaRPr lang="ko-KR" altLang="en-US" sz="50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E15BBCA-D07A-41D7-8605-4E5D0D021F73}"/>
              </a:ext>
            </a:extLst>
          </p:cNvPr>
          <p:cNvGrpSpPr/>
          <p:nvPr/>
        </p:nvGrpSpPr>
        <p:grpSpPr>
          <a:xfrm>
            <a:off x="2868429" y="1661015"/>
            <a:ext cx="6455139" cy="846608"/>
            <a:chOff x="2868429" y="1661015"/>
            <a:chExt cx="6455139" cy="846608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529F17D-E13E-45E9-B521-3F895839B435}"/>
                </a:ext>
              </a:extLst>
            </p:cNvPr>
            <p:cNvSpPr/>
            <p:nvPr/>
          </p:nvSpPr>
          <p:spPr>
            <a:xfrm>
              <a:off x="2868432" y="1669610"/>
              <a:ext cx="6455136" cy="83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u="sng" dirty="0">
                  <a:solidFill>
                    <a:srgbClr val="7030A0"/>
                  </a:solidFill>
                  <a:latin typeface="+mn-ea"/>
                </a:rPr>
                <a:t>지방 자치제 필요성과 효과</a:t>
              </a:r>
              <a:endParaRPr lang="en-US" altLang="ko-KR" sz="3000" u="sng" dirty="0">
                <a:solidFill>
                  <a:srgbClr val="7030A0"/>
                </a:solidFill>
                <a:latin typeface="+mn-ea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2B48A16-116C-4920-B03A-45330FC76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68429" y="1661015"/>
              <a:ext cx="734903" cy="846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4F095349-B1B9-42BD-978B-77BB43A0A5F6}"/>
              </a:ext>
            </a:extLst>
          </p:cNvPr>
          <p:cNvGrpSpPr/>
          <p:nvPr/>
        </p:nvGrpSpPr>
        <p:grpSpPr>
          <a:xfrm>
            <a:off x="2141357" y="4647947"/>
            <a:ext cx="6455136" cy="838012"/>
            <a:chOff x="2141357" y="4647947"/>
            <a:chExt cx="6455136" cy="838012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69D6BE21-1AC4-4D9E-9394-4EDF3D13FF49}"/>
                </a:ext>
              </a:extLst>
            </p:cNvPr>
            <p:cNvSpPr/>
            <p:nvPr/>
          </p:nvSpPr>
          <p:spPr>
            <a:xfrm>
              <a:off x="2141357" y="4647947"/>
              <a:ext cx="6455136" cy="83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" indent="0" algn="ctr">
                <a:buNone/>
              </a:pPr>
              <a:r>
                <a:rPr lang="ko-KR" altLang="en-US" sz="3000" u="sng" dirty="0">
                  <a:solidFill>
                    <a:srgbClr val="AD3040"/>
                  </a:solidFill>
                  <a:latin typeface="+mn-ea"/>
                </a:rPr>
                <a:t>지방자치제도 기관 </a:t>
              </a:r>
              <a:endParaRPr lang="en-US" altLang="ko-KR" sz="3000" u="sng" dirty="0">
                <a:solidFill>
                  <a:srgbClr val="AD3040"/>
                </a:solidFill>
                <a:latin typeface="+mn-ea"/>
              </a:endParaRP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053F127-1C90-42F9-B6C5-114ED827D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68432" y="4647947"/>
              <a:ext cx="791458" cy="798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D441FFD-F90C-4E65-8F3B-21D073191BCB}"/>
              </a:ext>
            </a:extLst>
          </p:cNvPr>
          <p:cNvGrpSpPr/>
          <p:nvPr/>
        </p:nvGrpSpPr>
        <p:grpSpPr>
          <a:xfrm>
            <a:off x="2230257" y="3655168"/>
            <a:ext cx="6455136" cy="838012"/>
            <a:chOff x="2230257" y="3655168"/>
            <a:chExt cx="6455136" cy="83801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44B8E0C-3349-4120-B309-C2164AE1887D}"/>
                </a:ext>
              </a:extLst>
            </p:cNvPr>
            <p:cNvSpPr/>
            <p:nvPr/>
          </p:nvSpPr>
          <p:spPr>
            <a:xfrm>
              <a:off x="2230257" y="3655168"/>
              <a:ext cx="6455136" cy="83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u="sng" dirty="0">
                  <a:solidFill>
                    <a:srgbClr val="F8C720"/>
                  </a:solidFill>
                  <a:latin typeface="+mn-ea"/>
                </a:rPr>
                <a:t>지방 공공단체 구조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21DA8FE-5FE4-4DD8-BEE8-31CE042FE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430" y="3713631"/>
              <a:ext cx="791458" cy="77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E3FCBA84-A3F7-41B8-96C6-710A9870CD59}"/>
              </a:ext>
            </a:extLst>
          </p:cNvPr>
          <p:cNvGrpSpPr/>
          <p:nvPr/>
        </p:nvGrpSpPr>
        <p:grpSpPr>
          <a:xfrm>
            <a:off x="2423932" y="5640727"/>
            <a:ext cx="6455136" cy="838012"/>
            <a:chOff x="2423932" y="5640727"/>
            <a:chExt cx="6455136" cy="838012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9665D34-9EDF-45F9-822A-999967E1D415}"/>
                </a:ext>
              </a:extLst>
            </p:cNvPr>
            <p:cNvSpPr/>
            <p:nvPr/>
          </p:nvSpPr>
          <p:spPr>
            <a:xfrm>
              <a:off x="2423932" y="5640727"/>
              <a:ext cx="6455136" cy="83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u="sng" dirty="0">
                  <a:solidFill>
                    <a:srgbClr val="414FA3"/>
                  </a:solidFill>
                  <a:latin typeface="+mn-ea"/>
                </a:rPr>
                <a:t>일본 지방자치제 과제</a:t>
              </a:r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D8B6A7EF-1B31-4DE3-BBE2-4BD76DE2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432" y="5640727"/>
              <a:ext cx="791456" cy="83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48245D7-1B48-4A04-9FD1-4B5F604071D5}"/>
              </a:ext>
            </a:extLst>
          </p:cNvPr>
          <p:cNvGrpSpPr/>
          <p:nvPr/>
        </p:nvGrpSpPr>
        <p:grpSpPr>
          <a:xfrm>
            <a:off x="2677524" y="2662389"/>
            <a:ext cx="6455136" cy="838012"/>
            <a:chOff x="2677524" y="2662389"/>
            <a:chExt cx="6455136" cy="838012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FE692F3-342C-440E-91CD-43DC59906F2C}"/>
                </a:ext>
              </a:extLst>
            </p:cNvPr>
            <p:cNvSpPr/>
            <p:nvPr/>
          </p:nvSpPr>
          <p:spPr>
            <a:xfrm>
              <a:off x="2677524" y="2662389"/>
              <a:ext cx="6455136" cy="83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u="sng" dirty="0">
                  <a:solidFill>
                    <a:srgbClr val="D67300"/>
                  </a:solidFill>
                  <a:latin typeface="+mn-ea"/>
                </a:rPr>
                <a:t>지방 자치제 역사적 변화</a:t>
              </a: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3D545BF0-3EA3-4ECE-A040-45333BF6B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430" y="2708944"/>
              <a:ext cx="791456" cy="79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42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5CA3E5B-9D69-4317-87E3-543424B16815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BD9F24B-C584-492C-B415-D9FFED3A7A4E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지방자치제도의 기관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집행기관</a:t>
            </a:r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B96C3FF8-F85A-4EB2-BC6F-05530F1120A8}"/>
              </a:ext>
            </a:extLst>
          </p:cNvPr>
          <p:cNvCxnSpPr>
            <a:cxnSpLocks/>
            <a:stCxn id="46" idx="0"/>
            <a:endCxn id="40" idx="2"/>
          </p:cNvCxnSpPr>
          <p:nvPr/>
        </p:nvCxnSpPr>
        <p:spPr>
          <a:xfrm flipH="1" flipV="1">
            <a:off x="2953260" y="2305332"/>
            <a:ext cx="2344" cy="124648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F75E6118-01F8-409D-AA0A-4C1E8B26B8AA}"/>
              </a:ext>
            </a:extLst>
          </p:cNvPr>
          <p:cNvCxnSpPr>
            <a:cxnSpLocks/>
            <a:stCxn id="42" idx="2"/>
            <a:endCxn id="82" idx="0"/>
          </p:cNvCxnSpPr>
          <p:nvPr/>
        </p:nvCxnSpPr>
        <p:spPr>
          <a:xfrm>
            <a:off x="6509904" y="5389275"/>
            <a:ext cx="0" cy="48342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E3F4D0F1-B426-4FA7-94EF-D41E9287A749}"/>
              </a:ext>
            </a:extLst>
          </p:cNvPr>
          <p:cNvCxnSpPr>
            <a:cxnSpLocks/>
            <a:stCxn id="78" idx="3"/>
            <a:endCxn id="42" idx="1"/>
          </p:cNvCxnSpPr>
          <p:nvPr/>
        </p:nvCxnSpPr>
        <p:spPr>
          <a:xfrm flipV="1">
            <a:off x="5336862" y="5133730"/>
            <a:ext cx="362852" cy="19023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652E9579-A073-4CE2-9A75-4D79EA837B4C}"/>
              </a:ext>
            </a:extLst>
          </p:cNvPr>
          <p:cNvCxnSpPr>
            <a:cxnSpLocks/>
            <a:stCxn id="32" idx="0"/>
            <a:endCxn id="38" idx="2"/>
          </p:cNvCxnSpPr>
          <p:nvPr/>
        </p:nvCxnSpPr>
        <p:spPr>
          <a:xfrm flipV="1">
            <a:off x="6481894" y="2296140"/>
            <a:ext cx="1" cy="13384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9D4BF52A-AFBA-493C-9524-868581CE6D10}"/>
              </a:ext>
            </a:extLst>
          </p:cNvPr>
          <p:cNvCxnSpPr>
            <a:cxnSpLocks/>
            <a:stCxn id="38" idx="3"/>
            <a:endCxn id="30" idx="1"/>
          </p:cNvCxnSpPr>
          <p:nvPr/>
        </p:nvCxnSpPr>
        <p:spPr>
          <a:xfrm>
            <a:off x="7800876" y="2040595"/>
            <a:ext cx="1642473" cy="919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B6B71F92-3F26-4CE5-A96E-A1B5EB0858DE}"/>
              </a:ext>
            </a:extLst>
          </p:cNvPr>
          <p:cNvCxnSpPr>
            <a:cxnSpLocks/>
            <a:stCxn id="40" idx="3"/>
            <a:endCxn id="38" idx="1"/>
          </p:cNvCxnSpPr>
          <p:nvPr/>
        </p:nvCxnSpPr>
        <p:spPr>
          <a:xfrm flipV="1">
            <a:off x="3366448" y="2040595"/>
            <a:ext cx="1796465" cy="919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6E03782E-941E-45D4-9077-6C36BCF21728}"/>
              </a:ext>
            </a:extLst>
          </p:cNvPr>
          <p:cNvCxnSpPr>
            <a:cxnSpLocks/>
            <a:stCxn id="30" idx="2"/>
            <a:endCxn id="34" idx="0"/>
          </p:cNvCxnSpPr>
          <p:nvPr/>
        </p:nvCxnSpPr>
        <p:spPr>
          <a:xfrm>
            <a:off x="9889018" y="2305332"/>
            <a:ext cx="2123" cy="9601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0DF82509-57A5-4B55-9E8C-2D320A20DC05}"/>
              </a:ext>
            </a:extLst>
          </p:cNvPr>
          <p:cNvCxnSpPr>
            <a:cxnSpLocks/>
            <a:stCxn id="80" idx="3"/>
            <a:endCxn id="28" idx="1"/>
          </p:cNvCxnSpPr>
          <p:nvPr/>
        </p:nvCxnSpPr>
        <p:spPr>
          <a:xfrm>
            <a:off x="7290158" y="3706378"/>
            <a:ext cx="846993" cy="28554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D8A52EBE-C63B-42E0-87C2-F6A675975641}"/>
              </a:ext>
            </a:extLst>
          </p:cNvPr>
          <p:cNvCxnSpPr>
            <a:cxnSpLocks/>
            <a:stCxn id="80" idx="3"/>
            <a:endCxn id="10" idx="1"/>
          </p:cNvCxnSpPr>
          <p:nvPr/>
        </p:nvCxnSpPr>
        <p:spPr>
          <a:xfrm flipV="1">
            <a:off x="7290158" y="3358444"/>
            <a:ext cx="967079" cy="34793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>
            <a:extLst>
              <a:ext uri="{FF2B5EF4-FFF2-40B4-BE49-F238E27FC236}">
                <a16:creationId xmlns:a16="http://schemas.microsoft.com/office/drawing/2014/main" id="{92952232-9A3D-46CF-952A-FAF24AFA0004}"/>
              </a:ext>
            </a:extLst>
          </p:cNvPr>
          <p:cNvCxnSpPr>
            <a:cxnSpLocks/>
            <a:stCxn id="44" idx="0"/>
            <a:endCxn id="80" idx="2"/>
          </p:cNvCxnSpPr>
          <p:nvPr/>
        </p:nvCxnSpPr>
        <p:spPr>
          <a:xfrm flipV="1">
            <a:off x="6479968" y="3961923"/>
            <a:ext cx="0" cy="11198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AAA4DC2E-4428-448F-9C47-F98C66D8400D}"/>
              </a:ext>
            </a:extLst>
          </p:cNvPr>
          <p:cNvCxnSpPr>
            <a:cxnSpLocks/>
            <a:stCxn id="36" idx="3"/>
            <a:endCxn id="80" idx="1"/>
          </p:cNvCxnSpPr>
          <p:nvPr/>
        </p:nvCxnSpPr>
        <p:spPr>
          <a:xfrm flipV="1">
            <a:off x="4849400" y="3706378"/>
            <a:ext cx="820378" cy="29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 143">
            <a:extLst>
              <a:ext uri="{FF2B5EF4-FFF2-40B4-BE49-F238E27FC236}">
                <a16:creationId xmlns:a16="http://schemas.microsoft.com/office/drawing/2014/main" id="{03F8F6D5-8510-4236-9FB7-DC886BFBFF9B}"/>
              </a:ext>
            </a:extLst>
          </p:cNvPr>
          <p:cNvCxnSpPr>
            <a:cxnSpLocks/>
            <a:stCxn id="66" idx="0"/>
            <a:endCxn id="78" idx="2"/>
          </p:cNvCxnSpPr>
          <p:nvPr/>
        </p:nvCxnSpPr>
        <p:spPr>
          <a:xfrm flipV="1">
            <a:off x="4317696" y="5579509"/>
            <a:ext cx="0" cy="15543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연결선 144">
            <a:extLst>
              <a:ext uri="{FF2B5EF4-FFF2-40B4-BE49-F238E27FC236}">
                <a16:creationId xmlns:a16="http://schemas.microsoft.com/office/drawing/2014/main" id="{43523597-EFB2-4109-9548-24364A0659B5}"/>
              </a:ext>
            </a:extLst>
          </p:cNvPr>
          <p:cNvCxnSpPr>
            <a:cxnSpLocks/>
            <a:stCxn id="62" idx="3"/>
            <a:endCxn id="78" idx="1"/>
          </p:cNvCxnSpPr>
          <p:nvPr/>
        </p:nvCxnSpPr>
        <p:spPr>
          <a:xfrm flipV="1">
            <a:off x="3189687" y="5323964"/>
            <a:ext cx="108843" cy="51109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45">
            <a:extLst>
              <a:ext uri="{FF2B5EF4-FFF2-40B4-BE49-F238E27FC236}">
                <a16:creationId xmlns:a16="http://schemas.microsoft.com/office/drawing/2014/main" id="{05F971E2-4732-4FA0-9065-638DB85D2015}"/>
              </a:ext>
            </a:extLst>
          </p:cNvPr>
          <p:cNvCxnSpPr>
            <a:cxnSpLocks/>
            <a:stCxn id="60" idx="2"/>
            <a:endCxn id="78" idx="0"/>
          </p:cNvCxnSpPr>
          <p:nvPr/>
        </p:nvCxnSpPr>
        <p:spPr>
          <a:xfrm>
            <a:off x="4306013" y="4878184"/>
            <a:ext cx="11683" cy="19023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>
            <a:extLst>
              <a:ext uri="{FF2B5EF4-FFF2-40B4-BE49-F238E27FC236}">
                <a16:creationId xmlns:a16="http://schemas.microsoft.com/office/drawing/2014/main" id="{799E3C74-8833-43C9-AC85-A790B934C2E2}"/>
              </a:ext>
            </a:extLst>
          </p:cNvPr>
          <p:cNvCxnSpPr>
            <a:cxnSpLocks/>
            <a:stCxn id="58" idx="1"/>
            <a:endCxn id="42" idx="3"/>
          </p:cNvCxnSpPr>
          <p:nvPr/>
        </p:nvCxnSpPr>
        <p:spPr>
          <a:xfrm flipH="1">
            <a:off x="7320094" y="5133729"/>
            <a:ext cx="362852" cy="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BF47711B-4433-4AEA-ABB3-94198C8AC3F8}"/>
              </a:ext>
            </a:extLst>
          </p:cNvPr>
          <p:cNvCxnSpPr>
            <a:cxnSpLocks/>
            <a:stCxn id="64" idx="3"/>
            <a:endCxn id="78" idx="1"/>
          </p:cNvCxnSpPr>
          <p:nvPr/>
        </p:nvCxnSpPr>
        <p:spPr>
          <a:xfrm>
            <a:off x="3189436" y="4878184"/>
            <a:ext cx="109094" cy="445780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AE39B0C-9425-4235-962E-B936B8F5ACFF}"/>
              </a:ext>
            </a:extLst>
          </p:cNvPr>
          <p:cNvSpPr/>
          <p:nvPr/>
        </p:nvSpPr>
        <p:spPr>
          <a:xfrm>
            <a:off x="8257237" y="3102898"/>
            <a:ext cx="183151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의원제안권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83A6C53-0DFF-4A8B-BE7C-FF75D18277A5}"/>
              </a:ext>
            </a:extLst>
          </p:cNvPr>
          <p:cNvSpPr/>
          <p:nvPr/>
        </p:nvSpPr>
        <p:spPr>
          <a:xfrm>
            <a:off x="8137151" y="3736372"/>
            <a:ext cx="207169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직원 임면권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2793C47-6A52-4AEA-A055-1B00CEBB00BB}"/>
              </a:ext>
            </a:extLst>
          </p:cNvPr>
          <p:cNvSpPr/>
          <p:nvPr/>
        </p:nvSpPr>
        <p:spPr>
          <a:xfrm>
            <a:off x="9443349" y="1794241"/>
            <a:ext cx="891337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외부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F23E2D5-FD38-411B-858C-610250EFB740}"/>
              </a:ext>
            </a:extLst>
          </p:cNvPr>
          <p:cNvSpPr/>
          <p:nvPr/>
        </p:nvSpPr>
        <p:spPr>
          <a:xfrm>
            <a:off x="5446049" y="2429980"/>
            <a:ext cx="2071689" cy="77864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집행 기관 전체 통괄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E85A352-67C2-448E-AED4-B02D6C9DFDE2}"/>
              </a:ext>
            </a:extLst>
          </p:cNvPr>
          <p:cNvSpPr/>
          <p:nvPr/>
        </p:nvSpPr>
        <p:spPr>
          <a:xfrm>
            <a:off x="8572159" y="2401344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소속 단체를 대표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0B22996-F460-48BA-B338-A57024613C76}"/>
              </a:ext>
            </a:extLst>
          </p:cNvPr>
          <p:cNvSpPr/>
          <p:nvPr/>
        </p:nvSpPr>
        <p:spPr>
          <a:xfrm>
            <a:off x="2811068" y="3317350"/>
            <a:ext cx="2038332" cy="77864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예산의 편성 및 집행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3BCE3F43-35E2-4A80-ACE8-96CB6C6AF46E}"/>
              </a:ext>
            </a:extLst>
          </p:cNvPr>
          <p:cNvSpPr/>
          <p:nvPr/>
        </p:nvSpPr>
        <p:spPr>
          <a:xfrm>
            <a:off x="5162913" y="1785049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지방자치단체장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0D2333B-98A8-4E84-9B72-24038BD56BF4}"/>
              </a:ext>
            </a:extLst>
          </p:cNvPr>
          <p:cNvSpPr/>
          <p:nvPr/>
        </p:nvSpPr>
        <p:spPr>
          <a:xfrm>
            <a:off x="2540072" y="1794241"/>
            <a:ext cx="82637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내부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81F0A21-C51F-48B5-BFB1-4A4132546BB1}"/>
              </a:ext>
            </a:extLst>
          </p:cNvPr>
          <p:cNvSpPr/>
          <p:nvPr/>
        </p:nvSpPr>
        <p:spPr>
          <a:xfrm>
            <a:off x="5699714" y="4878184"/>
            <a:ext cx="162038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사무 집행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4781D7D-F807-4021-9597-9D1693978703}"/>
              </a:ext>
            </a:extLst>
          </p:cNvPr>
          <p:cNvSpPr/>
          <p:nvPr/>
        </p:nvSpPr>
        <p:spPr>
          <a:xfrm>
            <a:off x="5496809" y="4073907"/>
            <a:ext cx="196631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규칙제정권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7CC761C-6012-48F5-8994-508E49DAC5D9}"/>
              </a:ext>
            </a:extLst>
          </p:cNvPr>
          <p:cNvSpPr/>
          <p:nvPr/>
        </p:nvSpPr>
        <p:spPr>
          <a:xfrm>
            <a:off x="865269" y="2429980"/>
            <a:ext cx="4180669" cy="77864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소속 단체의 사무 전반에 대해 종합적인 통일성 확보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F7C0887A-3039-4A55-B8D2-CEAA8907DAAF}"/>
              </a:ext>
            </a:extLst>
          </p:cNvPr>
          <p:cNvSpPr/>
          <p:nvPr/>
        </p:nvSpPr>
        <p:spPr>
          <a:xfrm>
            <a:off x="7682946" y="4763789"/>
            <a:ext cx="2405809" cy="739880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과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및 계 등의 소속 직원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C81E5D5-F5A5-4CC3-A713-CC8EE9469CA2}"/>
              </a:ext>
            </a:extLst>
          </p:cNvPr>
          <p:cNvSpPr/>
          <p:nvPr/>
        </p:nvSpPr>
        <p:spPr>
          <a:xfrm>
            <a:off x="3722830" y="4367093"/>
            <a:ext cx="1166365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부촌장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DAEA3873-6E1E-4C59-8E84-D3BF7206190D}"/>
              </a:ext>
            </a:extLst>
          </p:cNvPr>
          <p:cNvSpPr/>
          <p:nvPr/>
        </p:nvSpPr>
        <p:spPr>
          <a:xfrm>
            <a:off x="2023322" y="5579509"/>
            <a:ext cx="1166365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부정장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CF421788-2709-4455-9D70-30AED8867B82}"/>
              </a:ext>
            </a:extLst>
          </p:cNvPr>
          <p:cNvSpPr/>
          <p:nvPr/>
        </p:nvSpPr>
        <p:spPr>
          <a:xfrm>
            <a:off x="1916512" y="4622638"/>
            <a:ext cx="127292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부시장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410DE61-226B-4AA9-9512-ED83FD1B8C75}"/>
              </a:ext>
            </a:extLst>
          </p:cNvPr>
          <p:cNvSpPr/>
          <p:nvPr/>
        </p:nvSpPr>
        <p:spPr>
          <a:xfrm>
            <a:off x="3681234" y="5734944"/>
            <a:ext cx="127292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부지사</a:t>
            </a: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218F422F-2A76-42C8-AD97-76D21EC0E959}"/>
              </a:ext>
            </a:extLst>
          </p:cNvPr>
          <p:cNvSpPr/>
          <p:nvPr/>
        </p:nvSpPr>
        <p:spPr>
          <a:xfrm>
            <a:off x="3298530" y="5068418"/>
            <a:ext cx="2038332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장 보좌 직책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34189362-D746-41DA-94C8-F42D977B670E}"/>
              </a:ext>
            </a:extLst>
          </p:cNvPr>
          <p:cNvSpPr/>
          <p:nvPr/>
        </p:nvSpPr>
        <p:spPr>
          <a:xfrm>
            <a:off x="5669778" y="3450832"/>
            <a:ext cx="162038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중요 권한</a:t>
            </a: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1948BD1C-C86A-4F30-BC58-2B025962BAB8}"/>
              </a:ext>
            </a:extLst>
          </p:cNvPr>
          <p:cNvSpPr/>
          <p:nvPr/>
        </p:nvSpPr>
        <p:spPr>
          <a:xfrm>
            <a:off x="5190922" y="5872695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지방자치단체장</a:t>
            </a:r>
          </a:p>
        </p:txBody>
      </p:sp>
    </p:spTree>
    <p:extLst>
      <p:ext uri="{BB962C8B-B14F-4D97-AF65-F5344CB8AC3E}">
        <p14:creationId xmlns:p14="http://schemas.microsoft.com/office/powerpoint/2010/main" val="39249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40" grpId="0" animBg="1"/>
      <p:bldP spid="40" grpId="1" animBg="1"/>
      <p:bldP spid="42" grpId="0" animBg="1"/>
      <p:bldP spid="42" grpId="1" animBg="1"/>
      <p:bldP spid="42" grpId="2" animBg="1"/>
      <p:bldP spid="44" grpId="0" animBg="1"/>
      <p:bldP spid="44" grpId="1" animBg="1"/>
      <p:bldP spid="46" grpId="0" animBg="1"/>
      <p:bldP spid="46" grpId="1" animBg="1"/>
      <p:bldP spid="58" grpId="0" animBg="1"/>
      <p:bldP spid="58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78" grpId="0" animBg="1"/>
      <p:bldP spid="78" grpId="1" animBg="1"/>
      <p:bldP spid="80" grpId="0" animBg="1"/>
      <p:bldP spid="80" grpId="1" animBg="1"/>
      <p:bldP spid="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B378EE9-EC5A-4115-8C62-C77D7AFAEC14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일본 지방자치제 과제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중앙정부 권한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CC3383F5-7EE3-40BE-9C61-918222F4D157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5D2C803-784F-4442-A2E3-4EE12596D776}"/>
              </a:ext>
            </a:extLst>
          </p:cNvPr>
          <p:cNvSpPr/>
          <p:nvPr/>
        </p:nvSpPr>
        <p:spPr>
          <a:xfrm>
            <a:off x="3091504" y="5884267"/>
            <a:ext cx="159770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해결 방안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EEB8528B-F53E-496C-A622-FCE23FA8B155}"/>
              </a:ext>
            </a:extLst>
          </p:cNvPr>
          <p:cNvSpPr/>
          <p:nvPr/>
        </p:nvSpPr>
        <p:spPr>
          <a:xfrm>
            <a:off x="8361558" y="2619151"/>
            <a:ext cx="2038332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규제완화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683C254-3D6A-4CC3-9D82-1BCD2DFF78B8}"/>
              </a:ext>
            </a:extLst>
          </p:cNvPr>
          <p:cNvSpPr/>
          <p:nvPr/>
        </p:nvSpPr>
        <p:spPr>
          <a:xfrm>
            <a:off x="1852023" y="2619150"/>
            <a:ext cx="2038332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분권화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5467BDB-F4AE-4D49-B911-76399ACE5DAE}"/>
              </a:ext>
            </a:extLst>
          </p:cNvPr>
          <p:cNvSpPr/>
          <p:nvPr/>
        </p:nvSpPr>
        <p:spPr>
          <a:xfrm>
            <a:off x="8361558" y="4789611"/>
            <a:ext cx="2038332" cy="76966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중앙정부의 규제 완화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7E2B81D-C3B2-457B-9A49-D5C9901EBEC3}"/>
              </a:ext>
            </a:extLst>
          </p:cNvPr>
          <p:cNvSpPr/>
          <p:nvPr/>
        </p:nvSpPr>
        <p:spPr>
          <a:xfrm>
            <a:off x="1852023" y="4918899"/>
            <a:ext cx="2038332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자치권 확대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83CCEFA-9CB6-48A4-AD66-099F1DF1A78B}"/>
              </a:ext>
            </a:extLst>
          </p:cNvPr>
          <p:cNvSpPr/>
          <p:nvPr/>
        </p:nvSpPr>
        <p:spPr>
          <a:xfrm>
            <a:off x="4245363" y="4217625"/>
            <a:ext cx="3701274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사회 각 부문에서의 요청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ED437EE-2B78-43D8-A86C-B39A458D67C1}"/>
              </a:ext>
            </a:extLst>
          </p:cNvPr>
          <p:cNvSpPr/>
          <p:nvPr/>
        </p:nvSpPr>
        <p:spPr>
          <a:xfrm>
            <a:off x="7327170" y="5884266"/>
            <a:ext cx="234748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광범위한 개혁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050B3FDE-7538-4071-BC9E-188ADD663FEE}"/>
              </a:ext>
            </a:extLst>
          </p:cNvPr>
          <p:cNvSpPr/>
          <p:nvPr/>
        </p:nvSpPr>
        <p:spPr>
          <a:xfrm>
            <a:off x="4689207" y="3349018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적정 수준 의문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23CCB2C9-7119-4EE0-9C2E-4FB3B93CBEC4}"/>
              </a:ext>
            </a:extLst>
          </p:cNvPr>
          <p:cNvSpPr/>
          <p:nvPr/>
        </p:nvSpPr>
        <p:spPr>
          <a:xfrm>
            <a:off x="4777018" y="1815029"/>
            <a:ext cx="2637963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현행 지방자치</a:t>
            </a:r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C8535DFD-F495-4EB7-A8AC-5F72AB18871D}"/>
              </a:ext>
            </a:extLst>
          </p:cNvPr>
          <p:cNvCxnSpPr>
            <a:cxnSpLocks/>
            <a:stCxn id="36" idx="3"/>
            <a:endCxn id="48" idx="1"/>
          </p:cNvCxnSpPr>
          <p:nvPr/>
        </p:nvCxnSpPr>
        <p:spPr>
          <a:xfrm flipV="1">
            <a:off x="4689207" y="6139812"/>
            <a:ext cx="2637963" cy="1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4B0B23D7-638A-4096-8560-222273FEBEBC}"/>
              </a:ext>
            </a:extLst>
          </p:cNvPr>
          <p:cNvCxnSpPr>
            <a:cxnSpLocks/>
            <a:stCxn id="40" idx="2"/>
            <a:endCxn id="50" idx="1"/>
          </p:cNvCxnSpPr>
          <p:nvPr/>
        </p:nvCxnSpPr>
        <p:spPr>
          <a:xfrm rot="16200000" flipH="1">
            <a:off x="3543037" y="2458393"/>
            <a:ext cx="474323" cy="1818018"/>
          </a:xfrm>
          <a:prstGeom prst="bentConnector2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연결선: 꺾임 64">
            <a:extLst>
              <a:ext uri="{FF2B5EF4-FFF2-40B4-BE49-F238E27FC236}">
                <a16:creationId xmlns:a16="http://schemas.microsoft.com/office/drawing/2014/main" id="{3E60B12B-6F90-4981-83A9-3D03B998259D}"/>
              </a:ext>
            </a:extLst>
          </p:cNvPr>
          <p:cNvCxnSpPr>
            <a:cxnSpLocks/>
            <a:stCxn id="44" idx="0"/>
            <a:endCxn id="46" idx="1"/>
          </p:cNvCxnSpPr>
          <p:nvPr/>
        </p:nvCxnSpPr>
        <p:spPr>
          <a:xfrm rot="5400000" flipH="1" flipV="1">
            <a:off x="3335412" y="4008948"/>
            <a:ext cx="445728" cy="1374174"/>
          </a:xfrm>
          <a:prstGeom prst="bentConnector2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연결선: 꺾임 65">
            <a:extLst>
              <a:ext uri="{FF2B5EF4-FFF2-40B4-BE49-F238E27FC236}">
                <a16:creationId xmlns:a16="http://schemas.microsoft.com/office/drawing/2014/main" id="{AC664628-0F54-42BF-AC43-8AC805287646}"/>
              </a:ext>
            </a:extLst>
          </p:cNvPr>
          <p:cNvCxnSpPr>
            <a:cxnSpLocks/>
            <a:stCxn id="40" idx="0"/>
            <a:endCxn id="52" idx="1"/>
          </p:cNvCxnSpPr>
          <p:nvPr/>
        </p:nvCxnSpPr>
        <p:spPr>
          <a:xfrm rot="5400000" flipH="1" flipV="1">
            <a:off x="3549816" y="1391949"/>
            <a:ext cx="548575" cy="1905829"/>
          </a:xfrm>
          <a:prstGeom prst="bentConnector2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연결선: 꺾임 66">
            <a:extLst>
              <a:ext uri="{FF2B5EF4-FFF2-40B4-BE49-F238E27FC236}">
                <a16:creationId xmlns:a16="http://schemas.microsoft.com/office/drawing/2014/main" id="{DF820641-8E0B-48DB-AA34-1CF3336D89FC}"/>
              </a:ext>
            </a:extLst>
          </p:cNvPr>
          <p:cNvCxnSpPr>
            <a:cxnSpLocks/>
            <a:stCxn id="42" idx="0"/>
            <a:endCxn id="46" idx="3"/>
          </p:cNvCxnSpPr>
          <p:nvPr/>
        </p:nvCxnSpPr>
        <p:spPr>
          <a:xfrm rot="16200000" flipV="1">
            <a:off x="8505461" y="3914347"/>
            <a:ext cx="316440" cy="1434087"/>
          </a:xfrm>
          <a:prstGeom prst="bentConnector2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연결선: 꺾임 71">
            <a:extLst>
              <a:ext uri="{FF2B5EF4-FFF2-40B4-BE49-F238E27FC236}">
                <a16:creationId xmlns:a16="http://schemas.microsoft.com/office/drawing/2014/main" id="{808DD2AE-2351-4F87-A1DC-9E6E51DCAC34}"/>
              </a:ext>
            </a:extLst>
          </p:cNvPr>
          <p:cNvCxnSpPr>
            <a:cxnSpLocks/>
            <a:stCxn id="38" idx="0"/>
            <a:endCxn id="52" idx="3"/>
          </p:cNvCxnSpPr>
          <p:nvPr/>
        </p:nvCxnSpPr>
        <p:spPr>
          <a:xfrm rot="16200000" flipV="1">
            <a:off x="8123565" y="1361991"/>
            <a:ext cx="548576" cy="1965743"/>
          </a:xfrm>
          <a:prstGeom prst="bentConnector2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연결선: 꺾임 72">
            <a:extLst>
              <a:ext uri="{FF2B5EF4-FFF2-40B4-BE49-F238E27FC236}">
                <a16:creationId xmlns:a16="http://schemas.microsoft.com/office/drawing/2014/main" id="{B8BAEE1B-8FF2-4DB4-9978-9C003614845D}"/>
              </a:ext>
            </a:extLst>
          </p:cNvPr>
          <p:cNvCxnSpPr>
            <a:cxnSpLocks/>
            <a:stCxn id="38" idx="2"/>
            <a:endCxn id="50" idx="3"/>
          </p:cNvCxnSpPr>
          <p:nvPr/>
        </p:nvCxnSpPr>
        <p:spPr>
          <a:xfrm rot="5400000">
            <a:off x="8116786" y="2340626"/>
            <a:ext cx="474322" cy="2053554"/>
          </a:xfrm>
          <a:prstGeom prst="bentConnector2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50" grpId="0" animBg="1"/>
      <p:bldP spid="50" grpId="1" animBg="1"/>
      <p:bldP spid="52" grpId="0" animBg="1"/>
      <p:bldP spid="5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4846DFE-DCB2-4D04-BB51-F4FB191CB1D5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8A11E80B-754D-4F71-B8BA-B4CEE0181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338946"/>
              </p:ext>
            </p:extLst>
          </p:nvPr>
        </p:nvGraphicFramePr>
        <p:xfrm>
          <a:off x="187078" y="1472959"/>
          <a:ext cx="3644258" cy="399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D2A1961B-D435-46A9-9BA0-ACA174498D25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일본 지방자치제 과제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조세권</a:t>
            </a:r>
          </a:p>
        </p:txBody>
      </p:sp>
      <p:graphicFrame>
        <p:nvGraphicFramePr>
          <p:cNvPr id="13" name="차트 12">
            <a:extLst>
              <a:ext uri="{FF2B5EF4-FFF2-40B4-BE49-F238E27FC236}">
                <a16:creationId xmlns:a16="http://schemas.microsoft.com/office/drawing/2014/main" id="{14DFE1E6-818F-4E10-A2D1-F225CC429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998460"/>
              </p:ext>
            </p:extLst>
          </p:nvPr>
        </p:nvGraphicFramePr>
        <p:xfrm>
          <a:off x="3228848" y="1410196"/>
          <a:ext cx="4058920" cy="399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91BEB000-C5CD-42E8-A27F-540627D151A2}"/>
              </a:ext>
            </a:extLst>
          </p:cNvPr>
          <p:cNvSpPr/>
          <p:nvPr/>
        </p:nvSpPr>
        <p:spPr>
          <a:xfrm>
            <a:off x="2424107" y="5698051"/>
            <a:ext cx="2419300" cy="77864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부족한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30%</a:t>
            </a: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중앙 정부 지원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0C61139-949F-43E8-8F50-F10495D16B92}"/>
              </a:ext>
            </a:extLst>
          </p:cNvPr>
          <p:cNvSpPr/>
          <p:nvPr/>
        </p:nvSpPr>
        <p:spPr>
          <a:xfrm>
            <a:off x="7007525" y="5667246"/>
            <a:ext cx="2419300" cy="77864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중앙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정부의 관리</a:t>
            </a:r>
            <a:r>
              <a:rPr lang="en-US" altLang="ko-KR" sz="2800" dirty="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통제 의문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AEC0214-C45F-48F3-B692-593AEE3296AC}"/>
              </a:ext>
            </a:extLst>
          </p:cNvPr>
          <p:cNvSpPr/>
          <p:nvPr/>
        </p:nvSpPr>
        <p:spPr>
          <a:xfrm>
            <a:off x="8952411" y="1814640"/>
            <a:ext cx="1737836" cy="45387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해결 방안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56DBF7A-61A2-4FF9-B4B1-FE9719F2F13E}"/>
              </a:ext>
            </a:extLst>
          </p:cNvPr>
          <p:cNvSpPr/>
          <p:nvPr/>
        </p:nvSpPr>
        <p:spPr>
          <a:xfrm>
            <a:off x="8848779" y="3017936"/>
            <a:ext cx="1945100" cy="77864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조세권 일부 지방에 이양</a:t>
            </a: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83316AD6-92CA-41A6-B7EB-7D1F2C533F95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 flipV="1">
            <a:off x="4843407" y="6056569"/>
            <a:ext cx="2164118" cy="3080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연결선: 구부러짐 29">
            <a:extLst>
              <a:ext uri="{FF2B5EF4-FFF2-40B4-BE49-F238E27FC236}">
                <a16:creationId xmlns:a16="http://schemas.microsoft.com/office/drawing/2014/main" id="{BE5C351C-154B-489F-A90C-A9ADB5C00AD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02376" y="3776288"/>
            <a:ext cx="62763" cy="3249101"/>
          </a:xfrm>
          <a:prstGeom prst="curvedConnector3">
            <a:avLst>
              <a:gd name="adj1" fmla="val -364227"/>
            </a:avLst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134F8348-0328-4287-8290-20B469DD60D0}"/>
              </a:ext>
            </a:extLst>
          </p:cNvPr>
          <p:cNvSpPr/>
          <p:nvPr/>
        </p:nvSpPr>
        <p:spPr>
          <a:xfrm>
            <a:off x="7007525" y="4802883"/>
            <a:ext cx="1944886" cy="77864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필요 이상의 절차</a:t>
            </a: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715BBEB1-CCB5-4B26-B539-1658E91264C6}"/>
              </a:ext>
            </a:extLst>
          </p:cNvPr>
          <p:cNvCxnSpPr>
            <a:cxnSpLocks/>
            <a:stCxn id="21" idx="2"/>
            <a:endCxn id="25" idx="0"/>
          </p:cNvCxnSpPr>
          <p:nvPr/>
        </p:nvCxnSpPr>
        <p:spPr>
          <a:xfrm>
            <a:off x="9821329" y="2268512"/>
            <a:ext cx="0" cy="749424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D0D25EBA-9A16-43F7-90A3-DAF11B7246B3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 flipV="1">
            <a:off x="4843407" y="5192206"/>
            <a:ext cx="2164118" cy="895168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43826E2D-9B21-4139-B3FF-D4B875B6CF84}"/>
              </a:ext>
            </a:extLst>
          </p:cNvPr>
          <p:cNvSpPr/>
          <p:nvPr/>
        </p:nvSpPr>
        <p:spPr>
          <a:xfrm>
            <a:off x="9570271" y="4802883"/>
            <a:ext cx="1944886" cy="77864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인적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물적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낭비</a:t>
            </a: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905247CB-B3EB-454E-B391-020AE0053AD8}"/>
              </a:ext>
            </a:extLst>
          </p:cNvPr>
          <p:cNvCxnSpPr>
            <a:cxnSpLocks/>
            <a:stCxn id="44" idx="3"/>
            <a:endCxn id="62" idx="1"/>
          </p:cNvCxnSpPr>
          <p:nvPr/>
        </p:nvCxnSpPr>
        <p:spPr>
          <a:xfrm>
            <a:off x="8952411" y="5192206"/>
            <a:ext cx="617860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13" grpId="0">
        <p:bldAsOne/>
      </p:bldGraphic>
      <p:bldGraphic spid="13" grpId="1">
        <p:bldAsOne/>
      </p:bldGraphic>
      <p:bldP spid="17" grpId="0" animBg="1"/>
      <p:bldP spid="17" grpId="1" animBg="1"/>
      <p:bldP spid="17" grpId="2" animBg="1"/>
      <p:bldP spid="17" grpId="3" animBg="1"/>
      <p:bldP spid="19" grpId="0" animBg="1"/>
      <p:bldP spid="19" grpId="1" animBg="1"/>
      <p:bldP spid="21" grpId="0" animBg="1"/>
      <p:bldP spid="21" grpId="1" animBg="1"/>
      <p:bldP spid="25" grpId="0" animBg="1"/>
      <p:bldP spid="44" grpId="0" animBg="1"/>
      <p:bldP spid="44" grpId="1" animBg="1"/>
      <p:bldP spid="62" grpId="0" animBg="1"/>
      <p:bldP spid="6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4B8DF26-9E62-47B6-B124-C9642874B228}"/>
              </a:ext>
            </a:extLst>
          </p:cNvPr>
          <p:cNvGrpSpPr/>
          <p:nvPr/>
        </p:nvGrpSpPr>
        <p:grpSpPr>
          <a:xfrm>
            <a:off x="282823" y="4164217"/>
            <a:ext cx="11626353" cy="2333008"/>
            <a:chOff x="282823" y="4164217"/>
            <a:chExt cx="11626353" cy="2333008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C943390D-62AD-4430-BA7E-D7BD61C4CA4B}"/>
                </a:ext>
              </a:extLst>
            </p:cNvPr>
            <p:cNvSpPr/>
            <p:nvPr/>
          </p:nvSpPr>
          <p:spPr>
            <a:xfrm>
              <a:off x="282823" y="4164217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E0B17384-9AD7-4C24-A3B1-35F8C9A6E42E}"/>
                </a:ext>
              </a:extLst>
            </p:cNvPr>
            <p:cNvSpPr/>
            <p:nvPr/>
          </p:nvSpPr>
          <p:spPr>
            <a:xfrm>
              <a:off x="282823" y="4164217"/>
              <a:ext cx="555376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</a:rPr>
                <a:t>효과</a:t>
              </a:r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07F616BA-5C1B-4A5A-806F-721B33F87DE4}"/>
              </a:ext>
            </a:extLst>
          </p:cNvPr>
          <p:cNvSpPr/>
          <p:nvPr/>
        </p:nvSpPr>
        <p:spPr>
          <a:xfrm>
            <a:off x="474845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 자치의 필요성과 효과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597E032-743F-4016-977F-5C42F2649F14}"/>
              </a:ext>
            </a:extLst>
          </p:cNvPr>
          <p:cNvGrpSpPr/>
          <p:nvPr/>
        </p:nvGrpSpPr>
        <p:grpSpPr>
          <a:xfrm>
            <a:off x="282823" y="1653457"/>
            <a:ext cx="11626353" cy="2333008"/>
            <a:chOff x="282823" y="1653457"/>
            <a:chExt cx="11626353" cy="2333008"/>
          </a:xfrm>
        </p:grpSpPr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7AD0626F-0331-45A6-9BF6-A55B9E2FA8B5}"/>
                </a:ext>
              </a:extLst>
            </p:cNvPr>
            <p:cNvSpPr/>
            <p:nvPr/>
          </p:nvSpPr>
          <p:spPr>
            <a:xfrm>
              <a:off x="282823" y="1653457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7A55B7F8-DAC0-4FE0-B1D7-5498AB947CF4}"/>
                </a:ext>
              </a:extLst>
            </p:cNvPr>
            <p:cNvSpPr/>
            <p:nvPr/>
          </p:nvSpPr>
          <p:spPr>
            <a:xfrm>
              <a:off x="282823" y="1653457"/>
              <a:ext cx="555376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</a:rPr>
                <a:t>필요성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954C0161-4939-46BB-B036-A500D4D9100F}"/>
              </a:ext>
            </a:extLst>
          </p:cNvPr>
          <p:cNvSpPr/>
          <p:nvPr/>
        </p:nvSpPr>
        <p:spPr>
          <a:xfrm>
            <a:off x="4696048" y="2675707"/>
            <a:ext cx="2533601" cy="102697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주민의 민주정치 교육 훈련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0BE1AA6-1172-4EB5-9BD8-A84CAD066BC9}"/>
              </a:ext>
            </a:extLst>
          </p:cNvPr>
          <p:cNvSpPr/>
          <p:nvPr/>
        </p:nvSpPr>
        <p:spPr>
          <a:xfrm>
            <a:off x="8204398" y="2675707"/>
            <a:ext cx="3282623" cy="102697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행정에 대한 주민의 책임과 주인의식 함양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6240D77-D4C9-4D28-BBD6-B13C31A81047}"/>
              </a:ext>
            </a:extLst>
          </p:cNvPr>
          <p:cNvSpPr/>
          <p:nvPr/>
        </p:nvSpPr>
        <p:spPr>
          <a:xfrm>
            <a:off x="1593244" y="4391105"/>
            <a:ext cx="1952059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자주적 해결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EDD1092-26CC-40A6-BCB0-0DFCC0A62C3E}"/>
              </a:ext>
            </a:extLst>
          </p:cNvPr>
          <p:cNvSpPr/>
          <p:nvPr/>
        </p:nvSpPr>
        <p:spPr>
          <a:xfrm>
            <a:off x="3897293" y="5065623"/>
            <a:ext cx="2949742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성공적 지역자치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DA1299F-80A6-4906-8455-5A7ABB57CA9D}"/>
              </a:ext>
            </a:extLst>
          </p:cNvPr>
          <p:cNvSpPr/>
          <p:nvPr/>
        </p:nvSpPr>
        <p:spPr>
          <a:xfrm>
            <a:off x="7503658" y="4372000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공공정신의 배양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6E30759-881C-4E2C-B1D6-20E23DC108C6}"/>
              </a:ext>
            </a:extLst>
          </p:cNvPr>
          <p:cNvSpPr/>
          <p:nvPr/>
        </p:nvSpPr>
        <p:spPr>
          <a:xfrm>
            <a:off x="1593244" y="5065623"/>
            <a:ext cx="1952059" cy="51768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창의적 해결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F3EC00D-3700-4CB7-A60E-7AE1D23485FB}"/>
              </a:ext>
            </a:extLst>
          </p:cNvPr>
          <p:cNvSpPr/>
          <p:nvPr/>
        </p:nvSpPr>
        <p:spPr>
          <a:xfrm>
            <a:off x="1593244" y="5740141"/>
            <a:ext cx="1952059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합리적 해결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05553EA-AEA6-4052-80CA-87687E0D68B6}"/>
              </a:ext>
            </a:extLst>
          </p:cNvPr>
          <p:cNvSpPr/>
          <p:nvPr/>
        </p:nvSpPr>
        <p:spPr>
          <a:xfrm>
            <a:off x="7198859" y="5056071"/>
            <a:ext cx="3428998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국정과 사회 민주화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E454C9F-4687-496C-8EAB-8285E745B824}"/>
              </a:ext>
            </a:extLst>
          </p:cNvPr>
          <p:cNvSpPr/>
          <p:nvPr/>
        </p:nvSpPr>
        <p:spPr>
          <a:xfrm>
            <a:off x="7503658" y="5740141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시민적 자각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B448EAE2-9ECB-4B80-ABA2-DBA04A0BDD53}"/>
              </a:ext>
            </a:extLst>
          </p:cNvPr>
          <p:cNvCxnSpPr>
            <a:cxnSpLocks/>
            <a:stCxn id="15" idx="3"/>
            <a:endCxn id="27" idx="1"/>
          </p:cNvCxnSpPr>
          <p:nvPr/>
        </p:nvCxnSpPr>
        <p:spPr>
          <a:xfrm>
            <a:off x="6847035" y="5321169"/>
            <a:ext cx="656623" cy="67451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5157C50C-2950-4260-B927-2E3C58C81B71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 flipV="1">
            <a:off x="6847035" y="5311617"/>
            <a:ext cx="351824" cy="955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D9885466-EF12-4DBC-B93E-3AC2421BFF6E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6847035" y="4627546"/>
            <a:ext cx="656623" cy="69362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연결선: 꺾임 91">
            <a:extLst>
              <a:ext uri="{FF2B5EF4-FFF2-40B4-BE49-F238E27FC236}">
                <a16:creationId xmlns:a16="http://schemas.microsoft.com/office/drawing/2014/main" id="{FB36F9CC-9F94-4E7D-A3E3-A4DD18CB22E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545303" y="4662800"/>
            <a:ext cx="1826861" cy="402823"/>
          </a:xfrm>
          <a:prstGeom prst="bentConnector2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연결선: 꺾임 94">
            <a:extLst>
              <a:ext uri="{FF2B5EF4-FFF2-40B4-BE49-F238E27FC236}">
                <a16:creationId xmlns:a16="http://schemas.microsoft.com/office/drawing/2014/main" id="{BD93FC06-43E9-432B-AF44-241C480121D9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 flipV="1">
            <a:off x="3545303" y="5321169"/>
            <a:ext cx="351990" cy="329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연결선: 꺾임 95">
            <a:extLst>
              <a:ext uri="{FF2B5EF4-FFF2-40B4-BE49-F238E27FC236}">
                <a16:creationId xmlns:a16="http://schemas.microsoft.com/office/drawing/2014/main" id="{BD6A7AD9-B461-4EA7-A707-68751D7859B9}"/>
              </a:ext>
            </a:extLst>
          </p:cNvPr>
          <p:cNvCxnSpPr>
            <a:cxnSpLocks/>
            <a:stCxn id="21" idx="3"/>
            <a:endCxn id="15" idx="2"/>
          </p:cNvCxnSpPr>
          <p:nvPr/>
        </p:nvCxnSpPr>
        <p:spPr>
          <a:xfrm flipV="1">
            <a:off x="3545303" y="5576714"/>
            <a:ext cx="1826861" cy="418973"/>
          </a:xfrm>
          <a:prstGeom prst="bentConnector2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794D7537-02D7-4C0B-9E81-B56708F08777}"/>
              </a:ext>
            </a:extLst>
          </p:cNvPr>
          <p:cNvSpPr/>
          <p:nvPr/>
        </p:nvSpPr>
        <p:spPr>
          <a:xfrm>
            <a:off x="1011216" y="1909070"/>
            <a:ext cx="3755582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자유민주주의 토대 구축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4E00B2F-C329-47E8-A0B0-708C5171B9B3}"/>
              </a:ext>
            </a:extLst>
          </p:cNvPr>
          <p:cNvSpPr/>
          <p:nvPr/>
        </p:nvSpPr>
        <p:spPr>
          <a:xfrm>
            <a:off x="1011216" y="2680271"/>
            <a:ext cx="2710082" cy="102241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주민의 정치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행정 참여 보장</a:t>
            </a:r>
            <a:endParaRPr lang="ko-KR" altLang="en-US" sz="25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612588B-DF4A-480B-B027-4C41385BBDC5}"/>
              </a:ext>
            </a:extLst>
          </p:cNvPr>
          <p:cNvSpPr/>
          <p:nvPr/>
        </p:nvSpPr>
        <p:spPr>
          <a:xfrm>
            <a:off x="5307510" y="1909070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지역에 맞는 행정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E6110E6-DC12-4ACC-901B-C3826ED9A7AB}"/>
              </a:ext>
            </a:extLst>
          </p:cNvPr>
          <p:cNvSpPr/>
          <p:nvPr/>
        </p:nvSpPr>
        <p:spPr>
          <a:xfrm>
            <a:off x="8667621" y="1909070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행정 효율 증대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B9FF65F9-C5D1-4555-B0FE-2DE0ACD2F713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8126910" y="2164616"/>
            <a:ext cx="54071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4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" grpId="0" animBg="1"/>
      <p:bldP spid="2" grpId="1" animBg="1"/>
      <p:bldP spid="3" grpId="0" animBg="1"/>
      <p:bldP spid="3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AC204ED-030E-4B42-AB0E-03D0039E3E92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FA7238F-31BD-4FBC-A8AE-94DC8E47C9C7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 </a:t>
            </a:r>
            <a:r>
              <a:rPr lang="ko-KR" altLang="en-US" sz="5000" dirty="0">
                <a:solidFill>
                  <a:srgbClr val="1E506E"/>
                </a:solidFill>
                <a:latin typeface="+mn-ea"/>
              </a:rPr>
              <a:t>자치제 </a:t>
            </a:r>
            <a:r>
              <a:rPr lang="en-US" altLang="ko-KR" sz="3000" dirty="0">
                <a:solidFill>
                  <a:srgbClr val="1E506E"/>
                </a:solidFill>
                <a:latin typeface="+mn-ea"/>
              </a:rPr>
              <a:t>–</a:t>
            </a:r>
            <a:r>
              <a:rPr lang="ko-KR" altLang="en-US" sz="3000" dirty="0">
                <a:solidFill>
                  <a:srgbClr val="1E506E"/>
                </a:solidFill>
                <a:latin typeface="+mn-ea"/>
              </a:rPr>
              <a:t> </a:t>
            </a:r>
            <a:r>
              <a:rPr lang="ko-KR" altLang="en-US" sz="3000" i="0" dirty="0">
                <a:solidFill>
                  <a:srgbClr val="1E506E"/>
                </a:solidFill>
                <a:effectLst/>
                <a:latin typeface="+mn-ea"/>
              </a:rPr>
              <a:t>대일본제국 헌법</a:t>
            </a:r>
            <a:r>
              <a:rPr lang="en-US" altLang="ko-KR" sz="3000" i="0" dirty="0">
                <a:solidFill>
                  <a:srgbClr val="1E506E"/>
                </a:solidFill>
                <a:effectLst/>
                <a:latin typeface="+mn-ea"/>
              </a:rPr>
              <a:t>(</a:t>
            </a:r>
            <a:r>
              <a:rPr lang="ko-KR" altLang="en-US" sz="3000" i="0" dirty="0">
                <a:solidFill>
                  <a:srgbClr val="1E506E"/>
                </a:solidFill>
                <a:effectLst/>
                <a:latin typeface="+mn-ea"/>
              </a:rPr>
              <a:t>大日本帝国憲法</a:t>
            </a:r>
            <a:r>
              <a:rPr lang="en-US" altLang="ko-KR" sz="3000" i="0" dirty="0">
                <a:solidFill>
                  <a:srgbClr val="1E506E"/>
                </a:solidFill>
                <a:effectLst/>
                <a:latin typeface="+mn-ea"/>
              </a:rPr>
              <a:t>) </a:t>
            </a:r>
            <a:endParaRPr lang="ko-KR" altLang="en-US" sz="3000" dirty="0">
              <a:solidFill>
                <a:srgbClr val="1E506E"/>
              </a:solidFill>
              <a:latin typeface="+mn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BEBED8E-D994-4E1C-94CC-19F88CCEC03E}"/>
              </a:ext>
            </a:extLst>
          </p:cNvPr>
          <p:cNvGrpSpPr/>
          <p:nvPr/>
        </p:nvGrpSpPr>
        <p:grpSpPr>
          <a:xfrm>
            <a:off x="6484691" y="1825625"/>
            <a:ext cx="4941116" cy="4789165"/>
            <a:chOff x="4080650" y="1465304"/>
            <a:chExt cx="4941116" cy="478916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BEE20328-7417-4610-81B4-4CA3BCFE8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1680" y="1465304"/>
              <a:ext cx="4808079" cy="392739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0829F2-D56F-4B6E-89F6-19425FE05056}"/>
                </a:ext>
              </a:extLst>
            </p:cNvPr>
            <p:cNvSpPr txBox="1"/>
            <p:nvPr/>
          </p:nvSpPr>
          <p:spPr>
            <a:xfrm>
              <a:off x="4080650" y="5392695"/>
              <a:ext cx="494111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i="0" dirty="0">
                  <a:solidFill>
                    <a:srgbClr val="202122"/>
                  </a:solidFill>
                  <a:effectLst/>
                  <a:latin typeface="+mn-ea"/>
                </a:rPr>
                <a:t>대일본제국 헌법</a:t>
              </a:r>
              <a:r>
                <a:rPr lang="en-US" altLang="ko-KR" sz="2500" i="0" dirty="0">
                  <a:solidFill>
                    <a:srgbClr val="202122"/>
                  </a:solidFill>
                  <a:effectLst/>
                  <a:latin typeface="+mn-ea"/>
                </a:rPr>
                <a:t>(</a:t>
              </a:r>
              <a:r>
                <a:rPr lang="ko-KR" altLang="en-US" sz="2500" i="0" dirty="0">
                  <a:solidFill>
                    <a:srgbClr val="202122"/>
                  </a:solidFill>
                  <a:effectLst/>
                  <a:latin typeface="+mn-ea"/>
                </a:rPr>
                <a:t>大日本帝国憲法</a:t>
              </a:r>
              <a:r>
                <a:rPr lang="en-US" altLang="ko-KR" sz="2500" i="0" dirty="0">
                  <a:solidFill>
                    <a:srgbClr val="202122"/>
                  </a:solidFill>
                  <a:effectLst/>
                  <a:latin typeface="+mn-ea"/>
                </a:rPr>
                <a:t>) </a:t>
              </a:r>
              <a:r>
                <a:rPr lang="ko-KR" altLang="en-US" sz="2500" dirty="0">
                  <a:latin typeface="+mn-ea"/>
                </a:rPr>
                <a:t>본문</a:t>
              </a: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9DDEDFA1-6C38-44CB-B5E0-90F3CE82E42A}"/>
              </a:ext>
            </a:extLst>
          </p:cNvPr>
          <p:cNvSpPr/>
          <p:nvPr/>
        </p:nvSpPr>
        <p:spPr>
          <a:xfrm>
            <a:off x="474844" y="2428488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1889.02.11 -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공포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56E94EC-1DAE-4E13-9E3C-DCC520B5D224}"/>
              </a:ext>
            </a:extLst>
          </p:cNvPr>
          <p:cNvSpPr/>
          <p:nvPr/>
        </p:nvSpPr>
        <p:spPr>
          <a:xfrm>
            <a:off x="3676773" y="2433912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1890.11.29 -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시행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2546640-87E8-4464-903F-EB13D7C94311}"/>
              </a:ext>
            </a:extLst>
          </p:cNvPr>
          <p:cNvSpPr/>
          <p:nvPr/>
        </p:nvSpPr>
        <p:spPr>
          <a:xfrm>
            <a:off x="1333878" y="3412834"/>
            <a:ext cx="425517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중앙집권적 지방 제도 형성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726C3D-B75E-4464-BE51-4D32E6F253BD}"/>
              </a:ext>
            </a:extLst>
          </p:cNvPr>
          <p:cNvSpPr/>
          <p:nvPr/>
        </p:nvSpPr>
        <p:spPr>
          <a:xfrm>
            <a:off x="1229874" y="4335161"/>
            <a:ext cx="446317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지방자치에 관한 명문 규정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X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8C97FF8-BC21-4652-97AA-950B2786DACB}"/>
              </a:ext>
            </a:extLst>
          </p:cNvPr>
          <p:cNvSpPr/>
          <p:nvPr/>
        </p:nvSpPr>
        <p:spPr>
          <a:xfrm>
            <a:off x="1085225" y="5241925"/>
            <a:ext cx="4752475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현재의 지방자치제와 차이 존재</a:t>
            </a: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C31CC90-65FD-4946-B2D3-9CDFAC903877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3294244" y="2684034"/>
            <a:ext cx="382529" cy="5424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32ABFC1-82F2-41CC-BC45-219DD9ED3608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3461462" y="4846252"/>
            <a:ext cx="1" cy="395673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B80FCEA9-DFDB-4DC0-97AA-EDE0645391F6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flipV="1">
            <a:off x="3461462" y="3923925"/>
            <a:ext cx="1" cy="411236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A812F949-A7FA-4E35-93F0-4408DA1B8F4D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A7A9F96-06A0-472D-B505-2FB27F24E92B}"/>
              </a:ext>
            </a:extLst>
          </p:cNvPr>
          <p:cNvSpPr/>
          <p:nvPr/>
        </p:nvSpPr>
        <p:spPr>
          <a:xfrm>
            <a:off x="474845" y="3909970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1946.11.03 -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3CB12-9F78-4E8C-90DE-F5009E761FA3}"/>
              </a:ext>
            </a:extLst>
          </p:cNvPr>
          <p:cNvSpPr txBox="1"/>
          <p:nvPr/>
        </p:nvSpPr>
        <p:spPr>
          <a:xfrm>
            <a:off x="6652012" y="5753016"/>
            <a:ext cx="4890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i="0" dirty="0" err="1">
                <a:solidFill>
                  <a:srgbClr val="202122"/>
                </a:solidFill>
                <a:effectLst/>
                <a:latin typeface="+mn-ea"/>
              </a:rPr>
              <a:t>일본국</a:t>
            </a:r>
            <a:r>
              <a:rPr lang="ko-KR" altLang="en-US" sz="2500" i="0" dirty="0">
                <a:solidFill>
                  <a:srgbClr val="202122"/>
                </a:solidFill>
                <a:effectLst/>
                <a:latin typeface="+mn-ea"/>
              </a:rPr>
              <a:t> 헌법</a:t>
            </a:r>
            <a:r>
              <a:rPr lang="en-US" altLang="ko-KR" sz="2500" i="0" dirty="0">
                <a:solidFill>
                  <a:srgbClr val="202122"/>
                </a:solidFill>
                <a:effectLst/>
                <a:latin typeface="+mn-ea"/>
              </a:rPr>
              <a:t>(</a:t>
            </a:r>
            <a:r>
              <a:rPr lang="ko-KR" altLang="en-US" sz="2500" i="0" dirty="0">
                <a:solidFill>
                  <a:srgbClr val="373A3C"/>
                </a:solidFill>
                <a:effectLst/>
                <a:latin typeface="+mn-ea"/>
              </a:rPr>
              <a:t>日本國憲法</a:t>
            </a:r>
            <a:r>
              <a:rPr lang="en-US" altLang="ko-KR" sz="2500" i="0" dirty="0">
                <a:solidFill>
                  <a:srgbClr val="202122"/>
                </a:solidFill>
                <a:effectLst/>
                <a:latin typeface="+mn-ea"/>
              </a:rPr>
              <a:t>)</a:t>
            </a:r>
            <a:r>
              <a:rPr lang="ko-KR" altLang="en-US" sz="2500" i="0" dirty="0">
                <a:solidFill>
                  <a:srgbClr val="202122"/>
                </a:solidFill>
                <a:effectLst/>
                <a:latin typeface="+mn-ea"/>
              </a:rPr>
              <a:t> 공포</a:t>
            </a:r>
            <a:endParaRPr lang="ko-KR" altLang="en-US" sz="2500" dirty="0"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10DB0A-4042-47EA-B11A-359DF038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012" y="2066925"/>
            <a:ext cx="4917401" cy="368609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185BA37D-0731-4914-9D51-01CA130077E1}"/>
              </a:ext>
            </a:extLst>
          </p:cNvPr>
          <p:cNvSpPr/>
          <p:nvPr/>
        </p:nvSpPr>
        <p:spPr>
          <a:xfrm>
            <a:off x="930039" y="4715372"/>
            <a:ext cx="4728412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자치제에 대한 규정 명시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F71B28B-09A1-489B-A41D-252F71C8F5EF}"/>
              </a:ext>
            </a:extLst>
          </p:cNvPr>
          <p:cNvSpPr/>
          <p:nvPr/>
        </p:nvSpPr>
        <p:spPr>
          <a:xfrm>
            <a:off x="827112" y="1916162"/>
            <a:ext cx="4917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연합군 최고 사령부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(GHQ)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의 초안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20F062C-E8D3-4B01-A4BF-1BAEE7DC4FA5}"/>
              </a:ext>
            </a:extLst>
          </p:cNvPr>
          <p:cNvSpPr/>
          <p:nvPr/>
        </p:nvSpPr>
        <p:spPr>
          <a:xfrm>
            <a:off x="3747810" y="3909970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1947.05.03 -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시행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90B7D4E-0396-4B2C-A1AA-C5D6AF529F5F}"/>
              </a:ext>
            </a:extLst>
          </p:cNvPr>
          <p:cNvSpPr/>
          <p:nvPr/>
        </p:nvSpPr>
        <p:spPr>
          <a:xfrm>
            <a:off x="778081" y="5520774"/>
            <a:ext cx="5032328" cy="546108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헌법적으로 지방자치 보장</a:t>
            </a: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B45B7F36-E7D3-4FCA-989E-B6EBD5B8F144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>
            <a:off x="3294245" y="4165516"/>
            <a:ext cx="453565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4F83AE5-66AF-466A-BA04-6F69F41397BA}"/>
              </a:ext>
            </a:extLst>
          </p:cNvPr>
          <p:cNvSpPr/>
          <p:nvPr/>
        </p:nvSpPr>
        <p:spPr>
          <a:xfrm>
            <a:off x="827112" y="3016976"/>
            <a:ext cx="194242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일본의 협의</a:t>
            </a:r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6C4CB0A2-D43F-449A-A355-D2DAF033ABEC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2769533" y="3272522"/>
            <a:ext cx="1061803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9EC05DE-5375-4E2A-9E69-A062FF457B7D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 자치제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 err="1">
                <a:solidFill>
                  <a:schemeClr val="accent1">
                    <a:lumMod val="50000"/>
                  </a:schemeClr>
                </a:solidFill>
                <a:latin typeface="+mn-ea"/>
              </a:rPr>
              <a:t>일본국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헌법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5DD8901-2913-4EE9-857F-BF4DB7A95EB5}"/>
              </a:ext>
            </a:extLst>
          </p:cNvPr>
          <p:cNvSpPr/>
          <p:nvPr/>
        </p:nvSpPr>
        <p:spPr>
          <a:xfrm>
            <a:off x="3831336" y="3016976"/>
            <a:ext cx="1196641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완성</a:t>
            </a: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EA75C638-2646-4527-9529-E59883CDEE3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282696" y="2427253"/>
            <a:ext cx="3116" cy="855443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B68F8B0-F203-406A-965A-DE9BD43E3D32}"/>
              </a:ext>
            </a:extLst>
          </p:cNvPr>
          <p:cNvCxnSpPr>
            <a:cxnSpLocks/>
            <a:stCxn id="16" idx="2"/>
            <a:endCxn id="28" idx="0"/>
          </p:cNvCxnSpPr>
          <p:nvPr/>
        </p:nvCxnSpPr>
        <p:spPr>
          <a:xfrm>
            <a:off x="3294245" y="5226463"/>
            <a:ext cx="0" cy="294311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8" grpId="0" animBg="1"/>
      <p:bldP spid="38" grpId="0" animBg="1"/>
      <p:bldP spid="3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908DE55B-B2B8-470A-8737-921E0AE0692E}"/>
              </a:ext>
            </a:extLst>
          </p:cNvPr>
          <p:cNvGrpSpPr/>
          <p:nvPr/>
        </p:nvGrpSpPr>
        <p:grpSpPr>
          <a:xfrm>
            <a:off x="380998" y="1709765"/>
            <a:ext cx="11455402" cy="2212433"/>
            <a:chOff x="380998" y="1709766"/>
            <a:chExt cx="11528178" cy="2333008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9207065-79C4-4884-86D7-E5C8CF56DA84}"/>
                </a:ext>
              </a:extLst>
            </p:cNvPr>
            <p:cNvSpPr/>
            <p:nvPr/>
          </p:nvSpPr>
          <p:spPr>
            <a:xfrm>
              <a:off x="380998" y="1709766"/>
              <a:ext cx="11528178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FC80AB0A-165B-48E7-9410-A7F74E6FA2FC}"/>
                </a:ext>
              </a:extLst>
            </p:cNvPr>
            <p:cNvSpPr/>
            <p:nvPr/>
          </p:nvSpPr>
          <p:spPr>
            <a:xfrm>
              <a:off x="380999" y="1709766"/>
              <a:ext cx="1543049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 err="1">
                  <a:solidFill>
                    <a:schemeClr val="bg1"/>
                  </a:solidFill>
                  <a:latin typeface="+mn-ea"/>
                </a:rPr>
                <a:t>일본국</a:t>
              </a:r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  헌법 </a:t>
              </a:r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8</a:t>
              </a:r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장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BC2ACBB-D67C-46FF-AAE5-754519FED424}"/>
              </a:ext>
            </a:extLst>
          </p:cNvPr>
          <p:cNvGrpSpPr/>
          <p:nvPr/>
        </p:nvGrpSpPr>
        <p:grpSpPr>
          <a:xfrm>
            <a:off x="380998" y="4244984"/>
            <a:ext cx="8937173" cy="2212432"/>
            <a:chOff x="282822" y="4244984"/>
            <a:chExt cx="9056472" cy="2333008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1E6353D3-7C28-418B-ACF4-15846E3B414E}"/>
                </a:ext>
              </a:extLst>
            </p:cNvPr>
            <p:cNvSpPr/>
            <p:nvPr/>
          </p:nvSpPr>
          <p:spPr>
            <a:xfrm>
              <a:off x="282823" y="4244984"/>
              <a:ext cx="9056471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DDEFBA4E-3180-4456-A310-CA250FA1AE3C}"/>
                </a:ext>
              </a:extLst>
            </p:cNvPr>
            <p:cNvSpPr/>
            <p:nvPr/>
          </p:nvSpPr>
          <p:spPr>
            <a:xfrm>
              <a:off x="282822" y="4244984"/>
              <a:ext cx="2442090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법률 제 </a:t>
              </a:r>
              <a:r>
                <a:rPr lang="en-US" altLang="ko-KR" sz="3000" dirty="0">
                  <a:solidFill>
                    <a:schemeClr val="bg1"/>
                  </a:solidFill>
                  <a:latin typeface="+mn-ea"/>
                </a:rPr>
                <a:t>67</a:t>
              </a:r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호 </a:t>
              </a:r>
              <a:endParaRPr lang="en-US" altLang="ko-KR" sz="30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지방자치법</a:t>
              </a: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C4ACC9-3700-4701-8DEB-47A78EFF3DDC}"/>
              </a:ext>
            </a:extLst>
          </p:cNvPr>
          <p:cNvSpPr/>
          <p:nvPr/>
        </p:nvSpPr>
        <p:spPr>
          <a:xfrm>
            <a:off x="7065235" y="1958510"/>
            <a:ext cx="4485957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94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자치 단체의 권능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E83D536-F4A5-4093-ADBA-795386642EFC}"/>
              </a:ext>
            </a:extLst>
          </p:cNvPr>
          <p:cNvSpPr/>
          <p:nvPr/>
        </p:nvSpPr>
        <p:spPr>
          <a:xfrm>
            <a:off x="2416483" y="2707497"/>
            <a:ext cx="4223585" cy="10332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93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자치 단체의 기관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그 기관의 직접선거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5265412-1038-4B69-844A-6FB04B571DD2}"/>
              </a:ext>
            </a:extLst>
          </p:cNvPr>
          <p:cNvSpPr/>
          <p:nvPr/>
        </p:nvSpPr>
        <p:spPr>
          <a:xfrm>
            <a:off x="7065235" y="2968583"/>
            <a:ext cx="4339651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95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특별법상의 주민 투표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1D07D28-AFA6-450D-B8EF-8E62F35BFC59}"/>
              </a:ext>
            </a:extLst>
          </p:cNvPr>
          <p:cNvSpPr/>
          <p:nvPr/>
        </p:nvSpPr>
        <p:spPr>
          <a:xfrm>
            <a:off x="2368492" y="1958511"/>
            <a:ext cx="4319566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92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조 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–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자치의 기본 원칙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D5597E4-2499-44B8-835D-B597D21A1059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 자치제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완전한 시작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89B18EF-4A3A-498C-A528-D86295447098}"/>
              </a:ext>
            </a:extLst>
          </p:cNvPr>
          <p:cNvSpPr/>
          <p:nvPr/>
        </p:nvSpPr>
        <p:spPr>
          <a:xfrm>
            <a:off x="3056663" y="5537710"/>
            <a:ext cx="434741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자치제도 구체화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E93F15C-C845-45FE-92AB-6F57083EE435}"/>
              </a:ext>
            </a:extLst>
          </p:cNvPr>
          <p:cNvSpPr/>
          <p:nvPr/>
        </p:nvSpPr>
        <p:spPr>
          <a:xfrm>
            <a:off x="3046254" y="4624518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1947.04.17 -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공포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 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A53B91-631E-43A8-8C73-FA3F5EF40C90}"/>
              </a:ext>
            </a:extLst>
          </p:cNvPr>
          <p:cNvSpPr/>
          <p:nvPr/>
        </p:nvSpPr>
        <p:spPr>
          <a:xfrm>
            <a:off x="6248182" y="4624518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1947.05.03 -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시행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A3C029E4-BF86-4F24-B597-CE4A1F906145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5865654" y="4880064"/>
            <a:ext cx="382528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27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B62F22E1-6CD4-4C62-84F2-E2B8FA47A90B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1083F-BBEF-40FA-A518-656AFC7F1413}"/>
              </a:ext>
            </a:extLst>
          </p:cNvPr>
          <p:cNvSpPr txBox="1"/>
          <p:nvPr/>
        </p:nvSpPr>
        <p:spPr>
          <a:xfrm>
            <a:off x="7528711" y="2378331"/>
            <a:ext cx="2901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+mn-ea"/>
              </a:rPr>
              <a:t>일본 </a:t>
            </a:r>
            <a:r>
              <a:rPr lang="en-US" altLang="ko-KR" sz="2500" dirty="0">
                <a:latin typeface="+mn-ea"/>
              </a:rPr>
              <a:t>4</a:t>
            </a:r>
            <a:r>
              <a:rPr lang="ko-KR" altLang="en-US" sz="2500" dirty="0">
                <a:latin typeface="+mn-ea"/>
              </a:rPr>
              <a:t>대 공해병  </a:t>
            </a:r>
            <a:endParaRPr lang="en-US" altLang="ko-KR" sz="2500" dirty="0">
              <a:latin typeface="+mn-ea"/>
            </a:endParaRPr>
          </a:p>
          <a:p>
            <a:pPr algn="ctr"/>
            <a:r>
              <a:rPr lang="en-US" altLang="ko-KR" sz="2500" dirty="0">
                <a:latin typeface="+mn-ea"/>
              </a:rPr>
              <a:t>-</a:t>
            </a:r>
            <a:r>
              <a:rPr lang="ko-KR" altLang="en-US" sz="2500" dirty="0" err="1">
                <a:latin typeface="+mn-ea"/>
              </a:rPr>
              <a:t>미나마타병</a:t>
            </a:r>
            <a:endParaRPr lang="ko-KR" altLang="en-US" sz="2500" dirty="0">
              <a:latin typeface="+mn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A4DA0B9-5769-4587-80EE-AF4AC6B5310D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 자치제의 성과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- 1960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년대</a:t>
            </a:r>
          </a:p>
        </p:txBody>
      </p:sp>
      <p:pic>
        <p:nvPicPr>
          <p:cNvPr id="8" name="온라인 미디어 7" title="두뇌음식 4 - 미나마타병.wmv">
            <a:hlinkClick r:id="" action="ppaction://media"/>
            <a:extLst>
              <a:ext uri="{FF2B5EF4-FFF2-40B4-BE49-F238E27FC236}">
                <a16:creationId xmlns:a16="http://schemas.microsoft.com/office/drawing/2014/main" id="{7AC87DFA-BCB0-4BF3-9E1B-833442F263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8998" y="1642254"/>
            <a:ext cx="6426333" cy="481624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2445CFA-2E35-41C9-B020-3D008EAE98B4}"/>
              </a:ext>
            </a:extLst>
          </p:cNvPr>
          <p:cNvSpPr/>
          <p:nvPr/>
        </p:nvSpPr>
        <p:spPr>
          <a:xfrm>
            <a:off x="4586668" y="3411265"/>
            <a:ext cx="3018663" cy="988930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지역 주민이 주체인 시민운동 발생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50F2EA2-77AB-4993-A8CE-9B9C3339F783}"/>
              </a:ext>
            </a:extLst>
          </p:cNvPr>
          <p:cNvSpPr/>
          <p:nvPr/>
        </p:nvSpPr>
        <p:spPr>
          <a:xfrm>
            <a:off x="8236797" y="3399050"/>
            <a:ext cx="2901217" cy="100114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chemeClr val="tx1"/>
                </a:solidFill>
                <a:latin typeface="+mn-ea"/>
              </a:rPr>
              <a:t>복지정책으로 국가정책전환 요구</a:t>
            </a:r>
            <a:endParaRPr lang="ko-KR" altLang="en-US" sz="2500" kern="0" spc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9A8DC96-56DD-4C8E-9C24-C6A55D161AF0}"/>
              </a:ext>
            </a:extLst>
          </p:cNvPr>
          <p:cNvSpPr/>
          <p:nvPr/>
        </p:nvSpPr>
        <p:spPr>
          <a:xfrm>
            <a:off x="637765" y="2298130"/>
            <a:ext cx="3317440" cy="511088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spc="0" dirty="0" err="1">
                <a:solidFill>
                  <a:schemeClr val="tx1"/>
                </a:solidFill>
                <a:effectLst/>
                <a:latin typeface="+mn-ea"/>
              </a:rPr>
              <a:t>성장・개발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 위주 정책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76BEE0E-0793-4D37-9D10-D53E38001A84}"/>
              </a:ext>
            </a:extLst>
          </p:cNvPr>
          <p:cNvSpPr/>
          <p:nvPr/>
        </p:nvSpPr>
        <p:spPr>
          <a:xfrm>
            <a:off x="8240247" y="4996697"/>
            <a:ext cx="2901216" cy="988930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도시</a:t>
            </a:r>
            <a:r>
              <a:rPr lang="ko-KR" altLang="en-US" sz="2500" kern="0" spc="0" dirty="0" err="1">
                <a:solidFill>
                  <a:schemeClr val="tx1"/>
                </a:solidFill>
                <a:effectLst/>
                <a:latin typeface="+mn-ea"/>
              </a:rPr>
              <a:t>・</a:t>
            </a:r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공해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 문제 재검토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5F990C-217C-4098-8CDB-72A0F030E916}"/>
              </a:ext>
            </a:extLst>
          </p:cNvPr>
          <p:cNvSpPr/>
          <p:nvPr/>
        </p:nvSpPr>
        <p:spPr>
          <a:xfrm>
            <a:off x="998497" y="4996696"/>
            <a:ext cx="2595976" cy="98893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정책의 </a:t>
            </a:r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근본적인 궤도 수정</a:t>
            </a:r>
            <a:r>
              <a:rPr lang="en-US" altLang="ko-KR" sz="2500" dirty="0">
                <a:solidFill>
                  <a:schemeClr val="tx1"/>
                </a:solidFill>
                <a:latin typeface="+mn-ea"/>
              </a:rPr>
              <a:t>X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B9909DF-4323-4FE6-820B-26D9323A39FF}"/>
              </a:ext>
            </a:extLst>
          </p:cNvPr>
          <p:cNvSpPr/>
          <p:nvPr/>
        </p:nvSpPr>
        <p:spPr>
          <a:xfrm>
            <a:off x="4517866" y="4996697"/>
            <a:ext cx="3156266" cy="988930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정부의 </a:t>
            </a:r>
            <a:r>
              <a:rPr lang="ko-KR" altLang="en-US" sz="2500" kern="0" spc="0" dirty="0" err="1">
                <a:solidFill>
                  <a:schemeClr val="tx1"/>
                </a:solidFill>
                <a:effectLst/>
                <a:latin typeface="+mn-ea"/>
              </a:rPr>
              <a:t>성장・개발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 위주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정책에 제동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5BDFA52-4647-495F-B8D6-191C1529DA5D}"/>
              </a:ext>
            </a:extLst>
          </p:cNvPr>
          <p:cNvSpPr/>
          <p:nvPr/>
        </p:nvSpPr>
        <p:spPr>
          <a:xfrm>
            <a:off x="4645393" y="2303672"/>
            <a:ext cx="2901217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chemeClr val="tx1"/>
                </a:solidFill>
                <a:latin typeface="+mn-ea"/>
              </a:rPr>
              <a:t>심각한 환경 오염</a:t>
            </a:r>
            <a:endParaRPr lang="ko-KR" altLang="en-US" sz="2500" kern="0" spc="0" dirty="0"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C8414F46-BF53-4B45-9904-479D52B93254}"/>
              </a:ext>
            </a:extLst>
          </p:cNvPr>
          <p:cNvCxnSpPr>
            <a:cxnSpLocks/>
            <a:stCxn id="15" idx="3"/>
            <a:endCxn id="11" idx="1"/>
          </p:cNvCxnSpPr>
          <p:nvPr/>
        </p:nvCxnSpPr>
        <p:spPr>
          <a:xfrm>
            <a:off x="7674132" y="5491162"/>
            <a:ext cx="566115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5F96181-7CFB-4103-9A3D-EC039D7664F1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3594473" y="5491162"/>
            <a:ext cx="923393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63D4D0D0-2A3B-47DD-AAA7-34B41E116B22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 flipH="1">
            <a:off x="6095999" y="4400195"/>
            <a:ext cx="1" cy="596502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7E6963FE-478F-4387-8622-096EB2091006}"/>
              </a:ext>
            </a:extLst>
          </p:cNvPr>
          <p:cNvCxnSpPr>
            <a:cxnSpLocks/>
            <a:stCxn id="9" idx="3"/>
            <a:endCxn id="20" idx="1"/>
          </p:cNvCxnSpPr>
          <p:nvPr/>
        </p:nvCxnSpPr>
        <p:spPr>
          <a:xfrm>
            <a:off x="3955205" y="2553674"/>
            <a:ext cx="690188" cy="5544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6E72B010-F5D6-498F-878A-9D47EBFBD1FD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>
            <a:off x="7605331" y="3899623"/>
            <a:ext cx="631466" cy="6107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CEFC4E0B-A2FD-4A5B-AA93-C14C9E9DAB7E}"/>
              </a:ext>
            </a:extLst>
          </p:cNvPr>
          <p:cNvCxnSpPr>
            <a:cxnSpLocks/>
            <a:stCxn id="54" idx="1"/>
            <a:endCxn id="20" idx="3"/>
          </p:cNvCxnSpPr>
          <p:nvPr/>
        </p:nvCxnSpPr>
        <p:spPr>
          <a:xfrm flipH="1">
            <a:off x="7546610" y="2558113"/>
            <a:ext cx="690187" cy="1105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98FA735B-AA6E-434B-B047-37E9B9BCEA42}"/>
              </a:ext>
            </a:extLst>
          </p:cNvPr>
          <p:cNvSpPr/>
          <p:nvPr/>
        </p:nvSpPr>
        <p:spPr>
          <a:xfrm>
            <a:off x="8236797" y="2057540"/>
            <a:ext cx="2901217" cy="100114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chemeClr val="tx1"/>
                </a:solidFill>
                <a:latin typeface="+mn-ea"/>
              </a:rPr>
              <a:t>일본 </a:t>
            </a:r>
            <a:r>
              <a:rPr lang="en-US" altLang="ko-KR" sz="2500" kern="0" dirty="0">
                <a:solidFill>
                  <a:schemeClr val="tx1"/>
                </a:solidFill>
                <a:latin typeface="+mn-ea"/>
              </a:rPr>
              <a:t>4</a:t>
            </a:r>
            <a:r>
              <a:rPr lang="ko-KR" altLang="en-US" sz="2500" kern="0" dirty="0">
                <a:solidFill>
                  <a:schemeClr val="tx1"/>
                </a:solidFill>
                <a:latin typeface="+mn-ea"/>
              </a:rPr>
              <a:t>대 공해병 발생</a:t>
            </a:r>
            <a:endParaRPr lang="ko-KR" altLang="en-US" sz="2500" kern="0" spc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5B9E981-EAC4-4855-BDB2-0E568E5DA754}"/>
              </a:ext>
            </a:extLst>
          </p:cNvPr>
          <p:cNvSpPr/>
          <p:nvPr/>
        </p:nvSpPr>
        <p:spPr>
          <a:xfrm>
            <a:off x="788127" y="3198903"/>
            <a:ext cx="3018663" cy="50057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주민의 정치 사회화 </a:t>
            </a:r>
            <a:endParaRPr lang="en-US" altLang="ko-KR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6D2EC59-3D8B-400A-830B-FAB88B3277C4}"/>
              </a:ext>
            </a:extLst>
          </p:cNvPr>
          <p:cNvSpPr/>
          <p:nvPr/>
        </p:nvSpPr>
        <p:spPr>
          <a:xfrm>
            <a:off x="787153" y="4073907"/>
            <a:ext cx="3018663" cy="500572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시민 민주주의 발달</a:t>
            </a: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DE468DA6-726D-4DED-AE6F-88A5E7A34FB1}"/>
              </a:ext>
            </a:extLst>
          </p:cNvPr>
          <p:cNvCxnSpPr>
            <a:cxnSpLocks/>
            <a:stCxn id="4" idx="0"/>
            <a:endCxn id="2" idx="2"/>
          </p:cNvCxnSpPr>
          <p:nvPr/>
        </p:nvCxnSpPr>
        <p:spPr>
          <a:xfrm flipV="1">
            <a:off x="2296485" y="3699475"/>
            <a:ext cx="974" cy="374432"/>
          </a:xfrm>
          <a:prstGeom prst="line">
            <a:avLst/>
          </a:prstGeom>
          <a:ln w="38100">
            <a:solidFill>
              <a:srgbClr val="1E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56AD92F6-0D39-4551-BBB2-5EDF05612DB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296485" y="3905730"/>
            <a:ext cx="2290183" cy="0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0" grpId="0"/>
      <p:bldP spid="10" grpId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3" grpId="0" animBg="1"/>
      <p:bldP spid="13" grpId="1" animBg="1"/>
      <p:bldP spid="15" grpId="0" animBg="1"/>
      <p:bldP spid="20" grpId="0" animBg="1"/>
      <p:bldP spid="20" grpId="1" animBg="1"/>
      <p:bldP spid="54" grpId="0" animBg="1"/>
      <p:bldP spid="54" grpId="1" animBg="1"/>
      <p:bldP spid="2" grpId="0" animBg="1"/>
      <p:bldP spid="2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48A8ABE2-AE15-44C2-A024-9C584437F200}"/>
              </a:ext>
            </a:extLst>
          </p:cNvPr>
          <p:cNvSpPr/>
          <p:nvPr/>
        </p:nvSpPr>
        <p:spPr>
          <a:xfrm>
            <a:off x="377204" y="1595884"/>
            <a:ext cx="11339952" cy="49560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4B1186B-7A17-4610-AA09-DD4AF7DB19F9}"/>
              </a:ext>
            </a:extLst>
          </p:cNvPr>
          <p:cNvSpPr/>
          <p:nvPr/>
        </p:nvSpPr>
        <p:spPr>
          <a:xfrm>
            <a:off x="1291298" y="3855565"/>
            <a:ext cx="2469488" cy="98191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외국의도시와의 직접 교류 활발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35F330-E08A-40FF-80AA-DB367F1F228B}"/>
              </a:ext>
            </a:extLst>
          </p:cNvPr>
          <p:cNvSpPr/>
          <p:nvPr/>
        </p:nvSpPr>
        <p:spPr>
          <a:xfrm>
            <a:off x="1060859" y="5458379"/>
            <a:ext cx="2930366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국제 심포지엄 개최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E754131-FAFD-40B7-8670-D4AAEF64D412}"/>
              </a:ext>
            </a:extLst>
          </p:cNvPr>
          <p:cNvSpPr/>
          <p:nvPr/>
        </p:nvSpPr>
        <p:spPr>
          <a:xfrm>
            <a:off x="8618621" y="2252751"/>
            <a:ext cx="1950650" cy="981915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국가정책의 선도 및 보완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79270FF-F05D-44A9-978A-A0B53B35A2E3}"/>
              </a:ext>
            </a:extLst>
          </p:cNvPr>
          <p:cNvSpPr/>
          <p:nvPr/>
        </p:nvSpPr>
        <p:spPr>
          <a:xfrm>
            <a:off x="842494" y="2252325"/>
            <a:ext cx="3367096" cy="98191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균형 발전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en-US" altLang="ko-KR" sz="2500" dirty="0">
                <a:solidFill>
                  <a:schemeClr val="tx1"/>
                </a:solidFill>
              </a:rPr>
              <a:t>=</a:t>
            </a:r>
            <a:r>
              <a:rPr lang="ko-KR" altLang="en-US" sz="2500" dirty="0">
                <a:solidFill>
                  <a:schemeClr val="tx1"/>
                </a:solidFill>
              </a:rPr>
              <a:t>지방정부만 가능 인식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53316B9-3CEA-4F5C-82A2-48DDEAB4DD46}"/>
              </a:ext>
            </a:extLst>
          </p:cNvPr>
          <p:cNvSpPr/>
          <p:nvPr/>
        </p:nvSpPr>
        <p:spPr>
          <a:xfrm>
            <a:off x="8359202" y="5458380"/>
            <a:ext cx="2469488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국토의 균형발전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7C7B62E-C855-462C-A720-F4003CC8D535}"/>
              </a:ext>
            </a:extLst>
          </p:cNvPr>
          <p:cNvSpPr/>
          <p:nvPr/>
        </p:nvSpPr>
        <p:spPr>
          <a:xfrm>
            <a:off x="4575334" y="3855565"/>
            <a:ext cx="3041332" cy="981916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지역적 특성에 맞는 정책 및 사업 개발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1B8014E-D0DC-45F4-A3FD-EA45DF8EE869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 자치제의 성과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1980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년대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4C3A76A-CD01-4DB5-9CF4-AEA6E3AE539D}"/>
              </a:ext>
            </a:extLst>
          </p:cNvPr>
          <p:cNvSpPr/>
          <p:nvPr/>
        </p:nvSpPr>
        <p:spPr>
          <a:xfrm>
            <a:off x="4575334" y="2252325"/>
            <a:ext cx="3041332" cy="98893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새로운 자치제 운영방식 도입 촉진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B58AB6F-494A-4BC7-ACCA-F27EBC4869A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2526042" y="4837480"/>
            <a:ext cx="0" cy="620899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6963AC7-C12E-45A0-99CC-BC6F11C108DE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7616666" y="2743709"/>
            <a:ext cx="1001955" cy="3082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768AB04-D033-4D9E-84D7-F14070D106C6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4209590" y="2743283"/>
            <a:ext cx="365744" cy="3508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038C977C-2654-4143-813D-BB6F5AAAB14E}"/>
              </a:ext>
            </a:extLst>
          </p:cNvPr>
          <p:cNvCxnSpPr>
            <a:cxnSpLocks/>
            <a:stCxn id="7" idx="3"/>
            <a:endCxn id="57" idx="1"/>
          </p:cNvCxnSpPr>
          <p:nvPr/>
        </p:nvCxnSpPr>
        <p:spPr>
          <a:xfrm>
            <a:off x="3991225" y="5713925"/>
            <a:ext cx="1513580" cy="1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6FC17735-CEA7-4672-8D59-30046CF12BD2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6096000" y="4837481"/>
            <a:ext cx="3497946" cy="620899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D353CFA2-7730-444A-A943-B9B57EDC377C}"/>
              </a:ext>
            </a:extLst>
          </p:cNvPr>
          <p:cNvSpPr/>
          <p:nvPr/>
        </p:nvSpPr>
        <p:spPr>
          <a:xfrm>
            <a:off x="5504805" y="5458380"/>
            <a:ext cx="1182390" cy="511091"/>
          </a:xfrm>
          <a:prstGeom prst="rect">
            <a:avLst/>
          </a:prstGeom>
          <a:solidFill>
            <a:schemeClr val="bg1"/>
          </a:solidFill>
          <a:ln>
            <a:solidFill>
              <a:srgbClr val="1E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국제화</a:t>
            </a:r>
          </a:p>
        </p:txBody>
      </p: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658A4F67-680F-44D3-B390-2E17F4755957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6096000" y="3241256"/>
            <a:ext cx="0" cy="614309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A9DE9FB8-2262-4778-9606-5F8C9C2845FE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9593946" y="3234666"/>
            <a:ext cx="0" cy="2223714"/>
          </a:xfrm>
          <a:prstGeom prst="straightConnector1">
            <a:avLst/>
          </a:prstGeom>
          <a:ln w="38100">
            <a:solidFill>
              <a:srgbClr val="1E50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2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6" grpId="0" animBg="1"/>
      <p:bldP spid="6" grpId="1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BEE9F886-45C2-4CA5-922B-A6B872E42F1E}"/>
              </a:ext>
            </a:extLst>
          </p:cNvPr>
          <p:cNvGrpSpPr/>
          <p:nvPr/>
        </p:nvGrpSpPr>
        <p:grpSpPr>
          <a:xfrm>
            <a:off x="380999" y="4244984"/>
            <a:ext cx="11455399" cy="2212432"/>
            <a:chOff x="282822" y="4244984"/>
            <a:chExt cx="7453002" cy="2333008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42B4FD29-6912-477E-A398-0B79FEF95D86}"/>
                </a:ext>
              </a:extLst>
            </p:cNvPr>
            <p:cNvSpPr/>
            <p:nvPr/>
          </p:nvSpPr>
          <p:spPr>
            <a:xfrm>
              <a:off x="282823" y="4244984"/>
              <a:ext cx="7453001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97C4CA32-8C40-4B53-9012-2871CBEAED53}"/>
                </a:ext>
              </a:extLst>
            </p:cNvPr>
            <p:cNvSpPr/>
            <p:nvPr/>
          </p:nvSpPr>
          <p:spPr>
            <a:xfrm>
              <a:off x="282822" y="4244984"/>
              <a:ext cx="1227135" cy="233300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보통지방공공단체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B0DBC2C-22D4-4E5D-A3C2-7453150E3B38}"/>
              </a:ext>
            </a:extLst>
          </p:cNvPr>
          <p:cNvGrpSpPr/>
          <p:nvPr/>
        </p:nvGrpSpPr>
        <p:grpSpPr>
          <a:xfrm>
            <a:off x="381000" y="1769399"/>
            <a:ext cx="11455400" cy="2212432"/>
            <a:chOff x="282822" y="1645502"/>
            <a:chExt cx="11626354" cy="2333008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DD698B90-C093-49EE-9D39-57348645F6C9}"/>
                </a:ext>
              </a:extLst>
            </p:cNvPr>
            <p:cNvSpPr/>
            <p:nvPr/>
          </p:nvSpPr>
          <p:spPr>
            <a:xfrm>
              <a:off x="282823" y="1645502"/>
              <a:ext cx="11626353" cy="233300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BFEA9314-B0A9-4933-BB72-2123BEF52515}"/>
                </a:ext>
              </a:extLst>
            </p:cNvPr>
            <p:cNvSpPr/>
            <p:nvPr/>
          </p:nvSpPr>
          <p:spPr>
            <a:xfrm>
              <a:off x="282822" y="1645502"/>
              <a:ext cx="1914277" cy="233300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chemeClr val="bg1"/>
                  </a:solidFill>
                  <a:latin typeface="+mn-ea"/>
                </a:rPr>
                <a:t>특별지방 공공단체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1E29F852-28F1-4BD8-AC95-ED1BCF621415}"/>
              </a:ext>
            </a:extLst>
          </p:cNvPr>
          <p:cNvSpPr/>
          <p:nvPr/>
        </p:nvSpPr>
        <p:spPr>
          <a:xfrm>
            <a:off x="3341206" y="3040003"/>
            <a:ext cx="3262899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공공단체의 조합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CD92E18-D4BB-4F5E-9777-97891F68B4AD}"/>
              </a:ext>
            </a:extLst>
          </p:cNvPr>
          <p:cNvSpPr/>
          <p:nvPr/>
        </p:nvSpPr>
        <p:spPr>
          <a:xfrm>
            <a:off x="8665706" y="3040003"/>
            <a:ext cx="1379327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재산구</a:t>
            </a:r>
            <a:endParaRPr lang="ko-KR" altLang="en-US" sz="2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772FCB2-8EC5-40B7-97BC-5CE758A2F106}"/>
              </a:ext>
            </a:extLst>
          </p:cNvPr>
          <p:cNvSpPr/>
          <p:nvPr/>
        </p:nvSpPr>
        <p:spPr>
          <a:xfrm>
            <a:off x="4192986" y="2129135"/>
            <a:ext cx="1556087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특별구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F55366D-4856-4BFF-9072-924DE7342BF2}"/>
              </a:ext>
            </a:extLst>
          </p:cNvPr>
          <p:cNvSpPr/>
          <p:nvPr/>
        </p:nvSpPr>
        <p:spPr>
          <a:xfrm>
            <a:off x="3341206" y="5095654"/>
            <a:ext cx="3353801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+mn-ea"/>
              </a:rPr>
              <a:t>도도부현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都道府県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kern="0" spc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82F9FBA-1FB5-4E20-A662-BC9F1B73B5D5}"/>
              </a:ext>
            </a:extLst>
          </p:cNvPr>
          <p:cNvSpPr/>
          <p:nvPr/>
        </p:nvSpPr>
        <p:spPr>
          <a:xfrm>
            <a:off x="7945669" y="2129135"/>
            <a:ext cx="2819400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+mn-ea"/>
              </a:rPr>
              <a:t>지방 개발 사업단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D5EA198-9EF2-4E76-BB64-20BC791D05F3}"/>
              </a:ext>
            </a:extLst>
          </p:cNvPr>
          <p:cNvSpPr/>
          <p:nvPr/>
        </p:nvSpPr>
        <p:spPr>
          <a:xfrm>
            <a:off x="8205685" y="5095654"/>
            <a:ext cx="2299368" cy="51109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spc="0" dirty="0" err="1">
                <a:solidFill>
                  <a:schemeClr val="tx1"/>
                </a:solidFill>
                <a:effectLst/>
                <a:latin typeface="+mn-ea"/>
              </a:rPr>
              <a:t>시정촌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lang="ko-KR" altLang="en-US" sz="2500" kern="0" spc="0" dirty="0">
                <a:solidFill>
                  <a:schemeClr val="tx1"/>
                </a:solidFill>
                <a:effectLst/>
                <a:latin typeface="+mn-ea"/>
              </a:rPr>
              <a:t>市町村</a:t>
            </a:r>
            <a:r>
              <a:rPr lang="en-US" altLang="ko-KR" sz="2500" kern="0" spc="0" dirty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ko-KR" altLang="en-US" sz="2500" kern="0" spc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8397970-5B35-4EB0-8DB2-829CB7FDB514}"/>
              </a:ext>
            </a:extLst>
          </p:cNvPr>
          <p:cNvSpPr/>
          <p:nvPr/>
        </p:nvSpPr>
        <p:spPr>
          <a:xfrm>
            <a:off x="474846" y="400584"/>
            <a:ext cx="11242309" cy="110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지방공공단체 </a:t>
            </a:r>
            <a:r>
              <a:rPr lang="en-US" altLang="ko-KR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-</a:t>
            </a:r>
            <a:r>
              <a:rPr lang="ko-KR" altLang="en-US" sz="3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구조</a:t>
            </a:r>
          </a:p>
        </p:txBody>
      </p:sp>
    </p:spTree>
    <p:extLst>
      <p:ext uri="{BB962C8B-B14F-4D97-AF65-F5344CB8AC3E}">
        <p14:creationId xmlns:p14="http://schemas.microsoft.com/office/powerpoint/2010/main" val="377484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9" grpId="0" animBg="1"/>
      <p:bldP spid="19" grpId="1" animBg="1"/>
      <p:bldP spid="5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기본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922</Words>
  <Application>Microsoft Office PowerPoint</Application>
  <PresentationFormat>와이드스크린</PresentationFormat>
  <Paragraphs>313</Paragraphs>
  <Slides>22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22</vt:i4>
      </vt:variant>
    </vt:vector>
  </HeadingPairs>
  <TitlesOfParts>
    <vt:vector size="31" baseType="lpstr">
      <vt:lpstr>맑은 고딕</vt:lpstr>
      <vt:lpstr>맑은 고딕</vt:lpstr>
      <vt:lpstr>Calibri</vt:lpstr>
      <vt:lpstr>Calibri Light</vt:lpstr>
      <vt:lpstr>Corbel</vt:lpstr>
      <vt:lpstr>Wingdings 2</vt:lpstr>
      <vt:lpstr>HDOfficeLightV0</vt:lpstr>
      <vt:lpstr>1_HDOfficeLightV0</vt:lpstr>
      <vt:lpstr>기본</vt:lpstr>
      <vt:lpstr>일본 지방자치제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</dc:creator>
  <cp:lastModifiedBy>A</cp:lastModifiedBy>
  <cp:revision>171</cp:revision>
  <dcterms:created xsi:type="dcterms:W3CDTF">2020-09-11T08:27:50Z</dcterms:created>
  <dcterms:modified xsi:type="dcterms:W3CDTF">2020-09-18T13:35:20Z</dcterms:modified>
</cp:coreProperties>
</file>