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6" r:id="rId10"/>
    <p:sldId id="267" r:id="rId11"/>
    <p:sldId id="268" r:id="rId12"/>
    <p:sldId id="269" r:id="rId13"/>
    <p:sldId id="272" r:id="rId14"/>
    <p:sldId id="273" r:id="rId15"/>
    <p:sldId id="275" r:id="rId16"/>
    <p:sldId id="274" r:id="rId17"/>
    <p:sldId id="270" r:id="rId18"/>
    <p:sldId id="271" r:id="rId19"/>
    <p:sldId id="265" r:id="rId20"/>
    <p:sldId id="259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875D-2B7F-41A3-B129-7119893E2974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2073-3970-4396-8E1C-DAD06D9FE73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875D-2B7F-41A3-B129-7119893E2974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2073-3970-4396-8E1C-DAD06D9FE73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875D-2B7F-41A3-B129-7119893E2974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2073-3970-4396-8E1C-DAD06D9FE73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875D-2B7F-41A3-B129-7119893E2974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2073-3970-4396-8E1C-DAD06D9FE73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875D-2B7F-41A3-B129-7119893E2974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2073-3970-4396-8E1C-DAD06D9FE73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875D-2B7F-41A3-B129-7119893E2974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2073-3970-4396-8E1C-DAD06D9FE73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875D-2B7F-41A3-B129-7119893E2974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2073-3970-4396-8E1C-DAD06D9FE73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875D-2B7F-41A3-B129-7119893E2974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2073-3970-4396-8E1C-DAD06D9FE73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875D-2B7F-41A3-B129-7119893E2974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2073-3970-4396-8E1C-DAD06D9FE73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875D-2B7F-41A3-B129-7119893E2974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2073-3970-4396-8E1C-DAD06D9FE73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875D-2B7F-41A3-B129-7119893E2974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2073-3970-4396-8E1C-DAD06D9FE73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ko-KR" altLang="en-US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F875D-2B7F-41A3-B129-7119893E2974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2073-3970-4396-8E1C-DAD06D9FE73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iKUurfoRhE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0hoK3RFvxwM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일본 전통문화 속의 예능과 </a:t>
            </a:r>
            <a:br>
              <a:rPr lang="en-US" altLang="ko-KR" dirty="0"/>
            </a:br>
            <a:r>
              <a:rPr lang="ko-KR" altLang="en-US" dirty="0"/>
              <a:t>무대예술의 특징은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211901873 </a:t>
            </a:r>
            <a:r>
              <a:rPr lang="ko-KR" altLang="en-US" dirty="0"/>
              <a:t>김슬기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전통악기 </a:t>
            </a:r>
            <a:r>
              <a:rPr lang="en-US" altLang="ko-KR" dirty="0"/>
              <a:t>: </a:t>
            </a:r>
            <a:r>
              <a:rPr lang="ko-KR" altLang="en-US" dirty="0" err="1"/>
              <a:t>샤미센</a:t>
            </a:r>
            <a:endParaRPr lang="ko-KR" altLang="en-US" dirty="0"/>
          </a:p>
        </p:txBody>
      </p:sp>
      <p:pic>
        <p:nvPicPr>
          <p:cNvPr id="4" name="내용 개체 틀 3" descr="b_0404_02_i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500174"/>
            <a:ext cx="4572032" cy="2491758"/>
          </a:xfrm>
        </p:spPr>
      </p:pic>
      <p:sp>
        <p:nvSpPr>
          <p:cNvPr id="7" name="TextBox 6"/>
          <p:cNvSpPr txBox="1"/>
          <p:nvPr/>
        </p:nvSpPr>
        <p:spPr>
          <a:xfrm>
            <a:off x="1152500" y="436721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샤미센</a:t>
            </a:r>
            <a:r>
              <a:rPr lang="en-US" altLang="ko-KR" dirty="0"/>
              <a:t>(</a:t>
            </a:r>
            <a:r>
              <a:rPr lang="ko-KR" altLang="en-US" dirty="0" err="1"/>
              <a:t>三味線</a:t>
            </a:r>
            <a:r>
              <a:rPr lang="en-US" altLang="ko-KR" dirty="0"/>
              <a:t>, </a:t>
            </a:r>
            <a:r>
              <a:rPr lang="ko-KR" altLang="en-US" dirty="0"/>
              <a:t>しゃみせん</a:t>
            </a:r>
            <a:r>
              <a:rPr lang="en-US" altLang="ko-KR" dirty="0"/>
              <a:t>)</a:t>
            </a:r>
            <a:r>
              <a:rPr lang="ko-KR" altLang="en-US" dirty="0"/>
              <a:t>은 일본 전통의 현악기로 주로 현을 퉁겨서 연주하는 발현악기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2976" y="5143512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샤미센은</a:t>
            </a:r>
            <a:r>
              <a:rPr lang="ko-KR" altLang="en-US" dirty="0"/>
              <a:t> 일본의 근세</a:t>
            </a:r>
            <a:r>
              <a:rPr lang="en-US" altLang="ko-KR" dirty="0"/>
              <a:t>(</a:t>
            </a:r>
            <a:r>
              <a:rPr lang="ko-KR" altLang="en-US" dirty="0"/>
              <a:t>近世</a:t>
            </a:r>
            <a:r>
              <a:rPr lang="en-US" altLang="ko-KR" dirty="0"/>
              <a:t>) </a:t>
            </a:r>
            <a:r>
              <a:rPr lang="ko-KR" altLang="en-US" dirty="0"/>
              <a:t>초기에 해당하는 </a:t>
            </a:r>
            <a:r>
              <a:rPr lang="en-US" altLang="ko-KR" dirty="0"/>
              <a:t>16</a:t>
            </a:r>
            <a:r>
              <a:rPr lang="ko-KR" altLang="en-US" dirty="0"/>
              <a:t>세기를 전후해 등장한 것으로 알려지며</a:t>
            </a:r>
            <a:r>
              <a:rPr lang="en-US" altLang="ko-KR" dirty="0"/>
              <a:t>, </a:t>
            </a:r>
            <a:r>
              <a:rPr lang="ko-KR" altLang="en-US" dirty="0"/>
              <a:t>일본 전통악기 중에서는 비교적 역사가 짧은 편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전통악기 </a:t>
            </a:r>
            <a:r>
              <a:rPr lang="en-US" altLang="ko-KR" dirty="0"/>
              <a:t>: </a:t>
            </a:r>
            <a:r>
              <a:rPr lang="ko-KR" altLang="en-US" dirty="0" err="1"/>
              <a:t>고토</a:t>
            </a:r>
            <a:endParaRPr lang="ko-KR" altLang="en-US" dirty="0"/>
          </a:p>
        </p:txBody>
      </p:sp>
      <p:pic>
        <p:nvPicPr>
          <p:cNvPr id="5" name="내용 개체 틀 4" descr="f114603a0f6ade41100a01866b09c8c6a6b314969665c2a94e71d15eef1718d59ccf13ced06691aaa8904f2614848daa10bdc741940b8ab974515fc203993300d759828531b57388940c4e3cfaee2557786d95f3acd3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500174"/>
            <a:ext cx="5638107" cy="2714644"/>
          </a:xfrm>
        </p:spPr>
      </p:pic>
      <p:sp>
        <p:nvSpPr>
          <p:cNvPr id="7" name="TextBox 6"/>
          <p:cNvSpPr txBox="1"/>
          <p:nvPr/>
        </p:nvSpPr>
        <p:spPr>
          <a:xfrm>
            <a:off x="1357290" y="4714885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     일본의 전통 </a:t>
            </a:r>
            <a:r>
              <a:rPr lang="ko-KR" altLang="en-US" dirty="0" err="1"/>
              <a:t>악기중</a:t>
            </a:r>
            <a:r>
              <a:rPr lang="ko-KR" altLang="en-US" dirty="0"/>
              <a:t> 하나인 </a:t>
            </a:r>
            <a:r>
              <a:rPr lang="ko-KR" altLang="en-US" dirty="0" err="1"/>
              <a:t>고토는</a:t>
            </a:r>
            <a:r>
              <a:rPr lang="ko-KR" altLang="en-US" dirty="0"/>
              <a:t> 중국의 </a:t>
            </a:r>
            <a:r>
              <a:rPr lang="ko-KR" altLang="en-US" dirty="0" err="1"/>
              <a:t>쟁에서</a:t>
            </a:r>
            <a:r>
              <a:rPr lang="ko-KR" altLang="en-US" dirty="0"/>
              <a:t> 유래됨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8728" y="5286388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   발현악기에 속하며</a:t>
            </a:r>
            <a:r>
              <a:rPr lang="en-US" altLang="ko-KR" dirty="0"/>
              <a:t> </a:t>
            </a:r>
            <a:r>
              <a:rPr lang="ko-KR" altLang="en-US" dirty="0"/>
              <a:t>비슷한 유래를 가진 한국의 </a:t>
            </a:r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   가야금과 비슷함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전통 의상 </a:t>
            </a:r>
            <a:r>
              <a:rPr lang="en-US" altLang="ko-KR" dirty="0"/>
              <a:t>: </a:t>
            </a:r>
            <a:r>
              <a:rPr lang="ko-KR" altLang="en-US" dirty="0"/>
              <a:t>기모노</a:t>
            </a:r>
          </a:p>
        </p:txBody>
      </p:sp>
      <p:pic>
        <p:nvPicPr>
          <p:cNvPr id="4" name="내용 개체 틀 3" descr="%B1%E2%B8%F0%B3%EB2-2_elfdream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00174"/>
            <a:ext cx="2440008" cy="4286280"/>
          </a:xfrm>
        </p:spPr>
      </p:pic>
      <p:sp>
        <p:nvSpPr>
          <p:cNvPr id="5" name="TextBox 4"/>
          <p:cNvSpPr txBox="1"/>
          <p:nvPr/>
        </p:nvSpPr>
        <p:spPr>
          <a:xfrm>
            <a:off x="3929058" y="2000240"/>
            <a:ext cx="4572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'</a:t>
            </a:r>
            <a:r>
              <a:rPr lang="ko-KR" altLang="en-US" dirty="0"/>
              <a:t>기모노</a:t>
            </a:r>
            <a:r>
              <a:rPr lang="en-US" altLang="ko-KR" dirty="0"/>
              <a:t>'</a:t>
            </a:r>
            <a:r>
              <a:rPr lang="ko-KR" altLang="en-US" dirty="0"/>
              <a:t>는 </a:t>
            </a:r>
            <a:r>
              <a:rPr lang="en-US" altLang="ko-KR" dirty="0"/>
              <a:t>'</a:t>
            </a:r>
            <a:r>
              <a:rPr lang="ko-KR" altLang="en-US" dirty="0"/>
              <a:t>입는 것</a:t>
            </a:r>
            <a:r>
              <a:rPr lang="en-US" altLang="ko-KR" dirty="0"/>
              <a:t>', </a:t>
            </a:r>
            <a:r>
              <a:rPr lang="ko-KR" altLang="en-US" dirty="0"/>
              <a:t>즉 모든 </a:t>
            </a:r>
            <a:r>
              <a:rPr lang="en-US" altLang="ko-KR" dirty="0"/>
              <a:t>'</a:t>
            </a:r>
            <a:r>
              <a:rPr lang="ko-KR" altLang="en-US" dirty="0"/>
              <a:t>일본 전통 옷</a:t>
            </a:r>
            <a:r>
              <a:rPr lang="en-US" altLang="ko-KR" dirty="0"/>
              <a:t>'</a:t>
            </a:r>
            <a:r>
              <a:rPr lang="ko-KR" altLang="en-US" dirty="0"/>
              <a:t>을 뜻함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기모노는 여성용</a:t>
            </a:r>
            <a:r>
              <a:rPr lang="en-US" altLang="ko-KR" dirty="0"/>
              <a:t>, </a:t>
            </a:r>
            <a:r>
              <a:rPr lang="ko-KR" altLang="en-US" dirty="0"/>
              <a:t>남성용</a:t>
            </a:r>
            <a:r>
              <a:rPr lang="en-US" altLang="ko-KR" dirty="0"/>
              <a:t>, </a:t>
            </a:r>
            <a:r>
              <a:rPr lang="ko-KR" altLang="en-US" dirty="0"/>
              <a:t>혼용으로 나뉨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여성용                </a:t>
            </a:r>
            <a:r>
              <a:rPr lang="ko-KR" altLang="en-US" dirty="0" err="1"/>
              <a:t>후리소데</a:t>
            </a:r>
            <a:r>
              <a:rPr lang="en-US" altLang="ko-KR" dirty="0"/>
              <a:t>, </a:t>
            </a:r>
            <a:r>
              <a:rPr lang="ko-KR" altLang="en-US" dirty="0" err="1"/>
              <a:t>도메소데</a:t>
            </a:r>
            <a:r>
              <a:rPr lang="en-US" altLang="ko-KR" dirty="0"/>
              <a:t>, </a:t>
            </a:r>
            <a:r>
              <a:rPr lang="ko-KR" altLang="en-US" dirty="0" err="1"/>
              <a:t>호몬기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남성용                 </a:t>
            </a:r>
            <a:r>
              <a:rPr lang="ko-KR" altLang="en-US" dirty="0" err="1"/>
              <a:t>하카마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혼용                      나가기</a:t>
            </a:r>
            <a:r>
              <a:rPr lang="en-US" altLang="ko-KR" dirty="0"/>
              <a:t>, </a:t>
            </a:r>
            <a:r>
              <a:rPr lang="ko-KR" altLang="en-US" dirty="0"/>
              <a:t>하오리</a:t>
            </a:r>
            <a:r>
              <a:rPr lang="en-US" altLang="ko-KR" dirty="0"/>
              <a:t>, </a:t>
            </a:r>
            <a:r>
              <a:rPr lang="ko-KR" altLang="en-US" dirty="0" err="1"/>
              <a:t>유카타</a:t>
            </a:r>
            <a:r>
              <a:rPr lang="ko-KR" altLang="en-US" dirty="0"/>
              <a:t>             </a:t>
            </a:r>
            <a:endParaRPr lang="en-US" altLang="ko-KR" dirty="0"/>
          </a:p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6" name="오른쪽 화살표 5"/>
          <p:cNvSpPr/>
          <p:nvPr/>
        </p:nvSpPr>
        <p:spPr>
          <a:xfrm>
            <a:off x="4786314" y="3357562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4786314" y="3929066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4786314" y="4500570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여성용  기모노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/>
          <a:lstStyle/>
          <a:p>
            <a:r>
              <a:rPr lang="ko-KR" altLang="en-US" sz="2800" b="1" dirty="0" err="1"/>
              <a:t>후리소데</a:t>
            </a:r>
            <a:r>
              <a:rPr lang="ko-KR" altLang="en-US" dirty="0"/>
              <a:t>          </a:t>
            </a:r>
            <a:r>
              <a:rPr lang="ko-KR" altLang="en-US" sz="2000" dirty="0"/>
              <a:t>미혼 여성들이 입는 가장 화려한 기모노</a:t>
            </a:r>
            <a:endParaRPr lang="en-US" altLang="ko-KR" sz="2000" dirty="0"/>
          </a:p>
          <a:p>
            <a:pPr>
              <a:buNone/>
            </a:pPr>
            <a:r>
              <a:rPr lang="en-US" altLang="ko-KR" sz="2000" dirty="0"/>
              <a:t>                                               (</a:t>
            </a:r>
            <a:r>
              <a:rPr lang="ko-KR" altLang="en-US" sz="2000" dirty="0"/>
              <a:t>결혼식피로연</a:t>
            </a:r>
            <a:r>
              <a:rPr lang="en-US" altLang="ko-KR" sz="2000" dirty="0"/>
              <a:t>, </a:t>
            </a:r>
            <a:r>
              <a:rPr lang="ko-KR" altLang="en-US" sz="2000" dirty="0"/>
              <a:t>성년식</a:t>
            </a:r>
            <a:r>
              <a:rPr lang="en-US" altLang="ko-KR" sz="2000" dirty="0"/>
              <a:t>)</a:t>
            </a:r>
            <a:r>
              <a:rPr lang="ko-KR" altLang="en-US" sz="2000" dirty="0"/>
              <a:t>  </a:t>
            </a:r>
            <a:r>
              <a:rPr lang="ko-KR" altLang="en-US" sz="2400" dirty="0"/>
              <a:t>                                                  </a:t>
            </a:r>
            <a:r>
              <a:rPr lang="en-US" altLang="ko-KR" sz="2400" dirty="0"/>
              <a:t> </a:t>
            </a:r>
          </a:p>
          <a:p>
            <a:r>
              <a:rPr lang="ko-KR" altLang="en-US" sz="2800" b="1" dirty="0" err="1"/>
              <a:t>도메소데</a:t>
            </a:r>
            <a:r>
              <a:rPr lang="ko-KR" altLang="en-US" sz="2800" b="1" dirty="0"/>
              <a:t>            </a:t>
            </a:r>
            <a:r>
              <a:rPr lang="ko-KR" altLang="en-US" sz="2000" dirty="0"/>
              <a:t>기혼 여성들이 입는 가장 격이 높은 기모노</a:t>
            </a:r>
            <a:endParaRPr lang="en-US" altLang="ko-KR" sz="2000" dirty="0"/>
          </a:p>
          <a:p>
            <a:endParaRPr lang="en-US" altLang="ko-KR" sz="2800" b="1" dirty="0"/>
          </a:p>
          <a:p>
            <a:r>
              <a:rPr lang="ko-KR" altLang="en-US" sz="2800" b="1" dirty="0" err="1"/>
              <a:t>호몬기</a:t>
            </a:r>
            <a:r>
              <a:rPr lang="ko-KR" altLang="en-US" sz="2800" b="1" dirty="0"/>
              <a:t>                </a:t>
            </a:r>
            <a:r>
              <a:rPr lang="ko-KR" altLang="en-US" sz="2000" dirty="0"/>
              <a:t>위 두 개의 비해 약식의 입는 기모노로써 혼인  </a:t>
            </a:r>
            <a:endParaRPr lang="en-US" altLang="ko-KR" sz="2000" dirty="0"/>
          </a:p>
          <a:p>
            <a:pPr>
              <a:buNone/>
            </a:pPr>
            <a:r>
              <a:rPr lang="ko-KR" altLang="en-US" sz="2000" dirty="0"/>
              <a:t>                                                여부와 상관없이 입을 수 있음</a:t>
            </a:r>
            <a:r>
              <a:rPr lang="en-US" altLang="ko-KR" sz="2000" dirty="0"/>
              <a:t>.</a:t>
            </a:r>
            <a:r>
              <a:rPr lang="ko-KR" altLang="en-US" sz="2000" dirty="0"/>
              <a:t>   </a:t>
            </a:r>
            <a:endParaRPr lang="en-US" altLang="ko-KR" sz="2000" dirty="0"/>
          </a:p>
          <a:p>
            <a:pPr>
              <a:buNone/>
            </a:pPr>
            <a:r>
              <a:rPr lang="en-US" altLang="ko-KR" sz="2000" dirty="0"/>
              <a:t>                                                </a:t>
            </a:r>
            <a:r>
              <a:rPr lang="ko-KR" altLang="en-US" sz="2000" dirty="0"/>
              <a:t>현대에는 가벼운 파티와 같은 사교용 예복으로 </a:t>
            </a:r>
            <a:endParaRPr lang="en-US" altLang="ko-KR" sz="2000" dirty="0"/>
          </a:p>
          <a:p>
            <a:pPr>
              <a:buNone/>
            </a:pPr>
            <a:r>
              <a:rPr lang="en-US" altLang="ko-KR" sz="2000" dirty="0"/>
              <a:t>                                                </a:t>
            </a:r>
            <a:r>
              <a:rPr lang="ko-KR" altLang="en-US" sz="2000" dirty="0"/>
              <a:t>입음</a:t>
            </a:r>
            <a:r>
              <a:rPr lang="en-US" altLang="ko-KR" sz="2000" dirty="0"/>
              <a:t>.</a:t>
            </a:r>
            <a:r>
              <a:rPr lang="ko-KR" altLang="en-US" sz="2000" dirty="0"/>
              <a:t>                          </a:t>
            </a:r>
            <a:endParaRPr lang="ko-KR" altLang="en-US" sz="2800" b="1" dirty="0"/>
          </a:p>
        </p:txBody>
      </p:sp>
      <p:sp>
        <p:nvSpPr>
          <p:cNvPr id="6" name="갈매기형 수장 5"/>
          <p:cNvSpPr/>
          <p:nvPr/>
        </p:nvSpPr>
        <p:spPr>
          <a:xfrm>
            <a:off x="2571736" y="1714488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갈매기형 수장 6"/>
          <p:cNvSpPr/>
          <p:nvPr/>
        </p:nvSpPr>
        <p:spPr>
          <a:xfrm>
            <a:off x="2571736" y="271462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갈매기형 수장 7"/>
          <p:cNvSpPr/>
          <p:nvPr/>
        </p:nvSpPr>
        <p:spPr>
          <a:xfrm>
            <a:off x="2571736" y="3714752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남성용  기모노</a:t>
            </a:r>
          </a:p>
        </p:txBody>
      </p:sp>
      <p:pic>
        <p:nvPicPr>
          <p:cNvPr id="4" name="내용 개체 틀 3" descr="%AB%B9%AB%AF%AB%EA_%AB󫷫%E7%ABë%C8_2015-04-23_11_50_5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00175"/>
            <a:ext cx="2618042" cy="4357718"/>
          </a:xfrm>
        </p:spPr>
      </p:pic>
      <p:sp>
        <p:nvSpPr>
          <p:cNvPr id="6" name="갈매기형 수장 5"/>
          <p:cNvSpPr/>
          <p:nvPr/>
        </p:nvSpPr>
        <p:spPr>
          <a:xfrm>
            <a:off x="4643438" y="200024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2071678"/>
            <a:ext cx="4714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하카마</a:t>
            </a:r>
            <a:r>
              <a:rPr lang="ko-KR" altLang="en-US" dirty="0"/>
              <a:t>            일본 남성들의 예복 </a:t>
            </a:r>
            <a:endParaRPr lang="en-US" altLang="ko-KR" dirty="0"/>
          </a:p>
          <a:p>
            <a:r>
              <a:rPr lang="en-US" altLang="ko-KR" dirty="0"/>
              <a:t>                          </a:t>
            </a:r>
            <a:r>
              <a:rPr lang="ko-KR" altLang="en-US" dirty="0"/>
              <a:t>하오리 안에 남성들이 입는 긴    </a:t>
            </a:r>
            <a:endParaRPr lang="en-US" altLang="ko-KR" dirty="0"/>
          </a:p>
          <a:p>
            <a:r>
              <a:rPr lang="en-US" altLang="ko-KR" dirty="0"/>
              <a:t>                          </a:t>
            </a:r>
            <a:r>
              <a:rPr lang="ko-KR" altLang="en-US" dirty="0"/>
              <a:t>치마와 같은 기모노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하오리             기모노 위에 한 겹 더 입는 외투</a:t>
            </a:r>
            <a:endParaRPr lang="en-US" altLang="ko-KR" dirty="0"/>
          </a:p>
          <a:p>
            <a:r>
              <a:rPr lang="en-US" altLang="ko-KR" dirty="0"/>
              <a:t>                           </a:t>
            </a:r>
            <a:r>
              <a:rPr lang="ko-KR" altLang="en-US" dirty="0"/>
              <a:t>전쟁터에서 남성이 입는 외투에</a:t>
            </a:r>
            <a:endParaRPr lang="en-US" altLang="ko-KR" dirty="0"/>
          </a:p>
          <a:p>
            <a:r>
              <a:rPr lang="en-US" altLang="ko-KR" dirty="0"/>
              <a:t>                           </a:t>
            </a:r>
            <a:r>
              <a:rPr lang="ko-KR" altLang="en-US" dirty="0"/>
              <a:t>유래됨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         </a:t>
            </a:r>
            <a:r>
              <a:rPr lang="ko-KR" altLang="en-US" dirty="0"/>
              <a:t>실용성으로 인해</a:t>
            </a:r>
            <a:r>
              <a:rPr lang="en-US" altLang="ko-KR" dirty="0"/>
              <a:t> </a:t>
            </a:r>
            <a:r>
              <a:rPr lang="ko-KR" altLang="en-US" dirty="0"/>
              <a:t>메이지 시대  </a:t>
            </a:r>
            <a:endParaRPr lang="en-US" altLang="ko-KR" dirty="0"/>
          </a:p>
          <a:p>
            <a:r>
              <a:rPr lang="en-US" altLang="ko-KR" dirty="0"/>
              <a:t>                           </a:t>
            </a:r>
            <a:r>
              <a:rPr lang="ko-KR" altLang="en-US" dirty="0"/>
              <a:t>이 후 남녀 구분 없이 겨울철에</a:t>
            </a:r>
            <a:endParaRPr lang="en-US" altLang="ko-KR" dirty="0"/>
          </a:p>
          <a:p>
            <a:r>
              <a:rPr lang="en-US" altLang="ko-KR" dirty="0"/>
              <a:t>                           </a:t>
            </a:r>
            <a:r>
              <a:rPr lang="ko-KR" altLang="en-US" dirty="0"/>
              <a:t>는 하오리를 걸쳤다고 함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</a:p>
        </p:txBody>
      </p:sp>
      <p:sp>
        <p:nvSpPr>
          <p:cNvPr id="8" name="갈매기형 수장 7"/>
          <p:cNvSpPr/>
          <p:nvPr/>
        </p:nvSpPr>
        <p:spPr>
          <a:xfrm>
            <a:off x="4643438" y="307181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혼용 기모노 </a:t>
            </a:r>
            <a:r>
              <a:rPr lang="en-US" altLang="ko-KR" dirty="0"/>
              <a:t>: </a:t>
            </a:r>
            <a:r>
              <a:rPr lang="ko-KR" altLang="en-US" dirty="0"/>
              <a:t>나가기</a:t>
            </a:r>
          </a:p>
        </p:txBody>
      </p:sp>
      <p:pic>
        <p:nvPicPr>
          <p:cNvPr id="4" name="내용 개체 틀 3" descr="Screenshot_20200319-183503_Naver_Blog 1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71612"/>
            <a:ext cx="2798602" cy="4071966"/>
          </a:xfrm>
        </p:spPr>
      </p:pic>
      <p:sp>
        <p:nvSpPr>
          <p:cNvPr id="5" name="TextBox 4"/>
          <p:cNvSpPr txBox="1"/>
          <p:nvPr/>
        </p:nvSpPr>
        <p:spPr>
          <a:xfrm>
            <a:off x="4000496" y="2143116"/>
            <a:ext cx="478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나가기</a:t>
            </a:r>
            <a:r>
              <a:rPr lang="en-US" altLang="ko-KR" dirty="0"/>
              <a:t>            </a:t>
            </a:r>
            <a:r>
              <a:rPr lang="ko-KR" altLang="en-US" dirty="0"/>
              <a:t>나가기는 </a:t>
            </a:r>
            <a:r>
              <a:rPr lang="ko-KR" altLang="en-US" dirty="0" err="1"/>
              <a:t>하오리를</a:t>
            </a:r>
            <a:r>
              <a:rPr lang="ko-KR" altLang="en-US" dirty="0"/>
              <a:t> 입기 전에</a:t>
            </a:r>
            <a:endParaRPr lang="en-US" altLang="ko-KR" dirty="0"/>
          </a:p>
          <a:p>
            <a:r>
              <a:rPr lang="en-US" altLang="ko-KR" dirty="0"/>
              <a:t>                          </a:t>
            </a:r>
            <a:r>
              <a:rPr lang="ko-KR" altLang="en-US" dirty="0"/>
              <a:t>안에 입는 겉옷을 말함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                    </a:t>
            </a:r>
          </a:p>
          <a:p>
            <a:r>
              <a:rPr lang="en-US" altLang="ko-KR" dirty="0"/>
              <a:t>                          </a:t>
            </a:r>
            <a:r>
              <a:rPr lang="ko-KR" altLang="en-US" dirty="0"/>
              <a:t>목 </a:t>
            </a:r>
            <a:r>
              <a:rPr lang="ko-KR" altLang="en-US" dirty="0" err="1"/>
              <a:t>부터</a:t>
            </a:r>
            <a:r>
              <a:rPr lang="ko-KR" altLang="en-US" dirty="0"/>
              <a:t> 발목 까지 오며 </a:t>
            </a:r>
            <a:r>
              <a:rPr lang="en-US" altLang="ko-KR" dirty="0"/>
              <a:t> </a:t>
            </a:r>
            <a:r>
              <a:rPr lang="ko-KR" altLang="en-US" dirty="0"/>
              <a:t>본래 </a:t>
            </a:r>
            <a:endParaRPr lang="en-US" altLang="ko-KR" dirty="0"/>
          </a:p>
          <a:p>
            <a:r>
              <a:rPr lang="en-US" altLang="ko-KR" dirty="0"/>
              <a:t>                          </a:t>
            </a:r>
            <a:r>
              <a:rPr lang="ko-KR" altLang="en-US" dirty="0"/>
              <a:t>기모노는 </a:t>
            </a:r>
            <a:r>
              <a:rPr lang="en-US" altLang="ko-KR" dirty="0"/>
              <a:t> </a:t>
            </a:r>
            <a:r>
              <a:rPr lang="ko-KR" altLang="en-US" dirty="0"/>
              <a:t>이 나가기를 의미하는</a:t>
            </a:r>
            <a:endParaRPr lang="en-US" altLang="ko-KR" dirty="0"/>
          </a:p>
          <a:p>
            <a:r>
              <a:rPr lang="en-US" altLang="ko-KR" dirty="0"/>
              <a:t>                          </a:t>
            </a:r>
            <a:r>
              <a:rPr lang="ko-KR" altLang="en-US" dirty="0"/>
              <a:t>것이었는데 현재는 겉옷화 </a:t>
            </a:r>
            <a:r>
              <a:rPr lang="en-US" altLang="ko-KR" dirty="0"/>
              <a:t>     </a:t>
            </a:r>
            <a:endParaRPr lang="ko-KR" altLang="en-US" dirty="0"/>
          </a:p>
        </p:txBody>
      </p:sp>
      <p:sp>
        <p:nvSpPr>
          <p:cNvPr id="6" name="갈매기형 수장 5"/>
          <p:cNvSpPr/>
          <p:nvPr/>
        </p:nvSpPr>
        <p:spPr>
          <a:xfrm>
            <a:off x="4786314" y="2071678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혼용  기모노 </a:t>
            </a:r>
            <a:r>
              <a:rPr lang="en-US" altLang="ko-KR" dirty="0"/>
              <a:t>: </a:t>
            </a:r>
            <a:r>
              <a:rPr lang="ko-KR" altLang="en-US" dirty="0" err="1"/>
              <a:t>유카타</a:t>
            </a:r>
            <a:endParaRPr lang="ko-KR" altLang="en-US" dirty="0"/>
          </a:p>
        </p:txBody>
      </p:sp>
      <p:pic>
        <p:nvPicPr>
          <p:cNvPr id="4" name="내용 개체 틀 3" descr="Screenshot_20200319-183514_Naver_Blo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714488"/>
            <a:ext cx="3357586" cy="3550647"/>
          </a:xfrm>
        </p:spPr>
      </p:pic>
      <p:sp>
        <p:nvSpPr>
          <p:cNvPr id="5" name="갈매기형 수장 4"/>
          <p:cNvSpPr/>
          <p:nvPr/>
        </p:nvSpPr>
        <p:spPr>
          <a:xfrm>
            <a:off x="5286380" y="2214554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2214554"/>
            <a:ext cx="4286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유카타</a:t>
            </a:r>
            <a:r>
              <a:rPr lang="ko-KR" altLang="en-US" dirty="0"/>
              <a:t>           </a:t>
            </a:r>
            <a:r>
              <a:rPr lang="ko-KR" altLang="en-US" dirty="0" err="1"/>
              <a:t>유카타는</a:t>
            </a:r>
            <a:r>
              <a:rPr lang="ko-KR" altLang="en-US" dirty="0"/>
              <a:t> 본래 목욕 후에 </a:t>
            </a:r>
            <a:endParaRPr lang="en-US" altLang="ko-KR" dirty="0"/>
          </a:p>
          <a:p>
            <a:r>
              <a:rPr lang="en-US" altLang="ko-KR" dirty="0"/>
              <a:t>                         </a:t>
            </a:r>
            <a:r>
              <a:rPr lang="ko-KR" altLang="en-US" dirty="0"/>
              <a:t>입는 가벼운 가운에서 유래</a:t>
            </a:r>
            <a:endParaRPr lang="en-US" altLang="ko-KR" dirty="0"/>
          </a:p>
          <a:p>
            <a:r>
              <a:rPr lang="en-US" altLang="ko-KR" dirty="0"/>
              <a:t>                         </a:t>
            </a:r>
          </a:p>
          <a:p>
            <a:r>
              <a:rPr lang="en-US" altLang="ko-KR" dirty="0"/>
              <a:t>                        </a:t>
            </a:r>
            <a:r>
              <a:rPr lang="ko-KR" altLang="en-US" dirty="0"/>
              <a:t>실크를 사용하는 다른 기모</a:t>
            </a:r>
            <a:endParaRPr lang="en-US" altLang="ko-KR" dirty="0"/>
          </a:p>
          <a:p>
            <a:r>
              <a:rPr lang="en-US" altLang="ko-KR" dirty="0"/>
              <a:t>                         </a:t>
            </a:r>
            <a:r>
              <a:rPr lang="ko-KR" altLang="en-US" dirty="0"/>
              <a:t>노와 달리 면이나 마를 사용</a:t>
            </a:r>
            <a:endParaRPr lang="en-US" altLang="ko-KR" dirty="0"/>
          </a:p>
          <a:p>
            <a:r>
              <a:rPr lang="en-US" altLang="ko-KR" dirty="0"/>
              <a:t>    </a:t>
            </a:r>
          </a:p>
          <a:p>
            <a:r>
              <a:rPr lang="en-US" altLang="ko-KR" dirty="0"/>
              <a:t>                         </a:t>
            </a:r>
            <a:r>
              <a:rPr lang="ko-KR" altLang="en-US" dirty="0"/>
              <a:t>최근에는 불꽃놀이 등을 </a:t>
            </a:r>
            <a:endParaRPr lang="en-US" altLang="ko-KR" dirty="0"/>
          </a:p>
          <a:p>
            <a:r>
              <a:rPr lang="en-US" altLang="ko-KR" dirty="0"/>
              <a:t>                         </a:t>
            </a:r>
            <a:r>
              <a:rPr lang="ko-KR" altLang="en-US" dirty="0"/>
              <a:t>보러 갈 때 많이 입음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기모노의 오해와 편견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입기 힘들다</a:t>
            </a:r>
            <a:r>
              <a:rPr lang="en-US" altLang="ko-KR" dirty="0"/>
              <a:t>?</a:t>
            </a:r>
          </a:p>
          <a:p>
            <a:pPr>
              <a:buNone/>
            </a:pPr>
            <a:r>
              <a:rPr lang="en-US" altLang="ko-KR" sz="2800" dirty="0"/>
              <a:t> </a:t>
            </a:r>
          </a:p>
          <a:p>
            <a:pPr>
              <a:buNone/>
            </a:pPr>
            <a:r>
              <a:rPr lang="ko-KR" altLang="en-US" sz="2000" dirty="0"/>
              <a:t>움직이기 어렵고 혼자서 입기가 어렵다는 편견이 있지만</a:t>
            </a:r>
            <a:r>
              <a:rPr lang="en-US" altLang="ko-KR" sz="2000" dirty="0"/>
              <a:t>, </a:t>
            </a:r>
            <a:r>
              <a:rPr lang="ko-KR" altLang="en-US" sz="2000" dirty="0"/>
              <a:t>그런 건 한 벌에 수백만씩 하는 완전 </a:t>
            </a:r>
            <a:r>
              <a:rPr lang="ko-KR" altLang="en-US" sz="2000" dirty="0" err="1"/>
              <a:t>예복형</a:t>
            </a:r>
            <a:r>
              <a:rPr lang="ko-KR" altLang="en-US" sz="2000" dirty="0"/>
              <a:t> 기모노인 경우가 많음</a:t>
            </a:r>
            <a:r>
              <a:rPr lang="en-US" altLang="ko-KR" sz="2000" dirty="0"/>
              <a:t>.</a:t>
            </a:r>
          </a:p>
          <a:p>
            <a:pPr>
              <a:buNone/>
            </a:pPr>
            <a:r>
              <a:rPr lang="ko-KR" altLang="en-US" sz="2000" dirty="0"/>
              <a:t>      요즘 시대에는 </a:t>
            </a:r>
            <a:r>
              <a:rPr lang="ko-KR" altLang="en-US" sz="2000" dirty="0" err="1"/>
              <a:t>여러벌</a:t>
            </a:r>
            <a:r>
              <a:rPr lang="ko-KR" altLang="en-US" sz="2000" dirty="0"/>
              <a:t> 껴 입지 않고 간편하게 착용함</a:t>
            </a:r>
            <a:r>
              <a:rPr lang="en-US" altLang="ko-KR" sz="2000" dirty="0"/>
              <a:t>.</a:t>
            </a:r>
          </a:p>
          <a:p>
            <a:pPr>
              <a:buNone/>
            </a:pPr>
            <a:endParaRPr lang="en-US" altLang="ko-KR" sz="2000" dirty="0"/>
          </a:p>
          <a:p>
            <a:pPr>
              <a:buNone/>
            </a:pPr>
            <a:r>
              <a:rPr lang="ko-KR" altLang="en-US" sz="2000" dirty="0"/>
              <a:t>기모노는 혼자서 입기가 어렵기 때문에 기모노를 전문적으로 입혀주는 자격증을 가진 도우미도 있음</a:t>
            </a:r>
            <a:r>
              <a:rPr lang="en-US" altLang="ko-KR" sz="2000" dirty="0"/>
              <a:t> </a:t>
            </a:r>
          </a:p>
          <a:p>
            <a:pPr>
              <a:buNone/>
            </a:pPr>
            <a:r>
              <a:rPr lang="ko-KR" altLang="en-US" sz="2000" dirty="0"/>
              <a:t>착용 난이도를 대폭 올리는 주된 원인은 혼자서 </a:t>
            </a:r>
            <a:r>
              <a:rPr lang="ko-KR" altLang="en-US" sz="2000" dirty="0" err="1"/>
              <a:t>오비를</a:t>
            </a:r>
            <a:r>
              <a:rPr lang="ko-KR" altLang="en-US" sz="2000" dirty="0"/>
              <a:t> 매는 것이 힘들기 때문</a:t>
            </a:r>
            <a:r>
              <a:rPr lang="en-US" altLang="ko-KR" sz="2000" dirty="0"/>
              <a:t>.</a:t>
            </a:r>
          </a:p>
          <a:p>
            <a:pPr>
              <a:buNone/>
            </a:pPr>
            <a:endParaRPr lang="en-US" altLang="ko-KR" sz="2000" dirty="0"/>
          </a:p>
          <a:p>
            <a:pPr>
              <a:buNone/>
            </a:pPr>
            <a:r>
              <a:rPr lang="ko-KR" altLang="en-US" sz="2000" dirty="0"/>
              <a:t>일본의 젊은이들은 기모노 도우미를 부르는 값이 만만치 않아서 스스로 입는 법을 </a:t>
            </a:r>
            <a:r>
              <a:rPr lang="ko-KR" altLang="en-US" sz="2000" dirty="0" err="1"/>
              <a:t>틈틈히</a:t>
            </a:r>
            <a:r>
              <a:rPr lang="ko-KR" altLang="en-US" sz="2000" dirty="0"/>
              <a:t> 공부하여 입는 경우도 있다 함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속옷을 입지 않는다</a:t>
            </a:r>
            <a:r>
              <a:rPr lang="en-US" altLang="ko-KR" dirty="0"/>
              <a:t>?</a:t>
            </a:r>
          </a:p>
          <a:p>
            <a:pPr>
              <a:buNone/>
            </a:pPr>
            <a:endParaRPr lang="en-US" altLang="ko-KR" sz="2000" dirty="0"/>
          </a:p>
          <a:p>
            <a:pPr>
              <a:buNone/>
            </a:pPr>
            <a:r>
              <a:rPr lang="ko-KR" altLang="en-US" sz="2000" dirty="0"/>
              <a:t>흔히 기모노 밑에는 속옷을 입지 않는다고 하는데</a:t>
            </a:r>
            <a:r>
              <a:rPr lang="en-US" altLang="ko-KR" sz="2000" dirty="0"/>
              <a:t>, </a:t>
            </a:r>
            <a:r>
              <a:rPr lang="ko-KR" altLang="en-US" sz="2000" dirty="0"/>
              <a:t>상술했듯이 근대 이전에 일본 여성 복식에는 팬티나 바지 형식의 속옷이 존재하지 않아서 그런 것이고 특별한 이유가 있어서 입지 않은 것은 아님</a:t>
            </a:r>
            <a:r>
              <a:rPr lang="en-US" altLang="ko-KR" sz="2000" dirty="0"/>
              <a:t>. </a:t>
            </a:r>
            <a:r>
              <a:rPr lang="ko-KR" altLang="en-US" sz="2000" dirty="0"/>
              <a:t>요즘은 속옷을 입는 경우가 많음</a:t>
            </a:r>
            <a:r>
              <a:rPr lang="en-US" altLang="ko-KR" sz="2000" dirty="0"/>
              <a:t>.</a:t>
            </a:r>
          </a:p>
          <a:p>
            <a:pPr>
              <a:buNone/>
            </a:pPr>
            <a:endParaRPr lang="en-US" altLang="ko-K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4000504"/>
            <a:ext cx="778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역사적으로 기모노 입을 때 우리가 지금 생각하는 소위 여성용 속옷을 착용하지 않았던 건 사실임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하지만 조선시대에도 여성들이 한복 안에 속속곳</a:t>
            </a:r>
            <a:r>
              <a:rPr lang="en-US" altLang="ko-KR" dirty="0"/>
              <a:t>, </a:t>
            </a:r>
            <a:r>
              <a:rPr lang="ko-KR" altLang="en-US" dirty="0"/>
              <a:t>속치마</a:t>
            </a:r>
            <a:r>
              <a:rPr lang="en-US" altLang="ko-KR" dirty="0"/>
              <a:t>, </a:t>
            </a:r>
            <a:r>
              <a:rPr lang="ko-KR" altLang="en-US" dirty="0" err="1"/>
              <a:t>속저고리등을</a:t>
            </a:r>
            <a:r>
              <a:rPr lang="ko-KR" altLang="en-US" dirty="0"/>
              <a:t> 입고 다녔던 것처럼 기모노도 마찬가지로 안에 입는 속옷이 따로 있었으며 </a:t>
            </a:r>
            <a:r>
              <a:rPr lang="ko-KR" altLang="en-US" dirty="0" err="1"/>
              <a:t>격식차릴</a:t>
            </a:r>
            <a:r>
              <a:rPr lang="ko-KR" altLang="en-US" dirty="0"/>
              <a:t> 때에는 </a:t>
            </a:r>
            <a:r>
              <a:rPr lang="ko-KR" altLang="en-US" dirty="0" err="1"/>
              <a:t>겹수가</a:t>
            </a:r>
            <a:r>
              <a:rPr lang="ko-KR" altLang="en-US" dirty="0"/>
              <a:t> 늘어나기도 했음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/>
          <a:lstStyle/>
          <a:p>
            <a:r>
              <a:rPr lang="ko-KR" altLang="en-US" dirty="0"/>
              <a:t>질의응답 </a:t>
            </a:r>
            <a:r>
              <a:rPr lang="en-US" altLang="ko-KR" dirty="0"/>
              <a:t>Q&amp;A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일본의 전통예능 </a:t>
            </a:r>
            <a:endParaRPr lang="en-US" altLang="ko-KR" sz="2400" dirty="0"/>
          </a:p>
          <a:p>
            <a:pPr>
              <a:buNone/>
            </a:pPr>
            <a:r>
              <a:rPr lang="en-US" altLang="ko-KR" sz="1800" dirty="0"/>
              <a:t>  1) </a:t>
            </a:r>
            <a:r>
              <a:rPr lang="ko-KR" altLang="en-US" sz="1800" dirty="0"/>
              <a:t>가부키</a:t>
            </a:r>
            <a:endParaRPr lang="en-US" altLang="ko-KR" sz="1800" dirty="0"/>
          </a:p>
          <a:p>
            <a:pPr>
              <a:buNone/>
            </a:pPr>
            <a:r>
              <a:rPr lang="en-US" altLang="ko-KR" sz="1800" dirty="0"/>
              <a:t>  2) </a:t>
            </a:r>
            <a:r>
              <a:rPr lang="ko-KR" altLang="en-US" sz="1800" dirty="0" err="1"/>
              <a:t>분라쿠</a:t>
            </a:r>
            <a:endParaRPr lang="en-US" altLang="ko-KR" sz="1800" dirty="0"/>
          </a:p>
          <a:p>
            <a:pPr>
              <a:buNone/>
            </a:pPr>
            <a:r>
              <a:rPr lang="en-US" altLang="ko-KR" sz="1800" dirty="0"/>
              <a:t>  3) </a:t>
            </a:r>
            <a:r>
              <a:rPr lang="ko-KR" altLang="en-US" sz="1800" dirty="0" err="1"/>
              <a:t>교겐</a:t>
            </a:r>
            <a:endParaRPr lang="en-US" altLang="ko-KR" sz="1800" dirty="0"/>
          </a:p>
          <a:p>
            <a:pPr>
              <a:buNone/>
            </a:pPr>
            <a:r>
              <a:rPr lang="en-US" altLang="ko-KR" sz="1800" dirty="0"/>
              <a:t>  4) </a:t>
            </a:r>
            <a:r>
              <a:rPr lang="ko-KR" altLang="en-US" sz="1800" dirty="0"/>
              <a:t>노</a:t>
            </a:r>
            <a:endParaRPr lang="en-US" altLang="ko-KR" sz="1800" dirty="0"/>
          </a:p>
          <a:p>
            <a:r>
              <a:rPr lang="ko-KR" altLang="en-US" sz="2400" dirty="0"/>
              <a:t>일본의 전통악기</a:t>
            </a:r>
            <a:endParaRPr lang="en-US" altLang="ko-KR" sz="2400" dirty="0"/>
          </a:p>
          <a:p>
            <a:pPr>
              <a:buNone/>
            </a:pPr>
            <a:r>
              <a:rPr lang="en-US" altLang="ko-KR" sz="2400" dirty="0"/>
              <a:t>  </a:t>
            </a:r>
            <a:r>
              <a:rPr lang="en-US" altLang="ko-KR" sz="1800" dirty="0"/>
              <a:t>1) </a:t>
            </a:r>
            <a:r>
              <a:rPr lang="ko-KR" altLang="en-US" sz="1800" dirty="0" err="1"/>
              <a:t>샤미센</a:t>
            </a:r>
            <a:endParaRPr lang="en-US" altLang="ko-KR" sz="1800" dirty="0"/>
          </a:p>
          <a:p>
            <a:pPr>
              <a:buNone/>
            </a:pPr>
            <a:r>
              <a:rPr lang="en-US" altLang="ko-KR" sz="1800" dirty="0"/>
              <a:t>   2) </a:t>
            </a:r>
            <a:r>
              <a:rPr lang="ko-KR" altLang="en-US" sz="1800" dirty="0" err="1"/>
              <a:t>고토</a:t>
            </a:r>
            <a:endParaRPr lang="en-US" altLang="ko-KR" sz="1800" dirty="0"/>
          </a:p>
          <a:p>
            <a:r>
              <a:rPr lang="ko-KR" altLang="en-US" sz="2400" dirty="0"/>
              <a:t>일본의 전통의상</a:t>
            </a:r>
            <a:endParaRPr lang="en-US" altLang="ko-KR" sz="2400" dirty="0"/>
          </a:p>
          <a:p>
            <a:pPr>
              <a:buNone/>
            </a:pPr>
            <a:r>
              <a:rPr lang="en-US" altLang="ko-KR" sz="2400" dirty="0"/>
              <a:t> </a:t>
            </a:r>
            <a:r>
              <a:rPr lang="en-US" altLang="ko-KR" sz="2000" dirty="0"/>
              <a:t> </a:t>
            </a:r>
            <a:r>
              <a:rPr lang="en-US" altLang="ko-KR" sz="1800" dirty="0"/>
              <a:t>1) </a:t>
            </a:r>
            <a:r>
              <a:rPr lang="ko-KR" altLang="en-US" sz="1800" dirty="0"/>
              <a:t>기모노</a:t>
            </a:r>
            <a:endParaRPr lang="en-US" altLang="ko-KR" sz="1800" dirty="0"/>
          </a:p>
          <a:p>
            <a:r>
              <a:rPr lang="ko-KR" altLang="en-US" sz="2400" dirty="0"/>
              <a:t>기모노의 오해와 편견</a:t>
            </a:r>
            <a:endParaRPr lang="en-US" altLang="ko-KR" sz="2400" dirty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/>
          <a:lstStyle/>
          <a:p>
            <a:r>
              <a:rPr lang="ko-KR" altLang="en-US" dirty="0"/>
              <a:t>감사합니다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dirty="0"/>
              <a:t>     </a:t>
            </a:r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r>
              <a:rPr lang="en-US" altLang="ko-KR" dirty="0"/>
              <a:t>      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일본 전통예능</a:t>
            </a:r>
          </a:p>
        </p:txBody>
      </p:sp>
      <p:pic>
        <p:nvPicPr>
          <p:cNvPr id="4" name="내용 개체 틀 3" descr="P2%BB%F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9" y="2071678"/>
            <a:ext cx="3857652" cy="2643206"/>
          </a:xfrm>
        </p:spPr>
      </p:pic>
      <p:sp>
        <p:nvSpPr>
          <p:cNvPr id="7" name="TextBox 6"/>
          <p:cNvSpPr txBox="1"/>
          <p:nvPr/>
        </p:nvSpPr>
        <p:spPr>
          <a:xfrm>
            <a:off x="4857752" y="2285992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노</a:t>
            </a:r>
            <a:r>
              <a:rPr lang="en-US" altLang="ko-KR" dirty="0"/>
              <a:t>(</a:t>
            </a:r>
            <a:r>
              <a:rPr lang="ko-KR" altLang="en-US" dirty="0"/>
              <a:t>能</a:t>
            </a:r>
            <a:r>
              <a:rPr lang="en-US" altLang="ko-KR" dirty="0"/>
              <a:t>), </a:t>
            </a:r>
            <a:r>
              <a:rPr lang="ko-KR" altLang="en-US" dirty="0" err="1"/>
              <a:t>분라쿠</a:t>
            </a:r>
            <a:r>
              <a:rPr lang="en-US" altLang="ko-KR" dirty="0"/>
              <a:t>(</a:t>
            </a:r>
            <a:r>
              <a:rPr lang="ko-KR" altLang="en-US" dirty="0" err="1"/>
              <a:t>文楽</a:t>
            </a:r>
            <a:r>
              <a:rPr lang="en-US" altLang="ko-KR" dirty="0"/>
              <a:t>), </a:t>
            </a:r>
            <a:r>
              <a:rPr lang="ko-KR" altLang="en-US" dirty="0"/>
              <a:t>가부키</a:t>
            </a:r>
            <a:r>
              <a:rPr lang="en-US" altLang="ko-KR" dirty="0"/>
              <a:t>(</a:t>
            </a:r>
            <a:r>
              <a:rPr lang="ko-KR" altLang="en-US" dirty="0"/>
              <a:t>歌舞伎</a:t>
            </a:r>
            <a:r>
              <a:rPr lang="en-US" altLang="ko-KR" dirty="0"/>
              <a:t>), </a:t>
            </a:r>
            <a:r>
              <a:rPr lang="ko-KR" altLang="en-US" dirty="0" err="1"/>
              <a:t>교겐</a:t>
            </a:r>
            <a:r>
              <a:rPr lang="en-US" altLang="ko-KR" dirty="0"/>
              <a:t>(</a:t>
            </a:r>
            <a:r>
              <a:rPr lang="ko-KR" altLang="en-US" dirty="0"/>
              <a:t>狂言</a:t>
            </a:r>
            <a:r>
              <a:rPr lang="en-US" altLang="ko-KR" dirty="0"/>
              <a:t>) </a:t>
            </a:r>
            <a:r>
              <a:rPr lang="ko-KR" altLang="en-US" dirty="0"/>
              <a:t>등은 일본의 전통연극과 예능을 대표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가부키</a:t>
            </a:r>
          </a:p>
        </p:txBody>
      </p:sp>
      <p:pic>
        <p:nvPicPr>
          <p:cNvPr id="4" name="내용 개체 틀 3" descr="%B0%A1%BA%CEŰ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000240"/>
            <a:ext cx="4062429" cy="2786082"/>
          </a:xfrm>
        </p:spPr>
      </p:pic>
      <p:sp>
        <p:nvSpPr>
          <p:cNvPr id="6" name="TextBox 5"/>
          <p:cNvSpPr txBox="1"/>
          <p:nvPr/>
        </p:nvSpPr>
        <p:spPr>
          <a:xfrm>
            <a:off x="5214942" y="2143116"/>
            <a:ext cx="3429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음악과 무용</a:t>
            </a:r>
            <a:r>
              <a:rPr lang="en-US" altLang="ko-KR" dirty="0"/>
              <a:t>, </a:t>
            </a:r>
            <a:r>
              <a:rPr lang="ko-KR" altLang="en-US" dirty="0"/>
              <a:t>기예가 어우러진 일본의 전통연극으로 </a:t>
            </a:r>
            <a:r>
              <a:rPr lang="en-US" altLang="ko-KR" dirty="0"/>
              <a:t>16∼17</a:t>
            </a:r>
            <a:r>
              <a:rPr lang="ko-KR" altLang="en-US" dirty="0"/>
              <a:t>세기 에도 시대에 서민 예술로 시작되어 오늘날까지 이어짐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 1965</a:t>
            </a:r>
            <a:r>
              <a:rPr lang="ko-KR" altLang="en-US" dirty="0"/>
              <a:t>년 일본의 중요무형문화재로 지정되었으며</a:t>
            </a:r>
            <a:r>
              <a:rPr lang="en-US" altLang="ko-KR" dirty="0"/>
              <a:t>, 2008</a:t>
            </a:r>
            <a:r>
              <a:rPr lang="ko-KR" altLang="en-US" dirty="0"/>
              <a:t>년에는 유네스코 세계무형유산으로 지정됨</a:t>
            </a:r>
            <a:r>
              <a:rPr lang="en-US" altLang="ko-KR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6EBC967-7116-4B88-84DD-244B16E8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11144" cy="4525963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pPr>
              <a:buNone/>
            </a:pPr>
            <a:r>
              <a:rPr lang="en-US" altLang="ko-KR" dirty="0"/>
              <a:t>              </a:t>
            </a:r>
            <a:r>
              <a:rPr lang="en-US" altLang="ko-KR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https://youtu.be/CiKUurfoRhE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분라쿠</a:t>
            </a:r>
            <a:endParaRPr lang="ko-KR" altLang="en-US" dirty="0"/>
          </a:p>
        </p:txBody>
      </p:sp>
      <p:pic>
        <p:nvPicPr>
          <p:cNvPr id="4" name="내용 개체 틀 3" descr="hd10_217_i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000240"/>
            <a:ext cx="4146606" cy="2757493"/>
          </a:xfrm>
        </p:spPr>
      </p:pic>
      <p:sp>
        <p:nvSpPr>
          <p:cNvPr id="5" name="TextBox 4"/>
          <p:cNvSpPr txBox="1"/>
          <p:nvPr/>
        </p:nvSpPr>
        <p:spPr>
          <a:xfrm>
            <a:off x="5357818" y="2214554"/>
            <a:ext cx="29289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일본의 대표적인 </a:t>
            </a:r>
            <a:br>
              <a:rPr lang="en-US" altLang="ko-KR" dirty="0"/>
            </a:br>
            <a:r>
              <a:rPr lang="ko-KR" altLang="en-US" dirty="0"/>
              <a:t>전통인형극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서민을 위한 성인용 </a:t>
            </a:r>
            <a:r>
              <a:rPr lang="ko-KR" altLang="en-US" dirty="0">
                <a:solidFill>
                  <a:srgbClr val="C00000"/>
                </a:solidFill>
              </a:rPr>
              <a:t>인형극</a:t>
            </a:r>
            <a:r>
              <a:rPr lang="ko-KR" altLang="en-US" dirty="0"/>
              <a:t>이며 가부키</a:t>
            </a:r>
            <a:r>
              <a:rPr lang="en-US" altLang="ko-KR" dirty="0"/>
              <a:t>[</a:t>
            </a:r>
            <a:r>
              <a:rPr lang="ko-KR" altLang="en-US" dirty="0"/>
              <a:t>歌舞伎</a:t>
            </a:r>
            <a:r>
              <a:rPr lang="en-US" altLang="ko-KR" dirty="0"/>
              <a:t>]·</a:t>
            </a:r>
            <a:r>
              <a:rPr lang="ko-KR" altLang="en-US" dirty="0"/>
              <a:t>노</a:t>
            </a:r>
            <a:r>
              <a:rPr lang="en-US" altLang="ko-KR" dirty="0"/>
              <a:t>[</a:t>
            </a:r>
            <a:r>
              <a:rPr lang="ko-KR" altLang="en-US" dirty="0"/>
              <a:t>能</a:t>
            </a:r>
            <a:r>
              <a:rPr lang="en-US" altLang="ko-KR" dirty="0"/>
              <a:t>]</a:t>
            </a:r>
            <a:r>
              <a:rPr lang="ko-KR" altLang="en-US" dirty="0"/>
              <a:t>와 함께 일본 </a:t>
            </a:r>
            <a:r>
              <a:rPr lang="en-US" altLang="ko-KR" dirty="0"/>
              <a:t>3</a:t>
            </a:r>
            <a:r>
              <a:rPr lang="ko-KR" altLang="en-US" dirty="0"/>
              <a:t>대 고전예능분야로 꼽힘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D9A9F4-BE86-4251-A170-7A0C8890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77909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dirty="0"/>
              <a:t>              </a:t>
            </a:r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r>
              <a:rPr lang="en-US" altLang="ko-KR" dirty="0"/>
              <a:t>             </a:t>
            </a:r>
            <a:r>
              <a:rPr lang="en-US" altLang="ko-KR" dirty="0">
                <a:hlinkClick r:id="rId2"/>
              </a:rPr>
              <a:t>https://youtu.be/0hoK3RFvxwM</a:t>
            </a: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교겐</a:t>
            </a:r>
            <a:endParaRPr lang="ko-KR" altLang="en-US" dirty="0"/>
          </a:p>
        </p:txBody>
      </p:sp>
      <p:pic>
        <p:nvPicPr>
          <p:cNvPr id="4" name="내용 개체 틀 3" descr="AKR20100903175600005_01_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857364"/>
            <a:ext cx="4357718" cy="2902240"/>
          </a:xfrm>
        </p:spPr>
      </p:pic>
      <p:sp>
        <p:nvSpPr>
          <p:cNvPr id="5" name="TextBox 4"/>
          <p:cNvSpPr txBox="1"/>
          <p:nvPr/>
        </p:nvSpPr>
        <p:spPr>
          <a:xfrm>
            <a:off x="5357818" y="1785926"/>
            <a:ext cx="32147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r>
              <a:rPr lang="ko-KR" altLang="en-US" dirty="0"/>
              <a:t>일본의 전통예능에서 잘 나타나지 않는 웃음을 선사하는 유일한 </a:t>
            </a:r>
            <a:r>
              <a:rPr lang="ko-KR" altLang="en-US" dirty="0">
                <a:solidFill>
                  <a:srgbClr val="C00000"/>
                </a:solidFill>
              </a:rPr>
              <a:t>희극</a:t>
            </a:r>
            <a:r>
              <a:rPr lang="ko-KR" altLang="en-US" dirty="0"/>
              <a:t>으로 현대에 이르러 그 빛을 더하고 있음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3143248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r>
              <a:rPr lang="ko-KR" altLang="en-US" dirty="0"/>
              <a:t>상식의 궤도를 벗어난 이야기 혹은 우스갯소리라는 뜻을 내포하는 골계와 풍자를 특징으로 삼는 연극 장르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노</a:t>
            </a:r>
          </a:p>
        </p:txBody>
      </p:sp>
      <p:pic>
        <p:nvPicPr>
          <p:cNvPr id="4" name="내용 개체 틀 3" descr="cover_nikkei2010_yuy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643050"/>
            <a:ext cx="2857520" cy="3786214"/>
          </a:xfrm>
        </p:spPr>
      </p:pic>
      <p:sp>
        <p:nvSpPr>
          <p:cNvPr id="5" name="TextBox 4"/>
          <p:cNvSpPr txBox="1"/>
          <p:nvPr/>
        </p:nvSpPr>
        <p:spPr>
          <a:xfrm>
            <a:off x="4357686" y="200024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노</a:t>
            </a:r>
            <a:r>
              <a:rPr lang="en-US" altLang="ko-KR" dirty="0"/>
              <a:t>(</a:t>
            </a:r>
            <a:r>
              <a:rPr lang="ko-KR" altLang="en-US" dirty="0"/>
              <a:t>能</a:t>
            </a:r>
            <a:r>
              <a:rPr lang="en-US" altLang="ko-KR" dirty="0"/>
              <a:t>)</a:t>
            </a:r>
            <a:r>
              <a:rPr lang="ko-KR" altLang="en-US" dirty="0"/>
              <a:t>는 일본의 대표적인 </a:t>
            </a:r>
            <a:r>
              <a:rPr lang="ko-KR" altLang="en-US" dirty="0">
                <a:solidFill>
                  <a:srgbClr val="C00000"/>
                </a:solidFill>
              </a:rPr>
              <a:t>가면극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57686" y="2857496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노는 일본적 성격과 특징이 뚜렷한 가면극으로서 그 기원과 발전 과정이 잘 밝혀져 있고</a:t>
            </a:r>
            <a:r>
              <a:rPr lang="en-US" altLang="ko-KR" dirty="0"/>
              <a:t>, </a:t>
            </a:r>
            <a:r>
              <a:rPr lang="ko-KR" altLang="en-US" dirty="0"/>
              <a:t>오랫동안 꾸준히 전승되어 왔음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연꽃 당초 무늬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657</Words>
  <Application>Microsoft Office PowerPoint</Application>
  <PresentationFormat>화면 슬라이드 쇼(4:3)</PresentationFormat>
  <Paragraphs>118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Cambria</vt:lpstr>
      <vt:lpstr>Wingdings</vt:lpstr>
      <vt:lpstr>Wingdings 2</vt:lpstr>
      <vt:lpstr>연꽃 당초 무늬</vt:lpstr>
      <vt:lpstr>일본 전통문화 속의 예능과  무대예술의 특징은?</vt:lpstr>
      <vt:lpstr>목차</vt:lpstr>
      <vt:lpstr>일본 전통예능</vt:lpstr>
      <vt:lpstr>가부키</vt:lpstr>
      <vt:lpstr>PowerPoint 프레젠테이션</vt:lpstr>
      <vt:lpstr>분라쿠</vt:lpstr>
      <vt:lpstr>PowerPoint 프레젠테이션</vt:lpstr>
      <vt:lpstr>교겐</vt:lpstr>
      <vt:lpstr>노</vt:lpstr>
      <vt:lpstr>일본의 전통악기 : 샤미센</vt:lpstr>
      <vt:lpstr>일본의 전통악기 : 고토</vt:lpstr>
      <vt:lpstr>일본의 전통 의상 : 기모노</vt:lpstr>
      <vt:lpstr>여성용  기모노</vt:lpstr>
      <vt:lpstr>남성용  기모노</vt:lpstr>
      <vt:lpstr>혼용 기모노 : 나가기</vt:lpstr>
      <vt:lpstr>혼용  기모노 : 유카타</vt:lpstr>
      <vt:lpstr>기모노의 오해와 편견</vt:lpstr>
      <vt:lpstr>PowerPoint 프레젠테이션</vt:lpstr>
      <vt:lpstr>질의응답 Q&amp;A</vt:lpstr>
      <vt:lpstr>감사합니다!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전통문화 속의 예능과  무대예술의 특징은?</dc:title>
  <dc:creator>장 수정</dc:creator>
  <cp:lastModifiedBy>장 수정</cp:lastModifiedBy>
  <cp:revision>2</cp:revision>
  <dcterms:created xsi:type="dcterms:W3CDTF">2020-05-04T17:58:36Z</dcterms:created>
  <dcterms:modified xsi:type="dcterms:W3CDTF">2020-05-04T18:09:35Z</dcterms:modified>
</cp:coreProperties>
</file>