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</p:sldMasterIdLst>
  <p:notesMasterIdLst>
    <p:notesMasterId r:id="rId22"/>
  </p:notesMasterIdLst>
  <p:sldIdLst>
    <p:sldId id="257" r:id="rId2"/>
    <p:sldId id="262" r:id="rId3"/>
    <p:sldId id="261" r:id="rId4"/>
    <p:sldId id="258" r:id="rId5"/>
    <p:sldId id="263" r:id="rId6"/>
    <p:sldId id="264" r:id="rId7"/>
    <p:sldId id="270" r:id="rId8"/>
    <p:sldId id="281" r:id="rId9"/>
    <p:sldId id="274" r:id="rId10"/>
    <p:sldId id="275" r:id="rId11"/>
    <p:sldId id="276" r:id="rId12"/>
    <p:sldId id="277" r:id="rId13"/>
    <p:sldId id="278" r:id="rId14"/>
    <p:sldId id="282" r:id="rId15"/>
    <p:sldId id="265" r:id="rId16"/>
    <p:sldId id="266" r:id="rId17"/>
    <p:sldId id="283" r:id="rId18"/>
    <p:sldId id="284" r:id="rId19"/>
    <p:sldId id="280" r:id="rId20"/>
    <p:sldId id="269" r:id="rId21"/>
  </p:sldIdLst>
  <p:sldSz cx="12192000" cy="6858000"/>
  <p:notesSz cx="6858000" cy="9144000"/>
  <p:embeddedFontLst>
    <p:embeddedFont>
      <p:font typeface="나눔스퀘어 Bold" panose="020B0600000101010101" pitchFamily="50" charset="-127"/>
      <p:bold r:id="rId23"/>
    </p:embeddedFont>
    <p:embeddedFont>
      <p:font typeface="나눔스퀘어 ExtraBold" panose="020B0600000101010101" pitchFamily="50" charset="-127"/>
      <p:bold r:id="rId24"/>
    </p:embeddedFont>
    <p:embeddedFont>
      <p:font typeface="맑은 고딕" panose="020B0503020000020004" pitchFamily="50" charset="-127"/>
      <p:regular r:id="rId25"/>
      <p:bold r:id="rId2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BABD"/>
    <a:srgbClr val="00002F"/>
    <a:srgbClr val="D0CECE"/>
    <a:srgbClr val="634EEA"/>
    <a:srgbClr val="BDBDFF"/>
    <a:srgbClr val="523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49" d="100"/>
          <a:sy n="49" d="100"/>
        </p:scale>
        <p:origin x="3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B36FB-C10C-479A-9DFD-15DEB134881C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4B5D5-48B7-4F94-AE9E-F3674E4400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00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51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79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/>
          <p:cNvSpPr/>
          <p:nvPr userDrawn="1"/>
        </p:nvSpPr>
        <p:spPr>
          <a:xfrm rot="5400000">
            <a:off x="0" y="0"/>
            <a:ext cx="1080000" cy="1080000"/>
          </a:xfrm>
          <a:prstGeom prst="triangle">
            <a:avLst>
              <a:gd name="adj" fmla="val 0"/>
            </a:avLst>
          </a:prstGeom>
          <a:solidFill>
            <a:srgbClr val="00002F"/>
          </a:solidFill>
          <a:ln>
            <a:solidFill>
              <a:srgbClr val="5B3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이등변 삼각형 2"/>
          <p:cNvSpPr/>
          <p:nvPr userDrawn="1"/>
        </p:nvSpPr>
        <p:spPr>
          <a:xfrm rot="16200000">
            <a:off x="11112000" y="5778000"/>
            <a:ext cx="1080000" cy="1080000"/>
          </a:xfrm>
          <a:prstGeom prst="triangle">
            <a:avLst>
              <a:gd name="adj" fmla="val 0"/>
            </a:avLst>
          </a:prstGeom>
          <a:solidFill>
            <a:srgbClr val="00002F"/>
          </a:solidFill>
          <a:ln>
            <a:solidFill>
              <a:srgbClr val="5B3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69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m.blog.naver.com/PostView.nhn?blogId=violetdust31&amp;logNo=60134752007&amp;proxyReferer=https:%2F%2Fwww.google.com%2F" TargetMode="External"/><Relationship Id="rId3" Type="http://schemas.openxmlformats.org/officeDocument/2006/relationships/hyperlink" Target="https://ko.wikipedia.org/wiki/%EC%9D%BC%EB%B3%B8%EC%9D%98_%EC%95%A0%EB%8B%88%EB%A9%94%EC%9D%B4%EC%85%98_%EC%82%B0%EC%97%85" TargetMode="External"/><Relationship Id="rId7" Type="http://schemas.openxmlformats.org/officeDocument/2006/relationships/hyperlink" Target="http://blog.naver.com/PostView.nhn?blogId=kangyang0625&amp;logNo=50074953152&amp;parentCategoryNo=&amp;categoryNo=72&amp;viewDate=&amp;isShowPopularPosts=true&amp;from=search" TargetMode="External"/><Relationship Id="rId2" Type="http://schemas.openxmlformats.org/officeDocument/2006/relationships/hyperlink" Target="http://encykorea.aks.ac.kr/Contents/Item/E0068886#sel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otobank.jp/word/%E6%97%A5%E6%9C%AC%E6%98%A0%E7%94%BB-110076" TargetMode="External"/><Relationship Id="rId5" Type="http://schemas.openxmlformats.org/officeDocument/2006/relationships/hyperlink" Target="https://ja.wikipedia.org/wiki/%E3%82%A2%E3%83%8B%E3%83%A1%E3%81%AE%E6%AD%B4%E5%8F%B2" TargetMode="External"/><Relationship Id="rId4" Type="http://schemas.openxmlformats.org/officeDocument/2006/relationships/hyperlink" Target="https://ja.wikipedia.org/wiki/%E6%97%A5%E6%9C%AC%E3%81%AB%E3%81%8A%E3%81%91%E3%82%8B%E3%82%B2%E3%83%BC%E3%83%A0%E6%A9%9F%E6%88%A6%E4%BA%8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300" y="1652824"/>
            <a:ext cx="1170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spc="-30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일본의 문화산업의 발전과정과 특징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4191411" y="3591816"/>
            <a:ext cx="3818246" cy="39119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21901763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 </a:t>
            </a:r>
            <a:r>
              <a:rPr lang="ko-KR" altLang="en-US" dirty="0" err="1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문경림</a:t>
            </a:r>
            <a:endParaRPr lang="ko-KR" altLang="en-US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288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70452" y="2669042"/>
            <a:ext cx="978498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(2)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관동대지진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(1923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직후 일본 애니메이션산업의 공백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(3)1953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일본 최초 텔레비전 방송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(4)1990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년대 애니메이션산업의 성공 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        Ex)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드래곤 볼</a:t>
            </a:r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세일러문</a:t>
            </a:r>
            <a:endParaRPr lang="en-US" altLang="ko-KR" sz="24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090" y="995115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발전과정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7" y="1545598"/>
            <a:ext cx="2659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</a:p>
        </p:txBody>
      </p:sp>
    </p:spTree>
    <p:extLst>
      <p:ext uri="{BB962C8B-B14F-4D97-AF65-F5344CB8AC3E}">
        <p14:creationId xmlns:p14="http://schemas.microsoft.com/office/powerpoint/2010/main" val="2156458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38390" y="2351782"/>
            <a:ext cx="95476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1898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서양기술과 최초의 일본영화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1920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년대 일본영화의 대중문화화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1937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닛카츠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쇼치쿠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도호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일본의 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대 영화사 등장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1950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년대 일본영화의 황금기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    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해외영화제 입상 </a:t>
            </a:r>
            <a:endParaRPr lang="en-US" altLang="ko-KR" sz="24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090" y="995115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발전과정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7" y="1545598"/>
            <a:ext cx="1863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</a:t>
            </a:r>
          </a:p>
        </p:txBody>
      </p:sp>
    </p:spTree>
    <p:extLst>
      <p:ext uri="{BB962C8B-B14F-4D97-AF65-F5344CB8AC3E}">
        <p14:creationId xmlns:p14="http://schemas.microsoft.com/office/powerpoint/2010/main" val="3141276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38390" y="2351782"/>
            <a:ext cx="95476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게임의 퀄리티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캐릭터의 퀄리티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스토리의 퀄리티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그래픽의 퀄리티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(2)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다양한 컨텐츠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온 몸을 사용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목소리를 사용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849" y="995115"/>
            <a:ext cx="293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특징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7" y="1545598"/>
            <a:ext cx="3437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게임의 특징</a:t>
            </a:r>
          </a:p>
        </p:txBody>
      </p:sp>
    </p:spTree>
    <p:extLst>
      <p:ext uri="{BB962C8B-B14F-4D97-AF65-F5344CB8AC3E}">
        <p14:creationId xmlns:p14="http://schemas.microsoft.com/office/powerpoint/2010/main" val="137028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70823" y="2788510"/>
            <a:ext cx="9547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짧은 러닝타임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514350" indent="-514350">
              <a:buAutoNum type="arabicParenBoth"/>
            </a:pP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(2)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애니메이션의 원작과 다른 매력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849" y="995115"/>
            <a:ext cx="293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특징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6" y="1545598"/>
            <a:ext cx="4051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애니메이션의 특징</a:t>
            </a:r>
          </a:p>
        </p:txBody>
      </p:sp>
    </p:spTree>
    <p:extLst>
      <p:ext uri="{BB962C8B-B14F-4D97-AF65-F5344CB8AC3E}">
        <p14:creationId xmlns:p14="http://schemas.microsoft.com/office/powerpoint/2010/main" val="1165474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70823" y="2788510"/>
            <a:ext cx="954763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스크린독점이 없음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모든 영화가 배분되어 상영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인기작품의 장기상영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marL="457200" indent="-457200">
              <a:buFontTx/>
              <a:buChar char="-"/>
            </a:pP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(2)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 영화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일본영화 시장의 문제점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-</a:t>
            </a:r>
            <a:r>
              <a:rPr lang="ko-KR" altLang="en-US" sz="28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다른나라보다</a:t>
            </a:r>
            <a:r>
              <a:rPr lang="ko-KR" altLang="en-US" sz="28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많은 부분을 차지</a:t>
            </a:r>
            <a:endParaRPr lang="en-US" altLang="ko-KR" sz="28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849" y="995115"/>
            <a:ext cx="293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특징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6" y="1545598"/>
            <a:ext cx="4051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특징</a:t>
            </a:r>
          </a:p>
        </p:txBody>
      </p:sp>
    </p:spTree>
    <p:extLst>
      <p:ext uri="{BB962C8B-B14F-4D97-AF65-F5344CB8AC3E}">
        <p14:creationId xmlns:p14="http://schemas.microsoft.com/office/powerpoint/2010/main" val="1918728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7970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spc="-300" dirty="0">
                <a:solidFill>
                  <a:srgbClr val="00002F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03</a:t>
            </a:r>
            <a:endParaRPr lang="ko-KR" altLang="en-US" sz="4400" spc="-300" dirty="0">
              <a:solidFill>
                <a:srgbClr val="00002F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결론</a:t>
            </a:r>
          </a:p>
        </p:txBody>
      </p:sp>
    </p:spTree>
    <p:extLst>
      <p:ext uri="{BB962C8B-B14F-4D97-AF65-F5344CB8AC3E}">
        <p14:creationId xmlns:p14="http://schemas.microsoft.com/office/powerpoint/2010/main" val="244040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 flipV="1">
            <a:off x="1026522" y="960612"/>
            <a:ext cx="5729878" cy="285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02786" y="437391"/>
            <a:ext cx="893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결론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03.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8999" y="98914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상호작용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FBD0DF-2327-44E7-BD0E-1F7851FF2FAE}"/>
              </a:ext>
            </a:extLst>
          </p:cNvPr>
          <p:cNvSpPr txBox="1"/>
          <p:nvPr/>
        </p:nvSpPr>
        <p:spPr>
          <a:xfrm>
            <a:off x="1487606" y="1937982"/>
            <a:ext cx="83577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문화산업들은 서로 연결되어 상호작용을 일으킴</a:t>
            </a:r>
            <a:endParaRPr lang="en-US" altLang="ko-KR" sz="320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만화원작</a:t>
            </a:r>
            <a:r>
              <a:rPr lang="ko-KR" altLang="en-US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→</a:t>
            </a:r>
            <a:r>
              <a:rPr lang="en-US" altLang="ko-KR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endParaRPr lang="en-US" altLang="ko-KR" sz="320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9222" name="Picture 6" descr="명탐정 코난 1권 — 이구루">
            <a:extLst>
              <a:ext uri="{FF2B5EF4-FFF2-40B4-BE49-F238E27FC236}">
                <a16:creationId xmlns:a16="http://schemas.microsoft.com/office/drawing/2014/main" id="{AE57A36F-CA9D-4D49-AB42-3407CEB44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687" y="3447500"/>
            <a:ext cx="2187622" cy="326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명탐정 코난 : 에피소드 원 - 작아진 명탐정 | 캐릭터 소개">
            <a:extLst>
              <a:ext uri="{FF2B5EF4-FFF2-40B4-BE49-F238E27FC236}">
                <a16:creationId xmlns:a16="http://schemas.microsoft.com/office/drawing/2014/main" id="{8EFFA968-8D93-413C-B3BA-EF24C0E96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09" y="3508654"/>
            <a:ext cx="31432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280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 flipV="1">
            <a:off x="1026522" y="960612"/>
            <a:ext cx="5729878" cy="285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02786" y="437391"/>
            <a:ext cx="893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결론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03.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8999" y="98914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상호작용</a:t>
            </a:r>
          </a:p>
        </p:txBody>
      </p:sp>
      <p:pic>
        <p:nvPicPr>
          <p:cNvPr id="9218" name="Picture 2" descr="너의 췌장을 먹고 싶어 - 리디북스">
            <a:extLst>
              <a:ext uri="{FF2B5EF4-FFF2-40B4-BE49-F238E27FC236}">
                <a16:creationId xmlns:a16="http://schemas.microsoft.com/office/drawing/2014/main" id="{248BA31B-5C83-4F66-881A-0BEBB0ED7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073" y="3314040"/>
            <a:ext cx="2289500" cy="351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너의 췌장을 먹고 싶어', 하마베 미나미-키타무라 타쿠미 출연…'줄거리 ...">
            <a:extLst>
              <a:ext uri="{FF2B5EF4-FFF2-40B4-BE49-F238E27FC236}">
                <a16:creationId xmlns:a16="http://schemas.microsoft.com/office/drawing/2014/main" id="{5F00431A-DF26-48D6-BDED-7C03BE709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376" y="3283000"/>
            <a:ext cx="2562083" cy="35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FBD0DF-2327-44E7-BD0E-1F7851FF2FAE}"/>
              </a:ext>
            </a:extLst>
          </p:cNvPr>
          <p:cNvSpPr txBox="1"/>
          <p:nvPr/>
        </p:nvSpPr>
        <p:spPr>
          <a:xfrm>
            <a:off x="1487606" y="1937982"/>
            <a:ext cx="83577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320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소설 →</a:t>
            </a:r>
            <a:r>
              <a:rPr lang="en-US" altLang="ko-KR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2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</a:t>
            </a:r>
          </a:p>
        </p:txBody>
      </p:sp>
    </p:spTree>
    <p:extLst>
      <p:ext uri="{BB962C8B-B14F-4D97-AF65-F5344CB8AC3E}">
        <p14:creationId xmlns:p14="http://schemas.microsoft.com/office/powerpoint/2010/main" val="2127450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 flipV="1">
            <a:off x="1026522" y="960612"/>
            <a:ext cx="5729878" cy="285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02786" y="437391"/>
            <a:ext cx="893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결론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03.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8999" y="98914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상호작용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FBD0DF-2327-44E7-BD0E-1F7851FF2FAE}"/>
              </a:ext>
            </a:extLst>
          </p:cNvPr>
          <p:cNvSpPr txBox="1"/>
          <p:nvPr/>
        </p:nvSpPr>
        <p:spPr>
          <a:xfrm>
            <a:off x="1264803" y="2994271"/>
            <a:ext cx="100212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각 컨텐츠들의 성공 → 다른 컨텐츠와의 상호작용 → 일본의 문화 산업이 성장</a:t>
            </a:r>
            <a:endParaRPr lang="en-US" altLang="ko-KR" sz="480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1317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2794B7-6E82-4BB4-8628-19FBF83ED92D}"/>
              </a:ext>
            </a:extLst>
          </p:cNvPr>
          <p:cNvSpPr txBox="1"/>
          <p:nvPr/>
        </p:nvSpPr>
        <p:spPr>
          <a:xfrm>
            <a:off x="738326" y="710214"/>
            <a:ext cx="1071534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1600" dirty="0" err="1"/>
              <a:t>한국민족문화대백과사전</a:t>
            </a:r>
            <a:r>
              <a:rPr lang="en-US" altLang="ko-KR" sz="1600" dirty="0"/>
              <a:t>, </a:t>
            </a:r>
            <a:r>
              <a:rPr lang="ko-KR" altLang="ko-KR" sz="1600" dirty="0"/>
              <a:t>문화산업</a:t>
            </a:r>
          </a:p>
          <a:p>
            <a:r>
              <a:rPr lang="en-US" altLang="ko-KR" sz="1600" u="sng" dirty="0">
                <a:hlinkClick r:id="rId2"/>
              </a:rPr>
              <a:t>http://encykorea.aks.ac.kr/Contents/Item/E0068886#self</a:t>
            </a:r>
            <a:endParaRPr lang="ko-KR" altLang="ko-KR" sz="1600" dirty="0"/>
          </a:p>
          <a:p>
            <a:r>
              <a:rPr lang="ko-KR" altLang="ko-KR" sz="1600" dirty="0"/>
              <a:t>위키백과</a:t>
            </a:r>
            <a:r>
              <a:rPr lang="en-US" altLang="ko-KR" sz="1600" dirty="0"/>
              <a:t>, </a:t>
            </a:r>
            <a:r>
              <a:rPr lang="ko-KR" altLang="ko-KR" sz="1600" dirty="0"/>
              <a:t>일본의 애니메이션 산업</a:t>
            </a:r>
          </a:p>
          <a:p>
            <a:r>
              <a:rPr lang="en-US" altLang="ko-KR" sz="1600" u="sng" dirty="0">
                <a:hlinkClick r:id="rId3"/>
              </a:rPr>
              <a:t>https://ko.wikipedia.org/wiki/%EC%9D%BC%EB%B3%B8%EC%9D%98_%EC%95%A0%EB%8B%88%EB%A9%94%EC%9D%B4%EC%85%98_%EC%82%B0%EC%97%85</a:t>
            </a:r>
            <a:endParaRPr lang="ko-KR" altLang="ko-KR" sz="1600" dirty="0"/>
          </a:p>
          <a:p>
            <a:r>
              <a:rPr lang="ko-KR" altLang="ko-KR" sz="1600" dirty="0"/>
              <a:t>위키백과</a:t>
            </a:r>
            <a:r>
              <a:rPr lang="en-US" altLang="ko-KR" sz="1600" dirty="0"/>
              <a:t>, </a:t>
            </a:r>
            <a:r>
              <a:rPr lang="ja-JP" altLang="ko-KR" sz="1600" dirty="0"/>
              <a:t>日本におけるゲーム機戦争 </a:t>
            </a:r>
            <a:endParaRPr lang="ko-KR" altLang="ko-KR" sz="1600" dirty="0"/>
          </a:p>
          <a:p>
            <a:r>
              <a:rPr lang="en-US" altLang="ko-KR" sz="1600" u="sng" dirty="0">
                <a:hlinkClick r:id="rId4"/>
              </a:rPr>
              <a:t>https://ja.wikipedia.org/wiki/%E6%97%A5%E6%9C%AC%E3%81%AB%E3%81%8A%E3%81%91%E3%82%8B%E3%82%B2%E3%83%BC%E3%83%A0%E6%A9%9F%E6%88%A6%E4%BA%89</a:t>
            </a:r>
            <a:endParaRPr lang="ko-KR" altLang="ko-KR" sz="1600" dirty="0"/>
          </a:p>
          <a:p>
            <a:r>
              <a:rPr lang="ko-KR" altLang="ko-KR" sz="1600" dirty="0"/>
              <a:t>위키백과</a:t>
            </a:r>
            <a:r>
              <a:rPr lang="en-US" altLang="ko-KR" sz="1600" dirty="0"/>
              <a:t>, </a:t>
            </a:r>
            <a:r>
              <a:rPr lang="ja-JP" altLang="ko-KR" sz="1600" dirty="0"/>
              <a:t>アニメの歴史</a:t>
            </a:r>
            <a:endParaRPr lang="ko-KR" altLang="ko-KR" sz="1600" dirty="0"/>
          </a:p>
          <a:p>
            <a:r>
              <a:rPr lang="en-US" altLang="ko-KR" sz="1600" u="sng" dirty="0">
                <a:hlinkClick r:id="rId5"/>
              </a:rPr>
              <a:t>https://ja.wikipedia.org/wiki/%E3%82%A2%E3%83%8B%E3%83%A1%E3%81%AE%E6%AD%B4%E5%8F%B2</a:t>
            </a:r>
            <a:endParaRPr lang="ko-KR" altLang="ko-KR" sz="1600" dirty="0"/>
          </a:p>
          <a:p>
            <a:r>
              <a:rPr lang="ko-KR" altLang="ko-KR" sz="1600" dirty="0" err="1"/>
              <a:t>코토뱅크</a:t>
            </a:r>
            <a:r>
              <a:rPr lang="en-US" altLang="ko-KR" sz="1600" dirty="0"/>
              <a:t>, </a:t>
            </a:r>
            <a:r>
              <a:rPr lang="ja-JP" altLang="ko-KR" sz="1600" dirty="0"/>
              <a:t>日本映画</a:t>
            </a:r>
            <a:endParaRPr lang="ko-KR" altLang="ko-KR" sz="1600" dirty="0"/>
          </a:p>
          <a:p>
            <a:r>
              <a:rPr lang="en-US" altLang="ko-KR" sz="1600" u="sng" dirty="0">
                <a:hlinkClick r:id="rId6"/>
              </a:rPr>
              <a:t>https://kotobank.jp/word/%E6%97%A5%E6%9C%AC%E6%98%A0%E7%94%BB-110076</a:t>
            </a:r>
            <a:endParaRPr lang="ko-KR" altLang="ko-KR" sz="1600" dirty="0"/>
          </a:p>
          <a:p>
            <a:r>
              <a:rPr lang="en-US" altLang="ko-KR" sz="1600" dirty="0"/>
              <a:t> </a:t>
            </a:r>
            <a:endParaRPr lang="ko-KR" altLang="ko-KR" sz="1600" dirty="0"/>
          </a:p>
          <a:p>
            <a:r>
              <a:rPr lang="ko-KR" altLang="ko-KR" sz="1600" dirty="0"/>
              <a:t>강짱의 블로그</a:t>
            </a:r>
            <a:r>
              <a:rPr lang="en-US" altLang="ko-KR" sz="1600" dirty="0"/>
              <a:t>, </a:t>
            </a:r>
            <a:r>
              <a:rPr lang="ko-KR" altLang="ko-KR" sz="1600" dirty="0"/>
              <a:t>일본 게임산업</a:t>
            </a:r>
          </a:p>
          <a:p>
            <a:r>
              <a:rPr lang="en-US" altLang="ko-KR" sz="1600" u="sng" dirty="0">
                <a:hlinkClick r:id="rId7"/>
              </a:rPr>
              <a:t>http://blog.naver.com/PostView.nhn?blogId=kangyang0625&amp;logNo=50074953152&amp;parentCategoryNo=&amp;categoryNo=72&amp;viewDate=&amp;isShowPopularPosts=true&amp;from=search</a:t>
            </a:r>
            <a:endParaRPr lang="ko-KR" altLang="ko-KR" sz="1600" dirty="0"/>
          </a:p>
          <a:p>
            <a:r>
              <a:rPr lang="ko-KR" altLang="ko-KR" sz="1600" dirty="0" err="1"/>
              <a:t>미드나잇</a:t>
            </a:r>
            <a:r>
              <a:rPr lang="ko-KR" altLang="ko-KR" sz="1600" dirty="0"/>
              <a:t> 블루의 블로그</a:t>
            </a:r>
            <a:r>
              <a:rPr lang="en-US" altLang="ko-KR" sz="1600" dirty="0"/>
              <a:t>, </a:t>
            </a:r>
            <a:r>
              <a:rPr lang="ko-KR" altLang="ko-KR" sz="1600" dirty="0"/>
              <a:t>일본 애니메이션사</a:t>
            </a:r>
          </a:p>
          <a:p>
            <a:r>
              <a:rPr lang="en-US" altLang="ko-KR" sz="1600" u="sng" dirty="0">
                <a:hlinkClick r:id="rId8"/>
              </a:rPr>
              <a:t>https://m.blog.naver.com/PostView.nhn?blogId=violetdust31&amp;logNo=60134752007&amp;proxyReferer=https:%2F%2Fwww.google.com%2F</a:t>
            </a:r>
            <a:endParaRPr lang="ko-KR" altLang="ko-KR" sz="1600" dirty="0"/>
          </a:p>
          <a:p>
            <a:r>
              <a:rPr lang="en-US" altLang="ko-KR" sz="1600" dirty="0"/>
              <a:t> </a:t>
            </a:r>
            <a:endParaRPr lang="ko-KR" altLang="ko-KR" sz="1600" dirty="0"/>
          </a:p>
          <a:p>
            <a:r>
              <a:rPr lang="ko-KR" altLang="ko-KR" sz="1600" dirty="0" err="1"/>
              <a:t>복환모</a:t>
            </a:r>
            <a:r>
              <a:rPr lang="en-US" altLang="ko-KR" sz="1600" dirty="0"/>
              <a:t>. (2001). </a:t>
            </a:r>
            <a:r>
              <a:rPr lang="ko-KR" altLang="ko-KR" sz="1600" dirty="0"/>
              <a:t>일본영화산업연구</a:t>
            </a:r>
            <a:r>
              <a:rPr lang="en-US" altLang="ko-KR" sz="1600" dirty="0"/>
              <a:t>. </a:t>
            </a:r>
            <a:r>
              <a:rPr lang="ko-KR" altLang="ko-KR" sz="1600" dirty="0"/>
              <a:t>영화연구</a:t>
            </a:r>
          </a:p>
          <a:p>
            <a:r>
              <a:rPr lang="ko-KR" altLang="ko-KR" sz="1600" dirty="0" err="1"/>
              <a:t>박동렬</a:t>
            </a:r>
            <a:r>
              <a:rPr lang="en-US" altLang="ko-KR" sz="1600" dirty="0"/>
              <a:t>, </a:t>
            </a:r>
            <a:r>
              <a:rPr lang="ko-KR" altLang="ko-KR" sz="1600" dirty="0"/>
              <a:t>이대의</a:t>
            </a:r>
            <a:r>
              <a:rPr lang="en-US" altLang="ko-KR" sz="1600" dirty="0"/>
              <a:t>. (2016). </a:t>
            </a:r>
            <a:r>
              <a:rPr lang="ko-KR" altLang="ko-KR" sz="1600" dirty="0"/>
              <a:t>한국과 일본의 애니메이션 기업의 사례 연구로 본 경영전략과 비즈니스 모델</a:t>
            </a:r>
            <a:r>
              <a:rPr lang="en-US" altLang="ko-KR" sz="1600" dirty="0"/>
              <a:t>. </a:t>
            </a:r>
            <a:r>
              <a:rPr lang="ko-KR" altLang="ko-KR" sz="1600" dirty="0" err="1"/>
              <a:t>한국국제경영관리학회</a:t>
            </a:r>
            <a:r>
              <a:rPr lang="ko-KR" altLang="ko-KR" sz="1600" dirty="0"/>
              <a:t> 학술발표대회 논문집</a:t>
            </a:r>
          </a:p>
          <a:p>
            <a:r>
              <a:rPr lang="ko-KR" altLang="ko-KR" sz="1600" dirty="0" err="1"/>
              <a:t>양이문</a:t>
            </a:r>
            <a:r>
              <a:rPr lang="en-US" altLang="ko-KR" sz="1600" dirty="0"/>
              <a:t>. (2007). </a:t>
            </a:r>
            <a:r>
              <a:rPr lang="ko-KR" altLang="ko-KR" sz="1600" dirty="0"/>
              <a:t>한</a:t>
            </a:r>
            <a:r>
              <a:rPr lang="en-US" altLang="ko-KR" sz="1600" dirty="0"/>
              <a:t>·</a:t>
            </a:r>
            <a:r>
              <a:rPr lang="ko-KR" altLang="ko-KR" sz="1600" dirty="0"/>
              <a:t>일 양국의 게임문화에 대한 비교연구</a:t>
            </a:r>
            <a:r>
              <a:rPr lang="en-US" altLang="ko-KR" sz="1600" dirty="0"/>
              <a:t>. </a:t>
            </a:r>
            <a:r>
              <a:rPr lang="ko-KR" altLang="ko-KR" sz="1600" dirty="0"/>
              <a:t>전남대학교 </a:t>
            </a:r>
            <a:r>
              <a:rPr lang="ko-KR" altLang="ko-KR" sz="1600" dirty="0" err="1"/>
              <a:t>세계한상문화연구단</a:t>
            </a:r>
            <a:r>
              <a:rPr lang="ko-KR" altLang="ko-KR" sz="1600" dirty="0"/>
              <a:t> 국제학술회의</a:t>
            </a:r>
          </a:p>
          <a:p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A8C23-99F5-47D0-9999-4B9FFD806962}"/>
              </a:ext>
            </a:extLst>
          </p:cNvPr>
          <p:cNvSpPr txBox="1"/>
          <p:nvPr/>
        </p:nvSpPr>
        <p:spPr>
          <a:xfrm>
            <a:off x="1020932" y="106532"/>
            <a:ext cx="2823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/>
              <a:t>참고문헌</a:t>
            </a:r>
          </a:p>
        </p:txBody>
      </p:sp>
    </p:spTree>
    <p:extLst>
      <p:ext uri="{BB962C8B-B14F-4D97-AF65-F5344CB8AC3E}">
        <p14:creationId xmlns:p14="http://schemas.microsoft.com/office/powerpoint/2010/main" val="51862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556" y="2497976"/>
            <a:ext cx="201208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500" b="1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</a:t>
            </a:r>
            <a:endParaRPr lang="ko-KR" altLang="en-US" sz="11500" b="1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70813" y="4090179"/>
            <a:ext cx="2201573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서론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7945" y="2497976"/>
            <a:ext cx="201208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500" b="1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</a:t>
            </a:r>
            <a:endParaRPr lang="ko-KR" altLang="en-US" sz="11500" b="1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433449" y="4125074"/>
            <a:ext cx="3181080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48333" y="2497976"/>
            <a:ext cx="201208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500" b="1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03</a:t>
            </a:r>
            <a:endParaRPr lang="ko-KR" altLang="en-US" sz="11500" b="1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85136" y="4125074"/>
            <a:ext cx="2371328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4614" y="627893"/>
            <a:ext cx="2162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CONTENTS</a:t>
            </a:r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5014614" y="1243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3996036" y="4739578"/>
            <a:ext cx="4055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(1)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게임</a:t>
            </a:r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,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애니메이션</a:t>
            </a:r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,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영화의 각 발전과정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996036" y="5253514"/>
            <a:ext cx="3635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(2)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게임</a:t>
            </a:r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,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애니메이션</a:t>
            </a:r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,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영화의 각 특징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0028005" y="4090179"/>
            <a:ext cx="6527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2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결론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AD99A42-E801-436C-B47A-8E60921BAAD0}"/>
              </a:ext>
            </a:extLst>
          </p:cNvPr>
          <p:cNvSpPr/>
          <p:nvPr/>
        </p:nvSpPr>
        <p:spPr>
          <a:xfrm>
            <a:off x="3327552" y="1797776"/>
            <a:ext cx="5534123" cy="39119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키워드</a:t>
            </a:r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: </a:t>
            </a:r>
            <a:r>
              <a:rPr lang="ko-KR" altLang="ko-KR" dirty="0"/>
              <a:t>문화산업</a:t>
            </a:r>
            <a:r>
              <a:rPr lang="en-US" altLang="ko-KR" dirty="0"/>
              <a:t>, </a:t>
            </a:r>
            <a:r>
              <a:rPr lang="ko-KR" altLang="ko-KR" dirty="0"/>
              <a:t>전후</a:t>
            </a:r>
            <a:r>
              <a:rPr lang="en-US" altLang="ko-KR" dirty="0"/>
              <a:t>, </a:t>
            </a:r>
            <a:r>
              <a:rPr lang="ko-KR" altLang="ko-KR" dirty="0"/>
              <a:t>상품성</a:t>
            </a:r>
            <a:r>
              <a:rPr lang="en-US" altLang="ko-KR" dirty="0"/>
              <a:t>, </a:t>
            </a:r>
            <a:r>
              <a:rPr lang="ko-KR" altLang="ko-KR" dirty="0"/>
              <a:t>상호작용</a:t>
            </a:r>
            <a:r>
              <a:rPr lang="en-US" altLang="ko-KR" dirty="0"/>
              <a:t>, </a:t>
            </a:r>
            <a:r>
              <a:rPr lang="ko-KR" altLang="ko-KR" dirty="0"/>
              <a:t>발전</a:t>
            </a:r>
            <a:endParaRPr lang="ko-KR" altLang="en-US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0987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8376" y="2447473"/>
            <a:ext cx="44552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7200" spc="-30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Thank you</a:t>
            </a:r>
            <a:endParaRPr lang="ko-KR" altLang="en-US" sz="7200" spc="-30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000499" y="3591816"/>
            <a:ext cx="4200071" cy="39119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21901763 </a:t>
            </a:r>
            <a:r>
              <a:rPr lang="ko-KR" altLang="en-US" dirty="0" err="1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문경림</a:t>
            </a:r>
            <a:endParaRPr lang="ko-KR" altLang="en-US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6967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7970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spc="-300" dirty="0">
                <a:solidFill>
                  <a:srgbClr val="00002F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01</a:t>
            </a:r>
            <a:endParaRPr lang="ko-KR" altLang="en-US" sz="4400" spc="-300" dirty="0">
              <a:solidFill>
                <a:srgbClr val="00002F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서론</a:t>
            </a:r>
          </a:p>
        </p:txBody>
      </p:sp>
    </p:spTree>
    <p:extLst>
      <p:ext uri="{BB962C8B-B14F-4D97-AF65-F5344CB8AC3E}">
        <p14:creationId xmlns:p14="http://schemas.microsoft.com/office/powerpoint/2010/main" val="351454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4664" y="2166241"/>
            <a:ext cx="103913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1940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년대 후반 프랑크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푸르트학파의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아도르노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호르크하이머에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의해 사용된 용어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자본주의적으로 대량생산된 대중문화 또는 문화를 생산하는 산업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직물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음악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TV,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출판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공예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디자인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비디오 게임을 포함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(+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건축과 시각 예술</a:t>
            </a:r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공연 예술</a:t>
            </a:r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스포츠</a:t>
            </a:r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광고</a:t>
            </a:r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 관광</a:t>
            </a:r>
            <a:r>
              <a:rPr lang="en-US" altLang="ko-KR" sz="24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)</a:t>
            </a: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548DB714-D83D-4179-A929-BB201AF17D4C}"/>
              </a:ext>
            </a:extLst>
          </p:cNvPr>
          <p:cNvCxnSpPr/>
          <p:nvPr/>
        </p:nvCxnSpPr>
        <p:spPr>
          <a:xfrm>
            <a:off x="1026522" y="989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34D8546-ACAA-49F5-8551-BDC5B63FAFA2}"/>
              </a:ext>
            </a:extLst>
          </p:cNvPr>
          <p:cNvSpPr txBox="1"/>
          <p:nvPr/>
        </p:nvSpPr>
        <p:spPr>
          <a:xfrm>
            <a:off x="1661311" y="437393"/>
            <a:ext cx="893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서론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293816-CE15-4869-B7D2-128F7CD1290C}"/>
              </a:ext>
            </a:extLst>
          </p:cNvPr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3E91B-E0C2-4106-8953-3812E1E5ED59}"/>
              </a:ext>
            </a:extLst>
          </p:cNvPr>
          <p:cNvSpPr txBox="1"/>
          <p:nvPr/>
        </p:nvSpPr>
        <p:spPr>
          <a:xfrm>
            <a:off x="911910" y="1000396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문화산업이란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?</a:t>
            </a:r>
            <a:endParaRPr lang="ko-KR" altLang="en-US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907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7970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spc="-300" dirty="0">
                <a:solidFill>
                  <a:srgbClr val="00002F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02</a:t>
            </a:r>
            <a:endParaRPr lang="ko-KR" altLang="en-US" sz="4400" spc="-300" dirty="0">
              <a:solidFill>
                <a:srgbClr val="00002F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문화산업의 발전과정과 특징</a:t>
            </a:r>
          </a:p>
        </p:txBody>
      </p:sp>
    </p:spTree>
    <p:extLst>
      <p:ext uri="{BB962C8B-B14F-4D97-AF65-F5344CB8AC3E}">
        <p14:creationId xmlns:p14="http://schemas.microsoft.com/office/powerpoint/2010/main" val="296322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98500" y="1837985"/>
            <a:ext cx="72456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일본의 게임산업이 발전하는데 큰 역할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2020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일본의 주요 하드업체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090" y="995115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발전과정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7" y="1545598"/>
            <a:ext cx="1863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</a:p>
        </p:txBody>
      </p:sp>
      <p:pic>
        <p:nvPicPr>
          <p:cNvPr id="1026" name="Picture 2" descr="닌텐도 소니 ">
            <a:extLst>
              <a:ext uri="{FF2B5EF4-FFF2-40B4-BE49-F238E27FC236}">
                <a16:creationId xmlns:a16="http://schemas.microsoft.com/office/drawing/2014/main" id="{BE2E6015-911A-4D99-8641-E6DF8FE6A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56" y="4062798"/>
            <a:ext cx="5183181" cy="249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2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76252" y="2093292"/>
            <a:ext cx="110675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(1) 1975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에폭사에서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 최초의 디지털 게임 </a:t>
            </a:r>
            <a:r>
              <a:rPr lang="ja-JP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テレビテニス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발매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(2)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타회사와의 경쟁을 통해 닌텐도 회사의 게임기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게임의 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분리시스템 채택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ko-KR" altLang="en-US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1" y="422154"/>
            <a:ext cx="46025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  <a:p>
            <a:pPr algn="ctr"/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085" y="995115"/>
            <a:ext cx="3318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발전과정</a:t>
            </a:r>
          </a:p>
          <a:p>
            <a:pPr algn="ctr"/>
            <a:endParaRPr lang="ko-KR" altLang="en-US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458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88306" y="2066366"/>
            <a:ext cx="7665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(3) 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사용자의 편의성을 위해 휴대성을 높임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ko-KR" altLang="en-US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1" y="422154"/>
            <a:ext cx="46025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  <a:p>
            <a:pPr algn="ctr"/>
            <a:endParaRPr lang="ko-KR" altLang="en-US" sz="32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085" y="995115"/>
            <a:ext cx="3318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발전과정</a:t>
            </a:r>
          </a:p>
          <a:p>
            <a:pPr algn="ctr"/>
            <a:endParaRPr lang="ko-KR" altLang="en-US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789EC46D-F411-4055-9F56-1788F6AF4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411" y="3169329"/>
            <a:ext cx="4438572" cy="252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BC4CF19A-3CA2-44F7-A369-5088757CD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41" y="3363222"/>
            <a:ext cx="4861103" cy="231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33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17977" y="2130373"/>
            <a:ext cx="839291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(1) 1917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</a:t>
            </a:r>
            <a:r>
              <a:rPr lang="en-US" altLang="ko-KR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최초의 애니메이션 등장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      문지기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이모카와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무쿠조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이야기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      원숭이와 게의 전투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      하나와 </a:t>
            </a:r>
            <a:r>
              <a:rPr lang="ko-KR" altLang="en-US" sz="3200" spc="-150" dirty="0" err="1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헤코나이</a:t>
            </a:r>
            <a:r>
              <a:rPr lang="ko-KR" altLang="en-US" sz="3200" spc="-150" dirty="0">
                <a:solidFill>
                  <a:srgbClr val="8DBABD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명검 이야기</a:t>
            </a:r>
            <a:endParaRPr lang="en-US" altLang="ko-KR" sz="3200" spc="-150" dirty="0">
              <a:solidFill>
                <a:srgbClr val="8DBABD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cxnSpLocks/>
          </p:cNvCxnSpPr>
          <p:nvPr/>
        </p:nvCxnSpPr>
        <p:spPr>
          <a:xfrm>
            <a:off x="1026522" y="989148"/>
            <a:ext cx="5402441" cy="177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8117" y="422154"/>
            <a:ext cx="4602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문화산업의 발전과정과 특징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5532" y="498947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02.</a:t>
            </a:r>
            <a:endParaRPr lang="ko-KR" altLang="en-US" sz="2400" spc="-150" dirty="0">
              <a:solidFill>
                <a:srgbClr val="00002F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090" y="995115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게임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  <a:r>
              <a:rPr lang="en-US" altLang="ko-KR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pc="-150" dirty="0">
                <a:solidFill>
                  <a:srgbClr val="00002F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영화의 각 발전과정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CF820-2CA6-4E34-A1B7-40ED64154FB2}"/>
              </a:ext>
            </a:extLst>
          </p:cNvPr>
          <p:cNvSpPr txBox="1"/>
          <p:nvPr/>
        </p:nvSpPr>
        <p:spPr>
          <a:xfrm>
            <a:off x="1448117" y="1545598"/>
            <a:ext cx="2864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32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애니메이션</a:t>
            </a:r>
          </a:p>
        </p:txBody>
      </p:sp>
    </p:spTree>
    <p:extLst>
      <p:ext uri="{BB962C8B-B14F-4D97-AF65-F5344CB8AC3E}">
        <p14:creationId xmlns:p14="http://schemas.microsoft.com/office/powerpoint/2010/main" val="15277484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823</Words>
  <Application>Microsoft Office PowerPoint</Application>
  <PresentationFormat>와이드스크린</PresentationFormat>
  <Paragraphs>151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나눔스퀘어 Bold</vt:lpstr>
      <vt:lpstr>Arial</vt:lpstr>
      <vt:lpstr>나눔스퀘어 ExtraBold</vt:lpstr>
      <vt:lpstr>맑은 고딕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hyeran kang</dc:creator>
  <cp:lastModifiedBy>경림</cp:lastModifiedBy>
  <cp:revision>17</cp:revision>
  <dcterms:created xsi:type="dcterms:W3CDTF">2017-05-29T09:12:16Z</dcterms:created>
  <dcterms:modified xsi:type="dcterms:W3CDTF">2020-05-04T14:59:50Z</dcterms:modified>
</cp:coreProperties>
</file>