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58" r:id="rId4"/>
    <p:sldId id="275" r:id="rId5"/>
    <p:sldId id="276" r:id="rId6"/>
    <p:sldId id="271" r:id="rId7"/>
    <p:sldId id="272" r:id="rId8"/>
    <p:sldId id="273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62" r:id="rId17"/>
    <p:sldId id="269" r:id="rId18"/>
    <p:sldId id="270" r:id="rId19"/>
    <p:sldId id="283" r:id="rId20"/>
    <p:sldId id="259" r:id="rId21"/>
    <p:sldId id="260" r:id="rId22"/>
  </p:sldIdLst>
  <p:sldSz cx="9144000" cy="6858000" type="screen4x3"/>
  <p:notesSz cx="6858000" cy="9144000"/>
  <p:embeddedFontLst>
    <p:embeddedFont>
      <p:font typeface="나눔손글씨 펜" panose="020B0600000101010101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947"/>
    <a:srgbClr val="6BCB70"/>
    <a:srgbClr val="52C257"/>
    <a:srgbClr val="DB6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8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CFBD-9224-4DD8-AEE7-B8B46829E735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3F9C-D9C1-40F4-8783-73E52C5E4E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7F61-5802-4690-915D-F90210BA8E52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B71C-A03B-4123-A3DF-64B0855247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15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25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61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7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643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3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57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93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47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18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12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28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9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79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37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71C-A03B-4123-A3DF-64B08552473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7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70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98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08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6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63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78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98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9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C5E3-4D79-4054-9010-A46B90617A4A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E597-4178-43FB-8C05-84A33B9D96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76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눈물 방울 3"/>
          <p:cNvSpPr/>
          <p:nvPr/>
        </p:nvSpPr>
        <p:spPr>
          <a:xfrm>
            <a:off x="1475656" y="402923"/>
            <a:ext cx="5760640" cy="5760640"/>
          </a:xfrm>
          <a:prstGeom prst="teardrop">
            <a:avLst/>
          </a:prstGeom>
          <a:solidFill>
            <a:srgbClr val="52C257"/>
          </a:solidFill>
          <a:ln w="12700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역사교육과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21537742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이건형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7F219-1BC6-4DA5-A991-C79AB65FDAEB}"/>
              </a:ext>
            </a:extLst>
          </p:cNvPr>
          <p:cNvSpPr txBox="1"/>
          <p:nvPr/>
        </p:nvSpPr>
        <p:spPr>
          <a:xfrm>
            <a:off x="2015716" y="2313747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20B0600000101010101" charset="-127"/>
                <a:ea typeface="나눔손글씨 펜" panose="020B0600000101010101" charset="-127"/>
              </a:rPr>
              <a:t>독도의 한국영토로써 가진 국제법적 지위</a:t>
            </a:r>
          </a:p>
        </p:txBody>
      </p:sp>
    </p:spTree>
    <p:extLst>
      <p:ext uri="{BB962C8B-B14F-4D97-AF65-F5344CB8AC3E}">
        <p14:creationId xmlns:p14="http://schemas.microsoft.com/office/powerpoint/2010/main" val="8445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324544" y="1886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431540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관계에서 발생하는 불법행위에 대해 책임을 묻는 점에서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법적인 측면은 일반국제법상의 국가책임을 기초로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, </a:t>
            </a:r>
          </a:p>
          <a:p>
            <a:pPr algn="just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사실적 측면은 일본의 식민지배가 존재한 사실을 기초로 검토</a:t>
            </a:r>
          </a:p>
        </p:txBody>
      </p:sp>
    </p:spTree>
    <p:extLst>
      <p:ext uri="{BB962C8B-B14F-4D97-AF65-F5344CB8AC3E}">
        <p14:creationId xmlns:p14="http://schemas.microsoft.com/office/powerpoint/2010/main" val="16710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불법행위에 대해 국가책임을 인정한 사례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32054" y="1331906"/>
            <a:ext cx="738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남태평양 나우루 </a:t>
            </a:r>
            <a:r>
              <a:rPr lang="ko-KR" altLang="en-US" sz="40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인산염지대사건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(1992)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89E3A-8D30-4AC4-8149-27311D89BB35}"/>
              </a:ext>
            </a:extLst>
          </p:cNvPr>
          <p:cNvSpPr txBox="1"/>
          <p:nvPr/>
        </p:nvSpPr>
        <p:spPr>
          <a:xfrm>
            <a:off x="717018" y="2196750"/>
            <a:ext cx="738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독립이전의 지배국 호주가 채굴한 </a:t>
            </a:r>
            <a:r>
              <a:rPr lang="ko-KR" altLang="en-US" sz="40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인산염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 지역의 원상복원 책임을 인정함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050" name="Picture 2" descr="Why] 그 잘 살던 나우루가 외국에 구걸하는 까닭은 - 조선일보 &gt; 국제">
            <a:extLst>
              <a:ext uri="{FF2B5EF4-FFF2-40B4-BE49-F238E27FC236}">
                <a16:creationId xmlns:a16="http://schemas.microsoft.com/office/drawing/2014/main" id="{387FCD7A-7445-4AEA-84DE-39FDB1CB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2" y="3788094"/>
            <a:ext cx="4572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나우루공화국의 비극">
            <a:extLst>
              <a:ext uri="{FF2B5EF4-FFF2-40B4-BE49-F238E27FC236}">
                <a16:creationId xmlns:a16="http://schemas.microsoft.com/office/drawing/2014/main" id="{6FC51362-A2DB-4CD0-997F-BD6790D2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16242"/>
            <a:ext cx="3124064" cy="21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CA83B-DD90-4D02-AB28-D2F4DD4E1897}"/>
              </a:ext>
            </a:extLst>
          </p:cNvPr>
          <p:cNvSpPr txBox="1"/>
          <p:nvPr/>
        </p:nvSpPr>
        <p:spPr>
          <a:xfrm>
            <a:off x="881844" y="2132856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 사례는 독립 이전 지배국의 민사적 불법행위에 대해 국제사법재판소가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‘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특수하게 지배국의 국가책임을 인정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’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하고있는 사례</a:t>
            </a:r>
          </a:p>
        </p:txBody>
      </p:sp>
    </p:spTree>
    <p:extLst>
      <p:ext uri="{BB962C8B-B14F-4D97-AF65-F5344CB8AC3E}">
        <p14:creationId xmlns:p14="http://schemas.microsoft.com/office/powerpoint/2010/main" val="11457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72616" y="-301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예컨대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17748" y="1316961"/>
            <a:ext cx="9126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1920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년 국제연맹에 의한 위엄통치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베르사유조약 제 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119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조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국제연맹규정 제 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22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조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), 1947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년 국제연합에 의한 신탁통치 등에 의하여 발생된 법률관계에서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지배국이 취한 천연의 부와 자원 등에 대하여는 그 국가 책임을 물을 수 없는 것이 일반적</a:t>
            </a:r>
          </a:p>
        </p:txBody>
      </p:sp>
    </p:spTree>
    <p:extLst>
      <p:ext uri="{BB962C8B-B14F-4D97-AF65-F5344CB8AC3E}">
        <p14:creationId xmlns:p14="http://schemas.microsoft.com/office/powerpoint/2010/main" val="28542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72616" y="-301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하지만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17748" y="1556792"/>
            <a:ext cx="9126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 판결은 독립 이전의 식민지 및 종속관계에서 발생된 천연의 부와 자원의 환원에 관한 국가 책임은 아니지만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40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그 지역의 원상 복원에 대하여 지배국의 국가책임을 </a:t>
            </a:r>
            <a:r>
              <a:rPr lang="ko-KR" altLang="en-US" sz="4000" b="1" u="sng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특수히</a:t>
            </a:r>
            <a:r>
              <a:rPr lang="ko-KR" altLang="en-US" sz="40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 인정</a:t>
            </a:r>
          </a:p>
        </p:txBody>
      </p:sp>
    </p:spTree>
    <p:extLst>
      <p:ext uri="{BB962C8B-B14F-4D97-AF65-F5344CB8AC3E}">
        <p14:creationId xmlns:p14="http://schemas.microsoft.com/office/powerpoint/2010/main" val="19396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72616" y="-301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따라서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17748" y="2564904"/>
            <a:ext cx="9126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한일의 식민지 관계에 대해 조약의 무효를 원인으로 하여 </a:t>
            </a:r>
            <a:r>
              <a:rPr lang="ko-KR" altLang="en-US" sz="40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특수한 사례로 식민지 국가책임을 묻는 해석도 가능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9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57554" y="1484784"/>
            <a:ext cx="80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국가 영유권 문제를 해결함에 있어서 </a:t>
            </a:r>
            <a:r>
              <a:rPr lang="ko-KR" altLang="en-US" sz="72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</a:t>
            </a:r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이라는 용어를 사용하는 이유는</a:t>
            </a:r>
            <a:r>
              <a:rPr lang="en-US" altLang="ko-KR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….</a:t>
            </a:r>
            <a:endParaRPr lang="ko-KR" altLang="en-US" sz="72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9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15816" y="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이유는</a:t>
            </a:r>
            <a:r>
              <a:rPr lang="en-US" altLang="ko-KR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ko-KR" altLang="en-US" sz="72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-26505" y="1200329"/>
            <a:ext cx="914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한일간에는 지배와 피지배의 식민지 관계가 사실상이든 법상이든 엄연히 존재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한일간에는 일본의 주장과 같이 식민지 관계를 전제로 하는 경우 뿐만 아니라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just"/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-&gt;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한국의 주장과 같이 </a:t>
            </a:r>
            <a:r>
              <a:rPr lang="ko-KR" altLang="en-US" sz="40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관계가 전제되지 않은 경우에도 많은 불법행위가 발생하여 이를 해결할 필요성이 존재</a:t>
            </a:r>
          </a:p>
        </p:txBody>
      </p:sp>
    </p:spTree>
    <p:extLst>
      <p:ext uri="{BB962C8B-B14F-4D97-AF65-F5344CB8AC3E}">
        <p14:creationId xmlns:p14="http://schemas.microsoft.com/office/powerpoint/2010/main" val="27458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881844" y="2636912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국가책임이라는 법개념이 지니고 있는 법이념과 </a:t>
            </a:r>
            <a:r>
              <a:rPr lang="ko-KR" altLang="en-US" sz="40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법원리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법가치가 선행적으로 규범에 의해 평가 </a:t>
            </a:r>
            <a:r>
              <a:rPr lang="ko-KR" altLang="en-US" sz="40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될것을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 요함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5492-D1CE-4CA2-809C-50B2CBAB797E}"/>
              </a:ext>
            </a:extLst>
          </p:cNvPr>
          <p:cNvSpPr txBox="1"/>
          <p:nvPr/>
        </p:nvSpPr>
        <p:spPr>
          <a:xfrm>
            <a:off x="215516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국가책임을 국제법의 틀에서 해석하고 적용하기 위해서는</a:t>
            </a:r>
          </a:p>
        </p:txBody>
      </p:sp>
    </p:spTree>
    <p:extLst>
      <p:ext uri="{BB962C8B-B14F-4D97-AF65-F5344CB8AC3E}">
        <p14:creationId xmlns:p14="http://schemas.microsoft.com/office/powerpoint/2010/main" val="376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323528" y="1463739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국가책임을 법규만으로 평가하기 전에 한일간에 존재했던 지배와 피지배의 식민지 관계에서 발생했던 수많은 문제들에 대한 해결은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5492-D1CE-4CA2-809C-50B2CBAB797E}"/>
              </a:ext>
            </a:extLst>
          </p:cNvPr>
          <p:cNvSpPr txBox="1"/>
          <p:nvPr/>
        </p:nvSpPr>
        <p:spPr>
          <a:xfrm>
            <a:off x="107504" y="0"/>
            <a:ext cx="298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그러나</a:t>
            </a:r>
            <a:r>
              <a:rPr lang="en-US" altLang="ko-KR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…</a:t>
            </a:r>
            <a:endParaRPr lang="ko-KR" altLang="en-US" sz="72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A2D91-5F6F-4D16-87C9-F0CDD352466F}"/>
              </a:ext>
            </a:extLst>
          </p:cNvPr>
          <p:cNvSpPr txBox="1"/>
          <p:nvPr/>
        </p:nvSpPr>
        <p:spPr>
          <a:xfrm>
            <a:off x="323528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한국의 입장에서는 일본에 대해 국가책임을 묻지 않고는 권리로서 청구할 수 없을 뿐만 아니라 양국이 동반자관계를 형성하여 미래로 갈 수 없음</a:t>
            </a:r>
          </a:p>
        </p:txBody>
      </p:sp>
    </p:spTree>
    <p:extLst>
      <p:ext uri="{BB962C8B-B14F-4D97-AF65-F5344CB8AC3E}">
        <p14:creationId xmlns:p14="http://schemas.microsoft.com/office/powerpoint/2010/main" val="17467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2342" y="30855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한일간에는 일본의 식민지 지배와 침략전쟁으로 인한 </a:t>
            </a:r>
            <a:r>
              <a:rPr lang="ko-KR" altLang="en-US" sz="36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청산해야할</a:t>
            </a:r>
            <a:r>
              <a:rPr lang="ko-KR" altLang="en-US" sz="36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 많은 과제 </a:t>
            </a:r>
            <a:r>
              <a:rPr lang="ko-KR" altLang="en-US" sz="36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존제</a:t>
            </a:r>
            <a:endParaRPr lang="ko-KR" altLang="en-US" sz="36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5042943-28BF-4926-91F1-17DC96B4129A}"/>
              </a:ext>
            </a:extLst>
          </p:cNvPr>
          <p:cNvGrpSpPr/>
          <p:nvPr/>
        </p:nvGrpSpPr>
        <p:grpSpPr>
          <a:xfrm>
            <a:off x="3770312" y="2888327"/>
            <a:ext cx="2232248" cy="2160240"/>
            <a:chOff x="467544" y="1772816"/>
            <a:chExt cx="2232248" cy="216024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DCB748D-94D8-4F73-8F2D-71E5F35CD101}"/>
                </a:ext>
              </a:extLst>
            </p:cNvPr>
            <p:cNvSpPr/>
            <p:nvPr/>
          </p:nvSpPr>
          <p:spPr>
            <a:xfrm>
              <a:off x="467544" y="1772816"/>
              <a:ext cx="2232248" cy="2160240"/>
            </a:xfrm>
            <a:prstGeom prst="ellipse">
              <a:avLst/>
            </a:prstGeom>
            <a:solidFill>
              <a:srgbClr val="41B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위안부 문제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019A677-8C49-465B-A85D-AFECCD50B6C5}"/>
                </a:ext>
              </a:extLst>
            </p:cNvPr>
            <p:cNvSpPr/>
            <p:nvPr/>
          </p:nvSpPr>
          <p:spPr>
            <a:xfrm>
              <a:off x="539552" y="1844824"/>
              <a:ext cx="2088232" cy="2016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94B447-C52B-496B-8D1F-5770C1F88659}"/>
              </a:ext>
            </a:extLst>
          </p:cNvPr>
          <p:cNvGrpSpPr/>
          <p:nvPr/>
        </p:nvGrpSpPr>
        <p:grpSpPr>
          <a:xfrm>
            <a:off x="999030" y="2888327"/>
            <a:ext cx="2232248" cy="2160240"/>
            <a:chOff x="467544" y="1772816"/>
            <a:chExt cx="2232248" cy="216024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871C4C8-62EE-435B-A851-F1B1168D5087}"/>
                </a:ext>
              </a:extLst>
            </p:cNvPr>
            <p:cNvSpPr/>
            <p:nvPr/>
          </p:nvSpPr>
          <p:spPr>
            <a:xfrm>
              <a:off x="467544" y="1772816"/>
              <a:ext cx="2232248" cy="2160240"/>
            </a:xfrm>
            <a:prstGeom prst="ellipse">
              <a:avLst/>
            </a:prstGeom>
            <a:solidFill>
              <a:srgbClr val="41B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영유권에 관한 독도문제</a:t>
              </a: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DF8FBA2-4096-458E-BADA-D1ADEFC63DAF}"/>
                </a:ext>
              </a:extLst>
            </p:cNvPr>
            <p:cNvSpPr/>
            <p:nvPr/>
          </p:nvSpPr>
          <p:spPr>
            <a:xfrm>
              <a:off x="539552" y="1844824"/>
              <a:ext cx="2088232" cy="2016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EAAA20E-FA4F-4C3E-94B2-C8C1034CAB6C}"/>
              </a:ext>
            </a:extLst>
          </p:cNvPr>
          <p:cNvGrpSpPr/>
          <p:nvPr/>
        </p:nvGrpSpPr>
        <p:grpSpPr>
          <a:xfrm>
            <a:off x="6516216" y="2812201"/>
            <a:ext cx="2232248" cy="2160240"/>
            <a:chOff x="467544" y="1772816"/>
            <a:chExt cx="2232248" cy="216024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B3CE334-13D6-44E1-92B7-75634D722A7C}"/>
                </a:ext>
              </a:extLst>
            </p:cNvPr>
            <p:cNvSpPr/>
            <p:nvPr/>
          </p:nvSpPr>
          <p:spPr>
            <a:xfrm>
              <a:off x="467544" y="1772816"/>
              <a:ext cx="2232248" cy="2160240"/>
            </a:xfrm>
            <a:prstGeom prst="ellipse">
              <a:avLst/>
            </a:prstGeom>
            <a:solidFill>
              <a:srgbClr val="41B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r>
                <a:rPr lang="ko-KR" altLang="en-US" dirty="0"/>
                <a:t>강제노동문제</a:t>
              </a:r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r>
                <a:rPr lang="ko-KR" altLang="en-US" dirty="0"/>
                <a:t>등등</a:t>
              </a:r>
              <a:endParaRPr lang="en-US" altLang="ko-KR" dirty="0"/>
            </a:p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94AD927-6F4F-4F88-8FEA-DB260969491D}"/>
                </a:ext>
              </a:extLst>
            </p:cNvPr>
            <p:cNvSpPr/>
            <p:nvPr/>
          </p:nvSpPr>
          <p:spPr>
            <a:xfrm>
              <a:off x="539552" y="1849053"/>
              <a:ext cx="2088232" cy="2016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FB3765-E4AC-42BC-AB48-8FA89D918AFC}"/>
              </a:ext>
            </a:extLst>
          </p:cNvPr>
          <p:cNvSpPr txBox="1"/>
          <p:nvPr/>
        </p:nvSpPr>
        <p:spPr>
          <a:xfrm>
            <a:off x="1790092" y="557611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But </a:t>
            </a:r>
            <a:r>
              <a:rPr lang="ko-KR" altLang="en-US" sz="36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해결되지 못함</a:t>
            </a:r>
            <a:r>
              <a:rPr lang="en-US" altLang="ko-KR" sz="36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!!</a:t>
            </a:r>
            <a:endParaRPr lang="ko-KR" altLang="en-US" sz="36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8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눈물 방울 1"/>
          <p:cNvSpPr/>
          <p:nvPr/>
        </p:nvSpPr>
        <p:spPr>
          <a:xfrm>
            <a:off x="2483768" y="1925712"/>
            <a:ext cx="4032448" cy="2727423"/>
          </a:xfrm>
          <a:prstGeom prst="teardrop">
            <a:avLst/>
          </a:prstGeom>
          <a:solidFill>
            <a:srgbClr val="41B947"/>
          </a:solidFill>
          <a:ln w="19050" cmpd="dbl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81790" y="2204864"/>
            <a:ext cx="3636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Q &amp; A</a:t>
            </a:r>
            <a:endParaRPr lang="ko-KR" altLang="en-US" sz="138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8440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눈물 방울 1"/>
          <p:cNvSpPr/>
          <p:nvPr/>
        </p:nvSpPr>
        <p:spPr>
          <a:xfrm>
            <a:off x="2483768" y="1925712"/>
            <a:ext cx="4032448" cy="2727423"/>
          </a:xfrm>
          <a:prstGeom prst="teardrop">
            <a:avLst/>
          </a:prstGeom>
          <a:solidFill>
            <a:srgbClr val="41B947"/>
          </a:solidFill>
          <a:ln w="19050" cmpd="dbl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35796" y="1916832"/>
            <a:ext cx="3636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Thank</a:t>
            </a:r>
          </a:p>
          <a:p>
            <a:pPr algn="ctr"/>
            <a:r>
              <a:rPr lang="en-US" altLang="ko-KR" sz="8800" b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You</a:t>
            </a:r>
            <a:endParaRPr lang="ko-KR" altLang="en-US" sz="8800" b="1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49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15816" y="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이유는</a:t>
            </a:r>
            <a:r>
              <a:rPr lang="en-US" altLang="ko-KR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ko-KR" altLang="en-US" sz="72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107504" y="1412776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식민지지배의 책임청산과 전쟁책임 청산에 관한 샌프란시스코 평화조약과 당사자간의 합의를 통한 대한민국과 일본국간의 관계에 관한 조약이 국가책임 청산에 대해 완전한 규정을 두지 않았기 때문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5122" name="Picture 2" descr="결혼 안 하는 이유: 한국과 일본은 상당히 다르다 | 허프포스트코리아">
            <a:extLst>
              <a:ext uri="{FF2B5EF4-FFF2-40B4-BE49-F238E27FC236}">
                <a16:creationId xmlns:a16="http://schemas.microsoft.com/office/drawing/2014/main" id="{D4B51D17-47F1-496C-AD35-939708B6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6" y="3889077"/>
            <a:ext cx="5981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39752" y="1166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제국주의 일본은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881844" y="1772816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정복에 의해 식민지 취득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X</a:t>
            </a: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조약을 통하여 식민지를 취득하는 방식</a:t>
            </a:r>
          </a:p>
        </p:txBody>
      </p:sp>
      <p:pic>
        <p:nvPicPr>
          <p:cNvPr id="3074" name="Picture 2" descr="우리 민족의 아픈 역사 을사조약(乙巳條約) - 한겨레:온">
            <a:extLst>
              <a:ext uri="{FF2B5EF4-FFF2-40B4-BE49-F238E27FC236}">
                <a16:creationId xmlns:a16="http://schemas.microsoft.com/office/drawing/2014/main" id="{0C62DC52-0BBC-4EF7-8990-E5F8C3AE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75" y="4129274"/>
            <a:ext cx="48768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을사조약(1905) : 학습백과zum">
            <a:extLst>
              <a:ext uri="{FF2B5EF4-FFF2-40B4-BE49-F238E27FC236}">
                <a16:creationId xmlns:a16="http://schemas.microsoft.com/office/drawing/2014/main" id="{5B3B81CE-7D31-473C-A228-2956C923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4" y="4129274"/>
            <a:ext cx="3495996" cy="24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23728" y="12239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즉</a:t>
            </a:r>
            <a:r>
              <a:rPr lang="en-US" altLang="ko-KR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72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881844" y="1482883"/>
            <a:ext cx="7380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독도영유권의 논거로서 정복에 의한 식민지 취득을 따지는 것이 아니라 </a:t>
            </a:r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endParaRPr lang="en-US" altLang="ko-KR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4000" b="1" u="sng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병합형태를 취한 영토취득의 불법성을 검토하는 것</a:t>
            </a:r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이 중요함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2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27784" y="-1157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그렇기 때문에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1025860" y="1700808"/>
            <a:ext cx="738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독도문제는 일반화된 사례를 검토하는 것이 아닌 한일간 상대적이고 특수한 사례를 검토하는 것이 효과적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098" name="Picture 2" descr="화이트 절연 돋보기와 셜록 홈즈 로열티 무료 사진, 그림, 이미지 ...">
            <a:extLst>
              <a:ext uri="{FF2B5EF4-FFF2-40B4-BE49-F238E27FC236}">
                <a16:creationId xmlns:a16="http://schemas.microsoft.com/office/drawing/2014/main" id="{9AD4CE4B-2557-4E80-BCE9-BDB951E1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3666802"/>
            <a:ext cx="4139952" cy="27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468560" y="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그러므로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F6296-1B97-4A14-AF82-F6320C238043}"/>
              </a:ext>
            </a:extLst>
          </p:cNvPr>
          <p:cNvSpPr txBox="1"/>
          <p:nvPr/>
        </p:nvSpPr>
        <p:spPr>
          <a:xfrm>
            <a:off x="251520" y="16288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국제법상 독도영유권의 논거로서 검토하고자 하는 식민지 국가책임은 일반국가 간에 발생하는 국가책임에서 한단계 더 나아가 일본의 사실상 식민지배를 이유로 국가책임을 </a:t>
            </a:r>
            <a:r>
              <a:rPr lang="ko-KR" altLang="en-US" sz="4000" b="1" dirty="0" err="1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물어야함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1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560" y="1166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그 핵심은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881844" y="1284237"/>
            <a:ext cx="738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독도영유권과 같은 국가 영유권의 완전한 회복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028" name="Picture 4" descr="소중 리포트 - 독도] 역사·지리·국제법 모두 말하죠 독도는 우리 땅 ...">
            <a:extLst>
              <a:ext uri="{FF2B5EF4-FFF2-40B4-BE49-F238E27FC236}">
                <a16:creationId xmlns:a16="http://schemas.microsoft.com/office/drawing/2014/main" id="{232B67BA-79EE-4A29-B5C5-578E6D8C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66" y="2276872"/>
            <a:ext cx="6667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252536" y="6755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따라서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30B91-9368-4E8E-B36C-95CF69191FD5}"/>
              </a:ext>
            </a:extLst>
          </p:cNvPr>
          <p:cNvSpPr txBox="1"/>
          <p:nvPr/>
        </p:nvSpPr>
        <p:spPr>
          <a:xfrm>
            <a:off x="323528" y="141277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식민지 국가책임은 한국이 일본의 식민지지배에 대하여 국제법을 위반한 것을 이유로 국가책임을 묻고자 하는 용어임을 기억해야함</a:t>
            </a:r>
            <a:r>
              <a:rPr lang="en-US" altLang="ko-KR" sz="4000" b="1" dirty="0">
                <a:ln w="127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4000" b="1" dirty="0">
              <a:ln w="127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07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433</Words>
  <Application>Microsoft Office PowerPoint</Application>
  <PresentationFormat>화면 슬라이드 쇼(4:3)</PresentationFormat>
  <Paragraphs>87</Paragraphs>
  <Slides>21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Arial</vt:lpstr>
      <vt:lpstr>맑은 고딕</vt:lpstr>
      <vt:lpstr>나눔손글씨 펜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강은지</dc:creator>
  <cp:lastModifiedBy>건형 이</cp:lastModifiedBy>
  <cp:revision>30</cp:revision>
  <dcterms:created xsi:type="dcterms:W3CDTF">2015-07-23T08:38:59Z</dcterms:created>
  <dcterms:modified xsi:type="dcterms:W3CDTF">2020-05-04T14:58:36Z</dcterms:modified>
</cp:coreProperties>
</file>