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52" r:id="rId2"/>
    <p:sldId id="450" r:id="rId3"/>
    <p:sldId id="396" r:id="rId4"/>
    <p:sldId id="398" r:id="rId5"/>
    <p:sldId id="453" r:id="rId6"/>
    <p:sldId id="454" r:id="rId7"/>
    <p:sldId id="455" r:id="rId8"/>
    <p:sldId id="403" r:id="rId9"/>
    <p:sldId id="451" r:id="rId10"/>
    <p:sldId id="456" r:id="rId11"/>
    <p:sldId id="457" r:id="rId12"/>
    <p:sldId id="464" r:id="rId13"/>
    <p:sldId id="459" r:id="rId14"/>
    <p:sldId id="458" r:id="rId15"/>
    <p:sldId id="466" r:id="rId16"/>
    <p:sldId id="467" r:id="rId17"/>
    <p:sldId id="460" r:id="rId18"/>
    <p:sldId id="465" r:id="rId19"/>
    <p:sldId id="462" r:id="rId20"/>
    <p:sldId id="463" r:id="rId21"/>
    <p:sldId id="461" r:id="rId22"/>
    <p:sldId id="468" r:id="rId23"/>
    <p:sldId id="469" r:id="rId24"/>
    <p:sldId id="418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2CF"/>
    <a:srgbClr val="FE0839"/>
    <a:srgbClr val="B948E6"/>
    <a:srgbClr val="FF899F"/>
    <a:srgbClr val="052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0989" autoAdjust="0"/>
  </p:normalViewPr>
  <p:slideViewPr>
    <p:cSldViewPr snapToGrid="0" showGuides="1">
      <p:cViewPr varScale="1">
        <p:scale>
          <a:sx n="58" d="100"/>
          <a:sy n="58" d="100"/>
        </p:scale>
        <p:origin x="1008" y="5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4DBDF-87F7-4682-A856-8D70A298096C}" type="datetimeFigureOut">
              <a:rPr kumimoji="1" lang="ja-JP" altLang="en-US" smtClean="0"/>
              <a:t>2020/5/1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E38DE-1ADD-4953-804B-183E741E8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37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29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0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23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291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418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23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758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61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73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20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69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42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8614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37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18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E38DE-1ADD-4953-804B-183E741E816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68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46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alphaModFix amt="7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4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86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BC3865F-86BE-4E1C-ACA5-CFE2D71F80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767" y="237942"/>
            <a:ext cx="533695" cy="5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dHYjW_GEtA" TargetMode="Externa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1ED82D2-EBC5-45D8-8ACD-6469865B1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247" r="-299" b="43503"/>
          <a:stretch/>
        </p:blipFill>
        <p:spPr>
          <a:xfrm>
            <a:off x="0" y="-6017"/>
            <a:ext cx="12202697" cy="686401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0EDCB74-5C31-4A89-A96E-76FF997E8B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9000">
                <a:schemeClr val="accent1">
                  <a:lumMod val="60000"/>
                  <a:lumOff val="40000"/>
                  <a:alpha val="70000"/>
                </a:schemeClr>
              </a:gs>
              <a:gs pos="100000">
                <a:srgbClr val="FFA27F">
                  <a:alpha val="90000"/>
                </a:srgbClr>
              </a:gs>
              <a:gs pos="3723">
                <a:schemeClr val="accent1">
                  <a:alpha val="90000"/>
                </a:schemeClr>
              </a:gs>
              <a:gs pos="71000">
                <a:schemeClr val="accent3">
                  <a:lumMod val="90000"/>
                  <a:alpha val="7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8C415-EA15-43B8-8567-02CF362243E6}"/>
              </a:ext>
            </a:extLst>
          </p:cNvPr>
          <p:cNvSpPr txBox="1"/>
          <p:nvPr/>
        </p:nvSpPr>
        <p:spPr>
          <a:xfrm>
            <a:off x="3028851" y="5016548"/>
            <a:ext cx="6061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간도를 소개합니다 </a:t>
            </a:r>
            <a:r>
              <a:rPr lang="en-US" altLang="ko-KR" sz="48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sym typeface="Wingdings" panose="05000000000000000000" pitchFamily="2" charset="2"/>
              </a:rPr>
              <a:t></a:t>
            </a:r>
            <a:endParaRPr lang="ko-KR" altLang="en-US" sz="4800" dirty="0">
              <a:solidFill>
                <a:schemeClr val="bg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011A0A3-3D61-4417-BAB5-0BC4A934B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79" y="999103"/>
            <a:ext cx="4017445" cy="4017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C501B6-DD56-45D9-9D28-F0593485C22E}"/>
              </a:ext>
            </a:extLst>
          </p:cNvPr>
          <p:cNvSpPr txBox="1"/>
          <p:nvPr/>
        </p:nvSpPr>
        <p:spPr>
          <a:xfrm>
            <a:off x="10331669" y="5749158"/>
            <a:ext cx="2774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호텔관광학과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21812315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김고은</a:t>
            </a:r>
          </a:p>
        </p:txBody>
      </p:sp>
    </p:spTree>
    <p:extLst>
      <p:ext uri="{BB962C8B-B14F-4D97-AF65-F5344CB8AC3E}">
        <p14:creationId xmlns:p14="http://schemas.microsoft.com/office/powerpoint/2010/main" val="21365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간도가 왜 </a:t>
            </a:r>
            <a:r>
              <a:rPr lang="ko-KR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우리영토인가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?_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당시 지도 증거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　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2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08FAA-D61A-4EB7-8150-C99EB67E8E2F}"/>
              </a:ext>
            </a:extLst>
          </p:cNvPr>
          <p:cNvSpPr txBox="1"/>
          <p:nvPr/>
        </p:nvSpPr>
        <p:spPr>
          <a:xfrm>
            <a:off x="5917324" y="2868437"/>
            <a:ext cx="57920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1920</a:t>
            </a:r>
            <a:r>
              <a:rPr lang="ko-KR" altLang="en-US" sz="2500" dirty="0"/>
              <a:t>년 로마교황청이 작성한 교구도</a:t>
            </a:r>
            <a:r>
              <a:rPr lang="en-US" altLang="ko-KR" sz="2500" dirty="0"/>
              <a:t>. </a:t>
            </a:r>
          </a:p>
          <a:p>
            <a:r>
              <a:rPr lang="ko-KR" altLang="en-US" sz="2500" dirty="0"/>
              <a:t>간도 지역이 원산</a:t>
            </a:r>
            <a:r>
              <a:rPr lang="en-US" altLang="ko-KR" sz="2500" dirty="0"/>
              <a:t>(</a:t>
            </a:r>
            <a:r>
              <a:rPr lang="ko-KR" altLang="en-US" sz="2500" dirty="0"/>
              <a:t>강원도 원산</a:t>
            </a:r>
            <a:r>
              <a:rPr lang="en-US" altLang="ko-KR" sz="2500" dirty="0"/>
              <a:t>)</a:t>
            </a:r>
          </a:p>
          <a:p>
            <a:r>
              <a:rPr lang="ko-KR" altLang="en-US" sz="2500" dirty="0"/>
              <a:t>교구에 포함돼 있음</a:t>
            </a:r>
            <a:r>
              <a:rPr lang="en-US" altLang="ko-KR" sz="2500" dirty="0"/>
              <a:t>.</a:t>
            </a:r>
            <a:endParaRPr lang="ko-KR" altLang="en-US" sz="2500" dirty="0"/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6F805685-03B2-4AE0-B6B2-D951EE89C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6" y="1632170"/>
            <a:ext cx="5158083" cy="49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간도가 왜 우리땅인가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?_ </a:t>
            </a:r>
            <a:r>
              <a:rPr lang="ko-KR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무주지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선점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　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2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08FAA-D61A-4EB7-8150-C99EB67E8E2F}"/>
              </a:ext>
            </a:extLst>
          </p:cNvPr>
          <p:cNvSpPr txBox="1"/>
          <p:nvPr/>
        </p:nvSpPr>
        <p:spPr>
          <a:xfrm>
            <a:off x="5917324" y="2868437"/>
            <a:ext cx="46771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간도에 대한 우리의 개간은 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ko-KR" altLang="en-US" sz="2500" dirty="0" err="1"/>
              <a:t>무주지</a:t>
            </a:r>
            <a:r>
              <a:rPr lang="ko-KR" altLang="en-US" sz="2500" dirty="0"/>
              <a:t> 선점이론에 의한 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ko-KR" altLang="en-US" sz="2500" dirty="0"/>
              <a:t>영토획득의 의미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C980F91-3468-403F-8ADF-0D7E7C24B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8" y="1758711"/>
            <a:ext cx="5278676" cy="44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간도가 왜 우리땅인가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?_ 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한인 이주 현황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　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2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2B325F7-35E8-4180-9E4F-70DF3F6B4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5" y="1632171"/>
            <a:ext cx="8014966" cy="4965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B0C67F-8F19-445D-9178-E8DD3B0CB6C1}"/>
              </a:ext>
            </a:extLst>
          </p:cNvPr>
          <p:cNvSpPr txBox="1"/>
          <p:nvPr/>
        </p:nvSpPr>
        <p:spPr>
          <a:xfrm>
            <a:off x="8494061" y="2017280"/>
            <a:ext cx="3385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20</a:t>
            </a:r>
            <a:r>
              <a:rPr lang="ko-KR" altLang="en-US" sz="2500" dirty="0"/>
              <a:t>세기 초  </a:t>
            </a:r>
            <a:endParaRPr lang="en-US" altLang="ko-KR" sz="2500" dirty="0"/>
          </a:p>
          <a:p>
            <a:r>
              <a:rPr lang="ko-KR" altLang="en-US" sz="2500" dirty="0"/>
              <a:t>만주의 한인 이주 현황</a:t>
            </a:r>
          </a:p>
        </p:txBody>
      </p:sp>
    </p:spTree>
    <p:extLst>
      <p:ext uri="{BB962C8B-B14F-4D97-AF65-F5344CB8AC3E}">
        <p14:creationId xmlns:p14="http://schemas.microsoft.com/office/powerpoint/2010/main" val="28783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다이아몬드 26"/>
          <p:cNvSpPr/>
          <p:nvPr/>
        </p:nvSpPr>
        <p:spPr>
          <a:xfrm>
            <a:off x="3381840" y="657992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다이아몬드 27"/>
          <p:cNvSpPr/>
          <p:nvPr/>
        </p:nvSpPr>
        <p:spPr>
          <a:xfrm>
            <a:off x="6108273" y="33844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다이아몬드 28"/>
          <p:cNvSpPr/>
          <p:nvPr/>
        </p:nvSpPr>
        <p:spPr>
          <a:xfrm>
            <a:off x="6108273" y="-2068441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8834705" y="65799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다이아몬드 20"/>
          <p:cNvSpPr/>
          <p:nvPr/>
        </p:nvSpPr>
        <p:spPr>
          <a:xfrm>
            <a:off x="-4797458" y="-2068442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다이아몬드 21"/>
          <p:cNvSpPr/>
          <p:nvPr/>
        </p:nvSpPr>
        <p:spPr>
          <a:xfrm>
            <a:off x="-2071026" y="657991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다이아몬드 22"/>
          <p:cNvSpPr/>
          <p:nvPr/>
        </p:nvSpPr>
        <p:spPr>
          <a:xfrm>
            <a:off x="-2071026" y="-4794874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다이아몬드 23"/>
          <p:cNvSpPr/>
          <p:nvPr/>
        </p:nvSpPr>
        <p:spPr>
          <a:xfrm>
            <a:off x="655407" y="-206844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3381839" y="-4798564"/>
            <a:ext cx="5452865" cy="5452865"/>
          </a:xfrm>
          <a:prstGeom prst="diamond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-2071024" y="6107166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다이아몬드 38"/>
          <p:cNvSpPr/>
          <p:nvPr/>
        </p:nvSpPr>
        <p:spPr>
          <a:xfrm>
            <a:off x="655409" y="3380733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다이아몬드 39"/>
          <p:cNvSpPr/>
          <p:nvPr/>
        </p:nvSpPr>
        <p:spPr>
          <a:xfrm>
            <a:off x="3381841" y="6107166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다이아몬드 43"/>
          <p:cNvSpPr/>
          <p:nvPr/>
        </p:nvSpPr>
        <p:spPr>
          <a:xfrm>
            <a:off x="8821482" y="-4802257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다이아몬드 44"/>
          <p:cNvSpPr/>
          <p:nvPr/>
        </p:nvSpPr>
        <p:spPr>
          <a:xfrm>
            <a:off x="11547915" y="-20758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다이아몬드 48"/>
          <p:cNvSpPr/>
          <p:nvPr/>
        </p:nvSpPr>
        <p:spPr>
          <a:xfrm>
            <a:off x="8821481" y="6099783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다이아몬드 50"/>
          <p:cNvSpPr/>
          <p:nvPr/>
        </p:nvSpPr>
        <p:spPr>
          <a:xfrm>
            <a:off x="11547914" y="3373350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다이아몬드 58"/>
          <p:cNvSpPr/>
          <p:nvPr/>
        </p:nvSpPr>
        <p:spPr>
          <a:xfrm>
            <a:off x="-4784235" y="3388117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59DD5F-6E9E-481E-9F8F-F6BE0E9E8BDD}"/>
              </a:ext>
            </a:extLst>
          </p:cNvPr>
          <p:cNvSpPr txBox="1"/>
          <p:nvPr/>
        </p:nvSpPr>
        <p:spPr>
          <a:xfrm>
            <a:off x="4211515" y="3390100"/>
            <a:ext cx="3768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>
                <a:solidFill>
                  <a:schemeClr val="bg1"/>
                </a:solidFill>
                <a:latin typeface="+mj-ea"/>
                <a:ea typeface="+mj-ea"/>
              </a:rPr>
              <a:t>백두산정계비</a:t>
            </a:r>
            <a:r>
              <a:rPr lang="ko-KR" altLang="en-US" sz="44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F8BD1-E6A1-46E5-BD44-DF2DFAFE121E}"/>
              </a:ext>
            </a:extLst>
          </p:cNvPr>
          <p:cNvSpPr txBox="1"/>
          <p:nvPr/>
        </p:nvSpPr>
        <p:spPr>
          <a:xfrm>
            <a:off x="5020170" y="2561193"/>
            <a:ext cx="2149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1"/>
                </a:solidFill>
                <a:latin typeface="+mj-lt"/>
                <a:ea typeface="Meiryo" panose="020B0604030504040204" pitchFamily="34" charset="-128"/>
              </a:rPr>
              <a:t>PART 3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40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백두산정계비란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?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PART3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pic>
        <p:nvPicPr>
          <p:cNvPr id="4" name="그림 3" descr="건물, 실외, 잔디, 돌이(가) 표시된 사진&#10;&#10;자동 생성된 설명">
            <a:extLst>
              <a:ext uri="{FF2B5EF4-FFF2-40B4-BE49-F238E27FC236}">
                <a16:creationId xmlns:a16="http://schemas.microsoft.com/office/drawing/2014/main" id="{BAA35158-0A07-4BAC-A68C-BA9BA63AE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7" y="1610088"/>
            <a:ext cx="4921326" cy="4994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15C91-DA59-4BA2-B850-F41A10A6E8DD}"/>
              </a:ext>
            </a:extLst>
          </p:cNvPr>
          <p:cNvSpPr txBox="1"/>
          <p:nvPr/>
        </p:nvSpPr>
        <p:spPr>
          <a:xfrm>
            <a:off x="5651915" y="1818289"/>
            <a:ext cx="538394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/>
              <a:t>백두산정계비</a:t>
            </a:r>
            <a:r>
              <a:rPr lang="en-US" altLang="ko-KR" sz="2500" dirty="0"/>
              <a:t>(</a:t>
            </a:r>
            <a:r>
              <a:rPr lang="ko-KR" altLang="en-US" sz="2500" dirty="0"/>
              <a:t>白頭山定界碑</a:t>
            </a:r>
            <a:r>
              <a:rPr lang="en-US" altLang="ko-KR" sz="2500" dirty="0"/>
              <a:t>)​ </a:t>
            </a:r>
            <a:r>
              <a:rPr lang="ko-KR" altLang="en-US" sz="2500" dirty="0"/>
              <a:t>란</a:t>
            </a:r>
            <a:r>
              <a:rPr lang="en-US" altLang="ko-KR" sz="2500" dirty="0"/>
              <a:t>?</a:t>
            </a:r>
          </a:p>
          <a:p>
            <a:endParaRPr lang="en-US" altLang="ko-KR" sz="2500" dirty="0"/>
          </a:p>
          <a:p>
            <a:r>
              <a:rPr lang="ko-KR" altLang="en-US" sz="2500" dirty="0" err="1"/>
              <a:t>백두산정계비는</a:t>
            </a:r>
            <a:r>
              <a:rPr lang="ko-KR" altLang="en-US" sz="2500" dirty="0"/>
              <a:t> 한문자 그대로 </a:t>
            </a:r>
            <a:r>
              <a:rPr lang="en-US" altLang="ko-KR" sz="2500" dirty="0"/>
              <a:t>(</a:t>
            </a:r>
            <a:r>
              <a:rPr lang="ko-KR" altLang="en-US" sz="2500" dirty="0"/>
              <a:t>定 </a:t>
            </a:r>
            <a:r>
              <a:rPr lang="en-US" altLang="ko-KR" sz="2500" dirty="0"/>
              <a:t>: </a:t>
            </a:r>
            <a:r>
              <a:rPr lang="ko-KR" altLang="en-US" sz="2500" dirty="0"/>
              <a:t>정할 정</a:t>
            </a:r>
            <a:r>
              <a:rPr lang="en-US" altLang="ko-KR" sz="2500" dirty="0"/>
              <a:t>. </a:t>
            </a:r>
            <a:r>
              <a:rPr lang="ko-KR" altLang="en-US" sz="2500" dirty="0"/>
              <a:t>界 </a:t>
            </a:r>
            <a:r>
              <a:rPr lang="en-US" altLang="ko-KR" sz="2500" dirty="0"/>
              <a:t>: </a:t>
            </a:r>
            <a:r>
              <a:rPr lang="ko-KR" altLang="en-US" sz="2500" dirty="0"/>
              <a:t>지경</a:t>
            </a:r>
            <a:r>
              <a:rPr lang="en-US" altLang="ko-KR" sz="2500" dirty="0"/>
              <a:t>, </a:t>
            </a:r>
            <a:r>
              <a:rPr lang="ko-KR" altLang="en-US" sz="2500" dirty="0"/>
              <a:t>경계</a:t>
            </a:r>
            <a:r>
              <a:rPr lang="en-US" altLang="ko-KR" sz="2500" dirty="0"/>
              <a:t>. </a:t>
            </a:r>
            <a:r>
              <a:rPr lang="ko-KR" altLang="en-US" sz="2500" dirty="0"/>
              <a:t>碑 </a:t>
            </a:r>
            <a:r>
              <a:rPr lang="en-US" altLang="ko-KR" sz="2500" dirty="0"/>
              <a:t>: </a:t>
            </a:r>
            <a:r>
              <a:rPr lang="ko-KR" altLang="en-US" sz="2500" dirty="0"/>
              <a:t>비석 비</a:t>
            </a:r>
            <a:r>
              <a:rPr lang="en-US" altLang="ko-KR" sz="2500" dirty="0"/>
              <a:t>) </a:t>
            </a:r>
            <a:r>
              <a:rPr lang="ko-KR" altLang="en-US" sz="2500" dirty="0"/>
              <a:t>조선 후기에 조선과 청나라 사이의 국경선을 표시하기 위해 백두산에 세운 높이 </a:t>
            </a:r>
            <a:r>
              <a:rPr lang="en-US" altLang="ko-KR" sz="2500" dirty="0"/>
              <a:t>2.55</a:t>
            </a:r>
            <a:r>
              <a:rPr lang="ko-KR" altLang="en-US" sz="2500" dirty="0"/>
              <a:t>척</a:t>
            </a:r>
            <a:r>
              <a:rPr lang="en-US" altLang="ko-KR" sz="2500" dirty="0"/>
              <a:t>, </a:t>
            </a:r>
            <a:r>
              <a:rPr lang="ko-KR" altLang="en-US" sz="2500" dirty="0"/>
              <a:t>너비 </a:t>
            </a:r>
            <a:r>
              <a:rPr lang="en-US" altLang="ko-KR" sz="2500" dirty="0"/>
              <a:t>1.83</a:t>
            </a:r>
            <a:r>
              <a:rPr lang="ko-KR" altLang="en-US" sz="2500" dirty="0"/>
              <a:t>척의 비석</a:t>
            </a:r>
          </a:p>
        </p:txBody>
      </p:sp>
    </p:spTree>
    <p:extLst>
      <p:ext uri="{BB962C8B-B14F-4D97-AF65-F5344CB8AC3E}">
        <p14:creationId xmlns:p14="http://schemas.microsoft.com/office/powerpoint/2010/main" val="19348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백두산정계비란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?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PART3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pic>
        <p:nvPicPr>
          <p:cNvPr id="6" name="그림 5" descr="건물, 실외, 오래된, 돌이(가) 표시된 사진&#10;&#10;자동 생성된 설명">
            <a:extLst>
              <a:ext uri="{FF2B5EF4-FFF2-40B4-BE49-F238E27FC236}">
                <a16:creationId xmlns:a16="http://schemas.microsoft.com/office/drawing/2014/main" id="{2E17A49B-3DD6-46F5-AAAA-1DE4F6EB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7" y="1632171"/>
            <a:ext cx="5715000" cy="3895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ECDD52-2E30-4A11-9BB7-C5CE94EC7D64}"/>
              </a:ext>
            </a:extLst>
          </p:cNvPr>
          <p:cNvSpPr txBox="1"/>
          <p:nvPr/>
        </p:nvSpPr>
        <p:spPr>
          <a:xfrm>
            <a:off x="6220326" y="2039007"/>
            <a:ext cx="5714999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rgbClr val="FF0000"/>
                </a:solidFill>
              </a:rPr>
              <a:t>&lt;&lt;</a:t>
            </a:r>
            <a:r>
              <a:rPr lang="ko-KR" altLang="en-US" sz="2500" dirty="0" err="1">
                <a:solidFill>
                  <a:srgbClr val="FF0000"/>
                </a:solidFill>
              </a:rPr>
              <a:t>서위압록</a:t>
            </a:r>
            <a:r>
              <a:rPr lang="ko-KR" altLang="en-US" sz="2500" dirty="0">
                <a:solidFill>
                  <a:srgbClr val="FF0000"/>
                </a:solidFill>
              </a:rPr>
              <a:t> </a:t>
            </a:r>
            <a:r>
              <a:rPr lang="ko-KR" altLang="en-US" sz="2500" dirty="0" err="1">
                <a:solidFill>
                  <a:srgbClr val="FF0000"/>
                </a:solidFill>
              </a:rPr>
              <a:t>동위토문</a:t>
            </a:r>
            <a:r>
              <a:rPr lang="en-US" altLang="ko-KR" sz="2500" dirty="0">
                <a:solidFill>
                  <a:srgbClr val="FF0000"/>
                </a:solidFill>
              </a:rPr>
              <a:t>&gt;&gt;</a:t>
            </a:r>
          </a:p>
          <a:p>
            <a:endParaRPr lang="en-US" altLang="ko-KR" sz="2500" dirty="0">
              <a:solidFill>
                <a:srgbClr val="FF0000"/>
              </a:solidFill>
            </a:endParaRPr>
          </a:p>
          <a:p>
            <a:r>
              <a:rPr lang="ko-KR" altLang="en-US" sz="2500" dirty="0">
                <a:solidFill>
                  <a:srgbClr val="FF0000"/>
                </a:solidFill>
              </a:rPr>
              <a:t>서쪽의 </a:t>
            </a:r>
            <a:r>
              <a:rPr lang="ko-KR" altLang="en-US" sz="2500" dirty="0" err="1">
                <a:solidFill>
                  <a:srgbClr val="FF0000"/>
                </a:solidFill>
              </a:rPr>
              <a:t>압록과</a:t>
            </a:r>
            <a:r>
              <a:rPr lang="ko-KR" altLang="en-US" sz="2500" dirty="0">
                <a:solidFill>
                  <a:srgbClr val="FF0000"/>
                </a:solidFill>
              </a:rPr>
              <a:t> 동쪽의 </a:t>
            </a:r>
            <a:r>
              <a:rPr lang="ko-KR" altLang="en-US" sz="2500" dirty="0" err="1">
                <a:solidFill>
                  <a:srgbClr val="FF0000"/>
                </a:solidFill>
              </a:rPr>
              <a:t>토문을</a:t>
            </a:r>
            <a:r>
              <a:rPr lang="ko-KR" altLang="en-US" sz="2500" dirty="0">
                <a:solidFill>
                  <a:srgbClr val="FF0000"/>
                </a:solidFill>
              </a:rPr>
              <a:t> 분수령으로 삼는다</a:t>
            </a:r>
            <a:endParaRPr lang="en-US" altLang="ko-KR" sz="2500" dirty="0">
              <a:solidFill>
                <a:srgbClr val="FF0000"/>
              </a:solidFill>
            </a:endParaRPr>
          </a:p>
          <a:p>
            <a:endParaRPr lang="en-US" altLang="ko-KR" sz="2500" dirty="0"/>
          </a:p>
          <a:p>
            <a:r>
              <a:rPr lang="ko-KR" altLang="en-US" sz="2500" dirty="0"/>
              <a:t>구한말 청과 조선의 간도 영토분쟁에서 논쟁이 별 성과를 얻지 못하고 끝난 것은 모두 저 백두산 정계비에 기록된 </a:t>
            </a:r>
            <a:r>
              <a:rPr lang="en-US" altLang="ko-KR" sz="2500" dirty="0"/>
              <a:t>"</a:t>
            </a:r>
            <a:r>
              <a:rPr lang="ko-KR" altLang="en-US" sz="2500" dirty="0" err="1"/>
              <a:t>동위토문</a:t>
            </a:r>
            <a:r>
              <a:rPr lang="en-US" altLang="ko-KR" sz="2500" dirty="0"/>
              <a:t>(</a:t>
            </a:r>
            <a:r>
              <a:rPr lang="ko-KR" altLang="en-US" sz="2500" dirty="0"/>
              <a:t>東爲土門 </a:t>
            </a:r>
            <a:r>
              <a:rPr lang="en-US" altLang="ko-KR" sz="2500" dirty="0"/>
              <a:t>: </a:t>
            </a:r>
            <a:r>
              <a:rPr lang="ko-KR" altLang="en-US" sz="2500" dirty="0"/>
              <a:t>동쪽 국경을 </a:t>
            </a:r>
            <a:r>
              <a:rPr lang="ko-KR" altLang="en-US" sz="2500" dirty="0" err="1"/>
              <a:t>토문강으로</a:t>
            </a:r>
            <a:r>
              <a:rPr lang="ko-KR" altLang="en-US" sz="2500" dirty="0"/>
              <a:t> 한다</a:t>
            </a:r>
            <a:r>
              <a:rPr lang="en-US" altLang="ko-KR" sz="2500" dirty="0"/>
              <a:t>)"</a:t>
            </a:r>
            <a:r>
              <a:rPr lang="ko-KR" altLang="en-US" sz="2500" dirty="0"/>
              <a:t>의 해석에 이견이 좁혀지지 못했기 때문</a:t>
            </a:r>
            <a:r>
              <a:rPr lang="en-US" altLang="ko-KR" sz="2500" dirty="0"/>
              <a:t>.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575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2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백두산정계비란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?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PART3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15C91-DA59-4BA2-B850-F41A10A6E8DD}"/>
              </a:ext>
            </a:extLst>
          </p:cNvPr>
          <p:cNvSpPr txBox="1"/>
          <p:nvPr/>
        </p:nvSpPr>
        <p:spPr>
          <a:xfrm>
            <a:off x="6663493" y="2110980"/>
            <a:ext cx="53839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/>
              <a:t>토문이</a:t>
            </a:r>
            <a:r>
              <a:rPr lang="ko-KR" altLang="en-US" sz="2500" dirty="0"/>
              <a:t> 두만강을 말하는 것이냐</a:t>
            </a:r>
            <a:r>
              <a:rPr lang="en-US" altLang="ko-KR" sz="2500" dirty="0"/>
              <a:t>, </a:t>
            </a:r>
            <a:r>
              <a:rPr lang="ko-KR" altLang="en-US" sz="2500" dirty="0"/>
              <a:t>아니면 </a:t>
            </a:r>
            <a:r>
              <a:rPr lang="en-US" altLang="ko-KR" sz="2500" dirty="0"/>
              <a:t>(</a:t>
            </a:r>
            <a:r>
              <a:rPr lang="ko-KR" altLang="en-US" sz="2500" dirty="0"/>
              <a:t>송화강으로 </a:t>
            </a:r>
            <a:r>
              <a:rPr lang="ko-KR" altLang="en-US" sz="2500" dirty="0" err="1"/>
              <a:t>흘러들어</a:t>
            </a:r>
            <a:r>
              <a:rPr lang="ko-KR" altLang="en-US" sz="2500" dirty="0"/>
              <a:t> 북동쪽 연해주 너머로 끝없이 뻗어가는</a:t>
            </a:r>
            <a:r>
              <a:rPr lang="en-US" altLang="ko-KR" sz="2500" dirty="0"/>
              <a:t>) </a:t>
            </a:r>
            <a:r>
              <a:rPr lang="ko-KR" altLang="en-US" sz="2500" dirty="0"/>
              <a:t>말 그대로의 </a:t>
            </a:r>
            <a:r>
              <a:rPr lang="ko-KR" altLang="en-US" sz="2500" dirty="0" err="1"/>
              <a:t>토문강이냐에</a:t>
            </a:r>
            <a:r>
              <a:rPr lang="ko-KR" altLang="en-US" sz="2500" dirty="0"/>
              <a:t> 따라서 우리가 흔히 말하는 </a:t>
            </a:r>
            <a:r>
              <a:rPr lang="en-US" altLang="ko-KR" sz="2500" dirty="0"/>
              <a:t>"</a:t>
            </a:r>
            <a:r>
              <a:rPr lang="ko-KR" altLang="en-US" sz="2500" dirty="0"/>
              <a:t>간도</a:t>
            </a:r>
            <a:r>
              <a:rPr lang="en-US" altLang="ko-KR" sz="2500" dirty="0"/>
              <a:t>"</a:t>
            </a:r>
            <a:r>
              <a:rPr lang="ko-KR" altLang="en-US" sz="2500" dirty="0"/>
              <a:t>가 조선의 땅이었는지 </a:t>
            </a:r>
            <a:r>
              <a:rPr lang="ko-KR" altLang="en-US" sz="2500" dirty="0" err="1"/>
              <a:t>아닌지가</a:t>
            </a:r>
            <a:r>
              <a:rPr lang="ko-KR" altLang="en-US" sz="2500" dirty="0"/>
              <a:t> 결정</a:t>
            </a:r>
          </a:p>
        </p:txBody>
      </p:sp>
      <p:pic>
        <p:nvPicPr>
          <p:cNvPr id="6" name="그림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20B5B9E-F27D-46A5-AC11-CE5E34387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7" y="1632171"/>
            <a:ext cx="6238551" cy="49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다이아몬드 26"/>
          <p:cNvSpPr/>
          <p:nvPr/>
        </p:nvSpPr>
        <p:spPr>
          <a:xfrm>
            <a:off x="3381840" y="657992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다이아몬드 27"/>
          <p:cNvSpPr/>
          <p:nvPr/>
        </p:nvSpPr>
        <p:spPr>
          <a:xfrm>
            <a:off x="6108273" y="33844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다이아몬드 28"/>
          <p:cNvSpPr/>
          <p:nvPr/>
        </p:nvSpPr>
        <p:spPr>
          <a:xfrm>
            <a:off x="6108273" y="-2068441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8834705" y="65799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다이아몬드 20"/>
          <p:cNvSpPr/>
          <p:nvPr/>
        </p:nvSpPr>
        <p:spPr>
          <a:xfrm>
            <a:off x="-4797458" y="-2068442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다이아몬드 21"/>
          <p:cNvSpPr/>
          <p:nvPr/>
        </p:nvSpPr>
        <p:spPr>
          <a:xfrm>
            <a:off x="-2071026" y="657991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다이아몬드 22"/>
          <p:cNvSpPr/>
          <p:nvPr/>
        </p:nvSpPr>
        <p:spPr>
          <a:xfrm>
            <a:off x="-2071026" y="-4794874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다이아몬드 23"/>
          <p:cNvSpPr/>
          <p:nvPr/>
        </p:nvSpPr>
        <p:spPr>
          <a:xfrm>
            <a:off x="655407" y="-206844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3381839" y="-4798564"/>
            <a:ext cx="5452865" cy="5452865"/>
          </a:xfrm>
          <a:prstGeom prst="diamond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-2071024" y="6107166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다이아몬드 38"/>
          <p:cNvSpPr/>
          <p:nvPr/>
        </p:nvSpPr>
        <p:spPr>
          <a:xfrm>
            <a:off x="655409" y="3380733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다이아몬드 39"/>
          <p:cNvSpPr/>
          <p:nvPr/>
        </p:nvSpPr>
        <p:spPr>
          <a:xfrm>
            <a:off x="3381841" y="6107166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다이아몬드 43"/>
          <p:cNvSpPr/>
          <p:nvPr/>
        </p:nvSpPr>
        <p:spPr>
          <a:xfrm>
            <a:off x="8821482" y="-4802257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다이아몬드 44"/>
          <p:cNvSpPr/>
          <p:nvPr/>
        </p:nvSpPr>
        <p:spPr>
          <a:xfrm>
            <a:off x="11547915" y="-20758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다이아몬드 48"/>
          <p:cNvSpPr/>
          <p:nvPr/>
        </p:nvSpPr>
        <p:spPr>
          <a:xfrm>
            <a:off x="8821481" y="6099783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다이아몬드 50"/>
          <p:cNvSpPr/>
          <p:nvPr/>
        </p:nvSpPr>
        <p:spPr>
          <a:xfrm>
            <a:off x="11547914" y="3373350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다이아몬드 58"/>
          <p:cNvSpPr/>
          <p:nvPr/>
        </p:nvSpPr>
        <p:spPr>
          <a:xfrm>
            <a:off x="-4784235" y="3388117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59DD5F-6E9E-481E-9F8F-F6BE0E9E8BDD}"/>
              </a:ext>
            </a:extLst>
          </p:cNvPr>
          <p:cNvSpPr txBox="1"/>
          <p:nvPr/>
        </p:nvSpPr>
        <p:spPr>
          <a:xfrm>
            <a:off x="1528899" y="3390100"/>
            <a:ext cx="9134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latin typeface="+mj-ea"/>
                <a:ea typeface="+mj-ea"/>
              </a:rPr>
              <a:t>간도지방이 중국영토가 된 경위는 </a:t>
            </a:r>
            <a:r>
              <a:rPr lang="en-US" altLang="ko-KR" sz="44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4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F8BD1-E6A1-46E5-BD44-DF2DFAFE121E}"/>
              </a:ext>
            </a:extLst>
          </p:cNvPr>
          <p:cNvSpPr txBox="1"/>
          <p:nvPr/>
        </p:nvSpPr>
        <p:spPr>
          <a:xfrm>
            <a:off x="5020170" y="2561193"/>
            <a:ext cx="2149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1"/>
                </a:solidFill>
                <a:latin typeface="+mj-lt"/>
                <a:ea typeface="Meiryo" panose="020B0604030504040204" pitchFamily="34" charset="-128"/>
              </a:rPr>
              <a:t>PART 4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43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간도협약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　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4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D0BF1FA-AF68-47DC-BA00-CCC7ADD37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6" y="1632170"/>
            <a:ext cx="11638539" cy="49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간도협약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　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4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pic>
        <p:nvPicPr>
          <p:cNvPr id="4" name="그림 3" descr="사진, 검은색, 남자, 전면이(가) 표시된 사진&#10;&#10;자동 생성된 설명">
            <a:extLst>
              <a:ext uri="{FF2B5EF4-FFF2-40B4-BE49-F238E27FC236}">
                <a16:creationId xmlns:a16="http://schemas.microsoft.com/office/drawing/2014/main" id="{FCC56890-9ECE-45D5-BF5E-683E5A4C2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4" y="1632171"/>
            <a:ext cx="5570482" cy="4863222"/>
          </a:xfrm>
          <a:prstGeom prst="rect">
            <a:avLst/>
          </a:prstGeom>
        </p:spPr>
      </p:pic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12B7D093-FA3E-437F-AC06-852B1FDB1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34" y="1632171"/>
            <a:ext cx="5570482" cy="48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5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A13DC1-624A-4A9B-AED7-28F91EBDCB1E}"/>
              </a:ext>
            </a:extLst>
          </p:cNvPr>
          <p:cNvSpPr txBox="1"/>
          <p:nvPr/>
        </p:nvSpPr>
        <p:spPr>
          <a:xfrm>
            <a:off x="431504" y="336110"/>
            <a:ext cx="10743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accent2">
                    <a:alpha val="80000"/>
                  </a:schemeClr>
                </a:solidFill>
              </a:rPr>
              <a:t>C</a:t>
            </a:r>
            <a:endParaRPr lang="ko-KR" altLang="en-US" sz="9600" b="1" dirty="0">
              <a:solidFill>
                <a:schemeClr val="accent2">
                  <a:alpha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C22412-7CEF-45AD-B009-740EE8C716DE}"/>
              </a:ext>
            </a:extLst>
          </p:cNvPr>
          <p:cNvSpPr txBox="1"/>
          <p:nvPr/>
        </p:nvSpPr>
        <p:spPr>
          <a:xfrm>
            <a:off x="1408003" y="1120940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600" dirty="0" err="1">
                <a:solidFill>
                  <a:schemeClr val="accent2">
                    <a:alpha val="80000"/>
                  </a:schemeClr>
                </a:solidFill>
              </a:rPr>
              <a:t>ontents</a:t>
            </a:r>
            <a:endParaRPr lang="ko-KR" altLang="en-US" sz="3200" spc="600" dirty="0">
              <a:solidFill>
                <a:schemeClr val="accent2">
                  <a:alpha val="80000"/>
                </a:schemeClr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A33634A-F4CC-4AED-8C5E-E015C8C7C3C2}"/>
              </a:ext>
            </a:extLst>
          </p:cNvPr>
          <p:cNvGrpSpPr/>
          <p:nvPr/>
        </p:nvGrpSpPr>
        <p:grpSpPr>
          <a:xfrm>
            <a:off x="1938351" y="2246177"/>
            <a:ext cx="1897964" cy="474533"/>
            <a:chOff x="1471799" y="2717800"/>
            <a:chExt cx="1897964" cy="474533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FF4AAEA6-BC58-4A67-BCF7-D8AD4C0AEDC2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62423-CC74-4DC1-9B35-42188E12C7E7}"/>
                </a:ext>
              </a:extLst>
            </p:cNvPr>
            <p:cNvSpPr txBox="1"/>
            <p:nvPr/>
          </p:nvSpPr>
          <p:spPr>
            <a:xfrm>
              <a:off x="2133527" y="2730668"/>
              <a:ext cx="1236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 err="1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간도란</a:t>
              </a:r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  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2AE02B-0A21-45ED-AE7A-737E8D4F8A2A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001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4695BC5-289E-4204-8373-05A1DF0D6E95}"/>
              </a:ext>
            </a:extLst>
          </p:cNvPr>
          <p:cNvGrpSpPr/>
          <p:nvPr/>
        </p:nvGrpSpPr>
        <p:grpSpPr>
          <a:xfrm>
            <a:off x="1909371" y="3040832"/>
            <a:ext cx="3783095" cy="474533"/>
            <a:chOff x="1471799" y="2717800"/>
            <a:chExt cx="3783095" cy="474533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665F4AEF-AE56-4BFF-99D3-EEF813F340B9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370980-CF2F-4921-A3B3-5B424CE253C0}"/>
                </a:ext>
              </a:extLst>
            </p:cNvPr>
            <p:cNvSpPr txBox="1"/>
            <p:nvPr/>
          </p:nvSpPr>
          <p:spPr>
            <a:xfrm>
              <a:off x="2133527" y="2730668"/>
              <a:ext cx="3121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간도가 왜 </a:t>
              </a:r>
              <a:r>
                <a:rPr lang="ko-KR" altLang="en-US" sz="2400" spc="-300" dirty="0" err="1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우리영토인가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D340E4-AA6F-4BD8-8CE6-7DA0CA5930F1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002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77D56F0-2FAA-4A97-9862-F2BF11F5996A}"/>
              </a:ext>
            </a:extLst>
          </p:cNvPr>
          <p:cNvGrpSpPr/>
          <p:nvPr/>
        </p:nvGrpSpPr>
        <p:grpSpPr>
          <a:xfrm>
            <a:off x="1909371" y="3836892"/>
            <a:ext cx="3888824" cy="1645497"/>
            <a:chOff x="1471799" y="2717800"/>
            <a:chExt cx="3888824" cy="1645497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2E4BC884-BE9D-4619-84EE-DA8EE2006D59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36FC0-1451-40E8-93F7-4FEA733B9B18}"/>
                </a:ext>
              </a:extLst>
            </p:cNvPr>
            <p:cNvSpPr txBox="1"/>
            <p:nvPr/>
          </p:nvSpPr>
          <p:spPr>
            <a:xfrm>
              <a:off x="2072543" y="3532300"/>
              <a:ext cx="32880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간도지방이 중국영토가 된</a:t>
              </a:r>
              <a:endParaRPr lang="en-US" altLang="ko-KR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경위는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20F4B1-C084-4EE4-A2B7-AD318071040D}"/>
                </a:ext>
              </a:extLst>
            </p:cNvPr>
            <p:cNvSpPr txBox="1"/>
            <p:nvPr/>
          </p:nvSpPr>
          <p:spPr>
            <a:xfrm>
              <a:off x="1474176" y="277220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003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D349DE2-D9DB-40AC-98F2-0D2839AAA64F}"/>
              </a:ext>
            </a:extLst>
          </p:cNvPr>
          <p:cNvGrpSpPr/>
          <p:nvPr/>
        </p:nvGrpSpPr>
        <p:grpSpPr>
          <a:xfrm>
            <a:off x="1938351" y="3764840"/>
            <a:ext cx="2462221" cy="1514082"/>
            <a:chOff x="1471799" y="1637961"/>
            <a:chExt cx="2462221" cy="1514082"/>
          </a:xfrm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D3E39164-670B-4FC1-853A-7A7FB5A4CF80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01463A-C1A4-4F2E-9DB0-D3F0AAB1F6BD}"/>
                </a:ext>
              </a:extLst>
            </p:cNvPr>
            <p:cNvSpPr txBox="1"/>
            <p:nvPr/>
          </p:nvSpPr>
          <p:spPr>
            <a:xfrm>
              <a:off x="2133527" y="1637961"/>
              <a:ext cx="18004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 err="1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백두산정계비</a:t>
              </a:r>
              <a:endParaRPr lang="en-US" altLang="ko-KR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  <a:p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E5D647-A423-4F51-ABE7-6DA7BE61A3FB}"/>
                </a:ext>
              </a:extLst>
            </p:cNvPr>
            <p:cNvSpPr txBox="1"/>
            <p:nvPr/>
          </p:nvSpPr>
          <p:spPr>
            <a:xfrm>
              <a:off x="1474176" y="278271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004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그림 2" descr="실외, 잔디, 건물, 표지판이(가) 표시된 사진&#10;&#10;자동 생성된 설명">
            <a:extLst>
              <a:ext uri="{FF2B5EF4-FFF2-40B4-BE49-F238E27FC236}">
                <a16:creationId xmlns:a16="http://schemas.microsoft.com/office/drawing/2014/main" id="{FB413DDC-7F5F-4A9B-B21F-8B32CFD5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096000" cy="6857997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8316200D-ABE8-430C-A136-3E75A8770D59}"/>
              </a:ext>
            </a:extLst>
          </p:cNvPr>
          <p:cNvGrpSpPr/>
          <p:nvPr/>
        </p:nvGrpSpPr>
        <p:grpSpPr>
          <a:xfrm>
            <a:off x="1938351" y="5715030"/>
            <a:ext cx="3212426" cy="1200329"/>
            <a:chOff x="1471799" y="2688627"/>
            <a:chExt cx="3212426" cy="1200329"/>
          </a:xfrm>
        </p:grpSpPr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D5B8F0E9-1B2D-4690-8298-1DCD5A41FA72}"/>
                </a:ext>
              </a:extLst>
            </p:cNvPr>
            <p:cNvCxnSpPr/>
            <p:nvPr/>
          </p:nvCxnSpPr>
          <p:spPr>
            <a:xfrm>
              <a:off x="1471799" y="2717800"/>
              <a:ext cx="572901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EE9F21-99E8-46F9-B2FC-50A91FA8CEEE}"/>
                </a:ext>
              </a:extLst>
            </p:cNvPr>
            <p:cNvSpPr txBox="1"/>
            <p:nvPr/>
          </p:nvSpPr>
          <p:spPr>
            <a:xfrm>
              <a:off x="2133527" y="2688627"/>
              <a:ext cx="255069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간도를 왜 되찾아야 </a:t>
              </a:r>
              <a:endParaRPr lang="en-US" altLang="ko-KR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  <a:p>
              <a:r>
                <a:rPr lang="ko-KR" altLang="en-US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하는가</a:t>
              </a:r>
              <a:r>
                <a:rPr lang="en-US" altLang="ko-KR" sz="2400" spc="-300" dirty="0">
                  <a:solidFill>
                    <a:schemeClr val="accent4">
                      <a:lumMod val="50000"/>
                    </a:schemeClr>
                  </a:solidFill>
                  <a:latin typeface="+mn-ea"/>
                  <a:cs typeface="Arial" panose="020B0604020202020204" pitchFamily="34" charset="0"/>
                </a:rPr>
                <a:t>?</a:t>
              </a:r>
            </a:p>
            <a:p>
              <a:endParaRPr lang="ko-KR" altLang="en-US" sz="2400" spc="-300" dirty="0">
                <a:solidFill>
                  <a:schemeClr val="accent4">
                    <a:lumMod val="50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8CEE57-7284-4D09-816B-F9010DC95CD1}"/>
                </a:ext>
              </a:extLst>
            </p:cNvPr>
            <p:cNvSpPr txBox="1"/>
            <p:nvPr/>
          </p:nvSpPr>
          <p:spPr>
            <a:xfrm>
              <a:off x="1474176" y="278271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chemeClr val="accent4">
                      <a:lumMod val="50000"/>
                    </a:schemeClr>
                  </a:solidFill>
                </a:rPr>
                <a:t>005</a:t>
              </a:r>
              <a:endParaRPr lang="ko-KR" alt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5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간도협약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_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간도협약이 무효인 이유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?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　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4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A8E1F222-3C1A-4373-A13A-94FAE2EF5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1" y="1658918"/>
            <a:ext cx="5255384" cy="4938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2AEB38-0C38-4304-B650-4E5A60B33093}"/>
              </a:ext>
            </a:extLst>
          </p:cNvPr>
          <p:cNvSpPr txBox="1"/>
          <p:nvPr/>
        </p:nvSpPr>
        <p:spPr>
          <a:xfrm>
            <a:off x="5917747" y="2396763"/>
            <a:ext cx="596142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-</a:t>
            </a:r>
            <a:r>
              <a:rPr lang="ko-KR" altLang="en-US" sz="2500" dirty="0"/>
              <a:t>일제가 ＇을사늑약</a:t>
            </a:r>
            <a:r>
              <a:rPr lang="en-US" altLang="ko-KR" sz="2500" dirty="0"/>
              <a:t>’</a:t>
            </a:r>
            <a:r>
              <a:rPr lang="ko-KR" altLang="en-US" sz="2500" dirty="0"/>
              <a:t>에 의거해 맺은 협약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en-US" altLang="ko-KR" sz="2500" dirty="0"/>
              <a:t>-</a:t>
            </a:r>
            <a:r>
              <a:rPr lang="ko-KR" altLang="en-US" sz="2500" dirty="0"/>
              <a:t>중일 평화 조약 </a:t>
            </a:r>
            <a:r>
              <a:rPr lang="en-US" altLang="ko-KR" sz="2500" dirty="0"/>
              <a:t>4</a:t>
            </a:r>
            <a:r>
              <a:rPr lang="ko-KR" altLang="en-US" sz="2500" dirty="0"/>
              <a:t>조에 따라서 무효</a:t>
            </a:r>
            <a:endParaRPr lang="en-US" altLang="ko-KR" sz="2500" dirty="0"/>
          </a:p>
          <a:p>
            <a:endParaRPr lang="en-US" altLang="ko-KR" sz="2500" dirty="0"/>
          </a:p>
          <a:p>
            <a:endParaRPr lang="en-US" altLang="ko-KR" sz="2500" dirty="0"/>
          </a:p>
          <a:p>
            <a:endParaRPr lang="en-US" altLang="ko-KR" sz="2500" dirty="0"/>
          </a:p>
          <a:p>
            <a:endParaRPr lang="en-US" altLang="ko-KR" sz="2500" dirty="0"/>
          </a:p>
          <a:p>
            <a:endParaRPr lang="en-US" altLang="ko-KR" sz="2500" dirty="0"/>
          </a:p>
          <a:p>
            <a:r>
              <a:rPr lang="en-US" altLang="ko-KR" sz="2500" dirty="0"/>
              <a:t>-</a:t>
            </a:r>
            <a:r>
              <a:rPr lang="ko-KR" altLang="en-US" sz="2500" dirty="0"/>
              <a:t>간도협약 </a:t>
            </a:r>
            <a:r>
              <a:rPr lang="en-US" altLang="ko-KR" sz="2500" dirty="0"/>
              <a:t>1909</a:t>
            </a:r>
            <a:r>
              <a:rPr lang="ko-KR" altLang="en-US" sz="2500" dirty="0"/>
              <a:t>년 </a:t>
            </a:r>
            <a:r>
              <a:rPr lang="ko-KR" altLang="en-US" sz="2500" dirty="0" err="1"/>
              <a:t>맺어짐</a:t>
            </a:r>
            <a:endParaRPr lang="ko-KR" altLang="en-US" sz="25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4D0CAD7-C49E-4984-851A-FF6F40661AFF}"/>
              </a:ext>
            </a:extLst>
          </p:cNvPr>
          <p:cNvSpPr/>
          <p:nvPr/>
        </p:nvSpPr>
        <p:spPr>
          <a:xfrm>
            <a:off x="5884676" y="3791727"/>
            <a:ext cx="5791653" cy="116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C95FB-869D-4763-A96F-ABCFD5BC15B6}"/>
              </a:ext>
            </a:extLst>
          </p:cNvPr>
          <p:cNvSpPr txBox="1"/>
          <p:nvPr/>
        </p:nvSpPr>
        <p:spPr>
          <a:xfrm>
            <a:off x="5884676" y="3849613"/>
            <a:ext cx="561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중일 평화 조약 </a:t>
            </a:r>
            <a:r>
              <a:rPr lang="en-US" altLang="ko-KR" dirty="0"/>
              <a:t>4</a:t>
            </a:r>
            <a:r>
              <a:rPr lang="ko-KR" altLang="en-US" dirty="0"/>
              <a:t>조의 내용</a:t>
            </a:r>
            <a:endParaRPr lang="en-US" altLang="ko-KR" dirty="0"/>
          </a:p>
          <a:p>
            <a:r>
              <a:rPr lang="en-US" altLang="ko-KR" dirty="0"/>
              <a:t>1941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9</a:t>
            </a:r>
            <a:r>
              <a:rPr lang="ko-KR" altLang="en-US" dirty="0"/>
              <a:t>일 이전에 체결된 모든 조약</a:t>
            </a:r>
            <a:r>
              <a:rPr lang="en-US" altLang="ko-KR" dirty="0"/>
              <a:t>/</a:t>
            </a:r>
            <a:r>
              <a:rPr lang="ko-KR" altLang="en-US" dirty="0"/>
              <a:t>협약 및 현정은 무효로 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75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다이아몬드 26"/>
          <p:cNvSpPr/>
          <p:nvPr/>
        </p:nvSpPr>
        <p:spPr>
          <a:xfrm>
            <a:off x="3381840" y="657992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다이아몬드 27"/>
          <p:cNvSpPr/>
          <p:nvPr/>
        </p:nvSpPr>
        <p:spPr>
          <a:xfrm>
            <a:off x="6108273" y="33844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다이아몬드 28"/>
          <p:cNvSpPr/>
          <p:nvPr/>
        </p:nvSpPr>
        <p:spPr>
          <a:xfrm>
            <a:off x="6108273" y="-2068441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8834705" y="65799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다이아몬드 20"/>
          <p:cNvSpPr/>
          <p:nvPr/>
        </p:nvSpPr>
        <p:spPr>
          <a:xfrm>
            <a:off x="-4797458" y="-2068442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다이아몬드 21"/>
          <p:cNvSpPr/>
          <p:nvPr/>
        </p:nvSpPr>
        <p:spPr>
          <a:xfrm>
            <a:off x="-2071026" y="657991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다이아몬드 22"/>
          <p:cNvSpPr/>
          <p:nvPr/>
        </p:nvSpPr>
        <p:spPr>
          <a:xfrm>
            <a:off x="-2071026" y="-4794874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다이아몬드 23"/>
          <p:cNvSpPr/>
          <p:nvPr/>
        </p:nvSpPr>
        <p:spPr>
          <a:xfrm>
            <a:off x="655407" y="-206844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3381839" y="-4798564"/>
            <a:ext cx="5452865" cy="5452865"/>
          </a:xfrm>
          <a:prstGeom prst="diamond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-2071024" y="6107166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다이아몬드 38"/>
          <p:cNvSpPr/>
          <p:nvPr/>
        </p:nvSpPr>
        <p:spPr>
          <a:xfrm>
            <a:off x="655409" y="3380733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다이아몬드 39"/>
          <p:cNvSpPr/>
          <p:nvPr/>
        </p:nvSpPr>
        <p:spPr>
          <a:xfrm>
            <a:off x="3381841" y="6107166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다이아몬드 43"/>
          <p:cNvSpPr/>
          <p:nvPr/>
        </p:nvSpPr>
        <p:spPr>
          <a:xfrm>
            <a:off x="8821482" y="-4802257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다이아몬드 44"/>
          <p:cNvSpPr/>
          <p:nvPr/>
        </p:nvSpPr>
        <p:spPr>
          <a:xfrm>
            <a:off x="11547915" y="-20758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다이아몬드 48"/>
          <p:cNvSpPr/>
          <p:nvPr/>
        </p:nvSpPr>
        <p:spPr>
          <a:xfrm>
            <a:off x="8821481" y="6099783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다이아몬드 50"/>
          <p:cNvSpPr/>
          <p:nvPr/>
        </p:nvSpPr>
        <p:spPr>
          <a:xfrm>
            <a:off x="11547914" y="3373350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다이아몬드 58"/>
          <p:cNvSpPr/>
          <p:nvPr/>
        </p:nvSpPr>
        <p:spPr>
          <a:xfrm>
            <a:off x="-4784235" y="3388117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59DD5F-6E9E-481E-9F8F-F6BE0E9E8BDD}"/>
              </a:ext>
            </a:extLst>
          </p:cNvPr>
          <p:cNvSpPr txBox="1"/>
          <p:nvPr/>
        </p:nvSpPr>
        <p:spPr>
          <a:xfrm>
            <a:off x="2375290" y="3390100"/>
            <a:ext cx="74414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latin typeface="+mj-ea"/>
                <a:ea typeface="+mj-ea"/>
              </a:rPr>
              <a:t>간도를 왜 되찾아야 하는가 </a:t>
            </a:r>
            <a:r>
              <a:rPr lang="en-US" altLang="ko-KR" sz="44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4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F8BD1-E6A1-46E5-BD44-DF2DFAFE121E}"/>
              </a:ext>
            </a:extLst>
          </p:cNvPr>
          <p:cNvSpPr txBox="1"/>
          <p:nvPr/>
        </p:nvSpPr>
        <p:spPr>
          <a:xfrm>
            <a:off x="5020170" y="2561193"/>
            <a:ext cx="2149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1"/>
                </a:solidFill>
                <a:latin typeface="+mj-lt"/>
                <a:ea typeface="Meiryo" panose="020B0604030504040204" pitchFamily="34" charset="-128"/>
              </a:rPr>
              <a:t>PART 5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9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간도를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 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되찾아야 하는 이유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　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5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5CEECD-ACCB-4EB6-A3A3-C7412B276CE7}"/>
              </a:ext>
            </a:extLst>
          </p:cNvPr>
          <p:cNvSpPr txBox="1"/>
          <p:nvPr/>
        </p:nvSpPr>
        <p:spPr>
          <a:xfrm>
            <a:off x="1301399" y="2084281"/>
            <a:ext cx="9156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1. </a:t>
            </a:r>
            <a:r>
              <a:rPr lang="ko-KR" altLang="en-US" sz="2800" dirty="0"/>
              <a:t>민족 건국의 발상지로서 중요한 지역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2. </a:t>
            </a:r>
            <a:r>
              <a:rPr lang="ko-KR" altLang="en-US" sz="2800" dirty="0"/>
              <a:t>한반도의 전략적 요충지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3. </a:t>
            </a:r>
            <a:r>
              <a:rPr lang="ko-KR" altLang="en-US" sz="2800" dirty="0"/>
              <a:t>민족의 역사</a:t>
            </a:r>
            <a:r>
              <a:rPr lang="en-US" altLang="ko-KR" sz="2800" dirty="0"/>
              <a:t>, </a:t>
            </a:r>
            <a:r>
              <a:rPr lang="ko-KR" altLang="en-US" sz="2800" dirty="0"/>
              <a:t>문화 및 동질성의 회복</a:t>
            </a:r>
          </a:p>
        </p:txBody>
      </p:sp>
    </p:spTree>
    <p:extLst>
      <p:ext uri="{BB962C8B-B14F-4D97-AF65-F5344CB8AC3E}">
        <p14:creationId xmlns:p14="http://schemas.microsoft.com/office/powerpoint/2010/main" val="9512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388790" y="440783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잃어버린 땅 간도를 아십니까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? (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동영상시청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)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24" y="491066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　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5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4C1F40-E0DE-44AF-8137-6F47CF408485}"/>
              </a:ext>
            </a:extLst>
          </p:cNvPr>
          <p:cNvSpPr txBox="1"/>
          <p:nvPr/>
        </p:nvSpPr>
        <p:spPr>
          <a:xfrm>
            <a:off x="557047" y="1944909"/>
            <a:ext cx="1054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hlinkClick r:id="rId5"/>
              </a:rPr>
              <a:t>https://www.youtube.com/watch?v=IdHYjW_GEtA</a:t>
            </a:r>
            <a:r>
              <a:rPr lang="en-US" altLang="ko-KR" sz="3600" dirty="0"/>
              <a:t> 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03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다이아몬드 26"/>
          <p:cNvSpPr/>
          <p:nvPr/>
        </p:nvSpPr>
        <p:spPr>
          <a:xfrm>
            <a:off x="3381840" y="657992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다이아몬드 27"/>
          <p:cNvSpPr/>
          <p:nvPr/>
        </p:nvSpPr>
        <p:spPr>
          <a:xfrm>
            <a:off x="6108273" y="33844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다이아몬드 28"/>
          <p:cNvSpPr/>
          <p:nvPr/>
        </p:nvSpPr>
        <p:spPr>
          <a:xfrm>
            <a:off x="6108273" y="-2068441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8834705" y="65799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다이아몬드 20"/>
          <p:cNvSpPr/>
          <p:nvPr/>
        </p:nvSpPr>
        <p:spPr>
          <a:xfrm>
            <a:off x="-4797458" y="-2068442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다이아몬드 21"/>
          <p:cNvSpPr/>
          <p:nvPr/>
        </p:nvSpPr>
        <p:spPr>
          <a:xfrm>
            <a:off x="-2071026" y="657991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다이아몬드 22"/>
          <p:cNvSpPr/>
          <p:nvPr/>
        </p:nvSpPr>
        <p:spPr>
          <a:xfrm>
            <a:off x="-2071026" y="-4794874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다이아몬드 23"/>
          <p:cNvSpPr/>
          <p:nvPr/>
        </p:nvSpPr>
        <p:spPr>
          <a:xfrm>
            <a:off x="655407" y="-206844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3381839" y="-4798564"/>
            <a:ext cx="5452865" cy="5452865"/>
          </a:xfrm>
          <a:prstGeom prst="diamond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-2071024" y="6107166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다이아몬드 38"/>
          <p:cNvSpPr/>
          <p:nvPr/>
        </p:nvSpPr>
        <p:spPr>
          <a:xfrm>
            <a:off x="655409" y="3380733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다이아몬드 39"/>
          <p:cNvSpPr/>
          <p:nvPr/>
        </p:nvSpPr>
        <p:spPr>
          <a:xfrm>
            <a:off x="3381841" y="6107166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다이아몬드 43"/>
          <p:cNvSpPr/>
          <p:nvPr/>
        </p:nvSpPr>
        <p:spPr>
          <a:xfrm>
            <a:off x="8821482" y="-4802257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다이아몬드 44"/>
          <p:cNvSpPr/>
          <p:nvPr/>
        </p:nvSpPr>
        <p:spPr>
          <a:xfrm>
            <a:off x="11547915" y="-20758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다이아몬드 48"/>
          <p:cNvSpPr/>
          <p:nvPr/>
        </p:nvSpPr>
        <p:spPr>
          <a:xfrm>
            <a:off x="8821481" y="6099783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다이아몬드 50"/>
          <p:cNvSpPr/>
          <p:nvPr/>
        </p:nvSpPr>
        <p:spPr>
          <a:xfrm>
            <a:off x="11547914" y="3373350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다이아몬드 58"/>
          <p:cNvSpPr/>
          <p:nvPr/>
        </p:nvSpPr>
        <p:spPr>
          <a:xfrm>
            <a:off x="-4784235" y="3388117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173845" y="2957681"/>
            <a:ext cx="38443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schemeClr val="bg1"/>
                </a:solidFill>
                <a:latin typeface="+mj-ea"/>
                <a:ea typeface="+mj-ea"/>
              </a:rPr>
              <a:t>감사합니다</a:t>
            </a:r>
            <a:r>
              <a:rPr lang="en-US" altLang="ko-KR" sz="6000" b="1" dirty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ko-KR" altLang="en-US" sz="6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708C256-8AC2-4DCF-B915-F8558581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767" y="237942"/>
            <a:ext cx="533695" cy="5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다이아몬드 26"/>
          <p:cNvSpPr/>
          <p:nvPr/>
        </p:nvSpPr>
        <p:spPr>
          <a:xfrm>
            <a:off x="3381840" y="657992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다이아몬드 27"/>
          <p:cNvSpPr/>
          <p:nvPr/>
        </p:nvSpPr>
        <p:spPr>
          <a:xfrm>
            <a:off x="6108273" y="33844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다이아몬드 28"/>
          <p:cNvSpPr/>
          <p:nvPr/>
        </p:nvSpPr>
        <p:spPr>
          <a:xfrm>
            <a:off x="6108273" y="-2068441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8834705" y="65799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다이아몬드 20"/>
          <p:cNvSpPr/>
          <p:nvPr/>
        </p:nvSpPr>
        <p:spPr>
          <a:xfrm>
            <a:off x="-4797458" y="-2068442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다이아몬드 21"/>
          <p:cNvSpPr/>
          <p:nvPr/>
        </p:nvSpPr>
        <p:spPr>
          <a:xfrm>
            <a:off x="-2071026" y="657991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다이아몬드 22"/>
          <p:cNvSpPr/>
          <p:nvPr/>
        </p:nvSpPr>
        <p:spPr>
          <a:xfrm>
            <a:off x="-2071026" y="-4794874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다이아몬드 23"/>
          <p:cNvSpPr/>
          <p:nvPr/>
        </p:nvSpPr>
        <p:spPr>
          <a:xfrm>
            <a:off x="655407" y="-206844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3381839" y="-4798564"/>
            <a:ext cx="5452865" cy="5452865"/>
          </a:xfrm>
          <a:prstGeom prst="diamond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-2071024" y="6107166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다이아몬드 38"/>
          <p:cNvSpPr/>
          <p:nvPr/>
        </p:nvSpPr>
        <p:spPr>
          <a:xfrm>
            <a:off x="655409" y="3380733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다이아몬드 39"/>
          <p:cNvSpPr/>
          <p:nvPr/>
        </p:nvSpPr>
        <p:spPr>
          <a:xfrm>
            <a:off x="3381841" y="6107166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다이아몬드 43"/>
          <p:cNvSpPr/>
          <p:nvPr/>
        </p:nvSpPr>
        <p:spPr>
          <a:xfrm>
            <a:off x="8821482" y="-4802257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다이아몬드 44"/>
          <p:cNvSpPr/>
          <p:nvPr/>
        </p:nvSpPr>
        <p:spPr>
          <a:xfrm>
            <a:off x="11547915" y="-20758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다이아몬드 48"/>
          <p:cNvSpPr/>
          <p:nvPr/>
        </p:nvSpPr>
        <p:spPr>
          <a:xfrm>
            <a:off x="8821481" y="6099783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다이아몬드 50"/>
          <p:cNvSpPr/>
          <p:nvPr/>
        </p:nvSpPr>
        <p:spPr>
          <a:xfrm>
            <a:off x="11547914" y="3373350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다이아몬드 58"/>
          <p:cNvSpPr/>
          <p:nvPr/>
        </p:nvSpPr>
        <p:spPr>
          <a:xfrm>
            <a:off x="-4784235" y="3388117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029842" y="3390100"/>
            <a:ext cx="21323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>
                <a:solidFill>
                  <a:schemeClr val="bg1"/>
                </a:solidFill>
                <a:latin typeface="+mj-ea"/>
                <a:ea typeface="+mj-ea"/>
              </a:rPr>
              <a:t>간도란</a:t>
            </a:r>
            <a:r>
              <a:rPr lang="en-US" altLang="ko-KR" sz="44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4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20170" y="2561193"/>
            <a:ext cx="2149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1"/>
                </a:solidFill>
                <a:latin typeface="+mj-lt"/>
                <a:ea typeface="Meiryo" panose="020B0604030504040204" pitchFamily="34" charset="-128"/>
              </a:rPr>
              <a:t>PART 1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4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12828" y="1160060"/>
            <a:ext cx="11622498" cy="54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67415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간도에 대해서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_ </a:t>
            </a: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간도의 유래와 의미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a typeface="Meiryo" panose="020B0604030504040204" pitchFamily="34" charset="-128"/>
                <a:cs typeface="+mj-cs"/>
              </a:defRPr>
            </a:lvl1pPr>
          </a:lstStyle>
          <a:p>
            <a:r>
              <a:rPr lang="en-US" altLang="ja-JP" dirty="0"/>
              <a:t>PART 1</a:t>
            </a:r>
            <a:endParaRPr lang="ko-KR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5991313" y="1425431"/>
            <a:ext cx="245243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676990" y="5892885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간도 </a:t>
            </a:r>
            <a:r>
              <a:rPr kumimoji="1" lang="en-US" altLang="ko-KR" sz="1400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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04A756B0-1AC0-42A4-949D-58EDEDAF7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3" y="1372772"/>
            <a:ext cx="5082267" cy="4520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8D690B-6AA0-452C-9DDC-D173BEF8849D}"/>
              </a:ext>
            </a:extLst>
          </p:cNvPr>
          <p:cNvSpPr txBox="1"/>
          <p:nvPr/>
        </p:nvSpPr>
        <p:spPr>
          <a:xfrm>
            <a:off x="6180083" y="1975945"/>
            <a:ext cx="495037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간도</a:t>
            </a:r>
            <a:r>
              <a:rPr lang="en-US" altLang="ko-KR" sz="2500" dirty="0"/>
              <a:t>(</a:t>
            </a:r>
            <a:r>
              <a:rPr lang="ko-KR" altLang="en-US" sz="2500" dirty="0"/>
              <a:t>間島</a:t>
            </a:r>
            <a:r>
              <a:rPr lang="en-US" altLang="ko-KR" sz="2500" dirty="0"/>
              <a:t>)'</a:t>
            </a:r>
            <a:r>
              <a:rPr lang="ko-KR" altLang="en-US" sz="2500" dirty="0"/>
              <a:t>의 지명 유래</a:t>
            </a:r>
          </a:p>
          <a:p>
            <a:r>
              <a:rPr lang="ko-KR" altLang="en-US" sz="2500" dirty="0"/>
              <a:t>▶ 조선과 청 사이</a:t>
            </a:r>
            <a:r>
              <a:rPr lang="en-US" altLang="ko-KR" sz="2500" dirty="0"/>
              <a:t>(</a:t>
            </a:r>
            <a:r>
              <a:rPr lang="ko-KR" altLang="en-US" sz="2500" dirty="0"/>
              <a:t>間</a:t>
            </a:r>
            <a:r>
              <a:rPr lang="en-US" altLang="ko-KR" sz="2500" dirty="0"/>
              <a:t>)</a:t>
            </a:r>
            <a:r>
              <a:rPr lang="ko-KR" altLang="en-US" sz="2500" dirty="0"/>
              <a:t>에 섬</a:t>
            </a:r>
            <a:r>
              <a:rPr lang="en-US" altLang="ko-KR" sz="2500" dirty="0"/>
              <a:t>(</a:t>
            </a:r>
            <a:r>
              <a:rPr lang="ko-KR" altLang="en-US" sz="2500" dirty="0"/>
              <a:t>島</a:t>
            </a:r>
            <a:r>
              <a:rPr lang="en-US" altLang="ko-KR" sz="2500" dirty="0"/>
              <a:t>)</a:t>
            </a:r>
            <a:r>
              <a:rPr lang="ko-KR" altLang="en-US" sz="2500" dirty="0"/>
              <a:t>처럼 끼어 있는 땅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ko-KR" altLang="en-US" sz="2500" dirty="0"/>
              <a:t>좁은 </a:t>
            </a:r>
            <a:r>
              <a:rPr lang="ko-KR" altLang="en-US" sz="2500" dirty="0" err="1"/>
              <a:t>의미：두만강</a:t>
            </a:r>
            <a:r>
              <a:rPr lang="ko-KR" altLang="en-US" sz="2500" dirty="0"/>
              <a:t> 이북과 </a:t>
            </a:r>
            <a:r>
              <a:rPr lang="ko-KR" altLang="en-US" sz="2500" dirty="0" err="1"/>
              <a:t>토문강</a:t>
            </a:r>
            <a:r>
              <a:rPr lang="ko-KR" altLang="en-US" sz="2500" dirty="0"/>
              <a:t> 동쪽 지역</a:t>
            </a:r>
            <a:r>
              <a:rPr lang="en-US" altLang="ko-KR" sz="2500" dirty="0"/>
              <a:t>(</a:t>
            </a:r>
            <a:r>
              <a:rPr lang="ko-KR" altLang="en-US" sz="2500" dirty="0" err="1"/>
              <a:t>동간도</a:t>
            </a:r>
            <a:r>
              <a:rPr lang="en-US" altLang="ko-KR" sz="2500" dirty="0"/>
              <a:t>, </a:t>
            </a:r>
            <a:r>
              <a:rPr lang="ko-KR" altLang="en-US" sz="2500" dirty="0"/>
              <a:t>북간도</a:t>
            </a:r>
            <a:r>
              <a:rPr lang="en-US" altLang="ko-KR" sz="2500" dirty="0"/>
              <a:t>) →</a:t>
            </a:r>
          </a:p>
          <a:p>
            <a:r>
              <a:rPr lang="en-US" altLang="ko-KR" sz="2500" dirty="0"/>
              <a:t> </a:t>
            </a:r>
            <a:r>
              <a:rPr lang="ko-KR" altLang="en-US" sz="2500" dirty="0"/>
              <a:t>중국 </a:t>
            </a:r>
            <a:r>
              <a:rPr lang="ko-KR" altLang="en-US" sz="2500" dirty="0" err="1"/>
              <a:t>지린성</a:t>
            </a:r>
            <a:r>
              <a:rPr lang="ko-KR" altLang="en-US" sz="2500" dirty="0"/>
              <a:t> 조선족 자치주</a:t>
            </a:r>
          </a:p>
          <a:p>
            <a:endParaRPr lang="en-US" altLang="ko-KR" sz="2500" dirty="0"/>
          </a:p>
          <a:p>
            <a:r>
              <a:rPr lang="ko-KR" altLang="en-US" sz="2500" dirty="0"/>
              <a:t>넓은 </a:t>
            </a:r>
            <a:r>
              <a:rPr lang="ko-KR" altLang="en-US" sz="2500" dirty="0" err="1"/>
              <a:t>의미：압록강</a:t>
            </a:r>
            <a:r>
              <a:rPr lang="ko-KR" altLang="en-US" sz="2500" dirty="0"/>
              <a:t> 이북 지역</a:t>
            </a:r>
            <a:r>
              <a:rPr lang="en-US" altLang="ko-KR" sz="2500" dirty="0"/>
              <a:t>(</a:t>
            </a:r>
            <a:r>
              <a:rPr lang="ko-KR" altLang="en-US" sz="2500" dirty="0"/>
              <a:t>서간도</a:t>
            </a:r>
            <a:r>
              <a:rPr lang="en-US" altLang="ko-KR" sz="2500" dirty="0"/>
              <a:t>)</a:t>
            </a:r>
            <a:r>
              <a:rPr lang="ko-KR" altLang="en-US" sz="2500" dirty="0"/>
              <a:t>을 포함한 남만주 전체 지역 → 중국 동북 </a:t>
            </a:r>
            <a:r>
              <a:rPr lang="en-US" altLang="ko-KR" sz="2500" dirty="0"/>
              <a:t>3</a:t>
            </a:r>
            <a:r>
              <a:rPr lang="ko-KR" altLang="en-US" sz="2500" dirty="0"/>
              <a:t>성의 남부</a:t>
            </a:r>
          </a:p>
        </p:txBody>
      </p:sp>
    </p:spTree>
    <p:extLst>
      <p:ext uri="{BB962C8B-B14F-4D97-AF65-F5344CB8AC3E}">
        <p14:creationId xmlns:p14="http://schemas.microsoft.com/office/powerpoint/2010/main" val="2640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12828" y="1160060"/>
            <a:ext cx="11622498" cy="54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67415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간도에 대해서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_ </a:t>
            </a: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지리적 특색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a typeface="Meiryo" panose="020B0604030504040204" pitchFamily="34" charset="-128"/>
                <a:cs typeface="+mj-cs"/>
              </a:defRPr>
            </a:lvl1pPr>
          </a:lstStyle>
          <a:p>
            <a:r>
              <a:rPr lang="en-US" altLang="ja-JP" dirty="0"/>
              <a:t>PART 1</a:t>
            </a:r>
            <a:endParaRPr lang="ko-KR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5991313" y="1425431"/>
            <a:ext cx="245243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676990" y="5892885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간도 </a:t>
            </a:r>
            <a:r>
              <a:rPr kumimoji="1" lang="en-US" altLang="ko-KR" sz="1400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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04A756B0-1AC0-42A4-949D-58EDEDAF7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3" y="1372772"/>
            <a:ext cx="5082267" cy="45201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2DA7A-E73E-4C94-AC45-59F7C4EC5088}"/>
              </a:ext>
            </a:extLst>
          </p:cNvPr>
          <p:cNvSpPr txBox="1"/>
          <p:nvPr/>
        </p:nvSpPr>
        <p:spPr>
          <a:xfrm>
            <a:off x="5991313" y="1975945"/>
            <a:ext cx="523373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지리적 특색</a:t>
            </a:r>
          </a:p>
          <a:p>
            <a:r>
              <a:rPr lang="ko-KR" altLang="en-US" sz="2500" dirty="0"/>
              <a:t>▶ 풍부한 지하자원</a:t>
            </a:r>
            <a:r>
              <a:rPr lang="en-US" altLang="ko-KR" sz="2500" dirty="0"/>
              <a:t>(</a:t>
            </a:r>
            <a:r>
              <a:rPr lang="ko-KR" altLang="en-US" sz="2500" dirty="0"/>
              <a:t>금</a:t>
            </a:r>
            <a:r>
              <a:rPr lang="en-US" altLang="ko-KR" sz="2500" dirty="0"/>
              <a:t>, </a:t>
            </a:r>
            <a:r>
              <a:rPr lang="ko-KR" altLang="en-US" sz="2500" dirty="0"/>
              <a:t>은</a:t>
            </a:r>
            <a:r>
              <a:rPr lang="en-US" altLang="ko-KR" sz="2500" dirty="0"/>
              <a:t>, </a:t>
            </a:r>
            <a:r>
              <a:rPr lang="ko-KR" altLang="en-US" sz="2500" dirty="0"/>
              <a:t>석탄</a:t>
            </a:r>
            <a:r>
              <a:rPr lang="en-US" altLang="ko-KR" sz="2500" dirty="0"/>
              <a:t>, </a:t>
            </a:r>
            <a:r>
              <a:rPr lang="ko-KR" altLang="en-US" sz="2500" dirty="0"/>
              <a:t>철광석</a:t>
            </a:r>
            <a:r>
              <a:rPr lang="en-US" altLang="ko-KR" sz="2500" dirty="0"/>
              <a:t>, </a:t>
            </a:r>
            <a:r>
              <a:rPr lang="ko-KR" altLang="en-US" sz="2500" dirty="0"/>
              <a:t>구리 등</a:t>
            </a:r>
            <a:r>
              <a:rPr lang="en-US" altLang="ko-KR" sz="2500" dirty="0"/>
              <a:t>)</a:t>
            </a:r>
          </a:p>
          <a:p>
            <a:endParaRPr lang="en-US" altLang="ko-KR" sz="2500" dirty="0"/>
          </a:p>
          <a:p>
            <a:r>
              <a:rPr lang="ko-KR" altLang="en-US" sz="2500" dirty="0"/>
              <a:t>▶ 넓은 평야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ko-KR" altLang="en-US" sz="2500" dirty="0"/>
              <a:t>▶ 동북아시아 교통</a:t>
            </a:r>
            <a:r>
              <a:rPr lang="en-US" altLang="ko-KR" sz="2500" dirty="0"/>
              <a:t>·</a:t>
            </a:r>
            <a:r>
              <a:rPr lang="ko-KR" altLang="en-US" sz="2500" dirty="0"/>
              <a:t>무역 중심지로 발전 가능성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64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12828" y="1160060"/>
            <a:ext cx="11622498" cy="54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67415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간도에 대해서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_ </a:t>
            </a: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간도의 역사적 의의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a typeface="Meiryo" panose="020B0604030504040204" pitchFamily="34" charset="-128"/>
                <a:cs typeface="+mj-cs"/>
              </a:defRPr>
            </a:lvl1pPr>
          </a:lstStyle>
          <a:p>
            <a:r>
              <a:rPr lang="en-US" altLang="ja-JP" dirty="0"/>
              <a:t>PART 1</a:t>
            </a:r>
            <a:endParaRPr lang="ko-KR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5991313" y="1425431"/>
            <a:ext cx="245243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2676990" y="5892885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간도 </a:t>
            </a:r>
            <a:r>
              <a:rPr kumimoji="1" lang="en-US" altLang="ko-KR" sz="1400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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04A756B0-1AC0-42A4-949D-58EDEDAF7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3" y="1372772"/>
            <a:ext cx="5082267" cy="4520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8D690B-6AA0-452C-9DDC-D173BEF8849D}"/>
              </a:ext>
            </a:extLst>
          </p:cNvPr>
          <p:cNvSpPr txBox="1"/>
          <p:nvPr/>
        </p:nvSpPr>
        <p:spPr>
          <a:xfrm>
            <a:off x="6180083" y="1975945"/>
            <a:ext cx="495037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역사적 의의</a:t>
            </a:r>
          </a:p>
          <a:p>
            <a:r>
              <a:rPr lang="ko-KR" altLang="en-US" sz="2500" dirty="0"/>
              <a:t>▶ 우리 민족이 개간한 지역</a:t>
            </a:r>
            <a:endParaRPr lang="en-US" altLang="ko-KR" sz="2500" dirty="0"/>
          </a:p>
          <a:p>
            <a:endParaRPr lang="en-US" altLang="ko-KR" sz="2500" dirty="0"/>
          </a:p>
          <a:p>
            <a:r>
              <a:rPr lang="en-US" altLang="ko-KR" sz="2500" dirty="0"/>
              <a:t> </a:t>
            </a:r>
            <a:r>
              <a:rPr lang="ko-KR" altLang="en-US" sz="2500" dirty="0"/>
              <a:t>▶ 일제 강점기의 독립군 항일 무장 투쟁 무대</a:t>
            </a:r>
          </a:p>
        </p:txBody>
      </p:sp>
    </p:spTree>
    <p:extLst>
      <p:ext uri="{BB962C8B-B14F-4D97-AF65-F5344CB8AC3E}">
        <p14:creationId xmlns:p14="http://schemas.microsoft.com/office/powerpoint/2010/main" val="36295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12828" y="1160060"/>
            <a:ext cx="11622498" cy="54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67415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간도에 대해서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_ </a:t>
            </a: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간도의 변천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a typeface="Meiryo" panose="020B0604030504040204" pitchFamily="34" charset="-128"/>
                <a:cs typeface="+mj-cs"/>
              </a:defRPr>
            </a:lvl1pPr>
          </a:lstStyle>
          <a:p>
            <a:r>
              <a:rPr lang="en-US" altLang="ja-JP" dirty="0"/>
              <a:t>PART 1</a:t>
            </a:r>
            <a:endParaRPr lang="ko-KR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5991313" y="1425431"/>
            <a:ext cx="245243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8C36F083-22BD-4DD8-9D5B-74E00350E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8" y="1160060"/>
            <a:ext cx="7052441" cy="55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다이아몬드 26"/>
          <p:cNvSpPr/>
          <p:nvPr/>
        </p:nvSpPr>
        <p:spPr>
          <a:xfrm>
            <a:off x="3381840" y="657992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다이아몬드 27"/>
          <p:cNvSpPr/>
          <p:nvPr/>
        </p:nvSpPr>
        <p:spPr>
          <a:xfrm>
            <a:off x="6108273" y="33844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다이아몬드 28"/>
          <p:cNvSpPr/>
          <p:nvPr/>
        </p:nvSpPr>
        <p:spPr>
          <a:xfrm>
            <a:off x="6108273" y="-2068441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다이아몬드 29"/>
          <p:cNvSpPr/>
          <p:nvPr/>
        </p:nvSpPr>
        <p:spPr>
          <a:xfrm>
            <a:off x="8834705" y="65799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다이아몬드 20"/>
          <p:cNvSpPr/>
          <p:nvPr/>
        </p:nvSpPr>
        <p:spPr>
          <a:xfrm>
            <a:off x="-4797458" y="-2068442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다이아몬드 21"/>
          <p:cNvSpPr/>
          <p:nvPr/>
        </p:nvSpPr>
        <p:spPr>
          <a:xfrm>
            <a:off x="-2071026" y="657991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다이아몬드 22"/>
          <p:cNvSpPr/>
          <p:nvPr/>
        </p:nvSpPr>
        <p:spPr>
          <a:xfrm>
            <a:off x="-2071026" y="-4794874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다이아몬드 23"/>
          <p:cNvSpPr/>
          <p:nvPr/>
        </p:nvSpPr>
        <p:spPr>
          <a:xfrm>
            <a:off x="655407" y="-2068442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다이아몬드 32"/>
          <p:cNvSpPr/>
          <p:nvPr/>
        </p:nvSpPr>
        <p:spPr>
          <a:xfrm>
            <a:off x="3381839" y="-4798564"/>
            <a:ext cx="5452865" cy="5452865"/>
          </a:xfrm>
          <a:prstGeom prst="diamond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다이아몬드 36"/>
          <p:cNvSpPr/>
          <p:nvPr/>
        </p:nvSpPr>
        <p:spPr>
          <a:xfrm>
            <a:off x="-2071024" y="6107166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다이아몬드 38"/>
          <p:cNvSpPr/>
          <p:nvPr/>
        </p:nvSpPr>
        <p:spPr>
          <a:xfrm>
            <a:off x="655409" y="3380733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0" name="다이아몬드 39"/>
          <p:cNvSpPr/>
          <p:nvPr/>
        </p:nvSpPr>
        <p:spPr>
          <a:xfrm>
            <a:off x="3381841" y="6107166"/>
            <a:ext cx="5452865" cy="5452865"/>
          </a:xfrm>
          <a:prstGeom prst="diamond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다이아몬드 43"/>
          <p:cNvSpPr/>
          <p:nvPr/>
        </p:nvSpPr>
        <p:spPr>
          <a:xfrm>
            <a:off x="8821482" y="-4802257"/>
            <a:ext cx="5452865" cy="5452865"/>
          </a:xfrm>
          <a:prstGeom prst="diamond">
            <a:avLst/>
          </a:prstGeom>
          <a:solidFill>
            <a:srgbClr val="B948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다이아몬드 44"/>
          <p:cNvSpPr/>
          <p:nvPr/>
        </p:nvSpPr>
        <p:spPr>
          <a:xfrm>
            <a:off x="11547915" y="-2075824"/>
            <a:ext cx="5452865" cy="5452865"/>
          </a:xfrm>
          <a:prstGeom prst="diamond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다이아몬드 48"/>
          <p:cNvSpPr/>
          <p:nvPr/>
        </p:nvSpPr>
        <p:spPr>
          <a:xfrm>
            <a:off x="8821481" y="6099783"/>
            <a:ext cx="5452865" cy="5452865"/>
          </a:xfrm>
          <a:prstGeom prst="diamond">
            <a:avLst/>
          </a:prstGeom>
          <a:solidFill>
            <a:srgbClr val="FE08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다이아몬드 50"/>
          <p:cNvSpPr/>
          <p:nvPr/>
        </p:nvSpPr>
        <p:spPr>
          <a:xfrm>
            <a:off x="11547914" y="3373350"/>
            <a:ext cx="5452865" cy="5452865"/>
          </a:xfrm>
          <a:prstGeom prst="diamond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다이아몬드 58"/>
          <p:cNvSpPr/>
          <p:nvPr/>
        </p:nvSpPr>
        <p:spPr>
          <a:xfrm>
            <a:off x="-4784235" y="3388117"/>
            <a:ext cx="5452865" cy="5452865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59DD5F-6E9E-481E-9F8F-F6BE0E9E8BDD}"/>
              </a:ext>
            </a:extLst>
          </p:cNvPr>
          <p:cNvSpPr txBox="1"/>
          <p:nvPr/>
        </p:nvSpPr>
        <p:spPr>
          <a:xfrm>
            <a:off x="2657401" y="3390100"/>
            <a:ext cx="6877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latin typeface="+mj-ea"/>
                <a:ea typeface="+mj-ea"/>
              </a:rPr>
              <a:t>간도는 왜 </a:t>
            </a:r>
            <a:r>
              <a:rPr lang="ko-KR" altLang="en-US" sz="4400" b="1" dirty="0" err="1">
                <a:solidFill>
                  <a:schemeClr val="bg1"/>
                </a:solidFill>
                <a:latin typeface="+mj-ea"/>
                <a:ea typeface="+mj-ea"/>
              </a:rPr>
              <a:t>우리영토인가</a:t>
            </a:r>
            <a:r>
              <a:rPr lang="ko-KR" altLang="en-US" sz="44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44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4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F8BD1-E6A1-46E5-BD44-DF2DFAFE121E}"/>
              </a:ext>
            </a:extLst>
          </p:cNvPr>
          <p:cNvSpPr txBox="1"/>
          <p:nvPr/>
        </p:nvSpPr>
        <p:spPr>
          <a:xfrm>
            <a:off x="5020170" y="2561193"/>
            <a:ext cx="2149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1"/>
                </a:solidFill>
                <a:latin typeface="+mj-lt"/>
                <a:ea typeface="Meiryo" panose="020B0604030504040204" pitchFamily="34" charset="-128"/>
              </a:rPr>
              <a:t>PART 2</a:t>
            </a:r>
            <a:endParaRPr lang="ko-KR" alt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675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12827" y="1632171"/>
            <a:ext cx="11622498" cy="496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9700"/>
            <a:ext cx="1397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617586" y="253910"/>
            <a:ext cx="10091814" cy="10096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간도가 왜 </a:t>
            </a:r>
            <a:r>
              <a:rPr lang="ko-KR" alt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우리영토인가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?_</a:t>
            </a:r>
            <a:r>
              <a: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당시 지도 증거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96786" y="260305"/>
            <a:ext cx="1803400" cy="45089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PART</a:t>
            </a:r>
            <a:r>
              <a:rPr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　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eiryo" panose="020B0604030504040204" pitchFamily="34" charset="-128"/>
              </a:rPr>
              <a:t>2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나눔스퀘어 Bold" panose="020B0600000101010101" pitchFamily="50" charset="-127"/>
            </a:endParaRPr>
          </a:p>
        </p:txBody>
      </p:sp>
      <p:pic>
        <p:nvPicPr>
          <p:cNvPr id="17" name="그래픽 16" descr="엄지 올리기">
            <a:extLst>
              <a:ext uri="{FF2B5EF4-FFF2-40B4-BE49-F238E27FC236}">
                <a16:creationId xmlns:a16="http://schemas.microsoft.com/office/drawing/2014/main" id="{F9D1771C-B14D-48F1-A2CE-8A12E5CB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8790" y="3005252"/>
            <a:ext cx="1953123" cy="1953123"/>
          </a:xfrm>
          <a:prstGeom prst="rect">
            <a:avLst/>
          </a:prstGeom>
        </p:spPr>
      </p:pic>
      <p:pic>
        <p:nvPicPr>
          <p:cNvPr id="4" name="그림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6B7A5C3E-798B-4B28-BEC4-4C494A5AF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7" y="1611063"/>
            <a:ext cx="5015917" cy="4986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08FAA-D61A-4EB7-8150-C99EB67E8E2F}"/>
              </a:ext>
            </a:extLst>
          </p:cNvPr>
          <p:cNvSpPr txBox="1"/>
          <p:nvPr/>
        </p:nvSpPr>
        <p:spPr>
          <a:xfrm>
            <a:off x="5735997" y="2007475"/>
            <a:ext cx="57920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프랑스인 지도 제작자 레지는 </a:t>
            </a:r>
            <a:r>
              <a:rPr lang="ko-KR" altLang="en-US" sz="2500" dirty="0" err="1"/>
              <a:t>비망록에“봉황성의</a:t>
            </a:r>
            <a:r>
              <a:rPr lang="ko-KR" altLang="en-US" sz="2500" dirty="0"/>
              <a:t>   동방에는 조선국의 국경이 </a:t>
            </a:r>
            <a:r>
              <a:rPr lang="ko-KR" altLang="en-US" sz="2500" dirty="0" err="1"/>
              <a:t>있다”고</a:t>
            </a:r>
            <a:r>
              <a:rPr lang="ko-KR" altLang="en-US" sz="2500" dirty="0"/>
              <a:t> 서술</a:t>
            </a:r>
          </a:p>
        </p:txBody>
      </p:sp>
    </p:spTree>
    <p:extLst>
      <p:ext uri="{BB962C8B-B14F-4D97-AF65-F5344CB8AC3E}">
        <p14:creationId xmlns:p14="http://schemas.microsoft.com/office/powerpoint/2010/main" val="1992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170323_색상테마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A6CE"/>
      </a:accent1>
      <a:accent2>
        <a:srgbClr val="FF8B5F"/>
      </a:accent2>
      <a:accent3>
        <a:srgbClr val="F4E3DC"/>
      </a:accent3>
      <a:accent4>
        <a:srgbClr val="B49885"/>
      </a:accent4>
      <a:accent5>
        <a:srgbClr val="3C3C45"/>
      </a:accent5>
      <a:accent6>
        <a:srgbClr val="112845"/>
      </a:accent6>
      <a:hlink>
        <a:srgbClr val="17365D"/>
      </a:hlink>
      <a:folHlink>
        <a:srgbClr val="17365D"/>
      </a:folHlink>
    </a:clrScheme>
    <a:fontScheme name="나눔바른고딕">
      <a:majorFont>
        <a:latin typeface="Arial"/>
        <a:ea typeface="나눔바른고딕"/>
        <a:cs typeface=""/>
      </a:majorFont>
      <a:minorFont>
        <a:latin typeface="Arial"/>
        <a:ea typeface="나눔바른고딕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8808</TotalTime>
  <Words>529</Words>
  <Application>Microsoft Office PowerPoint</Application>
  <PresentationFormat>와이드스크린</PresentationFormat>
  <Paragraphs>134</Paragraphs>
  <Slides>24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Meiryo UI</vt:lpstr>
      <vt:lpstr>나눔바른고딕</vt:lpstr>
      <vt:lpstr>나눔바른고딕 Light</vt:lpstr>
      <vt:lpstr>나눔바른펜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김 고은</cp:lastModifiedBy>
  <cp:revision>163</cp:revision>
  <dcterms:created xsi:type="dcterms:W3CDTF">2017-04-17T04:43:15Z</dcterms:created>
  <dcterms:modified xsi:type="dcterms:W3CDTF">2020-05-04T14:39:21Z</dcterms:modified>
</cp:coreProperties>
</file>