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60"/>
  </p:normalViewPr>
  <p:slideViewPr>
    <p:cSldViewPr snapToGrid="0">
      <p:cViewPr>
        <p:scale>
          <a:sx n="81" d="100"/>
          <a:sy n="81" d="100"/>
        </p:scale>
        <p:origin x="-10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6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2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6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6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6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1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9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984659" y="1829449"/>
            <a:ext cx="59381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4000" b="1" kern="0" dirty="0" smtClean="0">
                <a:solidFill>
                  <a:srgbClr val="FEEB8F"/>
                </a:solidFill>
                <a:effectLst>
                  <a:outerShdw dist="38100" dir="2700000" algn="tl" rotWithShape="0">
                    <a:srgbClr val="71B3A5"/>
                  </a:outerShdw>
                </a:effectLst>
                <a:ea typeface="문체부 쓰기 정체" pitchFamily="17" charset="-127"/>
              </a:rPr>
              <a:t>간도가 왜 우리의 영토가 아닌가에 대하여</a:t>
            </a:r>
            <a:endParaRPr lang="en-US" altLang="ko-KR" sz="4000" b="1" kern="0" dirty="0" smtClean="0">
              <a:solidFill>
                <a:srgbClr val="FEEB8F"/>
              </a:solidFill>
              <a:effectLst>
                <a:outerShdw dist="38100" dir="2700000" algn="tl" rotWithShape="0">
                  <a:srgbClr val="71B3A5"/>
                </a:outerShdw>
              </a:effectLst>
              <a:ea typeface="문체부 쓰기 정체" pitchFamily="17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2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rgbClr val="71B3A5"/>
                  </a:outerShdw>
                </a:effectLst>
                <a:ea typeface="문체부 쓰기 흘림체" pitchFamily="17" charset="-127"/>
              </a:rPr>
              <a:t>한국어문학과 </a:t>
            </a:r>
            <a:r>
              <a:rPr lang="en-US" altLang="ko-KR" sz="2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rgbClr val="71B3A5"/>
                  </a:outerShdw>
                </a:effectLst>
                <a:ea typeface="문체부 쓰기 흘림체" pitchFamily="17" charset="-127"/>
              </a:rPr>
              <a:t>21700867 </a:t>
            </a:r>
            <a:r>
              <a:rPr lang="ko-KR" altLang="en-US" sz="20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rgbClr val="71B3A5"/>
                  </a:outerShdw>
                </a:effectLst>
                <a:ea typeface="문체부 쓰기 흘림체" pitchFamily="17" charset="-127"/>
              </a:rPr>
              <a:t>현지용</a:t>
            </a:r>
            <a:endParaRPr lang="ko-KR" altLang="en-US" sz="2000" kern="0" dirty="0">
              <a:solidFill>
                <a:schemeClr val="accent6">
                  <a:lumMod val="50000"/>
                </a:schemeClr>
              </a:solidFill>
              <a:ea typeface="문체부 쓰기 흘림체" pitchFamily="17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대한제국기의</a:t>
            </a:r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 영유권 분쟁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03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4184" y="1839742"/>
            <a:ext cx="450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대한제국 선포 이후 정부는 조선인 촌락을 </a:t>
            </a:r>
            <a:r>
              <a:rPr lang="en-US" altLang="ko-KR" dirty="0" smtClean="0">
                <a:ea typeface="문체부 쓰기 정체" pitchFamily="17" charset="-127"/>
              </a:rPr>
              <a:t>32</a:t>
            </a:r>
            <a:r>
              <a:rPr lang="ko-KR" altLang="en-US" dirty="0" smtClean="0">
                <a:ea typeface="문체부 쓰기 정체" pitchFamily="17" charset="-127"/>
              </a:rPr>
              <a:t>개 면으로 확대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8539427" y="3484378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255859" y="4642337"/>
            <a:ext cx="763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그들의 신상 보호를 명분으로 </a:t>
            </a:r>
            <a:r>
              <a:rPr lang="ko-KR" altLang="en-US" dirty="0" err="1" smtClean="0">
                <a:ea typeface="문체부 쓰기 정체" pitchFamily="17" charset="-127"/>
              </a:rPr>
              <a:t>서변계관리사</a:t>
            </a:r>
            <a:r>
              <a:rPr lang="ko-KR" altLang="en-US" dirty="0" smtClean="0">
                <a:ea typeface="문체부 쓰기 정체" pitchFamily="17" charset="-127"/>
              </a:rPr>
              <a:t> 서병무를 파견해 영유권주장을 확대 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52" y="953030"/>
            <a:ext cx="5618285" cy="27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703" y="1815516"/>
            <a:ext cx="880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 smtClean="0">
                <a:ea typeface="문체부 궁체 흘림체" pitchFamily="17" charset="-127"/>
              </a:rPr>
              <a:t>“</a:t>
            </a:r>
            <a:r>
              <a:rPr lang="ko-KR" altLang="en-US" i="1" dirty="0" smtClean="0">
                <a:ea typeface="문체부 궁체 흘림체" pitchFamily="17" charset="-127"/>
              </a:rPr>
              <a:t>대개 </a:t>
            </a:r>
            <a:r>
              <a:rPr lang="ko-KR" altLang="en-US" i="1" dirty="0">
                <a:ea typeface="문체부 궁체 흘림체" pitchFamily="17" charset="-127"/>
              </a:rPr>
              <a:t>분수령의 </a:t>
            </a:r>
            <a:r>
              <a:rPr lang="ko-KR" altLang="en-US" i="1" dirty="0" err="1">
                <a:ea typeface="문체부 궁체 흘림체" pitchFamily="17" charset="-127"/>
              </a:rPr>
              <a:t>토문강이</a:t>
            </a:r>
            <a:r>
              <a:rPr lang="ko-KR" altLang="en-US" i="1" dirty="0">
                <a:ea typeface="문체부 궁체 흘림체" pitchFamily="17" charset="-127"/>
              </a:rPr>
              <a:t> 동쪽으로 </a:t>
            </a:r>
            <a:r>
              <a:rPr lang="en-US" altLang="ko-KR" i="1" dirty="0">
                <a:ea typeface="문체부 궁체 흘림체" pitchFamily="17" charset="-127"/>
              </a:rPr>
              <a:t>300</a:t>
            </a:r>
            <a:r>
              <a:rPr lang="ko-KR" altLang="en-US" i="1" dirty="0">
                <a:ea typeface="문체부 궁체 흘림체" pitchFamily="17" charset="-127"/>
              </a:rPr>
              <a:t>여 리를 흘러 증산</a:t>
            </a:r>
            <a:r>
              <a:rPr lang="en-US" altLang="ko-KR" i="1" dirty="0">
                <a:ea typeface="문체부 궁체 흘림체" pitchFamily="17" charset="-127"/>
              </a:rPr>
              <a:t>(</a:t>
            </a:r>
            <a:r>
              <a:rPr lang="ko-KR" altLang="en-US" i="1" dirty="0">
                <a:ea typeface="문체부 궁체 흘림체" pitchFamily="17" charset="-127"/>
              </a:rPr>
              <a:t>甑山</a:t>
            </a:r>
            <a:r>
              <a:rPr lang="en-US" altLang="ko-KR" i="1" dirty="0">
                <a:ea typeface="문체부 궁체 흘림체" pitchFamily="17" charset="-127"/>
              </a:rPr>
              <a:t>)</a:t>
            </a:r>
            <a:r>
              <a:rPr lang="ko-KR" altLang="en-US" i="1" dirty="0">
                <a:ea typeface="문체부 궁체 흘림체" pitchFamily="17" charset="-127"/>
              </a:rPr>
              <a:t>을 지나 송화강에 유입되니</a:t>
            </a:r>
            <a:r>
              <a:rPr lang="en-US" altLang="ko-KR" i="1" dirty="0">
                <a:ea typeface="문체부 궁체 흘림체" pitchFamily="17" charset="-127"/>
              </a:rPr>
              <a:t>, </a:t>
            </a:r>
            <a:r>
              <a:rPr lang="ko-KR" altLang="en-US" i="1" dirty="0" err="1">
                <a:ea typeface="문체부 궁체 흘림체" pitchFamily="17" charset="-127"/>
              </a:rPr>
              <a:t>토문강</a:t>
            </a:r>
            <a:r>
              <a:rPr lang="ko-KR" altLang="en-US" i="1" dirty="0">
                <a:ea typeface="문체부 궁체 흘림체" pitchFamily="17" charset="-127"/>
              </a:rPr>
              <a:t> 이동</a:t>
            </a:r>
            <a:r>
              <a:rPr lang="en-US" altLang="ko-KR" i="1" dirty="0">
                <a:ea typeface="문체부 궁체 흘림체" pitchFamily="17" charset="-127"/>
              </a:rPr>
              <a:t>, </a:t>
            </a:r>
            <a:r>
              <a:rPr lang="ko-KR" altLang="en-US" i="1" dirty="0">
                <a:ea typeface="문체부 궁체 흘림체" pitchFamily="17" charset="-127"/>
              </a:rPr>
              <a:t>증산 이남이 우리 영토가 됨은 정확하여 의심의 여지가 없다</a:t>
            </a:r>
            <a:r>
              <a:rPr lang="en-US" altLang="ko-KR" i="1" dirty="0" smtClean="0">
                <a:ea typeface="문체부 궁체 흘림체" pitchFamily="17" charset="-127"/>
              </a:rPr>
              <a:t>.”</a:t>
            </a:r>
          </a:p>
          <a:p>
            <a:pPr algn="ctr"/>
            <a:endParaRPr lang="en-US" altLang="ko-KR" dirty="0">
              <a:ea typeface="문체부 쓰기 정체" pitchFamily="17" charset="-127"/>
            </a:endParaRPr>
          </a:p>
          <a:p>
            <a:pPr algn="ctr"/>
            <a:r>
              <a:rPr lang="ko-KR" altLang="en-US" dirty="0" err="1" smtClean="0">
                <a:ea typeface="문체부 쓰기 정체" pitchFamily="17" charset="-127"/>
              </a:rPr>
              <a:t>함북도관찰사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조존우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780" y="3967481"/>
            <a:ext cx="672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백두산 인근의 국경을 조사하여 실체를 보고할 것을 </a:t>
            </a:r>
            <a:r>
              <a:rPr lang="ko-KR" altLang="en-US" dirty="0" err="1" smtClean="0">
                <a:ea typeface="문체부 쓰기 정체" pitchFamily="17" charset="-127"/>
              </a:rPr>
              <a:t>명령받은</a:t>
            </a:r>
            <a:r>
              <a:rPr lang="ko-KR" altLang="en-US" dirty="0" smtClean="0">
                <a:ea typeface="문체부 쓰기 정체" pitchFamily="17" charset="-127"/>
              </a:rPr>
              <a:t>  </a:t>
            </a:r>
            <a:r>
              <a:rPr lang="ko-KR" altLang="en-US" dirty="0" err="1" smtClean="0">
                <a:ea typeface="문체부 쓰기 정체" pitchFamily="17" charset="-127"/>
              </a:rPr>
              <a:t>조존우는</a:t>
            </a:r>
            <a:r>
              <a:rPr lang="ko-KR" altLang="en-US" dirty="0" smtClean="0">
                <a:ea typeface="문체부 쓰기 정체" pitchFamily="17" charset="-127"/>
              </a:rPr>
              <a:t>  이와 같은 보고서를 보내며 </a:t>
            </a:r>
            <a:r>
              <a:rPr lang="ko-KR" altLang="en-US" dirty="0" err="1">
                <a:ea typeface="문체부 쓰기 정체" pitchFamily="17" charset="-127"/>
              </a:rPr>
              <a:t>요</a:t>
            </a:r>
            <a:r>
              <a:rPr lang="ko-KR" altLang="en-US" dirty="0" err="1" smtClean="0">
                <a:ea typeface="문체부 쓰기 정체" pitchFamily="17" charset="-127"/>
              </a:rPr>
              <a:t>하네스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블뤼츨러의</a:t>
            </a:r>
            <a:r>
              <a:rPr lang="ko-KR" altLang="en-US" dirty="0" smtClean="0">
                <a:ea typeface="문체부 쓰기 정체" pitchFamily="17" charset="-127"/>
              </a:rPr>
              <a:t> 저서를 토대로 국제법적 영유권주장을 건의함 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83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0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010" y="1311422"/>
            <a:ext cx="644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이후 </a:t>
            </a:r>
            <a:r>
              <a:rPr lang="ko-KR" altLang="en-US" dirty="0" err="1" smtClean="0">
                <a:ea typeface="문체부 쓰기 정체" pitchFamily="17" charset="-127"/>
              </a:rPr>
              <a:t>대한국</a:t>
            </a:r>
            <a:r>
              <a:rPr lang="en-US" altLang="ko-KR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대청국통상조약에서</a:t>
            </a:r>
            <a:r>
              <a:rPr lang="ko-KR" altLang="en-US" dirty="0" smtClean="0">
                <a:ea typeface="문체부 쓰기 정체" pitchFamily="17" charset="-127"/>
              </a:rPr>
              <a:t> 대한제국 정부는 </a:t>
            </a:r>
            <a:endParaRPr lang="en-US" altLang="ko-KR" dirty="0" smtClean="0">
              <a:ea typeface="문체부 쓰기 정체" pitchFamily="17" charset="-127"/>
            </a:endParaRPr>
          </a:p>
          <a:p>
            <a:pPr algn="ctr"/>
            <a:r>
              <a:rPr lang="ko-KR" altLang="en-US" dirty="0" smtClean="0">
                <a:ea typeface="문체부 쓰기 정체" pitchFamily="17" charset="-127"/>
              </a:rPr>
              <a:t>간도한인문제와 국경문제를 제기함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84" y="684334"/>
            <a:ext cx="4114800" cy="2933700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8152774" y="2168768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45723" y="2971703"/>
            <a:ext cx="597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하지만 </a:t>
            </a:r>
            <a:r>
              <a:rPr lang="ko-KR" altLang="en-US" dirty="0" err="1" smtClean="0">
                <a:ea typeface="문체부 쓰기 정체" pitchFamily="17" charset="-127"/>
              </a:rPr>
              <a:t>청측은</a:t>
            </a:r>
            <a:r>
              <a:rPr lang="ko-KR" altLang="en-US" dirty="0" smtClean="0">
                <a:ea typeface="문체부 쓰기 정체" pitchFamily="17" charset="-127"/>
              </a:rPr>
              <a:t> 압록강과 두만강이 양국간의 확실한 국경임이 분명함으로 이를 거부함 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5890012" y="4032737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46738" y="4894287"/>
            <a:ext cx="866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결국 </a:t>
            </a:r>
            <a:r>
              <a:rPr lang="ko-KR" altLang="en-US" dirty="0" err="1" smtClean="0">
                <a:ea typeface="문체부 쓰기 정체" pitchFamily="17" charset="-127"/>
              </a:rPr>
              <a:t>한청통상조약은</a:t>
            </a:r>
            <a:r>
              <a:rPr lang="ko-KR" altLang="en-US" dirty="0" smtClean="0">
                <a:ea typeface="문체부 쓰기 정체" pitchFamily="17" charset="-127"/>
              </a:rPr>
              <a:t> 국경문제를 해결하지 못하고 월경한 한인에 대한 거처를 허용하고 그들의 생명과 재산을 보장하는 것으로 마무리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96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7212" y="926905"/>
            <a:ext cx="580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그러나 </a:t>
            </a:r>
            <a:r>
              <a:rPr lang="en-US" altLang="ko-KR" dirty="0" smtClean="0">
                <a:ea typeface="문체부 쓰기 정체" pitchFamily="17" charset="-127"/>
              </a:rPr>
              <a:t>1900</a:t>
            </a:r>
            <a:r>
              <a:rPr lang="ko-KR" altLang="en-US" dirty="0" smtClean="0">
                <a:ea typeface="문체부 쓰기 정체" pitchFamily="17" charset="-127"/>
              </a:rPr>
              <a:t>년 의화단의 난으로 유민들이 함경도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평안도 접경지대로 몰려들자 제국 정부는 </a:t>
            </a:r>
            <a:r>
              <a:rPr lang="ko-KR" altLang="en-US" dirty="0" err="1" smtClean="0">
                <a:ea typeface="문체부 쓰기 정체" pitchFamily="17" charset="-127"/>
              </a:rPr>
              <a:t>진위대를</a:t>
            </a:r>
            <a:r>
              <a:rPr lang="ko-KR" altLang="en-US" dirty="0" smtClean="0">
                <a:ea typeface="문체부 쓰기 정체" pitchFamily="17" charset="-127"/>
              </a:rPr>
              <a:t> 배치하여 이에 대응함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0" y="630116"/>
            <a:ext cx="4562475" cy="3886200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8287591" y="2030717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67212" y="2975540"/>
            <a:ext cx="58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ea typeface="문체부 쓰기 정체" pitchFamily="17" charset="-127"/>
              </a:rPr>
              <a:t>진위대는</a:t>
            </a:r>
            <a:r>
              <a:rPr lang="ko-KR" altLang="en-US" dirty="0" smtClean="0">
                <a:ea typeface="문체부 쓰기 정체" pitchFamily="17" charset="-127"/>
              </a:rPr>
              <a:t> 도강한 청군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또는 의화단과 교전하기도 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5890012" y="3847794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452828" y="4960424"/>
            <a:ext cx="92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러시아 </a:t>
            </a:r>
            <a:r>
              <a:rPr lang="ko-KR" altLang="en-US" dirty="0" err="1" smtClean="0">
                <a:ea typeface="문체부 쓰기 정체" pitchFamily="17" charset="-127"/>
              </a:rPr>
              <a:t>극동군은</a:t>
            </a:r>
            <a:r>
              <a:rPr lang="ko-KR" altLang="en-US" dirty="0" smtClean="0">
                <a:ea typeface="문체부 쓰기 정체" pitchFamily="17" charset="-127"/>
              </a:rPr>
              <a:t> 의화단의 난으로 </a:t>
            </a:r>
            <a:r>
              <a:rPr lang="ko-KR" altLang="en-US" dirty="0" err="1" smtClean="0">
                <a:ea typeface="문체부 쓰기 정체" pitchFamily="17" charset="-127"/>
              </a:rPr>
              <a:t>러청밀약으로</a:t>
            </a:r>
            <a:r>
              <a:rPr lang="ko-KR" altLang="en-US" dirty="0" smtClean="0">
                <a:ea typeface="문체부 쓰기 정체" pitchFamily="17" charset="-127"/>
              </a:rPr>
              <a:t> 부설한 철도가 파괴되자 이를 빌미로 만주에 진공해 군정을 실시함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0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9754" y="926905"/>
            <a:ext cx="4841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이러한 러시아의 남하 정책은 영국과의 대립</a:t>
            </a:r>
            <a:r>
              <a:rPr lang="en-US" altLang="ko-KR" dirty="0" smtClean="0">
                <a:ea typeface="문체부 쓰기 정체" pitchFamily="17" charset="-127"/>
              </a:rPr>
              <a:t>,</a:t>
            </a:r>
            <a:r>
              <a:rPr lang="ko-KR" altLang="en-US" dirty="0" err="1" smtClean="0">
                <a:ea typeface="문체부 쓰기 정체" pitchFamily="17" charset="-127"/>
              </a:rPr>
              <a:t>그레이트</a:t>
            </a:r>
            <a:r>
              <a:rPr lang="ko-KR" altLang="en-US" dirty="0" smtClean="0">
                <a:ea typeface="문체부 쓰기 정체" pitchFamily="17" charset="-127"/>
              </a:rPr>
              <a:t> 게임을 유발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영국의 지원을 받아 러시아에 대한 일본의 견제가 시작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8768862" y="2124501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82862" y="2975540"/>
            <a:ext cx="493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그 사이 대한제국은 러시아의 지원을 바탕으로 북간도일대의 </a:t>
            </a:r>
            <a:r>
              <a:rPr lang="ko-KR" altLang="en-US" dirty="0" err="1" smtClean="0">
                <a:ea typeface="문체부 쓰기 정체" pitchFamily="17" charset="-127"/>
              </a:rPr>
              <a:t>한인촌에서</a:t>
            </a:r>
            <a:r>
              <a:rPr lang="ko-KR" altLang="en-US" dirty="0" smtClean="0">
                <a:ea typeface="문체부 쓰기 정체" pitchFamily="17" charset="-127"/>
              </a:rPr>
              <a:t> 징세해 </a:t>
            </a:r>
            <a:r>
              <a:rPr lang="ko-KR" altLang="en-US" dirty="0" err="1" smtClean="0">
                <a:ea typeface="문체부 쓰기 정체" pitchFamily="17" charset="-127"/>
              </a:rPr>
              <a:t>사포대를</a:t>
            </a:r>
            <a:r>
              <a:rPr lang="ko-KR" altLang="en-US" dirty="0" smtClean="0">
                <a:ea typeface="문체부 쓰기 정체" pitchFamily="17" charset="-127"/>
              </a:rPr>
              <a:t> 조직하여 인근 지역에 대한 군사적 제압을 감행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828" y="5367829"/>
            <a:ext cx="923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하지만 압록강 </a:t>
            </a:r>
            <a:r>
              <a:rPr lang="ko-KR" altLang="en-US" smtClean="0">
                <a:ea typeface="문체부 쓰기 정체" pitchFamily="17" charset="-127"/>
              </a:rPr>
              <a:t>연안에서는 청의 </a:t>
            </a:r>
            <a:r>
              <a:rPr lang="ko-KR" altLang="en-US" dirty="0" smtClean="0">
                <a:ea typeface="문체부 쓰기 정체" pitchFamily="17" charset="-127"/>
              </a:rPr>
              <a:t>전면전을 불사하겠다는 </a:t>
            </a:r>
            <a:r>
              <a:rPr lang="ko-KR" altLang="en-US" smtClean="0">
                <a:ea typeface="문체부 쓰기 정체" pitchFamily="17" charset="-127"/>
              </a:rPr>
              <a:t>경고에 한발 물러섬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8" y="570941"/>
            <a:ext cx="5360011" cy="4218589"/>
          </a:xfrm>
          <a:prstGeom prst="rect">
            <a:avLst/>
          </a:prstGeom>
        </p:spPr>
      </p:pic>
      <p:sp>
        <p:nvSpPr>
          <p:cNvPr id="11" name="아래쪽 화살표 10"/>
          <p:cNvSpPr/>
          <p:nvPr/>
        </p:nvSpPr>
        <p:spPr>
          <a:xfrm>
            <a:off x="6172201" y="4573548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1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8492" y="1215683"/>
            <a:ext cx="614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하지만 러일전쟁이 일본의 승리로 종결되자 러시아 제국은 극동에서의 영향력을 상실함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8118231" y="2340482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28492" y="3186555"/>
            <a:ext cx="618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이에 지원자를 잃은 대한제국은 내부로부터 </a:t>
            </a:r>
            <a:r>
              <a:rPr lang="ko-KR" altLang="en-US" dirty="0" err="1" smtClean="0">
                <a:ea typeface="문체부 쓰기 정체" pitchFamily="17" charset="-127"/>
              </a:rPr>
              <a:t>이범윤을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소환해야한다는</a:t>
            </a:r>
            <a:r>
              <a:rPr lang="ko-KR" altLang="en-US" dirty="0" smtClean="0">
                <a:ea typeface="문체부 쓰기 정체" pitchFamily="17" charset="-127"/>
              </a:rPr>
              <a:t> 의견이 힘을 얻어 복귀</a:t>
            </a:r>
            <a:r>
              <a:rPr lang="en-US" altLang="ko-KR" dirty="0" smtClean="0">
                <a:ea typeface="문체부 쓰기 정체" pitchFamily="17" charset="-127"/>
              </a:rPr>
              <a:t>,</a:t>
            </a:r>
            <a:r>
              <a:rPr lang="ko-KR" altLang="en-US" dirty="0" smtClean="0">
                <a:ea typeface="문체부 쓰기 정체" pitchFamily="17" charset="-127"/>
              </a:rPr>
              <a:t> 대한제국은 간도에서의 영향력을 상실함</a:t>
            </a:r>
            <a:r>
              <a:rPr lang="en-US" altLang="ko-KR" dirty="0" smtClean="0">
                <a:ea typeface="문체부 쓰기 정체" pitchFamily="17" charset="-127"/>
              </a:rPr>
              <a:t> 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828" y="5777129"/>
            <a:ext cx="923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양국 관리는 변계선후장정을 체결해 국경이 잠정적으로 압록강과 </a:t>
            </a:r>
            <a:r>
              <a:rPr lang="ko-KR" altLang="en-US" dirty="0" err="1" smtClean="0">
                <a:ea typeface="문체부 쓰기 정체" pitchFamily="17" charset="-127"/>
              </a:rPr>
              <a:t>두만강인것에</a:t>
            </a:r>
            <a:r>
              <a:rPr lang="ko-KR" altLang="en-US" dirty="0" smtClean="0">
                <a:ea typeface="문체부 쓰기 정체" pitchFamily="17" charset="-127"/>
              </a:rPr>
              <a:t> 합의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5890012" y="4667333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5" y="644769"/>
            <a:ext cx="3970690" cy="46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을사늑약</a:t>
            </a:r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 이후의 간도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8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534" y="1215683"/>
            <a:ext cx="1039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ea typeface="문체부 쓰기 정체" pitchFamily="17" charset="-127"/>
              </a:rPr>
              <a:t>을사늑약</a:t>
            </a:r>
            <a:r>
              <a:rPr lang="ko-KR" altLang="en-US" dirty="0" smtClean="0">
                <a:ea typeface="문체부 쓰기 정체" pitchFamily="17" charset="-127"/>
              </a:rPr>
              <a:t> 이후 일본제국은 간도를 대한제국의 영토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또는 미결지로 보고 </a:t>
            </a:r>
            <a:r>
              <a:rPr lang="ko-KR" altLang="en-US" dirty="0" err="1" smtClean="0">
                <a:ea typeface="문체부 쓰기 정체" pitchFamily="17" charset="-127"/>
              </a:rPr>
              <a:t>이토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히로부미를</a:t>
            </a:r>
            <a:r>
              <a:rPr lang="ko-KR" altLang="en-US" dirty="0" smtClean="0">
                <a:ea typeface="문체부 쓰기 정체" pitchFamily="17" charset="-127"/>
              </a:rPr>
              <a:t> 통해 대한제국이 일본제국에 해당문제의 해결을 탄원하는 형식으로 개</a:t>
            </a:r>
            <a:r>
              <a:rPr lang="ko-KR" altLang="en-US" dirty="0">
                <a:ea typeface="문체부 쓰기 정체" pitchFamily="17" charset="-127"/>
              </a:rPr>
              <a:t>입</a:t>
            </a:r>
          </a:p>
        </p:txBody>
      </p:sp>
      <p:sp>
        <p:nvSpPr>
          <p:cNvPr id="6" name="아래쪽 화살표 5"/>
          <p:cNvSpPr/>
          <p:nvPr/>
        </p:nvSpPr>
        <p:spPr>
          <a:xfrm>
            <a:off x="5890012" y="2340482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9089" y="3184433"/>
            <a:ext cx="104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북간도 지역을 관할로 하는 간도 파출소를 설치해 해당 지역에 행정력 투사를 시도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828" y="5226144"/>
            <a:ext cx="92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하지만 독일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청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미국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러시아의 저지 시도에 자국 기업과 간도의 한인문제에 대한 합의 끝에 간도 조약을 체결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압록강과 두만강을 국경으로 인정함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5890012" y="4235370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6923" y="1034756"/>
            <a:ext cx="412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1945</a:t>
            </a:r>
            <a:r>
              <a:rPr lang="ko-KR" altLang="en-US" dirty="0" smtClean="0">
                <a:ea typeface="문체부 쓰기 정체" pitchFamily="17" charset="-127"/>
              </a:rPr>
              <a:t>년 </a:t>
            </a:r>
            <a:r>
              <a:rPr lang="en-US" altLang="ko-KR" dirty="0" smtClean="0">
                <a:ea typeface="문체부 쓰기 정체" pitchFamily="17" charset="-127"/>
              </a:rPr>
              <a:t>8</a:t>
            </a:r>
            <a:r>
              <a:rPr lang="ko-KR" altLang="en-US" dirty="0" smtClean="0">
                <a:ea typeface="문체부 쓰기 정체" pitchFamily="17" charset="-127"/>
              </a:rPr>
              <a:t>월 </a:t>
            </a:r>
            <a:r>
              <a:rPr lang="en-US" altLang="ko-KR" dirty="0" smtClean="0">
                <a:ea typeface="문체부 쓰기 정체" pitchFamily="17" charset="-127"/>
              </a:rPr>
              <a:t>9</a:t>
            </a:r>
            <a:r>
              <a:rPr lang="ko-KR" altLang="en-US" dirty="0" smtClean="0">
                <a:ea typeface="문체부 쓰기 정체" pitchFamily="17" charset="-127"/>
              </a:rPr>
              <a:t>일 소련군의 만주전략공세작전으로 관동군이 붕괴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9102135" y="2320841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32304" y="3282018"/>
            <a:ext cx="431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8</a:t>
            </a:r>
            <a:r>
              <a:rPr lang="ko-KR" altLang="en-US" dirty="0" smtClean="0">
                <a:ea typeface="문체부 쓰기 정체" pitchFamily="17" charset="-127"/>
              </a:rPr>
              <a:t>월 </a:t>
            </a:r>
            <a:r>
              <a:rPr lang="en-US" altLang="ko-KR" dirty="0" smtClean="0">
                <a:ea typeface="문체부 쓰기 정체" pitchFamily="17" charset="-127"/>
              </a:rPr>
              <a:t>20</a:t>
            </a:r>
            <a:r>
              <a:rPr lang="ko-KR" altLang="en-US" dirty="0" smtClean="0">
                <a:ea typeface="문체부 쓰기 정체" pitchFamily="17" charset="-127"/>
              </a:rPr>
              <a:t>일</a:t>
            </a:r>
            <a:r>
              <a:rPr lang="en-US" altLang="ko-KR" dirty="0" smtClean="0">
                <a:ea typeface="문체부 쓰기 정체" pitchFamily="17" charset="-127"/>
              </a:rPr>
              <a:t>, 11</a:t>
            </a:r>
            <a:r>
              <a:rPr lang="ko-KR" altLang="en-US" dirty="0" smtClean="0">
                <a:ea typeface="문체부 쓰기 정체" pitchFamily="17" charset="-127"/>
              </a:rPr>
              <a:t>일 만에 한반도까지 해</a:t>
            </a:r>
            <a:r>
              <a:rPr lang="ko-KR" altLang="en-US" dirty="0">
                <a:ea typeface="문체부 쓰기 정체" pitchFamily="17" charset="-127"/>
              </a:rPr>
              <a:t>방</a:t>
            </a:r>
            <a:r>
              <a:rPr lang="ko-KR" altLang="en-US" dirty="0" smtClean="0">
                <a:ea typeface="문체부 쓰기 정체" pitchFamily="17" charset="-127"/>
              </a:rPr>
              <a:t>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828" y="5226144"/>
            <a:ext cx="92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ea typeface="문체부 쓰기 정체" pitchFamily="17" charset="-127"/>
              </a:rPr>
              <a:t>국공내전이</a:t>
            </a:r>
            <a:r>
              <a:rPr lang="ko-KR" altLang="en-US" dirty="0" smtClean="0">
                <a:ea typeface="문체부 쓰기 정체" pitchFamily="17" charset="-127"/>
              </a:rPr>
              <a:t> 중국 공산당의 승리로 끝나자 스탈린은 중화인민공화국의 만주 점유를 인정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보장함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9102135" y="4307256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9" y="738757"/>
            <a:ext cx="6135944" cy="38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800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132156" y="750277"/>
            <a:ext cx="5802923" cy="6916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목차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39660" y="1946035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조선 중후기의 영유권 분쟁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439660" y="2590803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대한제국기의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 영유권 분쟁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439660" y="3235573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을사늑약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 이후의 영유권 분쟁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439662" y="3856896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해방이후의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 간도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439659" y="4536835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결론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439659" y="5193327"/>
            <a:ext cx="7187916" cy="49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Q &amp; A</a:t>
            </a:r>
            <a:endParaRPr lang="ko-KR" altLang="en-US" sz="2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9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해방 이후의 간도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5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534" y="1215683"/>
            <a:ext cx="1039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1960</a:t>
            </a:r>
            <a:r>
              <a:rPr lang="ko-KR" altLang="en-US" dirty="0" smtClean="0">
                <a:ea typeface="문체부 쓰기 정체" pitchFamily="17" charset="-127"/>
              </a:rPr>
              <a:t>년대 중화인민공화국이 청의 주장대로 백두산 인근 </a:t>
            </a:r>
            <a:r>
              <a:rPr lang="en-US" altLang="ko-KR" dirty="0" smtClean="0">
                <a:ea typeface="문체부 쓰기 정체" pitchFamily="17" charset="-127"/>
              </a:rPr>
              <a:t>30km</a:t>
            </a:r>
            <a:r>
              <a:rPr lang="ko-KR" altLang="en-US" dirty="0" smtClean="0">
                <a:ea typeface="문체부 쓰기 정체" pitchFamily="17" charset="-127"/>
              </a:rPr>
              <a:t>를 자국 영토로 표기한 지도 발간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6" name="아래쪽 화살표 5"/>
          <p:cNvSpPr/>
          <p:nvPr/>
        </p:nvSpPr>
        <p:spPr>
          <a:xfrm>
            <a:off x="5890012" y="2340482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9089" y="3184433"/>
            <a:ext cx="104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북한이 이에 반발해 백두산 전역을 </a:t>
            </a:r>
            <a:r>
              <a:rPr lang="ko-KR" altLang="en-US" dirty="0" err="1" smtClean="0">
                <a:ea typeface="문체부 쓰기 정체" pitchFamily="17" charset="-127"/>
              </a:rPr>
              <a:t>자국령으로</a:t>
            </a:r>
            <a:r>
              <a:rPr lang="ko-KR" altLang="en-US" dirty="0" smtClean="0">
                <a:ea typeface="문체부 쓰기 정체" pitchFamily="17" charset="-127"/>
              </a:rPr>
              <a:t> 표기한 지도 발간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828" y="5226144"/>
            <a:ext cx="923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1962</a:t>
            </a:r>
            <a:r>
              <a:rPr lang="ko-KR" altLang="en-US" dirty="0" smtClean="0">
                <a:ea typeface="문체부 쓰기 정체" pitchFamily="17" charset="-127"/>
              </a:rPr>
              <a:t>년 북한에 유리하게 짜인 </a:t>
            </a:r>
            <a:r>
              <a:rPr lang="ko-KR" altLang="en-US" dirty="0" err="1" smtClean="0">
                <a:ea typeface="문체부 쓰기 정체" pitchFamily="17" charset="-127"/>
              </a:rPr>
              <a:t>조중변계조약</a:t>
            </a:r>
            <a:r>
              <a:rPr lang="ko-KR" altLang="en-US" dirty="0" smtClean="0">
                <a:ea typeface="문체부 쓰기 정체" pitchFamily="17" charset="-127"/>
              </a:rPr>
              <a:t> 체결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1" name="아래쪽 화살표 10"/>
          <p:cNvSpPr/>
          <p:nvPr/>
        </p:nvSpPr>
        <p:spPr>
          <a:xfrm>
            <a:off x="5890012" y="4235370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4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0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53" y="774734"/>
            <a:ext cx="4989734" cy="2035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5812" y="3210229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현재 한중간 국경에 대한 대한민국의 공식 입장은</a:t>
            </a:r>
            <a:r>
              <a:rPr lang="en-US" altLang="ko-KR" dirty="0">
                <a:ea typeface="문체부 쓰기 정체" pitchFamily="17" charset="-127"/>
              </a:rPr>
              <a:t> </a:t>
            </a:r>
            <a:r>
              <a:rPr lang="ko-KR" altLang="en-US" dirty="0" smtClean="0">
                <a:ea typeface="문체부 쓰기 정체" pitchFamily="17" charset="-127"/>
              </a:rPr>
              <a:t>다음과 같다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5812" y="3949794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1. </a:t>
            </a:r>
            <a:r>
              <a:rPr lang="ko-KR" altLang="en-US" dirty="0" smtClean="0">
                <a:ea typeface="문체부 쓰기 정체" pitchFamily="17" charset="-127"/>
              </a:rPr>
              <a:t>간도에 대한 정부의 공식 영유권 주장 없음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5812" y="4495982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2</a:t>
            </a:r>
            <a:r>
              <a:rPr lang="en-US" altLang="ko-KR" dirty="0">
                <a:ea typeface="문체부 쓰기 정체" pitchFamily="17" charset="-127"/>
              </a:rPr>
              <a:t>.</a:t>
            </a:r>
            <a:r>
              <a:rPr lang="en-US" altLang="ko-KR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을사늑약에</a:t>
            </a:r>
            <a:r>
              <a:rPr lang="ko-KR" altLang="en-US" dirty="0" smtClean="0">
                <a:ea typeface="문체부 쓰기 정체" pitchFamily="17" charset="-127"/>
              </a:rPr>
              <a:t> 대한 </a:t>
            </a:r>
            <a:r>
              <a:rPr lang="ko-KR" altLang="en-US" dirty="0" err="1" smtClean="0">
                <a:ea typeface="문체부 쓰기 정체" pitchFamily="17" charset="-127"/>
              </a:rPr>
              <a:t>게승</a:t>
            </a:r>
            <a:r>
              <a:rPr lang="en-US" altLang="ko-KR" dirty="0" smtClean="0">
                <a:ea typeface="문체부 쓰기 정체" pitchFamily="17" charset="-127"/>
              </a:rPr>
              <a:t>,</a:t>
            </a:r>
            <a:r>
              <a:rPr lang="ko-KR" altLang="en-US" dirty="0" smtClean="0">
                <a:ea typeface="문체부 쓰기 정체" pitchFamily="17" charset="-127"/>
              </a:rPr>
              <a:t> 인정을 거부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5812" y="5070412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ea typeface="문체부 쓰기 정체" pitchFamily="17" charset="-127"/>
              </a:rPr>
              <a:t>3</a:t>
            </a:r>
            <a:r>
              <a:rPr lang="en-US" altLang="ko-KR" dirty="0" smtClean="0">
                <a:ea typeface="문체부 쓰기 정체" pitchFamily="17" charset="-127"/>
              </a:rPr>
              <a:t>. </a:t>
            </a:r>
            <a:r>
              <a:rPr lang="ko-KR" altLang="en-US" dirty="0" err="1" smtClean="0">
                <a:ea typeface="문체부 쓰기 정체" pitchFamily="17" charset="-127"/>
              </a:rPr>
              <a:t>븍한이</a:t>
            </a:r>
            <a:r>
              <a:rPr lang="ko-KR" altLang="en-US" dirty="0" smtClean="0">
                <a:ea typeface="문체부 쓰기 정체" pitchFamily="17" charset="-127"/>
              </a:rPr>
              <a:t> 타국과 </a:t>
            </a:r>
            <a:r>
              <a:rPr lang="ko-KR" altLang="en-US" dirty="0" err="1" smtClean="0">
                <a:ea typeface="문체부 쓰기 정체" pitchFamily="17" charset="-127"/>
              </a:rPr>
              <a:t>쳬결한</a:t>
            </a:r>
            <a:r>
              <a:rPr lang="ko-KR" altLang="en-US" dirty="0" smtClean="0">
                <a:ea typeface="문체부 쓰기 정체" pitchFamily="17" charset="-127"/>
              </a:rPr>
              <a:t> 모든 외교 조약을 인정하지 않음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63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결</a:t>
            </a:r>
            <a:r>
              <a:rPr lang="ko-KR" altLang="en-US" sz="4400" b="1" dirty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론</a:t>
            </a:r>
          </a:p>
        </p:txBody>
      </p:sp>
    </p:spTree>
    <p:extLst>
      <p:ext uri="{BB962C8B-B14F-4D97-AF65-F5344CB8AC3E}">
        <p14:creationId xmlns:p14="http://schemas.microsoft.com/office/powerpoint/2010/main" val="133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0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2507" y="1978259"/>
            <a:ext cx="661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1. </a:t>
            </a:r>
            <a:r>
              <a:rPr lang="ko-KR" altLang="en-US" dirty="0" smtClean="0">
                <a:ea typeface="문체부 쓰기 정체" pitchFamily="17" charset="-127"/>
              </a:rPr>
              <a:t>간도에 대한 영유권 주장 이후 단 한번도 국제법상으로 한반도 정통정부의 영토였던 적은 없음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3969" y="2957623"/>
            <a:ext cx="842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2</a:t>
            </a:r>
            <a:r>
              <a:rPr lang="en-US" altLang="ko-KR" dirty="0">
                <a:ea typeface="문체부 쓰기 정체" pitchFamily="17" charset="-127"/>
              </a:rPr>
              <a:t>.</a:t>
            </a:r>
            <a:r>
              <a:rPr lang="en-US" altLang="ko-KR" dirty="0" smtClean="0">
                <a:ea typeface="문체부 쓰기 정체" pitchFamily="17" charset="-127"/>
              </a:rPr>
              <a:t> </a:t>
            </a:r>
            <a:r>
              <a:rPr lang="ko-KR" altLang="en-US" dirty="0" smtClean="0">
                <a:ea typeface="문체부 쓰기 정체" pitchFamily="17" charset="-127"/>
              </a:rPr>
              <a:t>단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대한민국과 중국간 국경에 대한 마지막 규약은 백두산정계비이므로 장차 대한민국의 통일이 이루어지면 </a:t>
            </a:r>
            <a:r>
              <a:rPr lang="ko-KR" altLang="en-US" dirty="0" err="1" smtClean="0">
                <a:ea typeface="문체부 쓰기 정체" pitchFamily="17" charset="-127"/>
              </a:rPr>
              <a:t>조중변계조약을</a:t>
            </a:r>
            <a:r>
              <a:rPr lang="ko-KR" altLang="en-US" dirty="0" smtClean="0">
                <a:ea typeface="문체부 쓰기 정체" pitchFamily="17" charset="-127"/>
              </a:rPr>
              <a:t> 대체할 다른 조약 </a:t>
            </a:r>
            <a:r>
              <a:rPr lang="ko-KR" altLang="en-US" dirty="0" err="1" smtClean="0">
                <a:ea typeface="문체부 쓰기 정체" pitchFamily="17" charset="-127"/>
              </a:rPr>
              <a:t>쳬결</a:t>
            </a:r>
            <a:r>
              <a:rPr lang="ko-KR" altLang="en-US" dirty="0" smtClean="0">
                <a:ea typeface="문체부 쓰기 정체" pitchFamily="17" charset="-127"/>
              </a:rPr>
              <a:t> 과정에 있어 간도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>
                <a:ea typeface="문체부 쓰기 정체" pitchFamily="17" charset="-127"/>
              </a:rPr>
              <a:t>즉</a:t>
            </a:r>
            <a:r>
              <a:rPr lang="ko-KR" altLang="en-US" dirty="0" smtClean="0">
                <a:ea typeface="문체부 쓰기 정체" pitchFamily="17" charset="-127"/>
              </a:rPr>
              <a:t> 조선족 자치구에 대한 영유권 주장은 가능함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5812" y="4329856"/>
            <a:ext cx="661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ea typeface="문체부 쓰기 정체" pitchFamily="17" charset="-127"/>
              </a:rPr>
              <a:t>3</a:t>
            </a:r>
            <a:r>
              <a:rPr lang="en-US" altLang="ko-KR" dirty="0" smtClean="0">
                <a:ea typeface="문체부 쓰기 정체" pitchFamily="17" charset="-127"/>
              </a:rPr>
              <a:t>. </a:t>
            </a:r>
            <a:r>
              <a:rPr lang="ko-KR" altLang="en-US" dirty="0" smtClean="0">
                <a:ea typeface="문체부 쓰기 정체" pitchFamily="17" charset="-127"/>
              </a:rPr>
              <a:t>다만 간도에 대한 영유권 획득이 가능하다고 보이지 않음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2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Q &amp; A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감사합니다</a:t>
            </a:r>
            <a:r>
              <a:rPr lang="en-US" altLang="ko-KR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.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19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2471898" y="2473570"/>
            <a:ext cx="7187916" cy="17584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accent6">
                    <a:lumMod val="50000"/>
                  </a:schemeClr>
                </a:solidFill>
                <a:ea typeface="문체부 쓰기 정체" pitchFamily="17" charset="-127"/>
              </a:rPr>
              <a:t>조선 중후기의 영유권 분쟁</a:t>
            </a:r>
            <a:endParaRPr lang="ko-KR" altLang="en-US" sz="4400" b="1" dirty="0">
              <a:solidFill>
                <a:schemeClr val="accent6">
                  <a:lumMod val="50000"/>
                </a:schemeClr>
              </a:solidFill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98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5" y="826363"/>
            <a:ext cx="4763165" cy="2524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8738" y="128274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ea typeface="문체부 쓰기 정체" pitchFamily="17" charset="-127"/>
              </a:rPr>
              <a:t>1766</a:t>
            </a:r>
            <a:r>
              <a:rPr lang="ko-KR" altLang="en-US" dirty="0" smtClean="0">
                <a:ea typeface="문체부 쓰기 정체" pitchFamily="17" charset="-127"/>
              </a:rPr>
              <a:t>년 </a:t>
            </a:r>
            <a:r>
              <a:rPr lang="ko-KR" altLang="en-US" dirty="0" err="1" smtClean="0">
                <a:ea typeface="문체부 쓰기 정체" pitchFamily="17" charset="-127"/>
              </a:rPr>
              <a:t>봉금지</a:t>
            </a:r>
            <a:r>
              <a:rPr lang="ko-KR" altLang="en-US" dirty="0" smtClean="0">
                <a:ea typeface="문체부 쓰기 정체" pitchFamily="17" charset="-127"/>
              </a:rPr>
              <a:t> 선포 </a:t>
            </a:r>
            <a:r>
              <a:rPr lang="en-US" altLang="ko-KR" dirty="0" smtClean="0">
                <a:ea typeface="문체부 쓰기 정체" pitchFamily="17" charset="-127"/>
              </a:rPr>
              <a:t>-&gt; </a:t>
            </a:r>
            <a:r>
              <a:rPr lang="ko-KR" altLang="en-US" dirty="0" smtClean="0">
                <a:ea typeface="문체부 쓰기 정체" pitchFamily="17" charset="-127"/>
              </a:rPr>
              <a:t>만주가 빈 땅이 됨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5970" y="3027676"/>
            <a:ext cx="490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문체부 쓰기 정체" pitchFamily="17" charset="-127"/>
              </a:rPr>
              <a:t>이후 한반도 북부의 대흉년으로 대량의 유민이 도강해 개간 시작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이로 인해 조</a:t>
            </a:r>
            <a:r>
              <a:rPr lang="en-US" altLang="ko-KR" dirty="0" smtClean="0">
                <a:ea typeface="문체부 쓰기 정체" pitchFamily="17" charset="-127"/>
              </a:rPr>
              <a:t>-</a:t>
            </a:r>
            <a:r>
              <a:rPr lang="ko-KR" altLang="en-US" dirty="0" smtClean="0">
                <a:ea typeface="문체부 쓰기 정체" pitchFamily="17" charset="-127"/>
              </a:rPr>
              <a:t>청 대립</a:t>
            </a:r>
            <a:endParaRPr lang="ko-KR" altLang="en-US" dirty="0">
              <a:ea typeface="문체부 쓰기 정체" pitchFamily="17" charset="-127"/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8575430" y="2166994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아래쪽 화살표 16"/>
          <p:cNvSpPr/>
          <p:nvPr/>
        </p:nvSpPr>
        <p:spPr>
          <a:xfrm>
            <a:off x="7924799" y="4133289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4917774"/>
            <a:ext cx="645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문체부 쓰기 정체" pitchFamily="17" charset="-127"/>
              </a:rPr>
              <a:t>양국 관리가 백두산 인근을 답사 하여 표지를 세웠으나 위치가 잘못됨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8" name="그림 7" title="백두산정계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08" y="3592424"/>
            <a:ext cx="2011977" cy="26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2" y="1199861"/>
            <a:ext cx="5820588" cy="4153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1754" y="295762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a typeface="문체부 쓰기 정체" pitchFamily="17" charset="-127"/>
              </a:rPr>
              <a:t>당시 조선 조정은 표지의 설치가 잘못 됨을 인지 했으나 이에 대한 청의 보복이 두려워 함구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4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827" y="1758461"/>
            <a:ext cx="92377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ea typeface="문체부 궁체 흘림체" pitchFamily="17" charset="-127"/>
              </a:rPr>
              <a:t>“ </a:t>
            </a:r>
            <a:r>
              <a:rPr lang="ko-KR" altLang="en-US" sz="2400" i="1" dirty="0" err="1">
                <a:ea typeface="문체부 궁체 흘림체" pitchFamily="17" charset="-127"/>
              </a:rPr>
              <a:t>토문하는</a:t>
            </a:r>
            <a:r>
              <a:rPr lang="ko-KR" altLang="en-US" sz="2400" i="1" dirty="0">
                <a:ea typeface="문체부 궁체 흘림체" pitchFamily="17" charset="-127"/>
              </a:rPr>
              <a:t> 성의 동북 </a:t>
            </a:r>
            <a:r>
              <a:rPr lang="en-US" altLang="ko-KR" sz="2400" i="1" dirty="0">
                <a:ea typeface="문체부 궁체 흘림체" pitchFamily="17" charset="-127"/>
              </a:rPr>
              <a:t>5</a:t>
            </a:r>
            <a:r>
              <a:rPr lang="ko-KR" altLang="en-US" sz="2400" i="1" dirty="0">
                <a:ea typeface="문체부 궁체 흘림체" pitchFamily="17" charset="-127"/>
              </a:rPr>
              <a:t>백 리에 있는데</a:t>
            </a:r>
            <a:r>
              <a:rPr lang="en-US" altLang="ko-KR" sz="2400" i="1" dirty="0">
                <a:ea typeface="문체부 궁체 흘림체" pitchFamily="17" charset="-127"/>
              </a:rPr>
              <a:t>, </a:t>
            </a:r>
            <a:r>
              <a:rPr lang="ko-KR" altLang="en-US" sz="2400" i="1" dirty="0" err="1">
                <a:ea typeface="문체부 궁체 흘림체" pitchFamily="17" charset="-127"/>
              </a:rPr>
              <a:t>장백산</a:t>
            </a:r>
            <a:r>
              <a:rPr lang="en-US" altLang="ko-KR" sz="2400" i="1" dirty="0">
                <a:ea typeface="문체부 궁체 흘림체" pitchFamily="17" charset="-127"/>
              </a:rPr>
              <a:t>(</a:t>
            </a:r>
            <a:r>
              <a:rPr lang="ko-KR" altLang="en-US" sz="2400" i="1" dirty="0">
                <a:ea typeface="문체부 궁체 흘림체" pitchFamily="17" charset="-127"/>
              </a:rPr>
              <a:t>백두산</a:t>
            </a:r>
            <a:r>
              <a:rPr lang="en-US" altLang="ko-KR" sz="2400" i="1" dirty="0">
                <a:ea typeface="문체부 궁체 흘림체" pitchFamily="17" charset="-127"/>
              </a:rPr>
              <a:t>)</a:t>
            </a:r>
            <a:r>
              <a:rPr lang="ko-KR" altLang="en-US" sz="2400" i="1" dirty="0">
                <a:ea typeface="문체부 궁체 흘림체" pitchFamily="17" charset="-127"/>
              </a:rPr>
              <a:t>에서 발원하여 북쪽으로 </a:t>
            </a:r>
            <a:r>
              <a:rPr lang="ko-KR" altLang="en-US" sz="2400" i="1" dirty="0" err="1">
                <a:ea typeface="문체부 궁체 흘림체" pitchFamily="17" charset="-127"/>
              </a:rPr>
              <a:t>송산이</a:t>
            </a:r>
            <a:r>
              <a:rPr lang="ko-KR" altLang="en-US" sz="2400" i="1" dirty="0">
                <a:ea typeface="문체부 궁체 흘림체" pitchFamily="17" charset="-127"/>
              </a:rPr>
              <a:t> 있고 동쪽으로 흘러 송화강으로 들어간다</a:t>
            </a:r>
            <a:r>
              <a:rPr lang="en-US" altLang="ko-KR" sz="2400" i="1" dirty="0">
                <a:ea typeface="문체부 궁체 흘림체" pitchFamily="17" charset="-127"/>
              </a:rPr>
              <a:t>. “</a:t>
            </a:r>
          </a:p>
          <a:p>
            <a:pPr algn="ctr"/>
            <a:r>
              <a:rPr lang="ko-KR" altLang="en-US" sz="2400" b="1" dirty="0" err="1">
                <a:ea typeface="문체부 궁체 흘림체" pitchFamily="17" charset="-127"/>
              </a:rPr>
              <a:t>土門河</a:t>
            </a:r>
            <a:r>
              <a:rPr lang="ko-KR" altLang="en-US" sz="2400" b="1" dirty="0">
                <a:ea typeface="문체부 궁체 흘림체" pitchFamily="17" charset="-127"/>
              </a:rPr>
              <a:t> 城 東北 </a:t>
            </a:r>
            <a:r>
              <a:rPr lang="ko-KR" altLang="en-US" sz="2400" b="1" dirty="0" err="1">
                <a:ea typeface="문체부 궁체 흘림체" pitchFamily="17" charset="-127"/>
              </a:rPr>
              <a:t>五百里</a:t>
            </a:r>
            <a:r>
              <a:rPr lang="ko-KR" altLang="en-US" sz="2400" b="1" dirty="0">
                <a:ea typeface="문체부 궁체 흘림체" pitchFamily="17" charset="-127"/>
              </a:rPr>
              <a:t> 源出 </a:t>
            </a:r>
            <a:r>
              <a:rPr lang="ko-KR" altLang="en-US" sz="2400" b="1" dirty="0" err="1">
                <a:ea typeface="문체부 궁체 흘림체" pitchFamily="17" charset="-127"/>
              </a:rPr>
              <a:t>長白山</a:t>
            </a:r>
            <a:r>
              <a:rPr lang="ko-KR" altLang="en-US" sz="2400" b="1" dirty="0">
                <a:ea typeface="문체부 궁체 흘림체" pitchFamily="17" charset="-127"/>
              </a:rPr>
              <a:t> 北 松山 東流 入 松花江</a:t>
            </a:r>
            <a:endParaRPr lang="en-US" altLang="ko-KR" sz="2400" b="1" dirty="0">
              <a:ea typeface="문체부 궁체 흘림체" pitchFamily="17" charset="-127"/>
            </a:endParaRPr>
          </a:p>
          <a:p>
            <a:pPr algn="ctr"/>
            <a:endParaRPr lang="en-US" altLang="ko-KR" dirty="0"/>
          </a:p>
          <a:p>
            <a:pPr algn="ctr"/>
            <a:r>
              <a:rPr lang="en-US" altLang="ko-KR" b="1" dirty="0"/>
              <a:t>《 </a:t>
            </a:r>
            <a:r>
              <a:rPr lang="ko-KR" altLang="en-US" dirty="0" err="1" smtClean="0">
                <a:ea typeface="문체부 궁체 흘림체" pitchFamily="17" charset="-127"/>
              </a:rPr>
              <a:t>요동지</a:t>
            </a:r>
            <a:r>
              <a:rPr lang="en-US" altLang="ko-KR" b="1" dirty="0" smtClean="0"/>
              <a:t> </a:t>
            </a:r>
            <a:r>
              <a:rPr lang="en-US" altLang="ko-KR" b="1" dirty="0"/>
              <a:t>》</a:t>
            </a:r>
            <a:endParaRPr lang="ko-KR" altLang="en-US" dirty="0">
              <a:ea typeface="문체부 궁체 흘림체" pitchFamily="17" charset="-127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6212" y="4486088"/>
            <a:ext cx="783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또한 현재 </a:t>
            </a:r>
            <a:r>
              <a:rPr lang="ko-KR" altLang="en-US" dirty="0" err="1" smtClean="0">
                <a:ea typeface="문체부 쓰기 정체" pitchFamily="17" charset="-127"/>
              </a:rPr>
              <a:t>토문강이라</a:t>
            </a:r>
            <a:r>
              <a:rPr lang="ko-KR" altLang="en-US" dirty="0" smtClean="0">
                <a:ea typeface="문체부 쓰기 정체" pitchFamily="17" charset="-127"/>
              </a:rPr>
              <a:t> 불리는 강은 </a:t>
            </a:r>
            <a:r>
              <a:rPr lang="ko-KR" altLang="en-US" dirty="0" err="1" smtClean="0">
                <a:ea typeface="문체부 쓰기 정체" pitchFamily="17" charset="-127"/>
              </a:rPr>
              <a:t>토문하이며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당시에 </a:t>
            </a:r>
            <a:r>
              <a:rPr lang="ko-KR" altLang="en-US" dirty="0" err="1" smtClean="0">
                <a:ea typeface="문체부 쓰기 정체" pitchFamily="17" charset="-127"/>
              </a:rPr>
              <a:t>토문강이라</a:t>
            </a:r>
            <a:r>
              <a:rPr lang="ko-KR" altLang="en-US" dirty="0" smtClean="0">
                <a:ea typeface="문체부 쓰기 정체" pitchFamily="17" charset="-127"/>
              </a:rPr>
              <a:t> 함은 두만강을 이르는 말임을 알 수 있음</a:t>
            </a:r>
            <a:r>
              <a:rPr lang="en-US" altLang="ko-KR" dirty="0" smtClean="0">
                <a:ea typeface="문체부 쓰기 정체" pitchFamily="17" charset="-127"/>
              </a:rPr>
              <a:t>.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69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0277" y="3096122"/>
            <a:ext cx="652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조선전도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대동여지도 전도 등 조선 후기 지도들을 살펴 보아도 간도가 </a:t>
            </a:r>
            <a:r>
              <a:rPr lang="ko-KR" altLang="en-US" dirty="0" err="1" smtClean="0">
                <a:ea typeface="문체부 쓰기 정체" pitchFamily="17" charset="-127"/>
              </a:rPr>
              <a:t>조선령으로</a:t>
            </a:r>
            <a:r>
              <a:rPr lang="ko-KR" altLang="en-US" dirty="0" smtClean="0">
                <a:ea typeface="문체부 쓰기 정체" pitchFamily="17" charset="-127"/>
              </a:rPr>
              <a:t> 된 지도는 존재 하지 않음 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980888"/>
            <a:ext cx="2933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890" y="973015"/>
            <a:ext cx="105976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 smtClean="0">
                <a:ea typeface="문체부 궁체 흘림체" pitchFamily="17" charset="-127"/>
              </a:rPr>
              <a:t>“ </a:t>
            </a:r>
            <a:r>
              <a:rPr lang="ko-KR" altLang="en-US" sz="2400" i="1" dirty="0" smtClean="0">
                <a:ea typeface="문체부 궁체 흘림체" pitchFamily="17" charset="-127"/>
              </a:rPr>
              <a:t>우리 </a:t>
            </a:r>
            <a:r>
              <a:rPr lang="ko-KR" altLang="en-US" sz="2400" i="1" dirty="0">
                <a:ea typeface="문체부 궁체 흘림체" pitchFamily="17" charset="-127"/>
              </a:rPr>
              <a:t>나라에서 </a:t>
            </a:r>
            <a:r>
              <a:rPr lang="ko-KR" altLang="en-US" sz="2400" i="1" dirty="0" err="1">
                <a:ea typeface="문체부 궁체 흘림체" pitchFamily="17" charset="-127"/>
              </a:rPr>
              <a:t>토문강의</a:t>
            </a:r>
            <a:r>
              <a:rPr lang="ko-KR" altLang="en-US" sz="2400" i="1" dirty="0">
                <a:ea typeface="문체부 궁체 흘림체" pitchFamily="17" charset="-127"/>
              </a:rPr>
              <a:t> 원류로 삼고 있는 것은 본래부터 그 까닭이 </a:t>
            </a:r>
            <a:r>
              <a:rPr lang="ko-KR" altLang="en-US" sz="2400" i="1" dirty="0" err="1">
                <a:ea typeface="문체부 궁체 흘림체" pitchFamily="17" charset="-127"/>
              </a:rPr>
              <a:t>목극등에게</a:t>
            </a:r>
            <a:r>
              <a:rPr lang="ko-KR" altLang="en-US" sz="2400" i="1" dirty="0">
                <a:ea typeface="문체부 궁체 흘림체" pitchFamily="17" charset="-127"/>
              </a:rPr>
              <a:t> </a:t>
            </a:r>
            <a:r>
              <a:rPr lang="ko-KR" altLang="en-US" sz="2400" i="1" dirty="0" smtClean="0">
                <a:ea typeface="문체부 궁체 흘림체" pitchFamily="17" charset="-127"/>
              </a:rPr>
              <a:t>있는데 </a:t>
            </a:r>
            <a:r>
              <a:rPr lang="en-US" altLang="ko-KR" sz="2400" i="1" dirty="0" smtClean="0">
                <a:ea typeface="문체부 궁체 흘림체" pitchFamily="17" charset="-127"/>
              </a:rPr>
              <a:t>… </a:t>
            </a:r>
            <a:r>
              <a:rPr lang="ko-KR" altLang="en-US" sz="2400" b="1" i="1" dirty="0">
                <a:ea typeface="문체부 궁체 흘림체" pitchFamily="17" charset="-127"/>
              </a:rPr>
              <a:t>이번에 입산하는 길에 </a:t>
            </a:r>
            <a:r>
              <a:rPr lang="ko-KR" altLang="en-US" sz="2400" b="1" i="1" dirty="0" err="1">
                <a:ea typeface="문체부 궁체 흘림체" pitchFamily="17" charset="-127"/>
              </a:rPr>
              <a:t>형지</a:t>
            </a:r>
            <a:r>
              <a:rPr lang="en-US" altLang="ko-KR" sz="2400" b="1" i="1" dirty="0">
                <a:ea typeface="문체부 궁체 흘림체" pitchFamily="17" charset="-127"/>
              </a:rPr>
              <a:t>(</a:t>
            </a:r>
            <a:r>
              <a:rPr lang="ko-KR" altLang="en-US" sz="2400" b="1" i="1" dirty="0" err="1">
                <a:ea typeface="문체부 궁체 흘림체" pitchFamily="17" charset="-127"/>
              </a:rPr>
              <a:t>刑址</a:t>
            </a:r>
            <a:r>
              <a:rPr lang="en-US" altLang="ko-KR" sz="2400" b="1" i="1" dirty="0">
                <a:ea typeface="문체부 궁체 흘림체" pitchFamily="17" charset="-127"/>
              </a:rPr>
              <a:t>)</a:t>
            </a:r>
            <a:r>
              <a:rPr lang="ko-KR" altLang="en-US" sz="2400" b="1" i="1" dirty="0">
                <a:ea typeface="문체부 궁체 흘림체" pitchFamily="17" charset="-127"/>
              </a:rPr>
              <a:t>를 조용히 살펴보니</a:t>
            </a:r>
            <a:r>
              <a:rPr lang="en-US" altLang="ko-KR" sz="2400" b="1" i="1" dirty="0">
                <a:ea typeface="문체부 궁체 흘림체" pitchFamily="17" charset="-127"/>
              </a:rPr>
              <a:t>, </a:t>
            </a:r>
            <a:r>
              <a:rPr lang="ko-KR" altLang="en-US" sz="2400" b="1" i="1" dirty="0">
                <a:ea typeface="문체부 궁체 흘림체" pitchFamily="17" charset="-127"/>
              </a:rPr>
              <a:t>과연 옛날 표지</a:t>
            </a:r>
            <a:r>
              <a:rPr lang="en-US" altLang="ko-KR" sz="2400" b="1" i="1" dirty="0">
                <a:ea typeface="문체부 궁체 흘림체" pitchFamily="17" charset="-127"/>
              </a:rPr>
              <a:t>(</a:t>
            </a:r>
            <a:r>
              <a:rPr lang="ko-KR" altLang="en-US" sz="2400" b="1" i="1" dirty="0">
                <a:ea typeface="문체부 궁체 흘림체" pitchFamily="17" charset="-127"/>
              </a:rPr>
              <a:t>標址</a:t>
            </a:r>
            <a:r>
              <a:rPr lang="en-US" altLang="ko-KR" sz="2400" b="1" i="1" dirty="0">
                <a:ea typeface="문체부 궁체 흘림체" pitchFamily="17" charset="-127"/>
              </a:rPr>
              <a:t>)</a:t>
            </a:r>
            <a:r>
              <a:rPr lang="ko-KR" altLang="en-US" sz="2400" b="1" i="1" dirty="0">
                <a:ea typeface="문체부 궁체 흘림체" pitchFamily="17" charset="-127"/>
              </a:rPr>
              <a:t>의 흔적이 있었는데</a:t>
            </a:r>
            <a:r>
              <a:rPr lang="en-US" altLang="ko-KR" sz="2400" b="1" i="1" dirty="0">
                <a:ea typeface="문체부 궁체 흘림체" pitchFamily="17" charset="-127"/>
              </a:rPr>
              <a:t>, </a:t>
            </a:r>
            <a:r>
              <a:rPr lang="ko-KR" altLang="en-US" sz="2400" b="1" i="1" dirty="0">
                <a:ea typeface="문체부 궁체 흘림체" pitchFamily="17" charset="-127"/>
              </a:rPr>
              <a:t>결과적으로 지난날 설치하였던 표식들이 아직도 </a:t>
            </a:r>
            <a:r>
              <a:rPr lang="ko-KR" altLang="en-US" sz="2400" b="1" i="1" dirty="0" err="1">
                <a:ea typeface="문체부 궁체 흘림체" pitchFamily="17" charset="-127"/>
              </a:rPr>
              <a:t>풀떼기</a:t>
            </a:r>
            <a:r>
              <a:rPr lang="ko-KR" altLang="en-US" sz="2400" b="1" i="1" dirty="0">
                <a:ea typeface="문체부 궁체 흘림체" pitchFamily="17" charset="-127"/>
              </a:rPr>
              <a:t> 속에 묻어있던 것이 다행하게 저들의 눈에 탄로되지 않았습니다</a:t>
            </a:r>
            <a:r>
              <a:rPr lang="en-US" altLang="ko-KR" sz="2400" b="1" i="1" dirty="0">
                <a:ea typeface="문체부 궁체 흘림체" pitchFamily="17" charset="-127"/>
              </a:rPr>
              <a:t>.</a:t>
            </a:r>
            <a:r>
              <a:rPr lang="en-US" altLang="ko-KR" sz="2400" i="1" dirty="0">
                <a:ea typeface="문체부 궁체 흘림체" pitchFamily="17" charset="-127"/>
              </a:rPr>
              <a:t> </a:t>
            </a:r>
            <a:r>
              <a:rPr lang="ko-KR" altLang="en-US" sz="2400" i="1" dirty="0">
                <a:ea typeface="문체부 궁체 흘림체" pitchFamily="17" charset="-127"/>
              </a:rPr>
              <a:t>일에 대한 </a:t>
            </a:r>
            <a:r>
              <a:rPr lang="ko-KR" altLang="en-US" sz="2400" i="1" dirty="0" err="1">
                <a:ea typeface="문체부 궁체 흘림체" pitchFamily="17" charset="-127"/>
              </a:rPr>
              <a:t>위구감에서</a:t>
            </a:r>
            <a:r>
              <a:rPr lang="ko-KR" altLang="en-US" sz="2400" i="1" dirty="0">
                <a:ea typeface="문체부 궁체 흘림체" pitchFamily="17" charset="-127"/>
              </a:rPr>
              <a:t> 그 실상 이면까지 감히 상세하게 보고하지 않을 수 없습니다</a:t>
            </a:r>
            <a:r>
              <a:rPr lang="en-US" altLang="ko-KR" sz="2400" i="1" dirty="0" smtClean="0">
                <a:ea typeface="문체부 궁체 흘림체" pitchFamily="17" charset="-127"/>
              </a:rPr>
              <a:t>. “</a:t>
            </a:r>
          </a:p>
          <a:p>
            <a:pPr algn="ctr"/>
            <a:endParaRPr lang="en-US" altLang="ko-KR" sz="2400" i="1" dirty="0">
              <a:ea typeface="문체부 궁체 흘림체" pitchFamily="17" charset="-127"/>
            </a:endParaRPr>
          </a:p>
          <a:p>
            <a:pPr algn="ctr"/>
            <a:r>
              <a:rPr lang="en-US" altLang="ko-KR" b="1" dirty="0" smtClean="0"/>
              <a:t>《 </a:t>
            </a:r>
            <a:r>
              <a:rPr lang="ko-KR" altLang="en-US" b="1" dirty="0" err="1" smtClean="0"/>
              <a:t>土門勘界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》</a:t>
            </a:r>
          </a:p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2890" y="4817126"/>
            <a:ext cx="1059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이후 </a:t>
            </a:r>
            <a:r>
              <a:rPr lang="en-US" altLang="ko-KR" dirty="0" smtClean="0">
                <a:ea typeface="문체부 쓰기 정체" pitchFamily="17" charset="-127"/>
              </a:rPr>
              <a:t>1885</a:t>
            </a:r>
            <a:r>
              <a:rPr lang="ko-KR" altLang="en-US" dirty="0" smtClean="0">
                <a:ea typeface="문체부 쓰기 정체" pitchFamily="17" charset="-127"/>
              </a:rPr>
              <a:t>년과 </a:t>
            </a:r>
            <a:r>
              <a:rPr lang="en-US" altLang="ko-KR" dirty="0" smtClean="0">
                <a:ea typeface="문체부 쓰기 정체" pitchFamily="17" charset="-127"/>
              </a:rPr>
              <a:t>1887</a:t>
            </a:r>
            <a:r>
              <a:rPr lang="ko-KR" altLang="en-US" dirty="0" smtClean="0">
                <a:ea typeface="문체부 쓰기 정체" pitchFamily="17" charset="-127"/>
              </a:rPr>
              <a:t>년 국경에 대한 회담을 갖는데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초기에는 </a:t>
            </a:r>
            <a:r>
              <a:rPr lang="ko-KR" altLang="en-US" dirty="0" err="1" smtClean="0">
                <a:ea typeface="문체부 쓰기 정체" pitchFamily="17" charset="-127"/>
              </a:rPr>
              <a:t>흑석구에서</a:t>
            </a:r>
            <a:r>
              <a:rPr lang="ko-KR" altLang="en-US" dirty="0" smtClean="0">
                <a:ea typeface="문체부 쓰기 정체" pitchFamily="17" charset="-127"/>
              </a:rPr>
              <a:t> </a:t>
            </a:r>
            <a:r>
              <a:rPr lang="ko-KR" altLang="en-US" dirty="0" err="1" smtClean="0">
                <a:ea typeface="문체부 쓰기 정체" pitchFamily="17" charset="-127"/>
              </a:rPr>
              <a:t>홍토수로</a:t>
            </a:r>
            <a:r>
              <a:rPr lang="ko-KR" altLang="en-US" dirty="0" smtClean="0">
                <a:ea typeface="문체부 쓰기 정체" pitchFamily="17" charset="-127"/>
              </a:rPr>
              <a:t> 이어지는 표식이 있다는 사실을 숨겼으나 </a:t>
            </a:r>
            <a:r>
              <a:rPr lang="en-US" altLang="ko-KR" dirty="0" smtClean="0">
                <a:ea typeface="문체부 쓰기 정체" pitchFamily="17" charset="-127"/>
              </a:rPr>
              <a:t>87</a:t>
            </a:r>
            <a:r>
              <a:rPr lang="ko-KR" altLang="en-US" dirty="0" smtClean="0">
                <a:ea typeface="문체부 쓰기 정체" pitchFamily="17" charset="-127"/>
              </a:rPr>
              <a:t>년 회담에서는 이를 인정하고 압록강과 두만강을 국경으로 하기로 합의함 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10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/>
          <p:cNvSpPr/>
          <p:nvPr/>
        </p:nvSpPr>
        <p:spPr>
          <a:xfrm>
            <a:off x="218141" y="196476"/>
            <a:ext cx="11707159" cy="6445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6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5966" y="1839742"/>
            <a:ext cx="67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ea typeface="문체부 쓰기 정체" pitchFamily="17" charset="-127"/>
              </a:rPr>
              <a:t>1888</a:t>
            </a:r>
            <a:r>
              <a:rPr lang="ko-KR" altLang="en-US" dirty="0" smtClean="0">
                <a:ea typeface="문체부 쓰기 정체" pitchFamily="17" charset="-127"/>
              </a:rPr>
              <a:t>년 조선조정은 러시아 제국과 긴밀한 관계를 형성하며 이를 등에 업고 청을 압박</a:t>
            </a:r>
            <a:endParaRPr lang="ko-KR" altLang="en-US" dirty="0">
              <a:ea typeface="문체부 쓰기 정체" pitchFamily="17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791308"/>
            <a:ext cx="3657600" cy="2743200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5890012" y="3318526"/>
            <a:ext cx="363416" cy="431963"/>
          </a:xfrm>
          <a:prstGeom prst="downArrow">
            <a:avLst/>
          </a:prstGeom>
          <a:solidFill>
            <a:srgbClr val="449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06780" y="4448126"/>
            <a:ext cx="67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ea typeface="문체부 쓰기 정체" pitchFamily="17" charset="-127"/>
              </a:rPr>
              <a:t>이후 두만강</a:t>
            </a:r>
            <a:r>
              <a:rPr lang="en-US" altLang="ko-KR" dirty="0" smtClean="0">
                <a:ea typeface="문체부 쓰기 정체" pitchFamily="17" charset="-127"/>
              </a:rPr>
              <a:t>, </a:t>
            </a:r>
            <a:r>
              <a:rPr lang="ko-KR" altLang="en-US" dirty="0" smtClean="0">
                <a:ea typeface="문체부 쓰기 정체" pitchFamily="17" charset="-127"/>
              </a:rPr>
              <a:t>압록강 이북에 거주하는 조선인들을 근거로  행정구역을 설치하고 편입하려 시도함</a:t>
            </a:r>
            <a:endParaRPr lang="ko-KR" altLang="en-US" dirty="0">
              <a:ea typeface="문체부 쓰기 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4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695</Words>
  <Application>Microsoft Office PowerPoint</Application>
  <PresentationFormat>사용자 지정</PresentationFormat>
  <Paragraphs>67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hjb</cp:lastModifiedBy>
  <cp:revision>14</cp:revision>
  <dcterms:created xsi:type="dcterms:W3CDTF">2020-04-28T04:18:54Z</dcterms:created>
  <dcterms:modified xsi:type="dcterms:W3CDTF">2020-05-04T12:13:23Z</dcterms:modified>
</cp:coreProperties>
</file>