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66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906000" cy="6858000" type="A4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1634"/>
    <p:restoredTop sz="96491"/>
  </p:normalViewPr>
  <p:slideViewPr>
    <p:cSldViewPr snapToGrid="0">
      <p:cViewPr varScale="1">
        <p:scale>
          <a:sx n="100" d="100"/>
          <a:sy n="100" d="100"/>
        </p:scale>
        <p:origin x="-2784" y="-708"/>
      </p:cViewPr>
      <p:guideLst>
        <p:guide orient="horz" pos="2155"/>
        <p:guide pos="3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4980" y="-90"/>
      </p:cViewPr>
      <p:guideLst>
        <p:guide orient="horz" pos="2874"/>
        <p:guide pos="2149"/>
      </p:guideLst>
    </p:cSldViewPr>
  </p:notes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4175B8C-DF90-4444-88E4-F1D95D87E965}" type="datetime1">
              <a:rPr lang="ko-KR" altLang="en-US"/>
              <a:pPr lvl="0"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8405DAE-064F-4E16-A6EA-40DBFA52F80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6240" y="151896"/>
            <a:ext cx="963352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 userDrawn="1"/>
        </p:nvSpPr>
        <p:spPr>
          <a:xfrm>
            <a:off x="210477" y="207318"/>
            <a:ext cx="106070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7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이등변 삼각형 8"/>
          <p:cNvSpPr/>
          <p:nvPr userDrawn="1"/>
        </p:nvSpPr>
        <p:spPr>
          <a:xfrm rot="1630265">
            <a:off x="6667778" y="3214349"/>
            <a:ext cx="4159904" cy="2814489"/>
          </a:xfrm>
          <a:prstGeom prst="triangl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6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 smtClean="0"/>
              <a:t>마스터 제목 </a:t>
            </a:r>
            <a:r>
              <a:rPr lang="en-US" altLang="ko-KR" dirty="0" smtClean="0"/>
              <a:t>a</a:t>
            </a:r>
            <a:r>
              <a:rPr lang="ko-KR" altLang="en-US" dirty="0" smtClean="0"/>
              <a:t>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2016-05-14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2567" y="-28997"/>
            <a:ext cx="254254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Relationship Id="rId4" Type="http://schemas.openxmlformats.org/officeDocument/2006/relationships/image" Target="../media/image1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8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9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1.gif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png"  /><Relationship Id="rId4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630345" y="3006470"/>
            <a:ext cx="0" cy="31165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8281651" y="2710326"/>
            <a:ext cx="0" cy="31165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916810" y="5193637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"/>
          <p:cNvSpPr txBox="1"/>
          <p:nvPr/>
        </p:nvSpPr>
        <p:spPr>
          <a:xfrm>
            <a:off x="2731770" y="5280660"/>
            <a:ext cx="4480560" cy="441960"/>
          </a:xfrm>
          <a:prstGeom prst="rect">
            <a:avLst/>
          </a:prstGeom>
        </p:spPr>
        <p:txBody>
          <a:bodyPr vert="horz" wrap="square" lIns="91440" tIns="45720" rIns="91440" bIns="45720" anchor="t"/>
          <a:p>
            <a:pPr algn="ctr">
              <a:defRPr lang="ko-KR" altLang="en-US"/>
            </a:pPr>
            <a:r>
              <a:rPr lang="ko-KR" altLang="en-US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일본어 일본학과 </a:t>
            </a:r>
            <a:endParaRPr lang="ko-KR" altLang="en-US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algn="ctr">
              <a:defRPr lang="ko-KR" altLang="en-US"/>
            </a:pPr>
            <a:r>
              <a:rPr lang="en-US" altLang="ko-KR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21902005</a:t>
            </a:r>
            <a:endParaRPr lang="ko-KR" altLang="en-US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algn="ctr">
              <a:defRPr lang="ko-KR" altLang="en-US"/>
            </a:pPr>
            <a:r>
              <a:rPr lang="ko-KR" altLang="en-US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박현찬 </a:t>
            </a:r>
            <a:endParaRPr lang="ko-KR" altLang="en-US" b="0" spc="364">
              <a:solidFill>
                <a:schemeClr val="bg1"/>
              </a:solidFill>
              <a:latin typeface="함초롬돋움"/>
              <a:cs typeface="함초롬돋움"/>
            </a:endParaRPr>
          </a:p>
        </p:txBody>
      </p:sp>
      <p:pic>
        <p:nvPicPr>
          <p:cNvPr id="103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32391" y="1664672"/>
            <a:ext cx="6641217" cy="3528655"/>
          </a:xfrm>
          <a:prstGeom prst="rect">
            <a:avLst/>
          </a:prstGeom>
        </p:spPr>
      </p:pic>
      <p:sp>
        <p:nvSpPr>
          <p:cNvPr id="1034" name="직사각형 1"/>
          <p:cNvSpPr/>
          <p:nvPr/>
        </p:nvSpPr>
        <p:spPr>
          <a:xfrm>
            <a:off x="2521177" y="814955"/>
            <a:ext cx="4844596" cy="1438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5" name="직사각형 6"/>
          <p:cNvSpPr/>
          <p:nvPr/>
        </p:nvSpPr>
        <p:spPr>
          <a:xfrm>
            <a:off x="2486228" y="1036313"/>
            <a:ext cx="4905801" cy="48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600" b="1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일본의 성과 건축 문화</a:t>
            </a:r>
            <a:endParaRPr lang="ko-KR" altLang="en-US" sz="2600" b="1">
              <a:solidFill>
                <a:schemeClr val="accent3"/>
              </a:solidFill>
              <a:latin typeface="함초롬돋움"/>
              <a:cs typeface="함초롬돋움"/>
            </a:endParaRPr>
          </a:p>
        </p:txBody>
      </p:sp>
      <p:sp>
        <p:nvSpPr>
          <p:cNvPr id="1036" name="직사각형 15"/>
          <p:cNvSpPr/>
          <p:nvPr/>
        </p:nvSpPr>
        <p:spPr>
          <a:xfrm>
            <a:off x="3813810" y="685972"/>
            <a:ext cx="2278380" cy="38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일본문화 발표</a:t>
            </a:r>
            <a:endParaRPr lang="ko-KR" altLang="en-US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4" y="378261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30"/>
              <a:ext cx="1927275" cy="18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정신적 건축물 황궁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06" name="직사각형 15"/>
          <p:cNvSpPr/>
          <p:nvPr/>
        </p:nvSpPr>
        <p:spPr>
          <a:xfrm>
            <a:off x="5346821" y="2039940"/>
            <a:ext cx="4651385" cy="1349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메이지 일왕 부부를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기리기 위해 만들어진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메이지 신궁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aphicFrame>
        <p:nvGraphicFramePr>
          <p:cNvPr id="2107" name=""/>
          <p:cNvGraphicFramePr>
            <a:graphicFrameLocks noGrp="1"/>
          </p:cNvGraphicFramePr>
          <p:nvPr/>
        </p:nvGraphicFramePr>
        <p:xfrm>
          <a:off x="546147" y="4744591"/>
          <a:ext cx="6843787" cy="1483727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843787"/>
              </a:tblGrid>
              <a:tr h="423373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sz="2000" mc:Ignorable="hp" hp:hslEmbossed="1">
                          <a:ln w="9525">
                            <a:solidFill>
                              <a:schemeClr val="lt1"/>
                            </a:solidFill>
                          </a:ln>
                          <a:solidFill>
                            <a:schemeClr val="lt1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메이지 신궁</a:t>
                      </a:r>
                      <a:endParaRPr xmlns:mc="http://schemas.openxmlformats.org/markup-compatibility/2006" xmlns:hp="http://schemas.haansoft.com/office/presentation/8.0" lang="ko-KR" altLang="en-US" sz="2000" mc:Ignorable="hp" hp:hslEmbossed="1">
                        <a:ln w="9525">
                          <a:solidFill>
                            <a:schemeClr val="lt1"/>
                          </a:solidFill>
                        </a:ln>
                        <a:solidFill>
                          <a:schemeClr val="lt1"/>
                        </a:solidFill>
                        <a:latin typeface="함초롬바탕"/>
                        <a:ea typeface="함초롬바탕"/>
                        <a:cs typeface="함초롬바탕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587827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메이지 유신을 상징하는 메이지 일왕 부부를 기리기위해 </a:t>
                      </a:r>
                      <a:r>
                        <a:rPr lang="en-US" altLang="ko-KR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1920</a:t>
                      </a: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년 건축및 안치</a:t>
                      </a:r>
                      <a:endParaRPr lang="ko-KR" altLang="en-US" sz="15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472525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신궁은 도쿄의 중심지에 자리해 일본인들의 정신적 고향으로 일컬어 지기도 한다</a:t>
                      </a:r>
                      <a:endParaRPr lang="ko-KR" altLang="en-US" sz="15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0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5548" y="636296"/>
            <a:ext cx="4929493" cy="3697120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3">
                <a:alpha val="77000"/>
              </a:schemeClr>
            </a:solidFill>
            <a:bevel/>
          </a:ln>
          <a:effectLst>
            <a:glow rad="63500">
              <a:schemeClr val="accent3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7"/>
              <a:ext cx="1927275" cy="185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종교적 건축물 신사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59019"/>
            <a:ext cx="9906000" cy="5572124"/>
          </a:xfrm>
          <a:prstGeom prst="rect">
            <a:avLst/>
          </a:prstGeom>
        </p:spPr>
      </p:pic>
      <p:sp>
        <p:nvSpPr>
          <p:cNvPr id="2112" name="직사각형 15"/>
          <p:cNvSpPr/>
          <p:nvPr/>
        </p:nvSpPr>
        <p:spPr>
          <a:xfrm>
            <a:off x="1708225" y="5937570"/>
            <a:ext cx="6289017" cy="49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일본의 대표적 종교적 건축물 신사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7"/>
              <a:ext cx="1927275" cy="185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종교적 건축물 신사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53000" y="0"/>
            <a:ext cx="4953000" cy="3832752"/>
          </a:xfrm>
          <a:prstGeom prst="rect">
            <a:avLst/>
          </a:prstGeom>
          <a:ln>
            <a:solidFill>
              <a:schemeClr val="accent3">
                <a:alpha val="77000"/>
              </a:schemeClr>
            </a:solidFill>
          </a:ln>
          <a:effectLst>
            <a:glow rad="63500">
              <a:schemeClr val="accent3">
                <a:satMod val="175000"/>
                <a:alpha val="50000"/>
              </a:schemeClr>
            </a:glow>
          </a:effectLst>
        </p:spPr>
      </p:pic>
      <p:sp>
        <p:nvSpPr>
          <p:cNvPr id="2114" name="직사각형 15"/>
          <p:cNvSpPr/>
          <p:nvPr/>
        </p:nvSpPr>
        <p:spPr>
          <a:xfrm>
            <a:off x="-182989" y="1426851"/>
            <a:ext cx="5135989" cy="92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일본의 민속신앙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신토교의 신을 모시는 종교시설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1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60704"/>
            <a:ext cx="4907205" cy="3397296"/>
          </a:xfrm>
          <a:prstGeom prst="rect">
            <a:avLst/>
          </a:prstGeom>
          <a:ln>
            <a:solidFill>
              <a:schemeClr val="accent3">
                <a:alpha val="77000"/>
              </a:schemeClr>
            </a:solidFill>
          </a:ln>
          <a:effectLst>
            <a:glow rad="63500">
              <a:schemeClr val="accent3">
                <a:satMod val="175000"/>
                <a:alpha val="50000"/>
              </a:schemeClr>
            </a:glow>
          </a:effectLst>
        </p:spPr>
      </p:pic>
      <p:sp>
        <p:nvSpPr>
          <p:cNvPr id="2116" name="직사각형 15"/>
          <p:cNvSpPr/>
          <p:nvPr/>
        </p:nvSpPr>
        <p:spPr>
          <a:xfrm>
            <a:off x="4953000" y="4769760"/>
            <a:ext cx="5135989" cy="135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그 입구에는 인간의 영역에서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신의 영역으로 들어가는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토리이가 있다</a:t>
            </a:r>
            <a:endParaRPr lang="en-US" altLang="ko-KR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7"/>
              <a:ext cx="1927275" cy="185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종교적 건축물 신사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64434" y="357187"/>
            <a:ext cx="5777132" cy="4513384"/>
          </a:xfrm>
          <a:prstGeom prst="rect">
            <a:avLst/>
          </a:prstGeom>
        </p:spPr>
      </p:pic>
      <p:grpSp>
        <p:nvGrpSpPr>
          <p:cNvPr id="2114" name=""/>
          <p:cNvGrpSpPr/>
          <p:nvPr/>
        </p:nvGrpSpPr>
        <p:grpSpPr>
          <a:xfrm rot="0">
            <a:off x="1974123" y="5126355"/>
            <a:ext cx="5857003" cy="1436151"/>
            <a:chOff x="5102234" y="801236"/>
            <a:chExt cx="4803757" cy="1048115"/>
          </a:xfrm>
        </p:grpSpPr>
        <p:sp>
          <p:nvSpPr>
            <p:cNvPr id="2115" name="직사각형 15"/>
            <p:cNvSpPr/>
            <p:nvPr/>
          </p:nvSpPr>
          <p:spPr>
            <a:xfrm>
              <a:off x="5102234" y="801236"/>
              <a:ext cx="4803757" cy="82443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매해 새해가 밝아오면 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신사로가 하츠모우데를 지낸다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16" name="사각형: 둥근 모서리 1"/>
            <p:cNvSpPr/>
            <p:nvPr/>
          </p:nvSpPr>
          <p:spPr>
            <a:xfrm>
              <a:off x="5164973" y="848354"/>
              <a:ext cx="4678295" cy="1000998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6"/>
              <a:ext cx="1927275" cy="185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3.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종교적 건축물 신사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3415310"/>
            <a:ext cx="4953000" cy="3442689"/>
          </a:xfrm>
          <a:prstGeom prst="rect">
            <a:avLst/>
          </a:prstGeom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50000"/>
              </a:schemeClr>
            </a:glow>
          </a:effectLst>
        </p:spPr>
      </p:pic>
      <p:pic>
        <p:nvPicPr>
          <p:cNvPr id="211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953000" y="0"/>
            <a:ext cx="4953000" cy="3429000"/>
          </a:xfrm>
          <a:prstGeom prst="rect">
            <a:avLst/>
          </a:prstGeom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50000"/>
              </a:schemeClr>
            </a:glow>
          </a:effectLst>
        </p:spPr>
      </p:pic>
      <p:sp>
        <p:nvSpPr>
          <p:cNvPr id="2119" name="직사각형 15"/>
          <p:cNvSpPr/>
          <p:nvPr/>
        </p:nvSpPr>
        <p:spPr>
          <a:xfrm>
            <a:off x="0" y="1426851"/>
            <a:ext cx="4953000" cy="92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en-US" altLang="ko-KR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5</a:t>
            </a: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엔 동전을 넣고 소원을 비는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사이센바코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0" name="직사각형 15"/>
          <p:cNvSpPr/>
          <p:nvPr/>
        </p:nvSpPr>
        <p:spPr>
          <a:xfrm>
            <a:off x="4953000" y="4540794"/>
            <a:ext cx="4953000" cy="1353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건강</a:t>
            </a:r>
            <a:r>
              <a:rPr lang="en-US" altLang="ko-KR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공부</a:t>
            </a:r>
            <a:r>
              <a:rPr lang="en-US" altLang="ko-KR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연애등의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한 해 운세를 점치는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오미쿠지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5"/>
              <a:ext cx="1927275" cy="18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상징적 건축물 성곽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99702" y="760167"/>
            <a:ext cx="4906596" cy="3679947"/>
          </a:xfrm>
          <a:prstGeom prst="rect">
            <a:avLst/>
          </a:prstGeom>
          <a:ln w="25400">
            <a:solidFill>
              <a:schemeClr val="lt1"/>
            </a:solidFill>
          </a:ln>
          <a:effectLst>
            <a:glow rad="63500">
              <a:schemeClr val="lt1">
                <a:alpha val="27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18" name="직사각형 15"/>
          <p:cNvSpPr/>
          <p:nvPr/>
        </p:nvSpPr>
        <p:spPr>
          <a:xfrm>
            <a:off x="2284168" y="4897981"/>
            <a:ext cx="5392617" cy="115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일본의 가장 대표적인 건축물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성곽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6619112" y="5727602"/>
            <a:ext cx="163989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1720792" y="6072867"/>
            <a:ext cx="32322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1673439" y="5480318"/>
            <a:ext cx="163989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3"/>
              <a:ext cx="1927273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상징적 건축물 성곽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5220430" y="2594283"/>
            <a:ext cx="4311896" cy="167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평지나 구릉</a:t>
            </a:r>
            <a:r>
              <a:rPr lang="en-US" altLang="ko-KR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산지등을 활용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우리가 아는 일반적인 성이 아닌 좁은 의미의 성곽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4453948" y="1244617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4274264" y="1125126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641105" y="1142932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고대시대 일본의 성곽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2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3673" y="2687149"/>
            <a:ext cx="4762500" cy="3171825"/>
          </a:xfrm>
          <a:prstGeom prst="rect">
            <a:avLst/>
          </a:prstGeom>
          <a:ln w="25400">
            <a:solidFill>
              <a:schemeClr val="accent3">
                <a:alpha val="55000"/>
              </a:schemeClr>
            </a:solidFill>
          </a:ln>
        </p:spPr>
      </p:pic>
      <p:sp>
        <p:nvSpPr>
          <p:cNvPr id="2126" name=""/>
          <p:cNvSpPr/>
          <p:nvPr/>
        </p:nvSpPr>
        <p:spPr>
          <a:xfrm>
            <a:off x="1087315" y="6098197"/>
            <a:ext cx="3316897" cy="477349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고대 일본의 성곽 </a:t>
            </a:r>
            <a:r>
              <a:rPr lang="ko-KR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오노성 유적</a:t>
            </a:r>
            <a:endParaRPr lang="ko-KR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3"/>
              <a:ext cx="1927273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상징적 건축물 성곽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5220430" y="2594283"/>
            <a:ext cx="4586656" cy="2090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전국시대가 끝난 후 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권력의 상징으로써 이용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정치적 지배 거점으로 삼기위해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산성보다는 평지에 지어졌다</a:t>
            </a:r>
            <a:endParaRPr lang="en-US" altLang="ko-KR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4453948" y="1244617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4274264" y="1125126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641105" y="1142932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중세이후 일본의 성곽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6" name=""/>
          <p:cNvSpPr/>
          <p:nvPr/>
        </p:nvSpPr>
        <p:spPr>
          <a:xfrm>
            <a:off x="1087315" y="5695217"/>
            <a:ext cx="3316897" cy="568935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일본의 대표적 성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오사카 성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2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3968" y="2353774"/>
            <a:ext cx="4396843" cy="2919779"/>
          </a:xfrm>
          <a:prstGeom prst="rect">
            <a:avLst/>
          </a:prstGeom>
          <a:ln w="12700">
            <a:gradFill flip="xy" rotWithShape="1">
              <a:gsLst>
                <a:gs pos="0">
                  <a:schemeClr val="accent3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3"/>
              <a:ext cx="1927273" cy="1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4.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일본의 상징적 건축물 성곽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18" name="직사각형 15"/>
          <p:cNvSpPr/>
          <p:nvPr/>
        </p:nvSpPr>
        <p:spPr>
          <a:xfrm>
            <a:off x="4478578" y="2475219"/>
            <a:ext cx="5328508" cy="28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한때 과하게 많은 성은 경제적으로 불리하다고 생각해 성들을 철거 했으나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 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근현대로 저물어 들면서 관광 자원으로의 이용을 위해 철근과 콘크리트로 다시 지어졋다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cxnSp>
        <p:nvCxnSpPr>
          <p:cNvPr id="2120" name="직선 연결선 28"/>
          <p:cNvCxnSpPr/>
          <p:nvPr/>
        </p:nvCxnSpPr>
        <p:spPr>
          <a:xfrm rot="16200000" flipH="1">
            <a:off x="4453948" y="1244617"/>
            <a:ext cx="71523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1" name="직선 연결선 31"/>
          <p:cNvCxnSpPr/>
          <p:nvPr/>
        </p:nvCxnSpPr>
        <p:spPr>
          <a:xfrm>
            <a:off x="311394" y="1850727"/>
            <a:ext cx="184823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2" name="직선 연결선 28"/>
          <p:cNvCxnSpPr/>
          <p:nvPr/>
        </p:nvCxnSpPr>
        <p:spPr>
          <a:xfrm rot="16200000" flipH="1">
            <a:off x="346558" y="1761992"/>
            <a:ext cx="85207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3" name="직선 연결선 28"/>
          <p:cNvCxnSpPr/>
          <p:nvPr/>
        </p:nvCxnSpPr>
        <p:spPr>
          <a:xfrm rot="10800000">
            <a:off x="4274264" y="1125126"/>
            <a:ext cx="83443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4" name="직사각형 15"/>
          <p:cNvSpPr/>
          <p:nvPr/>
        </p:nvSpPr>
        <p:spPr>
          <a:xfrm>
            <a:off x="641105" y="1142932"/>
            <a:ext cx="4311895" cy="60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근현대 일본의 성곽</a:t>
            </a:r>
            <a:endParaRPr lang="ko-KR" altLang="en-US" sz="23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26" name=""/>
          <p:cNvSpPr/>
          <p:nvPr/>
        </p:nvSpPr>
        <p:spPr>
          <a:xfrm>
            <a:off x="913300" y="5695217"/>
            <a:ext cx="3316897" cy="568935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우리가 아는 일본의 성들은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모두 재 건축 되었다</a:t>
            </a:r>
            <a:r>
              <a:rPr lang="en-US" altLang="ko-KR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.</a:t>
            </a:r>
            <a:endParaRPr lang="en-US" altLang="ko-KR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2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63135" y="2286000"/>
            <a:ext cx="3053861" cy="3105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직사각형 3"/>
          <p:cNvSpPr/>
          <p:nvPr/>
        </p:nvSpPr>
        <p:spPr>
          <a:xfrm>
            <a:off x="0" y="0"/>
            <a:ext cx="990922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101" name="그룹 12"/>
          <p:cNvGrpSpPr/>
          <p:nvPr/>
        </p:nvGrpSpPr>
        <p:grpSpPr>
          <a:xfrm rot="0">
            <a:off x="3729319" y="-1345"/>
            <a:ext cx="2447361" cy="321043"/>
            <a:chOff x="-3230" y="303454"/>
            <a:chExt cx="2037770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30" y="333621"/>
              <a:ext cx="1927273" cy="208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chemeClr val="bg1"/>
                </a:buClr>
                <a:buNone/>
                <a:defRPr lang="ko-KR" altLang="en-US"/>
              </a:pPr>
              <a:r>
                <a:rPr lang="en-US" altLang="ko-KR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5.</a:t>
              </a:r>
              <a:r>
                <a:rPr lang="ko-KR" altLang="en-US" sz="1100" b="0" spc="364">
                  <a:solidFill>
                    <a:schemeClr val="bg1"/>
                  </a:solidFill>
                  <a:latin typeface="함초롬돋움"/>
                  <a:ea typeface="함초롬돋움"/>
                  <a:cs typeface="함초롬돋움"/>
                </a:rPr>
                <a:t>끝마치며</a:t>
              </a:r>
              <a:endParaRPr lang="ko-KR" altLang="en-US" sz="11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grpSp>
        <p:nvGrpSpPr>
          <p:cNvPr id="2130" name=""/>
          <p:cNvGrpSpPr/>
          <p:nvPr/>
        </p:nvGrpSpPr>
        <p:grpSpPr>
          <a:xfrm rot="0">
            <a:off x="2742100" y="548131"/>
            <a:ext cx="4421799" cy="1383456"/>
            <a:chOff x="2696308" y="447386"/>
            <a:chExt cx="4421799" cy="1383456"/>
          </a:xfrm>
        </p:grpSpPr>
        <p:cxnSp>
          <p:nvCxnSpPr>
            <p:cNvPr id="2120" name="직선 연결선 28"/>
            <p:cNvCxnSpPr/>
            <p:nvPr/>
          </p:nvCxnSpPr>
          <p:spPr>
            <a:xfrm rot="16200000" flipH="1">
              <a:off x="6271196" y="997162"/>
              <a:ext cx="109955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직선 연결선 31"/>
            <p:cNvCxnSpPr/>
            <p:nvPr/>
          </p:nvCxnSpPr>
          <p:spPr>
            <a:xfrm>
              <a:off x="2696308" y="1649236"/>
              <a:ext cx="184823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직선 연결선 28"/>
            <p:cNvCxnSpPr/>
            <p:nvPr/>
          </p:nvCxnSpPr>
          <p:spPr>
            <a:xfrm rot="16200000" flipH="1">
              <a:off x="2731472" y="1404804"/>
              <a:ext cx="85207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직선 연결선 28"/>
            <p:cNvCxnSpPr/>
            <p:nvPr/>
          </p:nvCxnSpPr>
          <p:spPr>
            <a:xfrm rot="10800000">
              <a:off x="5722066" y="685510"/>
              <a:ext cx="1396042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4" name="직사각형 15"/>
            <p:cNvSpPr/>
            <p:nvPr/>
          </p:nvSpPr>
          <p:spPr>
            <a:xfrm>
              <a:off x="2797052" y="753647"/>
              <a:ext cx="4311895" cy="815340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300" b="0" spc="605">
                  <a:solidFill>
                    <a:srgbClr val="ffffff"/>
                  </a:solidFill>
                  <a:latin typeface="함초롬돋움"/>
                  <a:ea typeface="함초롬돋움"/>
                  <a:cs typeface="함초롬돋움"/>
                </a:rPr>
                <a:t> 건축계의 노벨상</a:t>
              </a:r>
              <a:endPara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300" b="0" spc="605">
                  <a:solidFill>
                    <a:srgbClr val="ffffff"/>
                  </a:solidFill>
                  <a:latin typeface="함초롬돋움"/>
                  <a:ea typeface="함초롬돋움"/>
                  <a:cs typeface="함초롬돋움"/>
                </a:rPr>
                <a:t>프리츠커상</a:t>
              </a:r>
              <a:endParaRPr lang="ko-KR" altLang="en-US" sz="23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endParaRPr>
            </a:p>
          </p:txBody>
        </p:sp>
      </p:grpSp>
      <p:sp>
        <p:nvSpPr>
          <p:cNvPr id="2126" name=""/>
          <p:cNvSpPr/>
          <p:nvPr/>
        </p:nvSpPr>
        <p:spPr>
          <a:xfrm>
            <a:off x="3294551" y="5279048"/>
            <a:ext cx="3316897" cy="687997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현재 일본인 수상자 총</a:t>
            </a:r>
            <a:r>
              <a:rPr lang="en-US" altLang="ko-KR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7</a:t>
            </a: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명</a:t>
            </a:r>
            <a:endParaRPr lang="ko-KR" altLang="en-US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  <a:p>
            <a:pPr algn="ctr">
              <a:defRPr lang="ko-KR"/>
            </a:pPr>
            <a:r>
              <a:rPr lang="ko-KR" altLang="en-US" sz="170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rPr>
              <a:t>일본은 건축 선진국이다</a:t>
            </a:r>
            <a:endParaRPr lang="en-US" altLang="ko-KR" sz="1700">
              <a:solidFill>
                <a:schemeClr val="lt1"/>
              </a:solidFill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212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67100" y="1943100"/>
            <a:ext cx="297180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1"/>
          <p:cNvSpPr/>
          <p:nvPr/>
        </p:nvSpPr>
        <p:spPr>
          <a:xfrm>
            <a:off x="2385922" y="600634"/>
            <a:ext cx="4989376" cy="1438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0" name="직사각형 6"/>
          <p:cNvSpPr/>
          <p:nvPr/>
        </p:nvSpPr>
        <p:spPr>
          <a:xfrm>
            <a:off x="3442335" y="234157"/>
            <a:ext cx="3021330" cy="697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en-US" altLang="ko-KR" sz="4000" b="0" spc="707">
                <a:solidFill>
                  <a:schemeClr val="bg1"/>
                </a:solidFill>
                <a:latin typeface="함초롬바탕"/>
                <a:ea typeface="함초롬바탕"/>
                <a:cs typeface="함초롬바탕"/>
              </a:rPr>
              <a:t>contents</a:t>
            </a:r>
            <a:endParaRPr lang="en-US" altLang="ko-KR" sz="4000" b="0" spc="707">
              <a:solidFill>
                <a:schemeClr val="bg1"/>
              </a:solidFill>
              <a:latin typeface="함초롬바탕"/>
              <a:cs typeface="함초롬바탕"/>
            </a:endParaRPr>
          </a:p>
        </p:txBody>
      </p:sp>
      <p:pic>
        <p:nvPicPr>
          <p:cNvPr id="73" name="Picture 4" descr="C:\Users\madeit-top1\Documents\PPT\[42] Angrymomo_413\culture_txt_01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59241" y="1083177"/>
            <a:ext cx="554669" cy="463905"/>
          </a:xfrm>
          <a:prstGeom prst="rect">
            <a:avLst/>
          </a:prstGeom>
          <a:noFill/>
        </p:spPr>
      </p:pic>
      <p:pic>
        <p:nvPicPr>
          <p:cNvPr id="74" name="Picture 4" descr="C:\Users\madeit-top1\Documents\PPT\[42] Angrymomo_413\culture_txt_01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>
            <a:off x="7224092" y="5755040"/>
            <a:ext cx="638912" cy="534363"/>
          </a:xfrm>
          <a:prstGeom prst="rect">
            <a:avLst/>
          </a:prstGeom>
          <a:noFill/>
        </p:spPr>
      </p:pic>
      <p:sp>
        <p:nvSpPr>
          <p:cNvPr id="81" name=""/>
          <p:cNvSpPr txBox="1"/>
          <p:nvPr/>
        </p:nvSpPr>
        <p:spPr>
          <a:xfrm>
            <a:off x="1200741" y="1672950"/>
            <a:ext cx="7504516" cy="4686597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일본의 건축 문화와 그 특징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일본의 정신적 건축물 황궁</a:t>
            </a:r>
            <a:endParaRPr lang="ko-KR" altLang="en-US" sz="2800" b="0" spc="364">
              <a:solidFill>
                <a:schemeClr val="bg1"/>
              </a:solidFill>
              <a:latin typeface="함초롬돋움"/>
              <a:ea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일본의 종교적 건축물 신사</a:t>
            </a:r>
            <a:endParaRPr lang="ko-KR" altLang="en-US" sz="28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일본의 상징적 건축물 성곽</a:t>
            </a:r>
            <a:endParaRPr lang="ko-KR" altLang="en-US" sz="28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28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r>
              <a:rPr lang="ko-KR" altLang="en-US" sz="2800" b="0" spc="364">
                <a:solidFill>
                  <a:schemeClr val="bg1"/>
                </a:solidFill>
                <a:latin typeface="함초롬돋움"/>
                <a:ea typeface="함초롬돋움"/>
                <a:cs typeface="함초롬돋움"/>
              </a:rPr>
              <a:t>끝마치며</a:t>
            </a: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 marL="388500" indent="-388500">
              <a:buClr>
                <a:schemeClr val="bg1"/>
              </a:buClr>
              <a:buAutoNum type="arabicPeriod"/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  <a:p>
            <a:pPr>
              <a:defRPr lang="ko-KR" altLang="en-US"/>
            </a:pPr>
            <a:endParaRPr lang="ko-KR" altLang="en-US" sz="1900" b="0" spc="364">
              <a:solidFill>
                <a:schemeClr val="bg1"/>
              </a:solidFill>
              <a:latin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직선 연결선 5"/>
          <p:cNvCxnSpPr/>
          <p:nvPr/>
        </p:nvCxnSpPr>
        <p:spPr>
          <a:xfrm flipH="1">
            <a:off x="1798180" y="2013643"/>
            <a:ext cx="406400" cy="3834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</p:cxnSp>
      <p:sp>
        <p:nvSpPr>
          <p:cNvPr id="42" name="TextBox 2"/>
          <p:cNvSpPr txBox="1"/>
          <p:nvPr/>
        </p:nvSpPr>
        <p:spPr>
          <a:xfrm>
            <a:off x="3270885" y="3619500"/>
            <a:ext cx="3440429" cy="300729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lvl="0" algn="ctr">
              <a:defRPr lang="ko-KR" altLang="en-US"/>
            </a:pPr>
            <a:r>
              <a:rPr lang="en-US" altLang="ko-KR" sz="1400" b="0" spc="215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21902005</a:t>
            </a:r>
            <a:r>
              <a:rPr lang="ko-KR" altLang="en-US" sz="1400" b="0" spc="215">
                <a:solidFill>
                  <a:schemeClr val="accent3"/>
                </a:solidFill>
                <a:latin typeface="함초롬돋움"/>
                <a:ea typeface="함초롬돋움"/>
                <a:cs typeface="함초롬돋움"/>
              </a:rPr>
              <a:t> 일본어일본학과 박현찬 </a:t>
            </a:r>
            <a:endParaRPr lang="ko-KR" altLang="en-US" sz="1400" b="0" spc="215">
              <a:solidFill>
                <a:schemeClr val="accent3"/>
              </a:solidFill>
              <a:latin typeface="함초롬돋움"/>
              <a:cs typeface="함초롬돋움"/>
            </a:endParaRPr>
          </a:p>
        </p:txBody>
      </p:sp>
      <p:sp>
        <p:nvSpPr>
          <p:cNvPr id="49" name=""/>
          <p:cNvSpPr/>
          <p:nvPr/>
        </p:nvSpPr>
        <p:spPr>
          <a:xfrm>
            <a:off x="2076450" y="1866900"/>
            <a:ext cx="5753100" cy="3124200"/>
          </a:xfrm>
          <a:prstGeom prst="rect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cxnSp>
        <p:nvCxnSpPr>
          <p:cNvPr id="50" name="직선 연결선 5"/>
          <p:cNvCxnSpPr/>
          <p:nvPr/>
        </p:nvCxnSpPr>
        <p:spPr>
          <a:xfrm flipH="1">
            <a:off x="7603986" y="4470458"/>
            <a:ext cx="406400" cy="3834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</p:cxnSp>
      <p:sp>
        <p:nvSpPr>
          <p:cNvPr id="52" name=""/>
          <p:cNvSpPr/>
          <p:nvPr/>
        </p:nvSpPr>
        <p:spPr>
          <a:xfrm>
            <a:off x="0" y="0"/>
            <a:ext cx="9909810" cy="193674"/>
          </a:xfrm>
          <a:prstGeom prst="rect">
            <a:avLst/>
          </a:prstGeom>
          <a:solidFill>
            <a:schemeClr val="accent3">
              <a:lumMod val="80000"/>
              <a:lumOff val="20000"/>
            </a:schemeClr>
          </a:solidFill>
          <a:ln/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sp>
        <p:nvSpPr>
          <p:cNvPr id="54" name=""/>
          <p:cNvSpPr/>
          <p:nvPr/>
        </p:nvSpPr>
        <p:spPr>
          <a:xfrm>
            <a:off x="0" y="6680200"/>
            <a:ext cx="9909810" cy="177800"/>
          </a:xfrm>
          <a:prstGeom prst="rect">
            <a:avLst/>
          </a:prstGeom>
          <a:solidFill>
            <a:schemeClr val="accent3">
              <a:lumMod val="80000"/>
              <a:lumOff val="20000"/>
            </a:schemeClr>
          </a:solidFill>
          <a:ln/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ko-KR"/>
          </a:p>
        </p:txBody>
      </p:sp>
      <p:sp>
        <p:nvSpPr>
          <p:cNvPr id="55" name="TextBox 2"/>
          <p:cNvSpPr txBox="1"/>
          <p:nvPr/>
        </p:nvSpPr>
        <p:spPr>
          <a:xfrm>
            <a:off x="4070985" y="4095749"/>
            <a:ext cx="1744979" cy="490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>
                <a:solidFill>
                  <a:schemeClr val="bg1"/>
                </a:solidFill>
                <a:latin typeface="나눔고딕"/>
                <a:ea typeface="나눔고딕"/>
              </a:rPr>
              <a:t>감사합니다</a:t>
            </a:r>
            <a:endParaRPr lang="ko-KR" altLang="en-US" sz="26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56" name="직사각형 15"/>
          <p:cNvSpPr/>
          <p:nvPr/>
        </p:nvSpPr>
        <p:spPr>
          <a:xfrm>
            <a:off x="2288746" y="2722502"/>
            <a:ext cx="5328508" cy="48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일본의 성과 건축문화</a:t>
            </a:r>
            <a:endParaRPr lang="ko-KR" altLang="en-US" sz="17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298556"/>
            <a:ext cx="9906000" cy="6275471"/>
          </a:xfrm>
          <a:prstGeom prst="rect">
            <a:avLst/>
          </a:prstGeom>
        </p:spPr>
      </p:pic>
      <p:sp>
        <p:nvSpPr>
          <p:cNvPr id="31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59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60" name="직사각형 15"/>
          <p:cNvSpPr/>
          <p:nvPr/>
        </p:nvSpPr>
        <p:spPr>
          <a:xfrm>
            <a:off x="2449793" y="1398035"/>
            <a:ext cx="5006413" cy="516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가깝고도 먼나라 일본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cs typeface="함초롬돋움"/>
            </a:endParaRPr>
          </a:p>
        </p:txBody>
      </p:sp>
      <p:sp>
        <p:nvSpPr>
          <p:cNvPr id="61" name="직사각형 15"/>
          <p:cNvSpPr/>
          <p:nvPr/>
        </p:nvSpPr>
        <p:spPr>
          <a:xfrm>
            <a:off x="910073" y="3429000"/>
            <a:ext cx="8085854" cy="96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일본은 우리와 가장 닮으면서도</a:t>
            </a:r>
            <a:endParaRPr lang="ko-KR" altLang="en-US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 다른 문화를 가지고 있다</a:t>
            </a:r>
            <a:r>
              <a:rPr lang="en-US" altLang="ko-KR" sz="28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.</a:t>
            </a:r>
            <a:endParaRPr lang="en-US" altLang="ko-KR" sz="28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cs typeface="함초롬돋움"/>
            </a:endParaRPr>
          </a:p>
        </p:txBody>
      </p:sp>
      <p:grpSp>
        <p:nvGrpSpPr>
          <p:cNvPr id="62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63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직사각형 11"/>
            <p:cNvSpPr/>
            <p:nvPr/>
          </p:nvSpPr>
          <p:spPr>
            <a:xfrm>
              <a:off x="-3228" y="333631"/>
              <a:ext cx="1927276" cy="185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건축문화와 그 특징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069" name=""/>
          <p:cNvGrpSpPr/>
          <p:nvPr/>
        </p:nvGrpSpPr>
        <p:grpSpPr>
          <a:xfrm rot="0">
            <a:off x="2242894" y="1727053"/>
            <a:ext cx="5420212" cy="3403893"/>
            <a:chOff x="853668" y="3723643"/>
            <a:chExt cx="3467839" cy="2177803"/>
          </a:xfrm>
        </p:grpSpPr>
        <p:sp>
          <p:nvSpPr>
            <p:cNvPr id="2066" name=""/>
            <p:cNvSpPr/>
            <p:nvPr/>
          </p:nvSpPr>
          <p:spPr>
            <a:xfrm>
              <a:off x="853668" y="3723643"/>
              <a:ext cx="3467839" cy="2177803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2068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20074" y="3774027"/>
              <a:ext cx="3351990" cy="2078655"/>
            </a:xfrm>
            <a:prstGeom prst="snip1Rect">
              <a:avLst>
                <a:gd name="adj" fmla="val 16667"/>
              </a:avLst>
            </a:prstGeom>
          </p:spPr>
        </p:pic>
      </p:grpSp>
      <p:grpSp>
        <p:nvGrpSpPr>
          <p:cNvPr id="2080" name=""/>
          <p:cNvGrpSpPr/>
          <p:nvPr/>
        </p:nvGrpSpPr>
        <p:grpSpPr>
          <a:xfrm rot="0">
            <a:off x="2551122" y="675701"/>
            <a:ext cx="4803756" cy="527334"/>
            <a:chOff x="5102244" y="848353"/>
            <a:chExt cx="4803756" cy="527334"/>
          </a:xfrm>
        </p:grpSpPr>
        <p:sp>
          <p:nvSpPr>
            <p:cNvPr id="2070" name="직사각형 15"/>
            <p:cNvSpPr/>
            <p:nvPr/>
          </p:nvSpPr>
          <p:spPr>
            <a:xfrm>
              <a:off x="5102244" y="852607"/>
              <a:ext cx="4803756" cy="472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5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풍부한 목재 자원</a:t>
              </a:r>
              <a:endParaRPr lang="ko-KR" altLang="en-US" sz="25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075" name="사각형: 둥근 모서리 1"/>
            <p:cNvSpPr/>
            <p:nvPr/>
          </p:nvSpPr>
          <p:spPr>
            <a:xfrm>
              <a:off x="5164974" y="848353"/>
              <a:ext cx="4678295" cy="527334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082" name="직사각형 15"/>
          <p:cNvSpPr/>
          <p:nvPr/>
        </p:nvSpPr>
        <p:spPr>
          <a:xfrm>
            <a:off x="1729758" y="5410330"/>
            <a:ext cx="6593018" cy="71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일본의 수많은 전통적인 건축물은 </a:t>
            </a:r>
            <a:endParaRPr lang="ko-KR" altLang="en-US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대부분 목재건축물이다</a:t>
            </a:r>
            <a:r>
              <a:rPr lang="en-US" altLang="ko-KR" sz="20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.</a:t>
            </a:r>
            <a:endParaRPr lang="en-US" altLang="ko-KR" sz="20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087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088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89" name="직사각형 11"/>
            <p:cNvSpPr/>
            <p:nvPr/>
          </p:nvSpPr>
          <p:spPr>
            <a:xfrm>
              <a:off x="-3228" y="333631"/>
              <a:ext cx="1927276" cy="185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건축문화와 그 특징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pic>
        <p:nvPicPr>
          <p:cNvPr id="209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234711" y="0"/>
            <a:ext cx="10867658" cy="6858000"/>
          </a:xfrm>
          <a:prstGeom prst="rect">
            <a:avLst/>
          </a:prstGeom>
        </p:spPr>
      </p:pic>
      <p:sp>
        <p:nvSpPr>
          <p:cNvPr id="2096" name="직사각형 15"/>
          <p:cNvSpPr/>
          <p:nvPr/>
        </p:nvSpPr>
        <p:spPr>
          <a:xfrm>
            <a:off x="4281524" y="738612"/>
            <a:ext cx="5006414" cy="373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우리나라에서의 목수의 의미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097" name="화살표: 오른쪽 29"/>
          <p:cNvSpPr/>
          <p:nvPr/>
        </p:nvSpPr>
        <p:spPr>
          <a:xfrm rot="5400000">
            <a:off x="6603154" y="1290823"/>
            <a:ext cx="347015" cy="389215"/>
          </a:xfrm>
          <a:prstGeom prst="rightArrow">
            <a:avLst>
              <a:gd name="adj1" fmla="val 56250"/>
              <a:gd name="adj2" fmla="val 50000"/>
            </a:avLst>
          </a:prstGeom>
          <a:solidFill>
            <a:schemeClr val="lt1"/>
          </a:solidFill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99" name="직사각형 15"/>
          <p:cNvSpPr/>
          <p:nvPr/>
        </p:nvSpPr>
        <p:spPr>
          <a:xfrm>
            <a:off x="4281524" y="1747696"/>
            <a:ext cx="5006414" cy="37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나무를 다듬는 사람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0" name="직사각형 15"/>
          <p:cNvSpPr/>
          <p:nvPr/>
        </p:nvSpPr>
        <p:spPr>
          <a:xfrm>
            <a:off x="4281524" y="3817369"/>
            <a:ext cx="5006414" cy="37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일본에서의 목수의 의미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2" name="직사각형 15"/>
          <p:cNvSpPr/>
          <p:nvPr/>
        </p:nvSpPr>
        <p:spPr>
          <a:xfrm>
            <a:off x="4281524" y="4826454"/>
            <a:ext cx="5006414" cy="37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9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집을 짓는 사람</a:t>
            </a:r>
            <a:endParaRPr lang="ko-KR" altLang="en-US" sz="19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103" name="화살표: 오른쪽 29"/>
          <p:cNvSpPr/>
          <p:nvPr/>
        </p:nvSpPr>
        <p:spPr>
          <a:xfrm rot="5400000">
            <a:off x="6603154" y="4322429"/>
            <a:ext cx="347015" cy="389215"/>
          </a:xfrm>
          <a:prstGeom prst="rightArrow">
            <a:avLst>
              <a:gd name="adj1" fmla="val 56250"/>
              <a:gd name="adj2" fmla="val 50000"/>
            </a:avLst>
          </a:prstGeom>
          <a:solidFill>
            <a:schemeClr val="lt1"/>
          </a:solidFill>
          <a:ln>
            <a:solidFill>
              <a:schemeClr val="accent3"/>
            </a:solidFill>
          </a:ln>
          <a:effectLst>
            <a:glow rad="63500">
              <a:schemeClr val="accent3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104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6" name="직사각형 11"/>
            <p:cNvSpPr/>
            <p:nvPr/>
          </p:nvSpPr>
          <p:spPr>
            <a:xfrm>
              <a:off x="-3228" y="333631"/>
              <a:ext cx="1927276" cy="185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건축문화와 그 특징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0" animBg="1"/>
      <p:bldP spid="2103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8" name=""/>
          <p:cNvSpPr/>
          <p:nvPr/>
        </p:nvSpPr>
        <p:spPr>
          <a:xfrm>
            <a:off x="603496" y="591380"/>
            <a:ext cx="6958867" cy="4942547"/>
          </a:xfrm>
          <a:prstGeom prst="flowChartDocument">
            <a:avLst/>
          </a:prstGeom>
          <a:solidFill>
            <a:schemeClr val="lt1"/>
          </a:solidFill>
          <a:ln>
            <a:solidFill>
              <a:schemeClr val="accent3"/>
            </a:solidFill>
          </a:ln>
          <a:scene3d>
            <a:camera prst="orthographicFront" fov="0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09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8432" y="626451"/>
            <a:ext cx="6887307" cy="4854086"/>
          </a:xfrm>
          <a:prstGeom prst="flowChartDocument">
            <a:avLst/>
          </a:prstGeom>
        </p:spPr>
      </p:pic>
      <p:sp>
        <p:nvSpPr>
          <p:cNvPr id="2092" name="직사각형 15"/>
          <p:cNvSpPr/>
          <p:nvPr/>
        </p:nvSpPr>
        <p:spPr>
          <a:xfrm>
            <a:off x="4285026" y="5208838"/>
            <a:ext cx="5493978" cy="62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일본의 습하고 긴 여름을 견디기 위해 </a:t>
            </a:r>
            <a:endParaRPr lang="ko-KR" altLang="en-US" sz="17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7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rPr>
              <a:t>전체적으로 개방적인 형태로 지어졌다</a:t>
            </a:r>
            <a:endParaRPr lang="ko-KR" altLang="en-US" sz="1700" b="0" spc="605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094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095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96" name="직사각형 11"/>
            <p:cNvSpPr/>
            <p:nvPr/>
          </p:nvSpPr>
          <p:spPr>
            <a:xfrm>
              <a:off x="-3228" y="333631"/>
              <a:ext cx="1927276" cy="185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건축문화와 그 특징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097" name=""/>
          <p:cNvGrpSpPr/>
          <p:nvPr/>
        </p:nvGrpSpPr>
        <p:grpSpPr>
          <a:xfrm rot="0">
            <a:off x="2814454" y="1890345"/>
            <a:ext cx="4277092" cy="3150577"/>
            <a:chOff x="1463552" y="878315"/>
            <a:chExt cx="6978895" cy="4689231"/>
          </a:xfrm>
        </p:grpSpPr>
        <p:sp>
          <p:nvSpPr>
            <p:cNvPr id="2094" name=""/>
            <p:cNvSpPr/>
            <p:nvPr/>
          </p:nvSpPr>
          <p:spPr>
            <a:xfrm>
              <a:off x="1463552" y="878315"/>
              <a:ext cx="6978895" cy="4689231"/>
            </a:xfrm>
            <a:prstGeom prst="trapezoid">
              <a:avLst>
                <a:gd name="adj" fmla="val 25000"/>
              </a:avLst>
            </a:prstGeom>
            <a:solidFill>
              <a:schemeClr val="lt1"/>
            </a:solidFill>
            <a:ln>
              <a:solidFill>
                <a:schemeClr val="accent3"/>
              </a:solidFill>
            </a:ln>
            <a:scene3d>
              <a:camera prst="orthographicFront" fov="0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pic>
          <p:nvPicPr>
            <p:cNvPr id="2095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25727" y="931076"/>
              <a:ext cx="6854546" cy="4591309"/>
            </a:xfrm>
            <a:prstGeom prst="trapezoid">
              <a:avLst>
                <a:gd name="adj" fmla="val 25000"/>
              </a:avLst>
            </a:prstGeom>
          </p:spPr>
        </p:pic>
      </p:grpSp>
      <p:sp>
        <p:nvSpPr>
          <p:cNvPr id="2096" name="직사각형 15"/>
          <p:cNvSpPr/>
          <p:nvPr/>
        </p:nvSpPr>
        <p:spPr>
          <a:xfrm>
            <a:off x="2206011" y="5419486"/>
            <a:ext cx="5493978" cy="64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일본의 내진설계의 우수성은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가히 세계최고 수준으로 알려져 있다.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pSp>
        <p:nvGrpSpPr>
          <p:cNvPr id="2098" name=""/>
          <p:cNvGrpSpPr/>
          <p:nvPr/>
        </p:nvGrpSpPr>
        <p:grpSpPr>
          <a:xfrm rot="0">
            <a:off x="2551118" y="611590"/>
            <a:ext cx="4803756" cy="875363"/>
            <a:chOff x="5102240" y="848354"/>
            <a:chExt cx="4803756" cy="1000998"/>
          </a:xfrm>
        </p:grpSpPr>
        <p:sp>
          <p:nvSpPr>
            <p:cNvPr id="2099" name="직사각형 15"/>
            <p:cNvSpPr/>
            <p:nvPr/>
          </p:nvSpPr>
          <p:spPr>
            <a:xfrm>
              <a:off x="5102239" y="929812"/>
              <a:ext cx="4803756" cy="883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잦은 지진으로 인한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2200" b="0" spc="605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내진설계</a:t>
              </a:r>
              <a:endParaRPr lang="ko-KR" altLang="en-US" sz="2200" b="0" spc="605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  <p:sp>
          <p:nvSpPr>
            <p:cNvPr id="2100" name="사각형: 둥근 모서리 1"/>
            <p:cNvSpPr/>
            <p:nvPr/>
          </p:nvSpPr>
          <p:spPr>
            <a:xfrm>
              <a:off x="5164973" y="848354"/>
              <a:ext cx="4678295" cy="1000998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30"/>
              <a:ext cx="1927275" cy="185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1.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건축문화와 그 특징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28"/>
              <a:ext cx="1927273" cy="185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정신적 건축물 황궁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graphicFrame>
        <p:nvGraphicFramePr>
          <p:cNvPr id="2107" name=""/>
          <p:cNvGraphicFramePr>
            <a:graphicFrameLocks noGrp="1"/>
          </p:cNvGraphicFramePr>
          <p:nvPr/>
        </p:nvGraphicFramePr>
        <p:xfrm>
          <a:off x="1852942" y="4561417"/>
          <a:ext cx="6200116" cy="1255637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200116"/>
              </a:tblGrid>
              <a:tr h="420793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sz="2000" mc:Ignorable="hp" hp:hslEmbossed="1">
                          <a:ln w="9525">
                            <a:solidFill>
                              <a:schemeClr val="lt1"/>
                            </a:solidFill>
                          </a:ln>
                          <a:solidFill>
                            <a:schemeClr val="lt1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일본의 정신적 상징인 천황</a:t>
                      </a:r>
                      <a:endParaRPr xmlns:mc="http://schemas.openxmlformats.org/markup-compatibility/2006" xmlns:hp="http://schemas.haansoft.com/office/presentation/8.0" lang="ko-KR" altLang="en-US" sz="2000" mc:Ignorable="hp" hp:hslEmbossed="1">
                        <a:ln w="9525">
                          <a:solidFill>
                            <a:schemeClr val="lt1"/>
                          </a:solidFill>
                        </a:ln>
                        <a:solidFill>
                          <a:schemeClr val="lt1"/>
                        </a:solidFill>
                        <a:latin typeface="함초롬바탕"/>
                        <a:ea typeface="함초롬바탕"/>
                        <a:cs typeface="함초롬바탕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83484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그 천황의 거처이자 집무실이였던 건축물은 </a:t>
                      </a:r>
                      <a:endParaRPr lang="ko-KR" altLang="en-US" sz="15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일본인들의 정신적 상징물이 되었다</a:t>
                      </a:r>
                      <a:endParaRPr lang="ko-KR" altLang="en-US" sz="15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24200" y="652462"/>
            <a:ext cx="3657600" cy="364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직사각형 3"/>
          <p:cNvSpPr/>
          <p:nvPr/>
        </p:nvSpPr>
        <p:spPr>
          <a:xfrm>
            <a:off x="-3225" y="286675"/>
            <a:ext cx="9909225" cy="6289573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85" name="직사각형 22"/>
          <p:cNvSpPr/>
          <p:nvPr/>
        </p:nvSpPr>
        <p:spPr>
          <a:xfrm>
            <a:off x="0" y="0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sp>
        <p:nvSpPr>
          <p:cNvPr id="2086" name="직사각형 22"/>
          <p:cNvSpPr/>
          <p:nvPr/>
        </p:nvSpPr>
        <p:spPr>
          <a:xfrm>
            <a:off x="0" y="6550223"/>
            <a:ext cx="99060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"/>
              </a:spcBef>
              <a:defRPr lang="ko-KR" altLang="en-US"/>
            </a:pPr>
            <a:endParaRPr lang="en-US" altLang="ko-KR" sz="1400" b="1" spc="593">
              <a:ea typeface="Noto Sans Korean Black"/>
            </a:endParaRPr>
          </a:p>
        </p:txBody>
      </p:sp>
      <p:grpSp>
        <p:nvGrpSpPr>
          <p:cNvPr id="2101" name="그룹 12"/>
          <p:cNvGrpSpPr/>
          <p:nvPr/>
        </p:nvGrpSpPr>
        <p:grpSpPr>
          <a:xfrm rot="0">
            <a:off x="-3230" y="-1345"/>
            <a:ext cx="2822863" cy="356167"/>
            <a:chOff x="-3228" y="303454"/>
            <a:chExt cx="2037768" cy="260426"/>
          </a:xfrm>
        </p:grpSpPr>
        <p:sp>
          <p:nvSpPr>
            <p:cNvPr id="2102" name="직사각형 10"/>
            <p:cNvSpPr/>
            <p:nvPr/>
          </p:nvSpPr>
          <p:spPr>
            <a:xfrm>
              <a:off x="0" y="303454"/>
              <a:ext cx="2034540" cy="2604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03" name="직사각형 11"/>
            <p:cNvSpPr/>
            <p:nvPr/>
          </p:nvSpPr>
          <p:spPr>
            <a:xfrm>
              <a:off x="-3228" y="333630"/>
              <a:ext cx="1927275" cy="18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"/>
                </a:spcBef>
                <a:defRPr lang="ko-KR" altLang="en-US"/>
              </a:pPr>
              <a:r>
                <a:rPr lang="ko-KR" altLang="en-US" sz="7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  </a:t>
              </a:r>
              <a:r>
                <a:rPr lang="en-US" altLang="ko-KR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2.</a:t>
              </a:r>
              <a:r>
                <a:rPr lang="ko-KR" altLang="en-US" sz="1100" b="0" spc="298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함초롬돋움"/>
                  <a:ea typeface="함초롬돋움"/>
                  <a:cs typeface="함초롬돋움"/>
                </a:rPr>
                <a:t>일본의 정신적 건축물 황궁</a:t>
              </a:r>
              <a:endParaRPr lang="ko-KR" altLang="en-US" sz="1100" b="0" spc="298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함초롬돋움"/>
                <a:ea typeface="함초롬돋움"/>
                <a:cs typeface="함초롬돋움"/>
              </a:endParaRPr>
            </a:p>
          </p:txBody>
        </p:sp>
      </p:grpSp>
      <p:pic>
        <p:nvPicPr>
          <p:cNvPr id="210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5474" y="908045"/>
            <a:ext cx="5058937" cy="3375033"/>
          </a:xfrm>
          <a:prstGeom prst="flowChartAlternateProcess">
            <a:avLst/>
          </a:prstGeom>
          <a:solidFill>
            <a:schemeClr val="lt1"/>
          </a:solidFill>
          <a:ln w="25400">
            <a:solidFill>
              <a:schemeClr val="accent3">
                <a:alpha val="77000"/>
              </a:schemeClr>
            </a:solidFill>
            <a:bevel/>
          </a:ln>
          <a:effectLst>
            <a:glow rad="63500">
              <a:schemeClr val="accent3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</a:effectLst>
        </p:spPr>
      </p:pic>
      <p:sp>
        <p:nvSpPr>
          <p:cNvPr id="2106" name="직사각형 15"/>
          <p:cNvSpPr/>
          <p:nvPr/>
        </p:nvSpPr>
        <p:spPr>
          <a:xfrm>
            <a:off x="5346821" y="2039940"/>
            <a:ext cx="4651385" cy="929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과거  일왕의 거처엿던 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lnSpc>
                <a:spcPct val="150000"/>
              </a:lnSpc>
              <a:spcBef>
                <a:spcPct val="5000"/>
              </a:spcBef>
              <a:defRPr lang="ko-KR" altLang="en-US"/>
            </a:pPr>
            <a:r>
              <a:rPr lang="ko-KR" altLang="en-US" sz="1800" b="0" spc="605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rPr>
              <a:t>도쿄 어소</a:t>
            </a:r>
            <a:endParaRPr lang="ko-KR" altLang="en-US" sz="1800" b="0" spc="605">
              <a:solidFill>
                <a:srgbClr val="ffffff"/>
              </a:solidFill>
              <a:latin typeface="함초롬돋움"/>
              <a:ea typeface="함초롬돋움"/>
              <a:cs typeface="함초롬돋움"/>
            </a:endParaRPr>
          </a:p>
        </p:txBody>
      </p:sp>
      <p:graphicFrame>
        <p:nvGraphicFramePr>
          <p:cNvPr id="2107" name=""/>
          <p:cNvGraphicFramePr>
            <a:graphicFrameLocks noGrp="1"/>
          </p:cNvGraphicFramePr>
          <p:nvPr/>
        </p:nvGraphicFramePr>
        <p:xfrm>
          <a:off x="546147" y="4561417"/>
          <a:ext cx="6200116" cy="1255638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6200116"/>
              </a:tblGrid>
              <a:tr h="420793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lang="ko-KR" altLang="en-US" sz="2000" mc:Ignorable="hp" hp:hslEmbossed="1">
                          <a:ln w="9525">
                            <a:solidFill>
                              <a:schemeClr val="lt1"/>
                            </a:solidFill>
                          </a:ln>
                          <a:solidFill>
                            <a:schemeClr val="lt1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도쿄 어소</a:t>
                      </a:r>
                      <a:endParaRPr xmlns:mc="http://schemas.openxmlformats.org/markup-compatibility/2006" xmlns:hp="http://schemas.haansoft.com/office/presentation/8.0" lang="ko-KR" altLang="en-US" sz="2000" mc:Ignorable="hp" hp:hslEmbossed="1">
                        <a:ln w="9525">
                          <a:solidFill>
                            <a:schemeClr val="lt1"/>
                          </a:solidFill>
                        </a:ln>
                        <a:solidFill>
                          <a:schemeClr val="lt1"/>
                        </a:solidFill>
                        <a:latin typeface="함초롬바탕"/>
                        <a:ea typeface="함초롬바탕"/>
                        <a:cs typeface="함초롬바탕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393819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1331년부터 1869년까지 일왕의 거처이자 집무실로 활용</a:t>
                      </a:r>
                      <a:endParaRPr lang="ko-KR" altLang="en-US" sz="1500">
                        <a:solidFill>
                          <a:schemeClr val="lt1"/>
                        </a:solidFill>
                        <a:latin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44102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현재는 그 기능을 상실하여 상징적인 의미로서만 존재하게 되었다</a:t>
                      </a:r>
                      <a:r>
                        <a:rPr lang="en-US" altLang="ko-KR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.</a:t>
                      </a:r>
                      <a:r>
                        <a:rPr lang="ko-KR" altLang="en-US" sz="1500">
                          <a:solidFill>
                            <a:schemeClr val="lt1"/>
                          </a:solidFill>
                          <a:latin typeface="함초롬돋움"/>
                          <a:ea typeface="함초롬돋움"/>
                          <a:cs typeface="함초롬돋움"/>
                        </a:rPr>
                        <a:t> </a:t>
                      </a:r>
                      <a:endParaRPr lang="ko-KR" altLang="en-US" sz="1500">
                        <a:solidFill>
                          <a:schemeClr val="lt1"/>
                        </a:solidFill>
                        <a:latin typeface="함초롬돋움"/>
                        <a:ea typeface="함초롬돋움"/>
                        <a:cs typeface="함초롬돋움"/>
                      </a:endParaRPr>
                    </a:p>
                  </a:txBody>
                  <a:tcPr marL="91440" marR="91440" anchor="ctr">
                    <a:lnL w="25400" cap="flat" cmpd="sng" algn="ctr">
                      <a:solidFill>
                        <a:schemeClr val="accent3"/>
                      </a:solidFill>
                      <a:prstDash val="solid"/>
                      <a:round/>
                    </a:lnL>
                    <a:lnR w="25400" cap="flat" cmpd="sng" algn="ctr">
                      <a:solidFill>
                        <a:schemeClr val="accent3"/>
                      </a:solidFill>
                      <a:prstDash val="solid"/>
                      <a:round/>
                    </a:lnR>
                    <a:lnT w="25400" cap="flat" cmpd="sng" algn="ctr">
                      <a:solidFill>
                        <a:schemeClr val="accent3"/>
                      </a:solidFill>
                      <a:prstDash val="solid"/>
                      <a:round/>
                    </a:lnT>
                    <a:lnB w="25400" cap="flat" cmpd="sng" algn="ctr">
                      <a:solidFill>
                        <a:schemeClr val="accent3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사용자 지정 18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962b3"/>
      </a:accent1>
      <a:accent2>
        <a:srgbClr val="f1e71f"/>
      </a:accent2>
      <a:accent3>
        <a:srgbClr val="ec3c3c"/>
      </a:accent3>
      <a:accent4>
        <a:srgbClr val="7076f0"/>
      </a:accent4>
      <a:accent5>
        <a:srgbClr val="738ac8"/>
      </a:accent5>
      <a:accent6>
        <a:srgbClr val="605797"/>
      </a:accent6>
      <a:hlink>
        <a:srgbClr val="eb8803"/>
      </a:hlink>
      <a:folHlink>
        <a:srgbClr val="5f7791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/>
        </a:solidFill>
        <a:ln>
          <a:solidFill>
            <a:schemeClr val="accent3"/>
          </a:solidFill>
        </a:ln>
        <a:scene3d>
          <a:camera prst="orthographicFront" fov="0">
            <a:rot lat="0" lon="0" rev="0"/>
          </a:camera>
          <a:lightRig rig="threePt" dir="t"/>
        </a:scene3d>
        <a:sp3d>
          <a:bevelT/>
        </a:sp3d>
      </a:spPr>
      <a:bodyPr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378</ep:Words>
  <ep:PresentationFormat>A4 용지(210x297mm)</ep:PresentationFormat>
  <ep:Paragraphs>85</ep:Paragraphs>
  <ep:Slides>20</ep:Slides>
  <ep:Notes>17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2014-08-30T22:01:36.000</dcterms:created>
  <dc:creator>madeit-top1</dc:creator>
  <cp:lastModifiedBy>Mutin</cp:lastModifiedBy>
  <dcterms:modified xsi:type="dcterms:W3CDTF">2020-05-04T10:22:40.701</dcterms:modified>
  <cp:revision>177</cp:revision>
  <dc:title>Angry MOMO Presentation</dc:title>
  <cp:version>1000.0000.01</cp:version>
</cp:coreProperties>
</file>