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91" r:id="rId4"/>
    <p:sldId id="299" r:id="rId5"/>
    <p:sldId id="265" r:id="rId6"/>
    <p:sldId id="298" r:id="rId7"/>
    <p:sldId id="293" r:id="rId8"/>
    <p:sldId id="267" r:id="rId9"/>
    <p:sldId id="294" r:id="rId10"/>
    <p:sldId id="260" r:id="rId11"/>
    <p:sldId id="271" r:id="rId12"/>
    <p:sldId id="301" r:id="rId13"/>
    <p:sldId id="295" r:id="rId14"/>
    <p:sldId id="302" r:id="rId15"/>
    <p:sldId id="304" r:id="rId16"/>
    <p:sldId id="296" r:id="rId17"/>
    <p:sldId id="305" r:id="rId18"/>
    <p:sldId id="307" r:id="rId19"/>
    <p:sldId id="308" r:id="rId20"/>
    <p:sldId id="292" r:id="rId21"/>
    <p:sldId id="272" r:id="rId22"/>
    <p:sldId id="297" r:id="rId23"/>
    <p:sldId id="290" r:id="rId2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7FFF"/>
    <a:srgbClr val="073591"/>
    <a:srgbClr val="8007F9"/>
    <a:srgbClr val="4C0494"/>
    <a:srgbClr val="6F07F9"/>
    <a:srgbClr val="4B04FC"/>
    <a:srgbClr val="531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7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51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39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197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9AB1-A925-4D12-BD95-E4F36C9473C7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F5D3-CD54-421C-B220-2600E0857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006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4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9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68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21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47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9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45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93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CBB81-E16C-4F23-8BF2-B0C25B06C54D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2020-05-04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BB162-8746-42C9-BFFF-D75069B6786A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9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-31DlXjQEE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F5F6F9"/>
            </a:gs>
            <a:gs pos="5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825267" y="3429000"/>
            <a:ext cx="4541466" cy="633174"/>
          </a:xfrm>
          <a:prstGeom prst="rect">
            <a:avLst/>
          </a:prstGeom>
          <a:solidFill>
            <a:srgbClr val="4B7F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ko-KR" altLang="en-US" b="1" dirty="0">
                <a:solidFill>
                  <a:prstClr val="white"/>
                </a:solidFill>
              </a:rPr>
              <a:t>산업복지학과 </a:t>
            </a:r>
            <a:r>
              <a:rPr lang="en-US" altLang="ko-KR" b="1" dirty="0">
                <a:solidFill>
                  <a:prstClr val="white"/>
                </a:solidFill>
              </a:rPr>
              <a:t>21517241 </a:t>
            </a:r>
            <a:r>
              <a:rPr lang="ko-KR" altLang="en-US" b="1" dirty="0">
                <a:solidFill>
                  <a:prstClr val="white"/>
                </a:solidFill>
              </a:rPr>
              <a:t>박현욱</a:t>
            </a:r>
            <a:endParaRPr lang="en-US" altLang="ko-KR" b="1" dirty="0">
              <a:solidFill>
                <a:prstClr val="white"/>
              </a:solidFill>
            </a:endParaRPr>
          </a:p>
        </p:txBody>
      </p:sp>
      <p:sp>
        <p:nvSpPr>
          <p:cNvPr id="42" name="양쪽 모서리가 둥근 사각형 41"/>
          <p:cNvSpPr/>
          <p:nvPr/>
        </p:nvSpPr>
        <p:spPr>
          <a:xfrm>
            <a:off x="3825267" y="1770606"/>
            <a:ext cx="4541466" cy="1658394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  <a:effectLst>
            <a:outerShdw blurRad="1257300" dist="38100" dir="16200000" sx="79000" sy="79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endParaRPr lang="en-US" altLang="ko-KR" sz="4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ko-KR" sz="2600" b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“</a:t>
            </a:r>
            <a:r>
              <a:rPr lang="ko-KR" altLang="en-US" sz="2600" b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간도는 왜  우리 영토인가</a:t>
            </a:r>
            <a:r>
              <a:rPr lang="en-US" altLang="ko-KR" sz="2600" b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”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2000" b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독도영토학</a:t>
            </a:r>
            <a:endParaRPr lang="en-US" altLang="ko-KR" sz="2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endParaRPr lang="en-US" altLang="ko-KR" sz="4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508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03860" y="608722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및</a:t>
            </a: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2274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분쟁 발발 원인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5960"/>
              </p:ext>
            </p:extLst>
          </p:nvPr>
        </p:nvGraphicFramePr>
        <p:xfrm>
          <a:off x="868680" y="1217447"/>
          <a:ext cx="3931920" cy="5060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9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 latinLnBrk="1"/>
                      <a:r>
                        <a:rPr lang="en-US" altLang="ko-KR" sz="2500" dirty="0">
                          <a:solidFill>
                            <a:srgbClr val="FF0000"/>
                          </a:solidFill>
                        </a:rPr>
                        <a:t>“</a:t>
                      </a:r>
                      <a:r>
                        <a:rPr lang="ko-KR" altLang="en-US" sz="2500" dirty="0">
                          <a:solidFill>
                            <a:srgbClr val="FF0000"/>
                          </a:solidFill>
                        </a:rPr>
                        <a:t>동북공정＂</a:t>
                      </a:r>
                      <a:endParaRPr lang="en-US" altLang="ko-KR" sz="2500" dirty="0">
                        <a:solidFill>
                          <a:srgbClr val="FF0000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1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북방지역의 </a:t>
                      </a:r>
                      <a:r>
                        <a:rPr kumimoji="0" lang="ko-KR" altLang="en-US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불안성</a:t>
                      </a: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1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동북공정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백두산 정계비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2276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간도협약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276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8" name="모서리가 둥근 직사각형 24">
            <a:extLst>
              <a:ext uri="{FF2B5EF4-FFF2-40B4-BE49-F238E27FC236}">
                <a16:creationId xmlns:a16="http://schemas.microsoft.com/office/drawing/2014/main" id="{19356302-3687-4CA7-B3F8-DE63A02093BC}"/>
              </a:ext>
            </a:extLst>
          </p:cNvPr>
          <p:cNvSpPr/>
          <p:nvPr/>
        </p:nvSpPr>
        <p:spPr>
          <a:xfrm>
            <a:off x="5746376" y="1217447"/>
            <a:ext cx="5276995" cy="5060544"/>
          </a:xfrm>
          <a:prstGeom prst="roundRect">
            <a:avLst>
              <a:gd name="adj" fmla="val 8772"/>
            </a:avLst>
          </a:prstGeom>
          <a:noFill/>
          <a:ln w="28575">
            <a:solidFill>
              <a:srgbClr val="4B7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ko-KR" sz="1400" b="1" dirty="0">
              <a:solidFill>
                <a:schemeClr val="tx1"/>
              </a:solidFill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C7B90D13-EF5B-4ED9-BF1F-8D4B2D4924A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57359" y="1540883"/>
            <a:ext cx="5055027" cy="423893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91212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03860" y="608722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및</a:t>
            </a: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2274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분쟁에 대한 관점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097880"/>
              </p:ext>
            </p:extLst>
          </p:nvPr>
        </p:nvGraphicFramePr>
        <p:xfrm>
          <a:off x="510540" y="1217446"/>
          <a:ext cx="10854425" cy="4158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86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 latinLnBrk="1"/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첫째</a:t>
                      </a:r>
                      <a:r>
                        <a:rPr lang="en-US" altLang="ko-KR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두만강 상류 중</a:t>
                      </a:r>
                      <a:r>
                        <a:rPr lang="en-US" altLang="ko-KR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어느 구역을 </a:t>
                      </a:r>
                      <a:r>
                        <a:rPr lang="ko-KR" altLang="en-US" sz="2500" dirty="0">
                          <a:solidFill>
                            <a:srgbClr val="FF0000"/>
                          </a:solidFill>
                        </a:rPr>
                        <a:t>국경으로 </a:t>
                      </a:r>
                      <a:r>
                        <a:rPr lang="ko-KR" altLang="en-US" sz="2500" dirty="0" err="1">
                          <a:solidFill>
                            <a:srgbClr val="FF0000"/>
                          </a:solidFill>
                        </a:rPr>
                        <a:t>지정</a:t>
                      </a:r>
                      <a:r>
                        <a:rPr lang="ko-KR" altLang="en-US" sz="25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할것인가</a:t>
                      </a:r>
                      <a:r>
                        <a:rPr lang="en-US" altLang="ko-KR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?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55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조선 曰 </a:t>
                      </a:r>
                      <a:r>
                        <a:rPr kumimoji="0" lang="en-US" altLang="ko-K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압록강 </a:t>
                      </a:r>
                      <a:r>
                        <a:rPr kumimoji="0" lang="en-US" altLang="ko-K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두만강 이남 확보</a:t>
                      </a: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77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→ 두만강의 상류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2400" b="1" dirty="0" err="1">
                          <a:solidFill>
                            <a:srgbClr val="FF0000"/>
                          </a:solidFill>
                        </a:rPr>
                        <a:t>훙투수이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),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하류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2400" b="1" dirty="0" err="1">
                          <a:solidFill>
                            <a:srgbClr val="FF0000"/>
                          </a:solidFill>
                        </a:rPr>
                        <a:t>하이란장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국경 주장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1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4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* </a:t>
                      </a:r>
                      <a:r>
                        <a:rPr lang="ko-KR" altLang="en-US" sz="2400" b="1" dirty="0">
                          <a:solidFill>
                            <a:srgbClr val="4B7FFF"/>
                          </a:solidFill>
                        </a:rPr>
                        <a:t>청 曰 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: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압록강 </a:t>
                      </a:r>
                      <a:r>
                        <a:rPr kumimoji="0" lang="en-US" altLang="ko-K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두만강을 넘을 경우 국경 침범으로 간주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871483"/>
                  </a:ext>
                </a:extLst>
              </a:tr>
              <a:tr h="639751">
                <a:tc>
                  <a:txBody>
                    <a:bodyPr/>
                    <a:lstStyle/>
                    <a:p>
                      <a:pPr lvl="0" algn="just" latinLnBrk="1">
                        <a:lnSpc>
                          <a:spcPct val="150000"/>
                        </a:lnSpc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→ 두만강의 상류보다 남쪽에 위치한 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2400" b="1" dirty="0" err="1">
                          <a:solidFill>
                            <a:srgbClr val="FF0000"/>
                          </a:solidFill>
                        </a:rPr>
                        <a:t>스이수이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국경 주장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69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97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03860" y="608722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및</a:t>
            </a: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2274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분쟁에 대한 관점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262228"/>
              </p:ext>
            </p:extLst>
          </p:nvPr>
        </p:nvGraphicFramePr>
        <p:xfrm>
          <a:off x="510540" y="1217446"/>
          <a:ext cx="10854425" cy="4158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86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 latinLnBrk="1"/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둘째</a:t>
                      </a:r>
                      <a:r>
                        <a:rPr lang="en-US" altLang="ko-KR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간도의 지명이 광범위함에 따라 </a:t>
                      </a:r>
                      <a:r>
                        <a:rPr lang="ko-KR" altLang="en-US" sz="2500" dirty="0">
                          <a:solidFill>
                            <a:srgbClr val="FF0000"/>
                          </a:solidFill>
                        </a:rPr>
                        <a:t>명확성 </a:t>
                      </a:r>
                      <a:r>
                        <a:rPr lang="en-US" altLang="ko-KR" sz="2500" dirty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55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kumimoji="0" lang="ko-KR" altLang="en-US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투먼장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헤이룽장의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종속성 여부</a:t>
                      </a: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77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13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*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두만강 </a:t>
                      </a:r>
                      <a:r>
                        <a:rPr lang="ko-KR" altLang="en-US" sz="2400" b="1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북안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지역을 </a:t>
                      </a:r>
                      <a:r>
                        <a:rPr lang="ko-KR" altLang="en-US" sz="2400" b="1" dirty="0">
                          <a:solidFill>
                            <a:srgbClr val="FF0000"/>
                          </a:solidFill>
                        </a:rPr>
                        <a:t>지명 여부</a:t>
                      </a:r>
                      <a:endParaRPr lang="en-US" altLang="ko-KR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4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871483"/>
                  </a:ext>
                </a:extLst>
              </a:tr>
              <a:tr h="639751">
                <a:tc>
                  <a:txBody>
                    <a:bodyPr/>
                    <a:lstStyle/>
                    <a:p>
                      <a:pPr lvl="0" algn="just" latinLnBrk="1">
                        <a:lnSpc>
                          <a:spcPct val="150000"/>
                        </a:lnSpc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→ 지리적 범위가 불분명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영유권 주장의 </a:t>
                      </a:r>
                      <a:r>
                        <a:rPr lang="ko-KR" altLang="en-US" sz="2400" b="1" dirty="0" err="1">
                          <a:solidFill>
                            <a:srgbClr val="FF0000"/>
                          </a:solidFill>
                        </a:rPr>
                        <a:t>허술성</a:t>
                      </a:r>
                      <a:endParaRPr lang="en-US" altLang="ko-KR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69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_x206980968" descr="EMB0000168c46ed">
            <a:extLst>
              <a:ext uri="{FF2B5EF4-FFF2-40B4-BE49-F238E27FC236}">
                <a16:creationId xmlns:a16="http://schemas.microsoft.com/office/drawing/2014/main" id="{E1ACE08A-2E73-4BC7-972E-1103089BF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864" y="2089115"/>
            <a:ext cx="3672408" cy="287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57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149080"/>
            <a:ext cx="12192000" cy="270892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496298" y="2571095"/>
            <a:ext cx="7199408" cy="1446550"/>
          </a:xfrm>
          <a:prstGeom prst="rect">
            <a:avLst/>
          </a:prstGeom>
          <a:noFill/>
          <a:effectLst>
            <a:outerShdw blurRad="50800" dist="1524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8800" b="1" dirty="0">
                <a:ln w="12700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백두산 정계비</a:t>
            </a:r>
            <a:endParaRPr lang="en-US" altLang="ko-KR" sz="8800" b="1" dirty="0">
              <a:ln w="12700">
                <a:noFill/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52641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57200" y="580009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5483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백두산 정계비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5CDAEBE7-7184-41C2-9CA2-F2A6A5A0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820198"/>
              </p:ext>
            </p:extLst>
          </p:nvPr>
        </p:nvGraphicFramePr>
        <p:xfrm>
          <a:off x="4944327" y="1057016"/>
          <a:ext cx="6332570" cy="5792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2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96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7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7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간도 분쟁의 핵심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7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한 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중 국경선 표시 </a:t>
                      </a:r>
                      <a:r>
                        <a:rPr kumimoji="0" lang="ko-KR" altLang="en-US" sz="24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경계비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백두산 일대 기점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1712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년 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숙종 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38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년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295383"/>
                  </a:ext>
                </a:extLst>
              </a:tr>
              <a:tr h="573227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4288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70109"/>
                  </a:ext>
                </a:extLst>
              </a:tr>
              <a:tr h="467985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직사각형 13">
            <a:extLst>
              <a:ext uri="{FF2B5EF4-FFF2-40B4-BE49-F238E27FC236}">
                <a16:creationId xmlns:a16="http://schemas.microsoft.com/office/drawing/2014/main" id="{AB14C47C-E889-42DB-8AFA-F7601511D50C}"/>
              </a:ext>
            </a:extLst>
          </p:cNvPr>
          <p:cNvSpPr/>
          <p:nvPr/>
        </p:nvSpPr>
        <p:spPr>
          <a:xfrm>
            <a:off x="4944326" y="399077"/>
            <a:ext cx="3638577" cy="29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77955"/>
              </p:ext>
            </p:extLst>
          </p:nvPr>
        </p:nvGraphicFramePr>
        <p:xfrm>
          <a:off x="457201" y="1057018"/>
          <a:ext cx="4202884" cy="5672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7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7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759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297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076" name="Picture 4">
            <a:extLst>
              <a:ext uri="{FF2B5EF4-FFF2-40B4-BE49-F238E27FC236}">
                <a16:creationId xmlns:a16="http://schemas.microsoft.com/office/drawing/2014/main" id="{CD2FC6E1-73B1-4404-9A13-11EB3E8AA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66" y="1330204"/>
            <a:ext cx="3908324" cy="50312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18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57200" y="580009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5483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백두산 정계비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5CDAEBE7-7184-41C2-9CA2-F2A6A5A0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047937"/>
              </p:ext>
            </p:extLst>
          </p:nvPr>
        </p:nvGraphicFramePr>
        <p:xfrm>
          <a:off x="5158025" y="1057016"/>
          <a:ext cx="6118871" cy="567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8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96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7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‘</a:t>
                      </a:r>
                      <a:r>
                        <a:rPr kumimoji="0" lang="ko-KR" altLang="en-US" sz="24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서위압록</a:t>
                      </a: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o-KR" altLang="en-US" sz="24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동위토문</a:t>
                      </a: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＇</a:t>
                      </a:r>
                      <a:endParaRPr kumimoji="0" lang="en-US" altLang="ko-KR" sz="2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7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7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서쪽의 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‘</a:t>
                      </a: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압록강‘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동쪽의 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‘</a:t>
                      </a:r>
                      <a:r>
                        <a:rPr kumimoji="0" lang="ko-KR" altLang="en-US" sz="24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토문강</a:t>
                      </a: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＇</a:t>
                      </a:r>
                      <a:endParaRPr kumimoji="0" lang="en-US" altLang="ko-KR" sz="2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0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295383"/>
                  </a:ext>
                </a:extLst>
              </a:tr>
              <a:tr h="573227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양국간 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‘</a:t>
                      </a:r>
                      <a:r>
                        <a:rPr lang="ko-KR" altLang="en-US" sz="2400" b="1" dirty="0" err="1">
                          <a:solidFill>
                            <a:srgbClr val="FF0000"/>
                          </a:solidFill>
                        </a:rPr>
                        <a:t>토문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’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의 </a:t>
                      </a:r>
                      <a:r>
                        <a:rPr lang="ko-KR" altLang="en-US" sz="2400" b="1" dirty="0">
                          <a:solidFill>
                            <a:srgbClr val="FF0000"/>
                          </a:solidFill>
                        </a:rPr>
                        <a:t>기준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이 달라 불명확</a:t>
                      </a: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4288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.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70109"/>
                  </a:ext>
                </a:extLst>
              </a:tr>
              <a:tr h="467985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직사각형 13">
            <a:extLst>
              <a:ext uri="{FF2B5EF4-FFF2-40B4-BE49-F238E27FC236}">
                <a16:creationId xmlns:a16="http://schemas.microsoft.com/office/drawing/2014/main" id="{AB14C47C-E889-42DB-8AFA-F7601511D50C}"/>
              </a:ext>
            </a:extLst>
          </p:cNvPr>
          <p:cNvSpPr/>
          <p:nvPr/>
        </p:nvSpPr>
        <p:spPr>
          <a:xfrm>
            <a:off x="4944326" y="399077"/>
            <a:ext cx="3638577" cy="29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/>
        </p:nvGraphicFramePr>
        <p:xfrm>
          <a:off x="457201" y="1057018"/>
          <a:ext cx="4700824" cy="5672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7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7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759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297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074" name="Picture 2">
            <a:extLst>
              <a:ext uri="{FF2B5EF4-FFF2-40B4-BE49-F238E27FC236}">
                <a16:creationId xmlns:a16="http://schemas.microsoft.com/office/drawing/2014/main" id="{C3CC55D6-CC5C-4604-BA22-D1BA27A33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68" y="1189313"/>
            <a:ext cx="4617264" cy="44799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4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149080"/>
            <a:ext cx="12192000" cy="270892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788318" y="2571095"/>
            <a:ext cx="4615367" cy="1446550"/>
          </a:xfrm>
          <a:prstGeom prst="rect">
            <a:avLst/>
          </a:prstGeom>
          <a:noFill/>
          <a:effectLst>
            <a:outerShdw blurRad="50800" dist="1524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8800" b="1" dirty="0">
                <a:ln w="12700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간도협약</a:t>
            </a:r>
            <a:endParaRPr lang="en-US" altLang="ko-KR" sz="8800" b="1" dirty="0">
              <a:ln w="12700">
                <a:noFill/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6672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03860" y="608722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및</a:t>
            </a: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2274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간도협약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194147"/>
              </p:ext>
            </p:extLst>
          </p:nvPr>
        </p:nvGraphicFramePr>
        <p:xfrm>
          <a:off x="510541" y="1217447"/>
          <a:ext cx="5039060" cy="5060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9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9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 latinLnBrk="1"/>
                      <a:r>
                        <a:rPr lang="en-US" altLang="ko-KR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“</a:t>
                      </a:r>
                      <a:r>
                        <a:rPr lang="ko-KR" altLang="en-US" sz="2500" dirty="0">
                          <a:solidFill>
                            <a:srgbClr val="FF0000"/>
                          </a:solidFill>
                        </a:rPr>
                        <a:t>강제적 체결</a:t>
                      </a:r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＂</a:t>
                      </a:r>
                      <a:endParaRPr lang="en-US" altLang="ko-KR" sz="2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1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1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1905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년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을사조약 체결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→ 대한제국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외교권 박탈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2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강제적 협약 체결</a:t>
                      </a:r>
                      <a:endParaRPr lang="en-US" altLang="ko-KR" sz="3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276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8" name="모서리가 둥근 직사각형 24">
            <a:extLst>
              <a:ext uri="{FF2B5EF4-FFF2-40B4-BE49-F238E27FC236}">
                <a16:creationId xmlns:a16="http://schemas.microsoft.com/office/drawing/2014/main" id="{19356302-3687-4CA7-B3F8-DE63A02093BC}"/>
              </a:ext>
            </a:extLst>
          </p:cNvPr>
          <p:cNvSpPr/>
          <p:nvPr/>
        </p:nvSpPr>
        <p:spPr>
          <a:xfrm>
            <a:off x="5746376" y="1217447"/>
            <a:ext cx="5276995" cy="5060544"/>
          </a:xfrm>
          <a:prstGeom prst="roundRect">
            <a:avLst>
              <a:gd name="adj" fmla="val 8772"/>
            </a:avLst>
          </a:prstGeom>
          <a:noFill/>
          <a:ln w="28575">
            <a:solidFill>
              <a:srgbClr val="4B7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ko-KR" sz="1400" b="1" dirty="0">
              <a:solidFill>
                <a:schemeClr val="tx1"/>
              </a:solidFill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19751E23-1351-4E9F-91C4-54A056B6C27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3926" y="1401619"/>
            <a:ext cx="5101894" cy="469438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49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57200" y="580009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5CDAEBE7-7184-41C2-9CA2-F2A6A5A0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738385"/>
              </p:ext>
            </p:extLst>
          </p:nvPr>
        </p:nvGraphicFramePr>
        <p:xfrm>
          <a:off x="630314" y="611933"/>
          <a:ext cx="10190085" cy="6101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5439">
                  <a:extLst>
                    <a:ext uri="{9D8B030D-6E8A-4147-A177-3AD203B41FA5}">
                      <a16:colId xmlns:a16="http://schemas.microsoft.com/office/drawing/2014/main" val="2150906247"/>
                    </a:ext>
                  </a:extLst>
                </a:gridCol>
              </a:tblGrid>
              <a:tr h="4241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5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b="1" dirty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500" b="1" dirty="0">
                          <a:latin typeface="+mn-ea"/>
                          <a:ea typeface="+mn-ea"/>
                        </a:rPr>
                        <a:t>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두만강을 양국의 국경으로 하고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상류는 정계비를 지점으로 하여 </a:t>
                      </a:r>
                      <a:r>
                        <a:rPr lang="ko-KR" alt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석을수로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국경을 삼는다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800" b="0" dirty="0"/>
                        <a:t> </a:t>
                      </a:r>
                      <a:endParaRPr lang="ko-KR" altLang="en-US" sz="1800" b="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031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2</a:t>
                      </a:r>
                      <a:r>
                        <a:rPr lang="ko-KR" altLang="en-US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조</a:t>
                      </a: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용정촌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국자가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局子街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두도구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頭道溝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ko-KR" alt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면초구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面草溝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등 네 곳에 영사관이나 영사관 분관을 설치한다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800" b="0" dirty="0"/>
                        <a:t> </a:t>
                      </a:r>
                      <a:endParaRPr lang="ko-KR" altLang="en-US" sz="1800" b="0" i="0" dirty="0">
                        <a:effectLst/>
                        <a:latin typeface="나눔고딕 ExtraBold" panose="020B0600000101010101" charset="-127"/>
                        <a:ea typeface="나눔고딕 ExtraBold" panose="020B0600000101010101" charset="-127"/>
                      </a:endParaRP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758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3</a:t>
                      </a:r>
                      <a:r>
                        <a:rPr lang="ko-KR" altLang="en-US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조</a:t>
                      </a: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청나라는 간도 지방에 한민족의 거주를 승준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承准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한다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800" b="0" dirty="0"/>
                        <a:t> </a:t>
                      </a:r>
                      <a:endParaRPr lang="ko-KR" altLang="en-US" sz="1800" b="0" i="0" dirty="0">
                        <a:effectLst/>
                        <a:latin typeface="나눔고딕 ExtraBold" panose="020B0600000101010101" charset="-127"/>
                        <a:ea typeface="나눔고딕 ExtraBold" panose="020B0600000101010101" charset="-127"/>
                      </a:endParaRP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773056"/>
                  </a:ext>
                </a:extLst>
              </a:tr>
              <a:tr h="830031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4</a:t>
                      </a:r>
                      <a:r>
                        <a:rPr lang="ko-KR" altLang="en-US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조</a:t>
                      </a: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간도 지방에 거주하는 한민족은 청나라의 법권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法權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관할 하에 두며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납세와 행정상 처분도 청국인과 같이 취급한다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800" b="0" dirty="0"/>
                        <a:t> </a:t>
                      </a:r>
                      <a:endParaRPr lang="ko-KR" altLang="en-US" sz="1800" b="0" i="0" dirty="0">
                        <a:effectLst/>
                        <a:latin typeface="나눔고딕 ExtraBold" panose="020B0600000101010101" charset="-127"/>
                        <a:ea typeface="나눔고딕 ExtraBold" panose="020B0600000101010101" charset="-127"/>
                      </a:endParaRP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295383"/>
                  </a:ext>
                </a:extLst>
              </a:tr>
              <a:tr h="830031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5</a:t>
                      </a:r>
                      <a:r>
                        <a:rPr lang="ko-KR" altLang="en-US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조</a:t>
                      </a: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간도 거주 한국인의 재산은 청국인과 같이 보호되며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선정된 장소를 통해 두만강을 출입할 수 있다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800" b="0" dirty="0"/>
                        <a:t> </a:t>
                      </a:r>
                      <a:endParaRPr lang="ko-KR" altLang="en-US" sz="1800" b="0" i="0" dirty="0">
                        <a:effectLst/>
                        <a:latin typeface="나눔고딕 ExtraBold" panose="020B0600000101010101" charset="-127"/>
                        <a:ea typeface="나눔고딕 ExtraBold" panose="020B0600000101010101" charset="-127"/>
                      </a:endParaRP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00737"/>
                  </a:ext>
                </a:extLst>
              </a:tr>
              <a:tr h="520967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6</a:t>
                      </a:r>
                      <a:r>
                        <a:rPr lang="ko-KR" altLang="en-US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조</a:t>
                      </a: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일본은 </a:t>
                      </a:r>
                      <a:r>
                        <a:rPr lang="ko-KR" alt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길회선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吉會線 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延吉에서 會寧間 철도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의 부설권을 가진다</a:t>
                      </a:r>
                      <a:r>
                        <a:rPr lang="en-US" altLang="ko-K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ko-KR" altLang="en-US" sz="1800" b="0" dirty="0"/>
                        <a:t> </a:t>
                      </a:r>
                      <a:endParaRPr lang="ko-KR" altLang="en-US" sz="1800" b="0" i="0" dirty="0">
                        <a:effectLst/>
                        <a:latin typeface="나눔고딕 ExtraBold" panose="020B0600000101010101" charset="-127"/>
                        <a:ea typeface="나눔고딕 ExtraBold" panose="020B0600000101010101" charset="-127"/>
                      </a:endParaRP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00753"/>
                  </a:ext>
                </a:extLst>
              </a:tr>
              <a:tr h="566145">
                <a:tc>
                  <a:txBody>
                    <a:bodyPr/>
                    <a:lstStyle/>
                    <a:p>
                      <a:pPr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7</a:t>
                      </a:r>
                      <a:r>
                        <a:rPr lang="ko-KR" altLang="en-US" sz="1400" b="1" i="0" dirty="0">
                          <a:effectLst/>
                          <a:latin typeface="나눔고딕 ExtraBold" panose="020B0600000101010101" charset="-127"/>
                          <a:ea typeface="나눔고딕 ExtraBold" panose="020B0600000101010101" charset="-127"/>
                        </a:rPr>
                        <a:t>조</a:t>
                      </a: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가급적 속히 통감부 간도 파출소와 관계 관원을 철수하고 영사관을 설치</a:t>
                      </a:r>
                      <a:r>
                        <a:rPr lang="ko-KR" altLang="en-US" sz="1800" b="0" dirty="0"/>
                        <a:t> </a:t>
                      </a:r>
                      <a:endParaRPr lang="ko-KR" altLang="en-US" sz="1800" b="0" i="0" dirty="0">
                        <a:effectLst/>
                        <a:latin typeface="나눔고딕 ExtraBold" panose="020B0600000101010101" charset="-127"/>
                        <a:ea typeface="나눔고딕 ExtraBold" panose="020B0600000101010101" charset="-127"/>
                      </a:endParaRPr>
                    </a:p>
                  </a:txBody>
                  <a:tcPr marL="53340" marR="53340" marT="53340" marB="533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389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직사각형 13">
            <a:extLst>
              <a:ext uri="{FF2B5EF4-FFF2-40B4-BE49-F238E27FC236}">
                <a16:creationId xmlns:a16="http://schemas.microsoft.com/office/drawing/2014/main" id="{AB14C47C-E889-42DB-8AFA-F7601511D50C}"/>
              </a:ext>
            </a:extLst>
          </p:cNvPr>
          <p:cNvSpPr/>
          <p:nvPr/>
        </p:nvSpPr>
        <p:spPr>
          <a:xfrm>
            <a:off x="4944326" y="399077"/>
            <a:ext cx="3638577" cy="29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5483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간도협약 전문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03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03860" y="608722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및</a:t>
            </a: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2274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간도협약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628732"/>
              </p:ext>
            </p:extLst>
          </p:nvPr>
        </p:nvGraphicFramePr>
        <p:xfrm>
          <a:off x="510541" y="1217447"/>
          <a:ext cx="5039060" cy="5060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9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9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 latinLnBrk="1"/>
                      <a:r>
                        <a:rPr lang="en-US" altLang="ko-KR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“</a:t>
                      </a:r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대한제국의 </a:t>
                      </a:r>
                      <a:r>
                        <a:rPr lang="ko-KR" altLang="en-US" sz="2500" dirty="0">
                          <a:solidFill>
                            <a:srgbClr val="FF0000"/>
                          </a:solidFill>
                        </a:rPr>
                        <a:t>개입 </a:t>
                      </a:r>
                      <a:r>
                        <a:rPr lang="en-US" altLang="ko-KR" sz="2500" dirty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＂</a:t>
                      </a:r>
                      <a:endParaRPr lang="en-US" altLang="ko-KR" sz="2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1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1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일본 측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실질적 이익 추구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청나라에게 간도를 넘겨주는 조건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→ 남만주의 철도부설권 인수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2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3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국제 불법 문서</a:t>
                      </a:r>
                      <a:endParaRPr lang="en-US" altLang="ko-KR" sz="3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276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8" name="모서리가 둥근 직사각형 24">
            <a:extLst>
              <a:ext uri="{FF2B5EF4-FFF2-40B4-BE49-F238E27FC236}">
                <a16:creationId xmlns:a16="http://schemas.microsoft.com/office/drawing/2014/main" id="{19356302-3687-4CA7-B3F8-DE63A02093BC}"/>
              </a:ext>
            </a:extLst>
          </p:cNvPr>
          <p:cNvSpPr/>
          <p:nvPr/>
        </p:nvSpPr>
        <p:spPr>
          <a:xfrm>
            <a:off x="5746376" y="1217447"/>
            <a:ext cx="5276995" cy="5060544"/>
          </a:xfrm>
          <a:prstGeom prst="roundRect">
            <a:avLst>
              <a:gd name="adj" fmla="val 8772"/>
            </a:avLst>
          </a:prstGeom>
          <a:noFill/>
          <a:ln w="28575">
            <a:solidFill>
              <a:srgbClr val="4B7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ko-KR" sz="1400" b="1" dirty="0">
              <a:solidFill>
                <a:schemeClr val="tx1"/>
              </a:solidFill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3F67BC6B-5405-4A13-B23A-4CDD59A8B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9468" y="1395484"/>
            <a:ext cx="4887132" cy="46700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298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자유형 39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57200" y="397439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2274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목차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D31C5BD3-302E-48E6-B87B-62179D45311D}"/>
              </a:ext>
            </a:extLst>
          </p:cNvPr>
          <p:cNvSpPr/>
          <p:nvPr/>
        </p:nvSpPr>
        <p:spPr>
          <a:xfrm>
            <a:off x="4948808" y="1010608"/>
            <a:ext cx="6785992" cy="7200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2200" b="1" i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간도의 정의 및 유래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F2877B03-44FB-45FB-AB9E-0C65532CCBF3}"/>
              </a:ext>
            </a:extLst>
          </p:cNvPr>
          <p:cNvSpPr/>
          <p:nvPr/>
        </p:nvSpPr>
        <p:spPr>
          <a:xfrm>
            <a:off x="4948808" y="2821098"/>
            <a:ext cx="6785992" cy="7200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2200" b="1" i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분쟁 발발 원인 및 관점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F235DB3E-17E9-47C7-ACCE-24477BCC61C8}"/>
              </a:ext>
            </a:extLst>
          </p:cNvPr>
          <p:cNvSpPr/>
          <p:nvPr/>
        </p:nvSpPr>
        <p:spPr>
          <a:xfrm>
            <a:off x="4948808" y="1915853"/>
            <a:ext cx="6785992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2200" b="1" i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간도의 역사적 흐름</a:t>
            </a: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68F59ED8-9759-4B04-B553-F6CBCE274B44}"/>
              </a:ext>
            </a:extLst>
          </p:cNvPr>
          <p:cNvSpPr/>
          <p:nvPr/>
        </p:nvSpPr>
        <p:spPr>
          <a:xfrm>
            <a:off x="4948808" y="3728041"/>
            <a:ext cx="6785992" cy="720080"/>
          </a:xfrm>
          <a:prstGeom prst="rect">
            <a:avLst/>
          </a:prstGeom>
          <a:solidFill>
            <a:srgbClr val="0735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2200" b="1" i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백두산 정계비</a:t>
            </a: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B2434368-F02C-43C0-8374-0649F4C184E3}"/>
              </a:ext>
            </a:extLst>
          </p:cNvPr>
          <p:cNvSpPr/>
          <p:nvPr/>
        </p:nvSpPr>
        <p:spPr>
          <a:xfrm>
            <a:off x="4948808" y="4634984"/>
            <a:ext cx="6785992" cy="720080"/>
          </a:xfrm>
          <a:prstGeom prst="rect">
            <a:avLst/>
          </a:prstGeom>
          <a:solidFill>
            <a:srgbClr val="531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2200" b="1" i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간도협약</a:t>
            </a: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D5744AF3-3CFB-4728-A657-0DAD007B865C}"/>
              </a:ext>
            </a:extLst>
          </p:cNvPr>
          <p:cNvSpPr/>
          <p:nvPr/>
        </p:nvSpPr>
        <p:spPr>
          <a:xfrm>
            <a:off x="4948808" y="5563692"/>
            <a:ext cx="6785992" cy="720080"/>
          </a:xfrm>
          <a:prstGeom prst="rect">
            <a:avLst/>
          </a:prstGeom>
          <a:solidFill>
            <a:srgbClr val="8007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2200" b="1" i="1" dirty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결론 및 의견</a:t>
            </a: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FD89BC4F-FC0F-43B6-8C87-A7B2B33EF3D5}"/>
              </a:ext>
            </a:extLst>
          </p:cNvPr>
          <p:cNvGrpSpPr/>
          <p:nvPr/>
        </p:nvGrpSpPr>
        <p:grpSpPr>
          <a:xfrm>
            <a:off x="457200" y="787614"/>
            <a:ext cx="6287116" cy="5713081"/>
            <a:chOff x="457200" y="787614"/>
            <a:chExt cx="6287116" cy="5713081"/>
          </a:xfrm>
        </p:grpSpPr>
        <p:sp>
          <p:nvSpPr>
            <p:cNvPr id="51" name="순서도: 지연 50">
              <a:extLst>
                <a:ext uri="{FF2B5EF4-FFF2-40B4-BE49-F238E27FC236}">
                  <a16:creationId xmlns:a16="http://schemas.microsoft.com/office/drawing/2014/main" id="{F4246F5B-E957-470D-A4AC-66BCDB4B8EC6}"/>
                </a:ext>
              </a:extLst>
            </p:cNvPr>
            <p:cNvSpPr/>
            <p:nvPr/>
          </p:nvSpPr>
          <p:spPr>
            <a:xfrm>
              <a:off x="2252708" y="787614"/>
              <a:ext cx="4491608" cy="5707136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2" name="순서도: 지연 51">
              <a:extLst>
                <a:ext uri="{FF2B5EF4-FFF2-40B4-BE49-F238E27FC236}">
                  <a16:creationId xmlns:a16="http://schemas.microsoft.com/office/drawing/2014/main" id="{3892F98F-749A-4590-8396-C47181403FCC}"/>
                </a:ext>
              </a:extLst>
            </p:cNvPr>
            <p:cNvSpPr/>
            <p:nvPr/>
          </p:nvSpPr>
          <p:spPr>
            <a:xfrm>
              <a:off x="457200" y="1005170"/>
              <a:ext cx="3591017" cy="5495525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15" name="Picture 5" descr="C:\Users\user\Desktop\asdsad.jpg">
            <a:extLst>
              <a:ext uri="{FF2B5EF4-FFF2-40B4-BE49-F238E27FC236}">
                <a16:creationId xmlns:a16="http://schemas.microsoft.com/office/drawing/2014/main" id="{869AF8CA-CA43-495D-82BF-3C4186428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8385" y="1730688"/>
            <a:ext cx="4191816" cy="33953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6225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4" grpId="0" animBg="1"/>
      <p:bldP spid="45" grpId="0" animBg="1"/>
      <p:bldP spid="47" grpId="0" animBg="1"/>
      <p:bldP spid="48" grpId="0" animBg="1"/>
      <p:bldP spid="4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149080"/>
            <a:ext cx="12192000" cy="270892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865792" y="2571095"/>
            <a:ext cx="6460423" cy="1446550"/>
          </a:xfrm>
          <a:prstGeom prst="rect">
            <a:avLst/>
          </a:prstGeom>
          <a:noFill/>
          <a:effectLst>
            <a:outerShdw blurRad="50800" dist="1524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8800" b="1" dirty="0">
                <a:ln w="12700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결론 및 의견</a:t>
            </a:r>
            <a:endParaRPr lang="en-US" altLang="ko-KR" sz="8800" b="1" dirty="0">
              <a:ln w="12700">
                <a:noFill/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1407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03860" y="608722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및</a:t>
            </a: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2274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결론 및 의견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205455"/>
              </p:ext>
            </p:extLst>
          </p:nvPr>
        </p:nvGraphicFramePr>
        <p:xfrm>
          <a:off x="510540" y="1217447"/>
          <a:ext cx="10854425" cy="4474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8602">
                <a:tc>
                  <a:txBody>
                    <a:bodyPr/>
                    <a:lstStyle/>
                    <a:p>
                      <a:pPr lvl="0" algn="ctr" latinLnBrk="1"/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국가는 </a:t>
                      </a:r>
                      <a:r>
                        <a:rPr lang="ko-KR" altLang="en-US" sz="2500" dirty="0">
                          <a:solidFill>
                            <a:srgbClr val="FF0000"/>
                          </a:solidFill>
                        </a:rPr>
                        <a:t>국토</a:t>
                      </a:r>
                      <a:r>
                        <a:rPr lang="en-US" altLang="ko-KR" sz="2500" dirty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ko-KR" altLang="en-US" sz="2500" dirty="0">
                          <a:solidFill>
                            <a:srgbClr val="FF0000"/>
                          </a:solidFill>
                        </a:rPr>
                        <a:t>국민</a:t>
                      </a:r>
                      <a:r>
                        <a:rPr lang="en-US" altLang="ko-KR" sz="2500" dirty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ko-KR" altLang="en-US" sz="2500" dirty="0">
                          <a:solidFill>
                            <a:srgbClr val="FF0000"/>
                          </a:solidFill>
                        </a:rPr>
                        <a:t>주권</a:t>
                      </a:r>
                      <a:r>
                        <a:rPr lang="ko-KR" altLang="en-US" sz="2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이 이루어진 완전한 상태</a:t>
                      </a:r>
                      <a:endParaRPr lang="en-US" altLang="ko-KR" sz="2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385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간도 포함</a:t>
                      </a:r>
                      <a:r>
                        <a:rPr kumimoji="0" lang="en-US" altLang="ko-K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영유권에 대한 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분쟁</a:t>
                      </a:r>
                      <a:r>
                        <a:rPr kumimoji="0" lang="ko-KR" alt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의 현실</a:t>
                      </a: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205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*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간도는 </a:t>
                      </a:r>
                      <a:r>
                        <a:rPr lang="ko-KR" altLang="en-US" sz="2400" b="1" dirty="0">
                          <a:solidFill>
                            <a:srgbClr val="FF0000"/>
                          </a:solidFill>
                        </a:rPr>
                        <a:t>강제적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으로 빼앗긴 우리의 영토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81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*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향후</a:t>
                      </a:r>
                      <a:r>
                        <a:rPr lang="en-US" altLang="ko-KR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역사 및 문화에 대한 </a:t>
                      </a:r>
                      <a:r>
                        <a:rPr lang="ko-KR" altLang="en-US" sz="2400" b="1" dirty="0">
                          <a:solidFill>
                            <a:srgbClr val="FF0000"/>
                          </a:solidFill>
                        </a:rPr>
                        <a:t>전문적 지식 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및 </a:t>
                      </a:r>
                      <a:r>
                        <a:rPr lang="ko-KR" altLang="en-US" sz="2400" b="1" dirty="0">
                          <a:solidFill>
                            <a:srgbClr val="FF0000"/>
                          </a:solidFill>
                        </a:rPr>
                        <a:t>관심</a:t>
                      </a:r>
                      <a:r>
                        <a:rPr lang="ko-KR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필요</a:t>
                      </a: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170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37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149080"/>
            <a:ext cx="12192000" cy="270892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4665962" y="2571095"/>
            <a:ext cx="2860078" cy="1446550"/>
          </a:xfrm>
          <a:prstGeom prst="rect">
            <a:avLst/>
          </a:prstGeom>
          <a:noFill/>
          <a:effectLst>
            <a:outerShdw blurRad="50800" dist="1524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8800" b="1" dirty="0">
                <a:ln w="12700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901786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149080"/>
            <a:ext cx="12192000" cy="270892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234479" y="2571095"/>
            <a:ext cx="5723042" cy="1446550"/>
          </a:xfrm>
          <a:prstGeom prst="rect">
            <a:avLst/>
          </a:prstGeom>
          <a:noFill/>
          <a:effectLst>
            <a:outerShdw blurRad="50800" dist="1524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8800" b="1" dirty="0">
                <a:ln w="12700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감사합니다</a:t>
            </a:r>
            <a:endParaRPr lang="en-US" altLang="ko-KR" sz="8800" b="1" dirty="0">
              <a:ln w="12700">
                <a:noFill/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739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149080"/>
            <a:ext cx="12192000" cy="270892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019934" y="2571095"/>
            <a:ext cx="10152138" cy="1446550"/>
          </a:xfrm>
          <a:prstGeom prst="rect">
            <a:avLst/>
          </a:prstGeom>
          <a:noFill/>
          <a:effectLst>
            <a:outerShdw blurRad="50800" dist="1524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8800" b="1" dirty="0">
                <a:ln w="12700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간도의 정의 및 유래</a:t>
            </a:r>
            <a:endParaRPr lang="en-US" altLang="ko-KR" sz="8800" b="1" dirty="0">
              <a:ln w="12700">
                <a:noFill/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684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03860" y="608722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및</a:t>
            </a: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2274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영상 자료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8" name="모서리가 둥근 직사각형 24">
            <a:extLst>
              <a:ext uri="{FF2B5EF4-FFF2-40B4-BE49-F238E27FC236}">
                <a16:creationId xmlns:a16="http://schemas.microsoft.com/office/drawing/2014/main" id="{19356302-3687-4CA7-B3F8-DE63A02093BC}"/>
              </a:ext>
            </a:extLst>
          </p:cNvPr>
          <p:cNvSpPr/>
          <p:nvPr/>
        </p:nvSpPr>
        <p:spPr>
          <a:xfrm>
            <a:off x="929640" y="1217447"/>
            <a:ext cx="10093731" cy="5060544"/>
          </a:xfrm>
          <a:prstGeom prst="roundRect">
            <a:avLst>
              <a:gd name="adj" fmla="val 8772"/>
            </a:avLst>
          </a:prstGeom>
          <a:noFill/>
          <a:ln w="28575">
            <a:solidFill>
              <a:srgbClr val="4B7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ko-KR" sz="1400" b="1" dirty="0">
              <a:solidFill>
                <a:schemeClr val="tx1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63362262-49DE-40BA-9C32-83DB7575CF2C}"/>
              </a:ext>
            </a:extLst>
          </p:cNvPr>
          <p:cNvSpPr/>
          <p:nvPr/>
        </p:nvSpPr>
        <p:spPr>
          <a:xfrm>
            <a:off x="1977982" y="2229189"/>
            <a:ext cx="29135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000" b="1" dirty="0">
                <a:latin typeface="타이포_도담체 M" panose="02020503020101020101" pitchFamily="18" charset="-127"/>
                <a:ea typeface="타이포_도담체 M" panose="02020503020101020101" pitchFamily="18" charset="-127"/>
              </a:rPr>
              <a:t>다큐 시선 </a:t>
            </a:r>
            <a:r>
              <a:rPr lang="en-US" altLang="ko-KR" sz="3000" b="1" dirty="0">
                <a:latin typeface="타이포_도담체 M" panose="02020503020101020101" pitchFamily="18" charset="-127"/>
                <a:ea typeface="타이포_도담체 M" panose="02020503020101020101" pitchFamily="18" charset="-127"/>
              </a:rPr>
              <a:t>- 1920</a:t>
            </a:r>
            <a:r>
              <a:rPr lang="ko-KR" altLang="en-US" sz="3000" b="1" dirty="0">
                <a:latin typeface="타이포_도담체 M" panose="02020503020101020101" pitchFamily="18" charset="-127"/>
                <a:ea typeface="타이포_도담체 M" panose="02020503020101020101" pitchFamily="18" charset="-127"/>
              </a:rPr>
              <a:t>년</a:t>
            </a:r>
            <a:r>
              <a:rPr lang="en-US" altLang="ko-KR" sz="3000" b="1" dirty="0">
                <a:latin typeface="타이포_도담체 M" panose="02020503020101020101" pitchFamily="18" charset="-127"/>
                <a:ea typeface="타이포_도담체 M" panose="02020503020101020101" pitchFamily="18" charset="-127"/>
              </a:rPr>
              <a:t>, </a:t>
            </a:r>
            <a:r>
              <a:rPr lang="ko-KR" altLang="en-US" sz="3000" b="1" dirty="0">
                <a:latin typeface="타이포_도담체 M" panose="02020503020101020101" pitchFamily="18" charset="-127"/>
                <a:ea typeface="타이포_도담체 M" panose="02020503020101020101" pitchFamily="18" charset="-127"/>
              </a:rPr>
              <a:t>간도</a:t>
            </a:r>
            <a:r>
              <a:rPr lang="en-US" altLang="ko-KR" sz="3000" dirty="0">
                <a:latin typeface="타이포_도담체 M" panose="02020503020101020101" pitchFamily="18" charset="-127"/>
                <a:ea typeface="타이포_도담체 M" panose="02020503020101020101" pitchFamily="18" charset="-127"/>
                <a:hlinkClick r:id="rId2"/>
              </a:rPr>
              <a:t>https://www.youtube.com/watch?v=-31DlXjQEEg</a:t>
            </a:r>
            <a:endParaRPr lang="en-US" altLang="ko-KR" sz="3000" dirty="0">
              <a:latin typeface="타이포_도담체 M" panose="02020503020101020101" pitchFamily="18" charset="-127"/>
              <a:ea typeface="타이포_도담체 M" panose="02020503020101020101" pitchFamily="18" charset="-127"/>
            </a:endParaRPr>
          </a:p>
        </p:txBody>
      </p:sp>
      <p:pic>
        <p:nvPicPr>
          <p:cNvPr id="9" name="Picture 5" descr="C:\Users\user\Desktop\asdsad.jpg">
            <a:extLst>
              <a:ext uri="{FF2B5EF4-FFF2-40B4-BE49-F238E27FC236}">
                <a16:creationId xmlns:a16="http://schemas.microsoft.com/office/drawing/2014/main" id="{146D200D-68DB-4D56-B64E-67765B88E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3453" y="1731537"/>
            <a:ext cx="4762501" cy="385762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360763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57200" y="580009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5483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간도의 정의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5CDAEBE7-7184-41C2-9CA2-F2A6A5A0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816110"/>
              </p:ext>
            </p:extLst>
          </p:nvPr>
        </p:nvGraphicFramePr>
        <p:xfrm>
          <a:off x="5615929" y="1057016"/>
          <a:ext cx="5660967" cy="567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96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78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압록강 상류 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 </a:t>
                      </a: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두만강 북쪽 지역 일대</a:t>
                      </a:r>
                      <a:endParaRPr kumimoji="0" lang="en-US" altLang="ko-KR" sz="2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78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간도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ko-KR" altLang="en-US" sz="24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동간도</a:t>
                      </a:r>
                      <a:r>
                        <a:rPr kumimoji="0" lang="en-US" altLang="ko-KR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 – </a:t>
                      </a:r>
                      <a:r>
                        <a:rPr kumimoji="0" lang="ko-KR" altLang="en-US" sz="2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두만강 일대</a:t>
                      </a: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78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서간도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- 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압록강 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~ 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송화강 일대</a:t>
                      </a: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03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대륙성 기후</a:t>
                      </a: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295383"/>
                  </a:ext>
                </a:extLst>
              </a:tr>
              <a:tr h="573227">
                <a:tc>
                  <a:txBody>
                    <a:bodyPr/>
                    <a:lstStyle/>
                    <a:p>
                      <a:pPr lvl="0" algn="just" latinLnBrk="1">
                        <a:lnSpc>
                          <a:spcPct val="150000"/>
                        </a:lnSpc>
                      </a:pP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14288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70109"/>
                  </a:ext>
                </a:extLst>
              </a:tr>
              <a:tr h="467985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직사각형 13">
            <a:extLst>
              <a:ext uri="{FF2B5EF4-FFF2-40B4-BE49-F238E27FC236}">
                <a16:creationId xmlns:a16="http://schemas.microsoft.com/office/drawing/2014/main" id="{AB14C47C-E889-42DB-8AFA-F7601511D50C}"/>
              </a:ext>
            </a:extLst>
          </p:cNvPr>
          <p:cNvSpPr/>
          <p:nvPr/>
        </p:nvSpPr>
        <p:spPr>
          <a:xfrm>
            <a:off x="4944326" y="399077"/>
            <a:ext cx="3638577" cy="29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092402"/>
              </p:ext>
            </p:extLst>
          </p:nvPr>
        </p:nvGraphicFramePr>
        <p:xfrm>
          <a:off x="457201" y="1057018"/>
          <a:ext cx="5250874" cy="5672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0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7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7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759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297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D2C4D183-4D9F-4310-8B49-DB8D09557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26" y="1372906"/>
            <a:ext cx="5660967" cy="468178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29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57200" y="580009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5483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간도의 유래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5CDAEBE7-7184-41C2-9CA2-F2A6A5A08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671353"/>
              </p:ext>
            </p:extLst>
          </p:nvPr>
        </p:nvGraphicFramePr>
        <p:xfrm>
          <a:off x="5615929" y="1057015"/>
          <a:ext cx="5660967" cy="558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2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63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endParaRPr kumimoji="0" lang="en-US" altLang="ko-KR" sz="24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3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청나라 측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, 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봉금지역 선정</a:t>
                      </a: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63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공백의 땅이라는 의미로 유래</a:t>
                      </a: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15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사이 간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間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), 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섬 도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島</a:t>
                      </a:r>
                      <a:r>
                        <a:rPr lang="en-US" altLang="ko-KR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295383"/>
                  </a:ext>
                </a:extLst>
              </a:tr>
              <a:tr h="114169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400" b="1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endParaRPr lang="en-US" altLang="ko-KR" sz="2400" b="1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27008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70109"/>
                  </a:ext>
                </a:extLst>
              </a:tr>
              <a:tr h="401299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직사각형 13">
            <a:extLst>
              <a:ext uri="{FF2B5EF4-FFF2-40B4-BE49-F238E27FC236}">
                <a16:creationId xmlns:a16="http://schemas.microsoft.com/office/drawing/2014/main" id="{AB14C47C-E889-42DB-8AFA-F7601511D50C}"/>
              </a:ext>
            </a:extLst>
          </p:cNvPr>
          <p:cNvSpPr/>
          <p:nvPr/>
        </p:nvSpPr>
        <p:spPr>
          <a:xfrm>
            <a:off x="4944326" y="399077"/>
            <a:ext cx="3638577" cy="29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647658"/>
              </p:ext>
            </p:extLst>
          </p:nvPr>
        </p:nvGraphicFramePr>
        <p:xfrm>
          <a:off x="457201" y="1057018"/>
          <a:ext cx="5250874" cy="5672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0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7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471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7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759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en-US" altLang="ko-KR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297"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endParaRPr lang="ko-KR" alt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6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052" name="Picture 4">
            <a:extLst>
              <a:ext uri="{FF2B5EF4-FFF2-40B4-BE49-F238E27FC236}">
                <a16:creationId xmlns:a16="http://schemas.microsoft.com/office/drawing/2014/main" id="{07ACF0BF-EA92-4692-96BB-6FC61EE2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8" y="1372906"/>
            <a:ext cx="5897882" cy="47548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5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149080"/>
            <a:ext cx="12192000" cy="270892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204279" y="2571095"/>
            <a:ext cx="9783448" cy="1446550"/>
          </a:xfrm>
          <a:prstGeom prst="rect">
            <a:avLst/>
          </a:prstGeom>
          <a:noFill/>
          <a:effectLst>
            <a:outerShdw blurRad="50800" dist="1524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8800" b="1" dirty="0">
                <a:ln w="12700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간도의 역사적 흐름</a:t>
            </a:r>
            <a:endParaRPr lang="en-US" altLang="ko-KR" sz="8800" b="1" dirty="0">
              <a:ln w="12700">
                <a:noFill/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417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자유형 45"/>
          <p:cNvSpPr/>
          <p:nvPr/>
        </p:nvSpPr>
        <p:spPr>
          <a:xfrm>
            <a:off x="5549601" y="-2"/>
            <a:ext cx="6642399" cy="6898141"/>
          </a:xfrm>
          <a:custGeom>
            <a:avLst/>
            <a:gdLst>
              <a:gd name="connsiteX0" fmla="*/ 6642399 w 6642399"/>
              <a:gd name="connsiteY0" fmla="*/ 0 h 6898141"/>
              <a:gd name="connsiteX1" fmla="*/ 6642399 w 6642399"/>
              <a:gd name="connsiteY1" fmla="*/ 3038834 h 6898141"/>
              <a:gd name="connsiteX2" fmla="*/ 6384597 w 6642399"/>
              <a:gd name="connsiteY2" fmla="*/ 3296636 h 6898141"/>
              <a:gd name="connsiteX3" fmla="*/ 6216049 w 6642399"/>
              <a:gd name="connsiteY3" fmla="*/ 3448980 h 6898141"/>
              <a:gd name="connsiteX4" fmla="*/ 6175981 w 6642399"/>
              <a:gd name="connsiteY4" fmla="*/ 3503481 h 6898141"/>
              <a:gd name="connsiteX5" fmla="*/ 6040273 w 6642399"/>
              <a:gd name="connsiteY5" fmla="*/ 3653622 h 6898141"/>
              <a:gd name="connsiteX6" fmla="*/ 3374773 w 6642399"/>
              <a:gd name="connsiteY6" fmla="*/ 6319122 h 6898141"/>
              <a:gd name="connsiteX7" fmla="*/ 729160 w 6642399"/>
              <a:gd name="connsiteY7" fmla="*/ 6454829 h 6898141"/>
              <a:gd name="connsiteX8" fmla="*/ 579018 w 6642399"/>
              <a:gd name="connsiteY8" fmla="*/ 6319122 h 6898141"/>
              <a:gd name="connsiteX9" fmla="*/ 443311 w 6642399"/>
              <a:gd name="connsiteY9" fmla="*/ 6168980 h 6898141"/>
              <a:gd name="connsiteX10" fmla="*/ 579019 w 6642399"/>
              <a:gd name="connsiteY10" fmla="*/ 3523368 h 6898141"/>
              <a:gd name="connsiteX11" fmla="*/ 1958073 w 6642399"/>
              <a:gd name="connsiteY11" fmla="*/ 2144314 h 6898141"/>
              <a:gd name="connsiteX12" fmla="*/ 1648575 w 6642399"/>
              <a:gd name="connsiteY12" fmla="*/ 1834816 h 6898141"/>
              <a:gd name="connsiteX13" fmla="*/ 970466 w 6642399"/>
              <a:gd name="connsiteY13" fmla="*/ 197715 h 6898141"/>
              <a:gd name="connsiteX14" fmla="*/ 979906 w 6642399"/>
              <a:gd name="connsiteY14" fmla="*/ 1 h 689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642399" h="6898141">
                <a:moveTo>
                  <a:pt x="6642399" y="0"/>
                </a:moveTo>
                <a:lnTo>
                  <a:pt x="6642399" y="3038834"/>
                </a:lnTo>
                <a:lnTo>
                  <a:pt x="6384597" y="3296636"/>
                </a:lnTo>
                <a:lnTo>
                  <a:pt x="6216049" y="3448980"/>
                </a:lnTo>
                <a:lnTo>
                  <a:pt x="6175981" y="3503481"/>
                </a:lnTo>
                <a:cubicBezTo>
                  <a:pt x="6133761" y="3555246"/>
                  <a:pt x="6088525" y="3605372"/>
                  <a:pt x="6040273" y="3653622"/>
                </a:cubicBezTo>
                <a:lnTo>
                  <a:pt x="3374773" y="6319122"/>
                </a:lnTo>
                <a:cubicBezTo>
                  <a:pt x="2650998" y="7042896"/>
                  <a:pt x="1505633" y="7088133"/>
                  <a:pt x="729160" y="6454829"/>
                </a:cubicBezTo>
                <a:lnTo>
                  <a:pt x="579018" y="6319122"/>
                </a:lnTo>
                <a:lnTo>
                  <a:pt x="443311" y="6168980"/>
                </a:lnTo>
                <a:cubicBezTo>
                  <a:pt x="-189991" y="5392507"/>
                  <a:pt x="-144756" y="4247143"/>
                  <a:pt x="579019" y="3523368"/>
                </a:cubicBezTo>
                <a:lnTo>
                  <a:pt x="1958073" y="2144314"/>
                </a:lnTo>
                <a:lnTo>
                  <a:pt x="1648575" y="1834816"/>
                </a:lnTo>
                <a:cubicBezTo>
                  <a:pt x="1196502" y="1382743"/>
                  <a:pt x="970466" y="790229"/>
                  <a:pt x="970466" y="197715"/>
                </a:cubicBezTo>
                <a:lnTo>
                  <a:pt x="979906" y="1"/>
                </a:lnTo>
                <a:close/>
              </a:path>
            </a:pathLst>
          </a:custGeom>
          <a:solidFill>
            <a:srgbClr val="4B7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457200" y="539260"/>
            <a:ext cx="11277600" cy="6103257"/>
          </a:xfrm>
          <a:prstGeom prst="roundRect">
            <a:avLst>
              <a:gd name="adj" fmla="val 2480"/>
            </a:avLst>
          </a:prstGeom>
          <a:solidFill>
            <a:srgbClr val="F5F6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8" name="양쪽 모서리가 둥근 사각형 7"/>
          <p:cNvSpPr/>
          <p:nvPr/>
        </p:nvSpPr>
        <p:spPr>
          <a:xfrm>
            <a:off x="457200" y="215483"/>
            <a:ext cx="11277600" cy="792897"/>
          </a:xfrm>
          <a:prstGeom prst="round2SameRect">
            <a:avLst>
              <a:gd name="adj1" fmla="val 13667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50000"/>
              </a:lnSpc>
              <a:defRPr/>
            </a:pPr>
            <a:r>
              <a:rPr lang="ko-KR" altLang="en-US" sz="3000" b="1" i="1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간도의 역사적 흐름</a:t>
            </a:r>
            <a:endParaRPr lang="ko-KR" altLang="en-US" sz="3000" b="1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B14C47C-E889-42DB-8AFA-F7601511D50C}"/>
              </a:ext>
            </a:extLst>
          </p:cNvPr>
          <p:cNvSpPr/>
          <p:nvPr/>
        </p:nvSpPr>
        <p:spPr>
          <a:xfrm>
            <a:off x="4944326" y="399077"/>
            <a:ext cx="3638577" cy="293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015EA84-165B-4E92-AAB5-7719E1CA91DA}"/>
              </a:ext>
            </a:extLst>
          </p:cNvPr>
          <p:cNvCxnSpPr>
            <a:cxnSpLocks/>
          </p:cNvCxnSpPr>
          <p:nvPr/>
        </p:nvCxnSpPr>
        <p:spPr>
          <a:xfrm flipV="1">
            <a:off x="899592" y="3558118"/>
            <a:ext cx="10445833" cy="14898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>
            <a:extLst>
              <a:ext uri="{FF2B5EF4-FFF2-40B4-BE49-F238E27FC236}">
                <a16:creationId xmlns:a16="http://schemas.microsoft.com/office/drawing/2014/main" id="{09705BCC-9BD6-44C6-A580-2E9CAF9B3C1E}"/>
              </a:ext>
            </a:extLst>
          </p:cNvPr>
          <p:cNvSpPr/>
          <p:nvPr/>
        </p:nvSpPr>
        <p:spPr>
          <a:xfrm>
            <a:off x="1488256" y="3450388"/>
            <a:ext cx="216000" cy="216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7305138A-0643-4F10-8725-F02421BE38F5}"/>
              </a:ext>
            </a:extLst>
          </p:cNvPr>
          <p:cNvSpPr/>
          <p:nvPr/>
        </p:nvSpPr>
        <p:spPr>
          <a:xfrm>
            <a:off x="9618049" y="3450118"/>
            <a:ext cx="216000" cy="216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6B361E71-E7D0-44F6-8B8E-9E3FA44F40CD}"/>
              </a:ext>
            </a:extLst>
          </p:cNvPr>
          <p:cNvSpPr/>
          <p:nvPr/>
        </p:nvSpPr>
        <p:spPr>
          <a:xfrm>
            <a:off x="7917285" y="3468449"/>
            <a:ext cx="216000" cy="216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F3634279-C118-4A6C-AB25-BF24FF5E3264}"/>
              </a:ext>
            </a:extLst>
          </p:cNvPr>
          <p:cNvGrpSpPr/>
          <p:nvPr/>
        </p:nvGrpSpPr>
        <p:grpSpPr>
          <a:xfrm>
            <a:off x="8879957" y="3708035"/>
            <a:ext cx="1692184" cy="1725503"/>
            <a:chOff x="6786236" y="3956006"/>
            <a:chExt cx="1692184" cy="1725503"/>
          </a:xfrm>
        </p:grpSpPr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E9429D12-1FAA-4755-97ED-F1DBB2EEAE21}"/>
                </a:ext>
              </a:extLst>
            </p:cNvPr>
            <p:cNvCxnSpPr/>
            <p:nvPr/>
          </p:nvCxnSpPr>
          <p:spPr>
            <a:xfrm flipV="1">
              <a:off x="7632328" y="3956006"/>
              <a:ext cx="0" cy="525174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4E65D06-9CAB-47FD-8C75-396D7C21C5B0}"/>
                </a:ext>
              </a:extLst>
            </p:cNvPr>
            <p:cNvSpPr txBox="1"/>
            <p:nvPr/>
          </p:nvSpPr>
          <p:spPr>
            <a:xfrm>
              <a:off x="6786236" y="4481180"/>
              <a:ext cx="16921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>
                  <a:latin typeface="+mn-ea"/>
                </a:rPr>
                <a:t>현재</a:t>
              </a:r>
              <a:r>
                <a:rPr lang="en-US" altLang="ko-KR" sz="2400" b="1" dirty="0">
                  <a:latin typeface="+mn-ea"/>
                </a:rPr>
                <a:t>.</a:t>
              </a:r>
            </a:p>
            <a:p>
              <a:pPr algn="ctr"/>
              <a:r>
                <a:rPr lang="ko-KR" altLang="en-US" sz="2400" b="1" dirty="0">
                  <a:latin typeface="+mn-ea"/>
                </a:rPr>
                <a:t>한</a:t>
              </a:r>
              <a:r>
                <a:rPr lang="en-US" altLang="ko-KR" sz="2400" b="1" dirty="0">
                  <a:latin typeface="+mn-ea"/>
                </a:rPr>
                <a:t>,</a:t>
              </a:r>
              <a:r>
                <a:rPr lang="ko-KR" altLang="en-US" sz="2400" b="1" dirty="0">
                  <a:latin typeface="+mn-ea"/>
                </a:rPr>
                <a:t>중 </a:t>
              </a:r>
              <a:endParaRPr lang="en-US" altLang="ko-KR" sz="2400" b="1" dirty="0">
                <a:latin typeface="+mn-ea"/>
              </a:endParaRPr>
            </a:p>
            <a:p>
              <a:pPr algn="ctr"/>
              <a:r>
                <a:rPr lang="ko-KR" altLang="en-US" sz="2400" b="1" dirty="0">
                  <a:latin typeface="+mn-ea"/>
                </a:rPr>
                <a:t>동북공정</a:t>
              </a:r>
            </a:p>
          </p:txBody>
        </p:sp>
      </p:grp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29AF6B87-9080-448C-9497-0A63CEE48B83}"/>
              </a:ext>
            </a:extLst>
          </p:cNvPr>
          <p:cNvGrpSpPr/>
          <p:nvPr/>
        </p:nvGrpSpPr>
        <p:grpSpPr>
          <a:xfrm>
            <a:off x="750164" y="1938857"/>
            <a:ext cx="1692184" cy="1389409"/>
            <a:chOff x="6786236" y="2038462"/>
            <a:chExt cx="1692184" cy="1389409"/>
          </a:xfrm>
        </p:grpSpPr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CC4E19D2-16A9-4822-98A1-1F4F91E5E356}"/>
                </a:ext>
              </a:extLst>
            </p:cNvPr>
            <p:cNvCxnSpPr/>
            <p:nvPr/>
          </p:nvCxnSpPr>
          <p:spPr>
            <a:xfrm flipV="1">
              <a:off x="7632328" y="2902697"/>
              <a:ext cx="0" cy="525174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DB15A44-82A4-42B9-B295-5F8CA792503D}"/>
                </a:ext>
              </a:extLst>
            </p:cNvPr>
            <p:cNvSpPr txBox="1"/>
            <p:nvPr/>
          </p:nvSpPr>
          <p:spPr>
            <a:xfrm>
              <a:off x="6786236" y="2038462"/>
              <a:ext cx="16921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>
                  <a:latin typeface="+mn-ea"/>
                </a:rPr>
                <a:t>고조선</a:t>
              </a:r>
              <a:r>
                <a:rPr lang="en-US" altLang="ko-KR" sz="2400" b="1" dirty="0">
                  <a:latin typeface="+mn-ea"/>
                </a:rPr>
                <a:t>,</a:t>
              </a:r>
            </a:p>
            <a:p>
              <a:pPr algn="ctr"/>
              <a:r>
                <a:rPr lang="ko-KR" altLang="en-US" sz="2400" b="1" dirty="0">
                  <a:latin typeface="+mn-ea"/>
                </a:rPr>
                <a:t>발해 </a:t>
              </a:r>
              <a:r>
                <a:rPr lang="en-US" altLang="ko-KR" sz="2400" b="1" dirty="0">
                  <a:latin typeface="+mn-ea"/>
                </a:rPr>
                <a:t>~</a:t>
              </a:r>
              <a:r>
                <a:rPr lang="ko-KR" altLang="en-US" sz="2400" b="1" dirty="0">
                  <a:latin typeface="+mn-ea"/>
                </a:rPr>
                <a:t> </a:t>
              </a:r>
            </a:p>
          </p:txBody>
        </p:sp>
      </p:grpSp>
      <p:sp>
        <p:nvSpPr>
          <p:cNvPr id="29" name="타원 28">
            <a:extLst>
              <a:ext uri="{FF2B5EF4-FFF2-40B4-BE49-F238E27FC236}">
                <a16:creationId xmlns:a16="http://schemas.microsoft.com/office/drawing/2014/main" id="{5F1EBED0-F1EB-4845-88AF-9A7C3D86ED98}"/>
              </a:ext>
            </a:extLst>
          </p:cNvPr>
          <p:cNvSpPr/>
          <p:nvPr/>
        </p:nvSpPr>
        <p:spPr>
          <a:xfrm>
            <a:off x="7052791" y="3449068"/>
            <a:ext cx="216000" cy="216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0" name="타원 29">
            <a:extLst>
              <a:ext uri="{FF2B5EF4-FFF2-40B4-BE49-F238E27FC236}">
                <a16:creationId xmlns:a16="http://schemas.microsoft.com/office/drawing/2014/main" id="{A2A4B18D-3520-40B1-98CF-30BF3DFC8BF8}"/>
              </a:ext>
            </a:extLst>
          </p:cNvPr>
          <p:cNvSpPr/>
          <p:nvPr/>
        </p:nvSpPr>
        <p:spPr>
          <a:xfrm>
            <a:off x="2517502" y="3449068"/>
            <a:ext cx="216000" cy="216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838FE2F3-2539-4621-9E25-04CD1E4B2FFD}"/>
              </a:ext>
            </a:extLst>
          </p:cNvPr>
          <p:cNvGrpSpPr/>
          <p:nvPr/>
        </p:nvGrpSpPr>
        <p:grpSpPr>
          <a:xfrm>
            <a:off x="1219060" y="3793692"/>
            <a:ext cx="2922491" cy="1462956"/>
            <a:chOff x="1219060" y="3793692"/>
            <a:chExt cx="2922491" cy="146295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DA6A0FA-D0B6-4C05-B275-1B51DD5BDBB8}"/>
                </a:ext>
              </a:extLst>
            </p:cNvPr>
            <p:cNvSpPr txBox="1"/>
            <p:nvPr/>
          </p:nvSpPr>
          <p:spPr>
            <a:xfrm>
              <a:off x="1219060" y="4425651"/>
              <a:ext cx="29224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latin typeface="+mn-ea"/>
                </a:rPr>
                <a:t>1712</a:t>
              </a:r>
              <a:r>
                <a:rPr lang="ko-KR" altLang="en-US" sz="2400" b="1" dirty="0">
                  <a:latin typeface="+mn-ea"/>
                </a:rPr>
                <a:t>년</a:t>
              </a:r>
              <a:r>
                <a:rPr lang="en-US" altLang="ko-KR" sz="2400" b="1" dirty="0">
                  <a:latin typeface="+mn-ea"/>
                </a:rPr>
                <a:t>. </a:t>
              </a:r>
              <a:r>
                <a:rPr lang="ko-KR" altLang="en-US" sz="2400" b="1" dirty="0">
                  <a:latin typeface="+mn-ea"/>
                </a:rPr>
                <a:t>숙종</a:t>
              </a:r>
              <a:r>
                <a:rPr lang="en-US" altLang="ko-KR" sz="2400" b="1" dirty="0">
                  <a:latin typeface="+mn-ea"/>
                </a:rPr>
                <a:t>.</a:t>
              </a:r>
            </a:p>
            <a:p>
              <a:pPr algn="ctr"/>
              <a:r>
                <a:rPr lang="ko-KR" altLang="en-US" sz="2400" b="1" dirty="0" err="1">
                  <a:latin typeface="+mn-ea"/>
                </a:rPr>
                <a:t>백두산정계비</a:t>
              </a:r>
              <a:r>
                <a:rPr lang="ko-KR" altLang="en-US" sz="2400" b="1" dirty="0">
                  <a:latin typeface="+mn-ea"/>
                </a:rPr>
                <a:t> 설립</a:t>
              </a:r>
            </a:p>
          </p:txBody>
        </p: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DC4EC30B-2353-4A99-B8D3-5AABE9066BD8}"/>
                </a:ext>
              </a:extLst>
            </p:cNvPr>
            <p:cNvCxnSpPr/>
            <p:nvPr/>
          </p:nvCxnSpPr>
          <p:spPr>
            <a:xfrm flipV="1">
              <a:off x="2625502" y="3793692"/>
              <a:ext cx="0" cy="525174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6781C25A-80EE-4E24-9596-37E4A4DADAC9}"/>
              </a:ext>
            </a:extLst>
          </p:cNvPr>
          <p:cNvGrpSpPr/>
          <p:nvPr/>
        </p:nvGrpSpPr>
        <p:grpSpPr>
          <a:xfrm>
            <a:off x="6849038" y="1918642"/>
            <a:ext cx="2332425" cy="1409624"/>
            <a:chOff x="6786236" y="2018247"/>
            <a:chExt cx="1692184" cy="1409624"/>
          </a:xfrm>
        </p:grpSpPr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14826DDF-6B30-4E5B-B743-92786B7CA159}"/>
                </a:ext>
              </a:extLst>
            </p:cNvPr>
            <p:cNvCxnSpPr/>
            <p:nvPr/>
          </p:nvCxnSpPr>
          <p:spPr>
            <a:xfrm flipV="1">
              <a:off x="7632328" y="2902697"/>
              <a:ext cx="0" cy="525174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C9B1DB27-E111-4235-BA18-6FB7407F2E4C}"/>
                </a:ext>
              </a:extLst>
            </p:cNvPr>
            <p:cNvSpPr txBox="1"/>
            <p:nvPr/>
          </p:nvSpPr>
          <p:spPr>
            <a:xfrm>
              <a:off x="6786236" y="2018247"/>
              <a:ext cx="16921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latin typeface="+mn-ea"/>
                </a:rPr>
                <a:t>1909</a:t>
              </a:r>
              <a:r>
                <a:rPr lang="ko-KR" altLang="en-US" sz="2400" b="1" dirty="0">
                  <a:latin typeface="+mn-ea"/>
                </a:rPr>
                <a:t>년</a:t>
              </a:r>
              <a:r>
                <a:rPr lang="en-US" altLang="ko-KR" sz="2400" b="1" dirty="0">
                  <a:latin typeface="+mn-ea"/>
                </a:rPr>
                <a:t>.</a:t>
              </a:r>
            </a:p>
            <a:p>
              <a:pPr algn="ctr"/>
              <a:r>
                <a:rPr lang="en-US" altLang="ko-KR" sz="2400" b="1" dirty="0">
                  <a:latin typeface="+mn-ea"/>
                </a:rPr>
                <a:t>‘</a:t>
              </a:r>
              <a:r>
                <a:rPr lang="ko-KR" altLang="en-US" sz="2400" b="1" dirty="0">
                  <a:latin typeface="+mn-ea"/>
                </a:rPr>
                <a:t>간도협약</a:t>
              </a:r>
              <a:r>
                <a:rPr lang="en-US" altLang="ko-KR" sz="2400" b="1" dirty="0">
                  <a:latin typeface="+mn-ea"/>
                </a:rPr>
                <a:t>’</a:t>
              </a:r>
              <a:r>
                <a:rPr lang="ko-KR" altLang="en-US" sz="2400" b="1" dirty="0">
                  <a:latin typeface="+mn-ea"/>
                </a:rPr>
                <a:t> 체결</a:t>
              </a:r>
            </a:p>
          </p:txBody>
        </p: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03504A6C-3663-4D63-AB38-97478E24D7A7}"/>
              </a:ext>
            </a:extLst>
          </p:cNvPr>
          <p:cNvGrpSpPr/>
          <p:nvPr/>
        </p:nvGrpSpPr>
        <p:grpSpPr>
          <a:xfrm>
            <a:off x="6122508" y="3708035"/>
            <a:ext cx="2411590" cy="1500211"/>
            <a:chOff x="1584385" y="3793692"/>
            <a:chExt cx="2411590" cy="1500211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4D56738-B20A-4B50-ADBC-7BB431E6FE36}"/>
                </a:ext>
              </a:extLst>
            </p:cNvPr>
            <p:cNvSpPr txBox="1"/>
            <p:nvPr/>
          </p:nvSpPr>
          <p:spPr>
            <a:xfrm>
              <a:off x="1584385" y="4462906"/>
              <a:ext cx="24115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latin typeface="+mn-ea"/>
                </a:rPr>
                <a:t>1905</a:t>
              </a:r>
              <a:r>
                <a:rPr lang="ko-KR" altLang="en-US" sz="2400" b="1" dirty="0">
                  <a:latin typeface="+mn-ea"/>
                </a:rPr>
                <a:t>년</a:t>
              </a:r>
              <a:r>
                <a:rPr lang="en-US" altLang="ko-KR" sz="2400" b="1" dirty="0">
                  <a:latin typeface="+mn-ea"/>
                </a:rPr>
                <a:t>.</a:t>
              </a:r>
            </a:p>
            <a:p>
              <a:pPr algn="ctr"/>
              <a:r>
                <a:rPr lang="ko-KR" altLang="en-US" sz="2400" b="1" dirty="0">
                  <a:latin typeface="+mn-ea"/>
                </a:rPr>
                <a:t>을사늑약 체결</a:t>
              </a:r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903923FF-77E0-4437-8940-F21E0E0EDD54}"/>
                </a:ext>
              </a:extLst>
            </p:cNvPr>
            <p:cNvCxnSpPr/>
            <p:nvPr/>
          </p:nvCxnSpPr>
          <p:spPr>
            <a:xfrm flipV="1">
              <a:off x="2625502" y="3793692"/>
              <a:ext cx="0" cy="525174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타원 41">
            <a:extLst>
              <a:ext uri="{FF2B5EF4-FFF2-40B4-BE49-F238E27FC236}">
                <a16:creationId xmlns:a16="http://schemas.microsoft.com/office/drawing/2014/main" id="{A4489FEB-B368-434D-BF3B-9555D3FE9810}"/>
              </a:ext>
            </a:extLst>
          </p:cNvPr>
          <p:cNvSpPr/>
          <p:nvPr/>
        </p:nvSpPr>
        <p:spPr>
          <a:xfrm>
            <a:off x="4772409" y="3429000"/>
            <a:ext cx="216000" cy="216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8D193765-899F-40D5-B25F-F4F50028E19E}"/>
              </a:ext>
            </a:extLst>
          </p:cNvPr>
          <p:cNvGrpSpPr/>
          <p:nvPr/>
        </p:nvGrpSpPr>
        <p:grpSpPr>
          <a:xfrm>
            <a:off x="3221009" y="1602763"/>
            <a:ext cx="3249136" cy="1725503"/>
            <a:chOff x="6790673" y="1811369"/>
            <a:chExt cx="1692184" cy="1725503"/>
          </a:xfrm>
        </p:grpSpPr>
        <p:cxnSp>
          <p:nvCxnSpPr>
            <p:cNvPr id="44" name="직선 연결선 43">
              <a:extLst>
                <a:ext uri="{FF2B5EF4-FFF2-40B4-BE49-F238E27FC236}">
                  <a16:creationId xmlns:a16="http://schemas.microsoft.com/office/drawing/2014/main" id="{A3234185-89F7-465D-A8C7-82328ECC8FDA}"/>
                </a:ext>
              </a:extLst>
            </p:cNvPr>
            <p:cNvCxnSpPr/>
            <p:nvPr/>
          </p:nvCxnSpPr>
          <p:spPr>
            <a:xfrm flipV="1">
              <a:off x="7654906" y="3011698"/>
              <a:ext cx="0" cy="525174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55907B5-C2B1-47A0-907D-99193983DE53}"/>
                </a:ext>
              </a:extLst>
            </p:cNvPr>
            <p:cNvSpPr txBox="1"/>
            <p:nvPr/>
          </p:nvSpPr>
          <p:spPr>
            <a:xfrm>
              <a:off x="6790673" y="1811369"/>
              <a:ext cx="16921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>
                  <a:latin typeface="+mn-ea"/>
                </a:rPr>
                <a:t>1885</a:t>
              </a:r>
              <a:r>
                <a:rPr lang="ko-KR" altLang="en-US" sz="2400" b="1" dirty="0">
                  <a:latin typeface="+mn-ea"/>
                </a:rPr>
                <a:t>년</a:t>
              </a:r>
              <a:r>
                <a:rPr lang="en-US" altLang="ko-KR" sz="2400" b="1" dirty="0">
                  <a:latin typeface="+mn-ea"/>
                </a:rPr>
                <a:t>.</a:t>
              </a:r>
            </a:p>
            <a:p>
              <a:pPr algn="ctr"/>
              <a:r>
                <a:rPr lang="ko-KR" altLang="en-US" sz="2400" b="1" dirty="0">
                  <a:latin typeface="+mn-ea"/>
                </a:rPr>
                <a:t>청나라 측</a:t>
              </a:r>
              <a:endParaRPr lang="en-US" altLang="ko-KR" sz="2400" b="1" dirty="0">
                <a:latin typeface="+mn-ea"/>
              </a:endParaRPr>
            </a:p>
            <a:p>
              <a:pPr algn="ctr"/>
              <a:r>
                <a:rPr lang="ko-KR" altLang="en-US" sz="2400" b="1" dirty="0">
                  <a:latin typeface="+mn-ea"/>
                </a:rPr>
                <a:t>조선인 강제 추방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326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4149080"/>
            <a:ext cx="12192000" cy="2708920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81751" y="2571095"/>
            <a:ext cx="11628504" cy="1446550"/>
          </a:xfrm>
          <a:prstGeom prst="rect">
            <a:avLst/>
          </a:prstGeom>
          <a:noFill/>
          <a:effectLst>
            <a:outerShdw blurRad="50800" dist="1524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8800" b="1" dirty="0">
                <a:ln w="12700">
                  <a:noFill/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분쟁 발발 원인 및 관점</a:t>
            </a:r>
            <a:endParaRPr lang="en-US" altLang="ko-KR" sz="8800" b="1" dirty="0">
              <a:ln w="12700">
                <a:noFill/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17670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TM03457475[[fn=틀]]</Template>
  <TotalTime>497</TotalTime>
  <Words>519</Words>
  <Application>Microsoft Office PowerPoint</Application>
  <PresentationFormat>와이드스크린</PresentationFormat>
  <Paragraphs>117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9" baseType="lpstr">
      <vt:lpstr>나눔고딕 ExtraBold</vt:lpstr>
      <vt:lpstr>타이포_도담체 M</vt:lpstr>
      <vt:lpstr>Arial</vt:lpstr>
      <vt:lpstr>HY견고딕</vt:lpstr>
      <vt:lpstr>맑은 고딕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박현욱 박현욱</cp:lastModifiedBy>
  <cp:revision>103</cp:revision>
  <dcterms:created xsi:type="dcterms:W3CDTF">2019-04-17T04:58:35Z</dcterms:created>
  <dcterms:modified xsi:type="dcterms:W3CDTF">2020-05-04T09:21:26Z</dcterms:modified>
</cp:coreProperties>
</file>